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7" r:id="rId4"/>
    <p:sldId id="297" r:id="rId5"/>
    <p:sldId id="298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272" r:id="rId1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71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50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124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557" cy="4977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582" y="0"/>
            <a:ext cx="2945557" cy="4977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460"/>
            <a:ext cx="2945557" cy="4977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582" y="9430460"/>
            <a:ext cx="2945557" cy="4977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7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7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67F715A1-4ADC-44E0-9587-804FF39D6B22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953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bídka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96134" y="973098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466158" y="26094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453097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987593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2" y="1127834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154953" y="3363516"/>
            <a:ext cx="8825659" cy="1131093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oupec obrázk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ál 1Zástupný symbol pro obrázek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iál 1Zástupný symbol pro obrázek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1" name="Piál 1Zástupný symbol pro obrázek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á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vá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cs-CZ" smtClean="0"/>
              <a:t>28.11.2017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jamu.cz/auth/mail/mail_posli?to=19841@post.jam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1145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6000" dirty="0">
                <a:solidFill>
                  <a:srgbClr val="EBEBEB"/>
                </a:solidFill>
                <a:latin typeface="Century Gothic"/>
              </a:rPr>
              <a:t>Ú</a:t>
            </a:r>
            <a:r>
              <a:rPr lang="cs-CZ" sz="60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četnictví </a:t>
            </a:r>
            <a:r>
              <a:rPr lang="cs-CZ" sz="6000" dirty="0">
                <a:solidFill>
                  <a:srgbClr val="EBEBEB"/>
                </a:solidFill>
                <a:latin typeface="Century Gothic"/>
              </a:rPr>
              <a:t>|ZIMA 2017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5165" y="4841548"/>
            <a:ext cx="8825658" cy="861420"/>
          </a:xfrm>
        </p:spPr>
        <p:txBody>
          <a:bodyPr/>
          <a:lstStyle/>
          <a:p>
            <a:r>
              <a:rPr lang="cs-CZ" b="0" i="0" dirty="0">
                <a:solidFill>
                  <a:srgbClr val="F5A408"/>
                </a:solidFill>
              </a:rPr>
              <a:t>Ing. Lukáš </a:t>
            </a:r>
            <a:r>
              <a:rPr lang="cs-CZ" b="0" i="0" dirty="0" err="1">
                <a:solidFill>
                  <a:srgbClr val="F5A408"/>
                </a:solidFill>
              </a:rPr>
              <a:t>schőn</a:t>
            </a:r>
            <a:r>
              <a:rPr lang="cs-CZ" b="0" i="0" dirty="0">
                <a:solidFill>
                  <a:srgbClr val="F5A408"/>
                </a:solidFill>
              </a:rPr>
              <a:t>, ACCA  </a:t>
            </a:r>
            <a:r>
              <a:rPr lang="cs-CZ" dirty="0">
                <a:solidFill>
                  <a:srgbClr val="F5A408"/>
                </a:solidFill>
              </a:rPr>
              <a:t>| </a:t>
            </a:r>
            <a:r>
              <a:rPr lang="cs-CZ" dirty="0">
                <a:solidFill>
                  <a:srgbClr val="F5A408"/>
                </a:solidFill>
                <a:hlinkClick r:id="rId2"/>
              </a:rPr>
              <a:t>19841@post.jamu.cz </a:t>
            </a:r>
            <a:r>
              <a:rPr lang="cs-CZ" dirty="0">
                <a:solidFill>
                  <a:srgbClr val="F5A408"/>
                </a:solidFill>
              </a:rPr>
              <a:t>|  777 209 466</a:t>
            </a:r>
            <a:endParaRPr lang="cs-CZ" b="0" i="0" dirty="0">
              <a:solidFill>
                <a:srgbClr val="F5A4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9FCA3-C4A5-4937-81A9-59841312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8792"/>
          </a:xfrm>
        </p:spPr>
        <p:txBody>
          <a:bodyPr/>
          <a:lstStyle/>
          <a:p>
            <a:r>
              <a:rPr lang="cs-CZ" dirty="0"/>
              <a:t>Odepisování </a:t>
            </a:r>
            <a:r>
              <a:rPr lang="cs-CZ" dirty="0" err="1"/>
              <a:t>dlouhod</a:t>
            </a:r>
            <a:r>
              <a:rPr lang="cs-CZ" dirty="0"/>
              <a:t>. majetku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FB1F18-BB87-45E8-9512-98D359AE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7884"/>
            <a:ext cx="8946541" cy="459051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Aktivum pořizuje podnik za účelem získání ekonomického prospěchu. Aktivum vstupuje do hospodářského procesu, v němž se spotřebovává a přeměňuje v produkty určené ke směně za peníze.</a:t>
            </a:r>
          </a:p>
          <a:p>
            <a:r>
              <a:rPr lang="cs-CZ" dirty="0"/>
              <a:t>Podle charakteru produkce jsou některá aktiva používána podnikem dlouhodobě, nespotřebovávají se jednorázově, ale postupně a některá se nespotřebovávají vůbec, ale naopak se v čase zhodnocují, jako např. pozemky, umělecká díla, sbírky, předměty kulturních památek, majetkové účasti a dlouhodobé cenné papíry.</a:t>
            </a:r>
          </a:p>
          <a:p>
            <a:r>
              <a:rPr lang="cs-CZ" dirty="0"/>
              <a:t>Odpisováním se rozumí postupné snižování hodnoty dlouhodobého majetku v důsledku jeho používání a převádění těchto částek (odpisů) do provozních nákladů. </a:t>
            </a:r>
          </a:p>
          <a:p>
            <a:pPr marL="0" indent="0">
              <a:buNone/>
            </a:pPr>
            <a:r>
              <a:rPr lang="cs-CZ" dirty="0"/>
              <a:t>Rozlišují se dva druhy odpisů:</a:t>
            </a:r>
          </a:p>
          <a:p>
            <a:r>
              <a:rPr lang="cs-CZ" dirty="0"/>
              <a:t>účetní (lineární, degresivní, progresivní)</a:t>
            </a:r>
          </a:p>
          <a:p>
            <a:r>
              <a:rPr lang="cs-CZ" dirty="0"/>
              <a:t>daňové (rovnoměrné, zrychlené).</a:t>
            </a:r>
          </a:p>
        </p:txBody>
      </p:sp>
    </p:spTree>
    <p:extLst>
      <p:ext uri="{BB962C8B-B14F-4D97-AF65-F5344CB8AC3E}">
        <p14:creationId xmlns:p14="http://schemas.microsoft.com/office/powerpoint/2010/main" val="1152665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9FCA3-C4A5-4937-81A9-59841312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8792"/>
          </a:xfrm>
        </p:spPr>
        <p:txBody>
          <a:bodyPr/>
          <a:lstStyle/>
          <a:p>
            <a:r>
              <a:rPr lang="cs-CZ" dirty="0"/>
              <a:t>Účetní odpisy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FB1F18-BB87-45E8-9512-98D359AE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7884"/>
            <a:ext cx="8946541" cy="4590515"/>
          </a:xfrm>
        </p:spPr>
        <p:txBody>
          <a:bodyPr>
            <a:normAutofit/>
          </a:bodyPr>
          <a:lstStyle/>
          <a:p>
            <a:r>
              <a:rPr lang="cs-CZ" dirty="0"/>
              <a:t>Podnik odpisuje dlouhodobý majetek nepřímým způsobem formou oprávek na základě odpisového plánu. </a:t>
            </a:r>
          </a:p>
          <a:p>
            <a:r>
              <a:rPr lang="cs-CZ" dirty="0"/>
              <a:t>Tento plán si stanoví podnik pro jednotlivé předměty sám v závislosti na předpokládané době jejich použitelnosti. </a:t>
            </a:r>
          </a:p>
          <a:p>
            <a:r>
              <a:rPr lang="cs-CZ" dirty="0"/>
              <a:t>Dlouhodobý majetek je evidován na příslušném účtu stále v pořizovací (vstupní) ceně a jeho celkové opotřebení vyplývající ze zaúčtovaných odpisů se sleduje na příslušném účtu oprávek.</a:t>
            </a:r>
          </a:p>
          <a:p>
            <a:r>
              <a:rPr lang="cs-CZ" dirty="0"/>
              <a:t>Porovnání obou účtů se zjistí zůstatková hodnota, tj. ta část vstupní ceny dlouhodobého majetku, která bude ještě převedena do nákladů podniku ve zbývající době jeho užívání.</a:t>
            </a:r>
          </a:p>
          <a:p>
            <a:r>
              <a:rPr lang="cs-CZ" dirty="0"/>
              <a:t>Odpisovat začíná podnik v měsíci, který následuje po uvedení majetku do užívání.</a:t>
            </a:r>
          </a:p>
        </p:txBody>
      </p:sp>
    </p:spTree>
    <p:extLst>
      <p:ext uri="{BB962C8B-B14F-4D97-AF65-F5344CB8AC3E}">
        <p14:creationId xmlns:p14="http://schemas.microsoft.com/office/powerpoint/2010/main" val="1431720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89E8D6A0-ACDF-43F8-B2E3-FCF20E100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D17732C0-5A6F-48C3-AD0A-7E3A820BACAE}"/>
              </a:ext>
            </a:extLst>
          </p:cNvPr>
          <p:cNvSpPr txBox="1"/>
          <p:nvPr/>
        </p:nvSpPr>
        <p:spPr>
          <a:xfrm>
            <a:off x="4314825" y="6057900"/>
            <a:ext cx="356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Děkuji za pozornost!!!!!</a:t>
            </a:r>
          </a:p>
        </p:txBody>
      </p:sp>
    </p:spTree>
    <p:extLst>
      <p:ext uri="{BB962C8B-B14F-4D97-AF65-F5344CB8AC3E}">
        <p14:creationId xmlns:p14="http://schemas.microsoft.com/office/powerpoint/2010/main" val="3433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2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Plán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825415"/>
              </p:ext>
            </p:extLst>
          </p:nvPr>
        </p:nvGraphicFramePr>
        <p:xfrm>
          <a:off x="1103312" y="1579399"/>
          <a:ext cx="9243846" cy="403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339">
                  <a:extLst>
                    <a:ext uri="{9D8B030D-6E8A-4147-A177-3AD203B41FA5}">
                      <a16:colId xmlns:a16="http://schemas.microsoft.com/office/drawing/2014/main" val="1276658859"/>
                    </a:ext>
                  </a:extLst>
                </a:gridCol>
                <a:gridCol w="5995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Účetní oblast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16.10.2017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Podstata a funkce účetnictví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2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30.10.2017</a:t>
                      </a: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Aktiva, pasiva, konstrukce rozvahy, náklady, výnosy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13.11.2017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Oceňování majetku a závazků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4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28.11.2017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První test - 20% hodnocení; Dlouhodobý majetek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11.12.2017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Daně v účetnictví, daňová přiznání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Týden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15.1.2018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Druhý test - 30% hodnocení; dotazy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2149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8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Oceňování majetku a závazků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r>
              <a:rPr lang="cs-CZ" dirty="0"/>
              <a:t>Charakteristickým znakem aktiv i pasiv v účetnictví je jejich vyjádření v peněžních</a:t>
            </a:r>
            <a:r>
              <a:rPr lang="en-GB" dirty="0"/>
              <a:t> </a:t>
            </a:r>
            <a:r>
              <a:rPr lang="cs-CZ" dirty="0"/>
              <a:t>jednotkách, tedy jejich ocenění.</a:t>
            </a:r>
            <a:endParaRPr lang="en-GB" dirty="0"/>
          </a:p>
          <a:p>
            <a:r>
              <a:rPr lang="cs-CZ" dirty="0"/>
              <a:t>Oceňování představuje klíčový problém</a:t>
            </a:r>
            <a:r>
              <a:rPr lang="en-GB" dirty="0"/>
              <a:t> </a:t>
            </a:r>
            <a:r>
              <a:rPr lang="cs-CZ" dirty="0"/>
              <a:t>účetnictví, způsob ocenění majetku a závazků přímo ovlivňuje výši vykazovaných aktiv a pasiv, má vliv na výši nákladů podniku i na velikost vykazovaného výsledku hospodaření.</a:t>
            </a:r>
            <a:endParaRPr lang="en-GB" dirty="0"/>
          </a:p>
          <a:p>
            <a:r>
              <a:rPr lang="cs-CZ" dirty="0"/>
              <a:t>Splnění základního cíle účetnictví, tj. poskytovat spolehlivé a věrohodné informace o finanční a majetkové situaci firmy, předpokládá použít princip pořizovací (historické) ceny.</a:t>
            </a:r>
          </a:p>
          <a:p>
            <a:r>
              <a:rPr lang="cs-CZ" dirty="0"/>
              <a:t>Majetkové složky jsou tedy oceňovány v těch cenách (nákladech), které byly vynaloženy na jejich pořízení. Tyto ceny se vztahují k době, kdy byl majetek pořizován (nakupován nebo vyráběn), konzervují minulé podmínky.</a:t>
            </a:r>
          </a:p>
          <a:p>
            <a:r>
              <a:rPr lang="cs-CZ" dirty="0"/>
              <a:t>Případné rozdíly mezi historickou cenou (v níž je majetek po celou dobu jeho existence evidován) a cenou tržní se projeví až při prodeji.</a:t>
            </a:r>
          </a:p>
        </p:txBody>
      </p:sp>
    </p:spTree>
    <p:extLst>
      <p:ext uri="{BB962C8B-B14F-4D97-AF65-F5344CB8AC3E}">
        <p14:creationId xmlns:p14="http://schemas.microsoft.com/office/powerpoint/2010/main" val="27922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Oceňovací základny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8"/>
            <a:ext cx="9079322" cy="41233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u="sng" dirty="0"/>
              <a:t>Pořizovací cena </a:t>
            </a:r>
          </a:p>
          <a:p>
            <a:r>
              <a:rPr lang="cs-CZ" sz="2000" dirty="0"/>
              <a:t>cena, za kterou byl majetek získán (kupní cena) vč. Nákladů souvisejících s jeho pořízením (např. na přepravu, clo, provize, montáž, instalaci atd.),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000" u="sng" dirty="0"/>
              <a:t>Reprodukční pořizovací cena</a:t>
            </a:r>
          </a:p>
          <a:p>
            <a:r>
              <a:rPr lang="cs-CZ" sz="2000" dirty="0"/>
              <a:t>cena, za kterou by byl majetek pořízen v době, kdy se o něm účtuje,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000" u="sng" dirty="0"/>
              <a:t>Vlastní náklady</a:t>
            </a:r>
          </a:p>
          <a:p>
            <a:r>
              <a:rPr lang="cs-CZ" sz="2000" dirty="0"/>
              <a:t>zahrnující přímé náklady na výrobu nebo jinou činnost, ev. i podle charakteru majetku nepřímé náklady vztahující se k těmto činnostem.</a:t>
            </a:r>
          </a:p>
        </p:txBody>
      </p:sp>
    </p:spTree>
    <p:extLst>
      <p:ext uri="{BB962C8B-B14F-4D97-AF65-F5344CB8AC3E}">
        <p14:creationId xmlns:p14="http://schemas.microsoft.com/office/powerpoint/2010/main" val="355548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Závazné způsoby ocenění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a) hmotný majetek kromě zásob, s výjimkou hmotného majetku vytvořeného vlastní činností pořizovacími cenami,</a:t>
            </a:r>
          </a:p>
          <a:p>
            <a:pPr marL="0" indent="0">
              <a:buNone/>
            </a:pPr>
            <a:r>
              <a:rPr lang="cs-CZ" dirty="0"/>
              <a:t>b) hmotný majetek kromě zásob vytvořený vlastní činností vlastními náklady,</a:t>
            </a:r>
          </a:p>
          <a:p>
            <a:pPr marL="0" indent="0">
              <a:buNone/>
            </a:pPr>
            <a:r>
              <a:rPr lang="cs-CZ" dirty="0"/>
              <a:t>c) zásoby, s výjimkou zásob vytvořených vlastní činností pořizovacími cenami,</a:t>
            </a:r>
          </a:p>
          <a:p>
            <a:pPr marL="0" indent="0">
              <a:buNone/>
            </a:pPr>
            <a:r>
              <a:rPr lang="cs-CZ" dirty="0"/>
              <a:t>d) zásoby vytvořené vlastní činností vlastními náklady,</a:t>
            </a:r>
          </a:p>
          <a:p>
            <a:pPr marL="0" indent="0">
              <a:buNone/>
            </a:pPr>
            <a:r>
              <a:rPr lang="cs-CZ" dirty="0"/>
              <a:t>e) peněžní prostředky a ceniny jejich jmenovitými hodnotami,</a:t>
            </a:r>
          </a:p>
          <a:p>
            <a:pPr marL="0" indent="0">
              <a:buNone/>
            </a:pPr>
            <a:r>
              <a:rPr lang="cs-CZ" dirty="0"/>
              <a:t>f) podíly, cenné papíry a deriváty pořizovacími cenami,</a:t>
            </a:r>
          </a:p>
          <a:p>
            <a:pPr marL="0" indent="0">
              <a:buNone/>
            </a:pPr>
            <a:r>
              <a:rPr lang="cs-CZ" dirty="0"/>
              <a:t>g) pohledávky při vzniku jmenovitou hodnotou; při nabytí za úplatu nebo vkladem pořizovací cenou; závazky jmenovitou hodnotou,</a:t>
            </a:r>
          </a:p>
        </p:txBody>
      </p:sp>
    </p:spTree>
    <p:extLst>
      <p:ext uri="{BB962C8B-B14F-4D97-AF65-F5344CB8AC3E}">
        <p14:creationId xmlns:p14="http://schemas.microsoft.com/office/powerpoint/2010/main" val="2080046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Závazné způsoby ocenění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h) nehmotný majetek kromě pohledávek, s výjimkou nehmotného majetku vytvořeného vlastní činností pořizovacími cenami,</a:t>
            </a:r>
          </a:p>
          <a:p>
            <a:pPr marL="0" indent="0">
              <a:buNone/>
            </a:pPr>
            <a:r>
              <a:rPr lang="cs-CZ" dirty="0"/>
              <a:t>i) nehmotný majetek kromě pohledávek vytvořený vlastní činností vlastními náklady,</a:t>
            </a:r>
          </a:p>
          <a:p>
            <a:pPr marL="0" indent="0">
              <a:buNone/>
            </a:pPr>
            <a:r>
              <a:rPr lang="cs-CZ" dirty="0"/>
              <a:t>j) příchovky zvířat vlastními náklady,</a:t>
            </a:r>
          </a:p>
          <a:p>
            <a:pPr marL="0" indent="0">
              <a:buNone/>
            </a:pPr>
            <a:r>
              <a:rPr lang="cs-CZ" dirty="0"/>
              <a:t>k) kulturní památky, sbírky muzejní povahy, předměty kulturní hodnoty a církevní stavby, pokud není známa jejich pořizovací cena, ve výši 1 Kč,</a:t>
            </a:r>
          </a:p>
          <a:p>
            <a:pPr marL="0" indent="0">
              <a:buNone/>
            </a:pPr>
            <a:r>
              <a:rPr lang="cs-CZ" dirty="0"/>
              <a:t>l) majetek v případech bezúplatného nabytí, s výjimkou majetku uvedeného pod písmenem e), anebo majetek v případech, kdy vlastní náklady na jeho vytvoření vlastní činností nelze zjistit, a ostatní majetek, který není uveden pod písmeny a) až k), reprodukční pořizovací cenou.</a:t>
            </a:r>
          </a:p>
        </p:txBody>
      </p:sp>
    </p:spTree>
    <p:extLst>
      <p:ext uri="{BB962C8B-B14F-4D97-AF65-F5344CB8AC3E}">
        <p14:creationId xmlns:p14="http://schemas.microsoft.com/office/powerpoint/2010/main" val="297288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Závazné způsoby ocenění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4678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Ke konci rozvahového dne zahrnují podniky při oceňování jen zisky, které byly dosaženy a berou v úvahu všechna předvídatelná rizika a možné ztráty, které se týkají majetku a závazků a jsou jim známy do okamžiku sestavení účetní závěrky. </a:t>
            </a:r>
          </a:p>
          <a:p>
            <a:r>
              <a:rPr lang="cs-CZ" dirty="0"/>
              <a:t>U majetku se tak děje vytvořením opravné položky, která se později zruší, pominou-li důvody pro tuto úpravu ocenění. </a:t>
            </a:r>
          </a:p>
          <a:p>
            <a:r>
              <a:rPr lang="cs-CZ" dirty="0"/>
              <a:t>U závazků se zvýší jejich ocenění v účetnictví (i v účetní závěrce), shledá-li inventarizace, že skutečná částka závazků je vyšší než je jejich výše evidovaná v účetnictví.</a:t>
            </a:r>
          </a:p>
          <a:p>
            <a:r>
              <a:rPr lang="cs-CZ" dirty="0"/>
              <a:t>Majetek a závazky evidované v cizích měnách se přepočítávají na CZK směnným kursem devizového trhu vyhlašovaným ČNB k okamžiku ocenění. </a:t>
            </a:r>
          </a:p>
          <a:p>
            <a:r>
              <a:rPr lang="cs-CZ" dirty="0"/>
              <a:t>K okamžiku uskutečnění účetního případu může podnik použít kurs ČNB vyhlášený k tomuto dni, resp. k předchozímu dni nebo také pevný kurs, stanovený podnikem pro určité období.</a:t>
            </a:r>
          </a:p>
        </p:txBody>
      </p:sp>
    </p:spTree>
    <p:extLst>
      <p:ext uri="{BB962C8B-B14F-4D97-AF65-F5344CB8AC3E}">
        <p14:creationId xmlns:p14="http://schemas.microsoft.com/office/powerpoint/2010/main" val="4258344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9FCA3-C4A5-4937-81A9-59841312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8792"/>
          </a:xfrm>
        </p:spPr>
        <p:txBody>
          <a:bodyPr/>
          <a:lstStyle/>
          <a:p>
            <a:r>
              <a:rPr lang="cs-CZ" dirty="0"/>
              <a:t>Oceňování majetku stejného druhu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FB1F18-BB87-45E8-9512-98D359AE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7884"/>
            <a:ext cx="8946541" cy="4590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 oceňování zásob nebo cenných papírů stejného druhu lze použít (kromě individuálních pořizovacích cen ) následující způsoby:</a:t>
            </a:r>
          </a:p>
          <a:p>
            <a:r>
              <a:rPr lang="cs-CZ" u="sng" dirty="0"/>
              <a:t>Metodu FIFO </a:t>
            </a:r>
            <a:r>
              <a:rPr lang="cs-CZ" dirty="0"/>
              <a:t>(</a:t>
            </a:r>
            <a:r>
              <a:rPr lang="cs-CZ" dirty="0" err="1"/>
              <a:t>first</a:t>
            </a:r>
            <a:r>
              <a:rPr lang="cs-CZ" dirty="0"/>
              <a:t> in,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) podle níž materiál, který přišel do skladu jako první, z něj také jakoby první odchází, a je tedy oceněn cenou nejstarší dodávky (bez ohledu na to zda byla skutečně fyzicky vydána právě první dodávka). </a:t>
            </a:r>
          </a:p>
          <a:p>
            <a:r>
              <a:rPr lang="cs-CZ" u="sng" dirty="0"/>
              <a:t>Průměrnou pořizovací cenu</a:t>
            </a:r>
            <a:r>
              <a:rPr lang="cs-CZ" dirty="0"/>
              <a:t>, která se zjistí váženým aritmetickým průměrem z individuálních pořizovacích cen a množství zásob (ve fyzických jednotkách) na skladě. Tento průměr je nutné počítat nejméně jednou za měsíc, ale může být počítán i průběžně.</a:t>
            </a:r>
          </a:p>
        </p:txBody>
      </p:sp>
    </p:spTree>
    <p:extLst>
      <p:ext uri="{BB962C8B-B14F-4D97-AF65-F5344CB8AC3E}">
        <p14:creationId xmlns:p14="http://schemas.microsoft.com/office/powerpoint/2010/main" val="152232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9FCA3-C4A5-4937-81A9-59841312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8792"/>
          </a:xfrm>
        </p:spPr>
        <p:txBody>
          <a:bodyPr/>
          <a:lstStyle/>
          <a:p>
            <a:r>
              <a:rPr lang="cs-CZ" dirty="0"/>
              <a:t>Oceňování reálnou hodnotou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FB1F18-BB87-45E8-9512-98D359AE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7884"/>
            <a:ext cx="8946541" cy="4590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 jednotlivých složek majetku a závazků k okamžiku se reálnou hodnotou oceňují ty uvedené v § 27 odst. 1 písm. a)-h) </a:t>
            </a:r>
          </a:p>
          <a:p>
            <a:r>
              <a:rPr lang="cs-CZ" dirty="0"/>
              <a:t>Např. cenné papíry, deriváty, majetek a závazky v případech přeměn společností ….</a:t>
            </a:r>
          </a:p>
          <a:p>
            <a:pPr marL="0" indent="0">
              <a:buNone/>
            </a:pPr>
            <a:r>
              <a:rPr lang="cs-CZ" dirty="0"/>
              <a:t>Za reálnou hodnotu se považuje:</a:t>
            </a:r>
          </a:p>
          <a:p>
            <a:r>
              <a:rPr lang="cs-CZ" dirty="0"/>
              <a:t>tržní hodnota,</a:t>
            </a:r>
          </a:p>
          <a:p>
            <a:r>
              <a:rPr lang="cs-CZ" dirty="0"/>
              <a:t>hodnota vyplývající z obecně uznávaných oceňovacích modelů </a:t>
            </a:r>
            <a:br>
              <a:rPr lang="cs-CZ" dirty="0"/>
            </a:br>
            <a:r>
              <a:rPr lang="cs-CZ" dirty="0"/>
              <a:t>a technik, pokud tyto oceňovací modely a techniky zajišťují přijatelný odhad tržní hodnoty,</a:t>
            </a:r>
          </a:p>
          <a:p>
            <a:r>
              <a:rPr lang="cs-CZ" dirty="0"/>
              <a:t>ocenění kvalifikovaným odhadem nebo posudkem znalce, není-li tržní hodnota k dispozici nebo tato nedostatečně představuje reálnou hodnotu.</a:t>
            </a:r>
          </a:p>
        </p:txBody>
      </p:sp>
    </p:spTree>
    <p:extLst>
      <p:ext uri="{BB962C8B-B14F-4D97-AF65-F5344CB8AC3E}">
        <p14:creationId xmlns:p14="http://schemas.microsoft.com/office/powerpoint/2010/main" val="1196167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Základní informace o akademickém kurzu</Template>
  <TotalTime>0</TotalTime>
  <Words>1087</Words>
  <Application>Microsoft Office PowerPoint</Application>
  <PresentationFormat>Širokoúhlá obrazovka</PresentationFormat>
  <Paragraphs>85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Účetnictví |ZIMA 2017</vt:lpstr>
      <vt:lpstr>Plán</vt:lpstr>
      <vt:lpstr>Oceňování majetku a závazků</vt:lpstr>
      <vt:lpstr>Oceňovací základny</vt:lpstr>
      <vt:lpstr>Závazné způsoby ocenění I</vt:lpstr>
      <vt:lpstr>Závazné způsoby ocenění II</vt:lpstr>
      <vt:lpstr>Závazné způsoby ocenění III</vt:lpstr>
      <vt:lpstr>Oceňování majetku stejného druhu</vt:lpstr>
      <vt:lpstr>Oceňování reálnou hodnotou</vt:lpstr>
      <vt:lpstr>Odepisování dlouhod. majetku</vt:lpstr>
      <vt:lpstr>Účetní odpisy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2017-06-20T06:35:14Z</dcterms:created>
  <dcterms:modified xsi:type="dcterms:W3CDTF">2017-11-28T12:41:08Z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