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0" r:id="rId2"/>
  </p:sldMasterIdLst>
  <p:notesMasterIdLst>
    <p:notesMasterId r:id="rId23"/>
  </p:notesMasterIdLst>
  <p:handoutMasterIdLst>
    <p:handoutMasterId r:id="rId24"/>
  </p:handoutMasterIdLst>
  <p:sldIdLst>
    <p:sldId id="256" r:id="rId3"/>
    <p:sldId id="267" r:id="rId4"/>
    <p:sldId id="279" r:id="rId5"/>
    <p:sldId id="284" r:id="rId6"/>
    <p:sldId id="299" r:id="rId7"/>
    <p:sldId id="293" r:id="rId8"/>
    <p:sldId id="294" r:id="rId9"/>
    <p:sldId id="300" r:id="rId10"/>
    <p:sldId id="303" r:id="rId11"/>
    <p:sldId id="302" r:id="rId12"/>
    <p:sldId id="304" r:id="rId13"/>
    <p:sldId id="296" r:id="rId14"/>
    <p:sldId id="297" r:id="rId15"/>
    <p:sldId id="298" r:id="rId16"/>
    <p:sldId id="305" r:id="rId17"/>
    <p:sldId id="306" r:id="rId18"/>
    <p:sldId id="307" r:id="rId19"/>
    <p:sldId id="308" r:id="rId20"/>
    <p:sldId id="309" r:id="rId21"/>
    <p:sldId id="272" r:id="rId2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71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666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124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0B5B84-EE54-47F8-A02D-F03840DCCD74}" type="doc">
      <dgm:prSet loTypeId="urn:microsoft.com/office/officeart/2009/3/layout/PlusandMinu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AF2E101-429E-4147-85BD-E64A3FED26F2}">
      <dgm:prSet phldrT="[Text]"/>
      <dgm:spPr/>
      <dgm:t>
        <a:bodyPr/>
        <a:lstStyle/>
        <a:p>
          <a:r>
            <a:rPr lang="cs-CZ" dirty="0">
              <a:solidFill>
                <a:schemeClr val="bg2">
                  <a:lumMod val="75000"/>
                </a:schemeClr>
              </a:solidFill>
            </a:rPr>
            <a:t>Náklad</a:t>
          </a:r>
        </a:p>
      </dgm:t>
    </dgm:pt>
    <dgm:pt modelId="{DEAD70E8-9471-4472-B9ED-818D554B334D}" type="parTrans" cxnId="{E1242C40-D0BC-4A1A-889A-32BBA2DC8245}">
      <dgm:prSet/>
      <dgm:spPr/>
      <dgm:t>
        <a:bodyPr/>
        <a:lstStyle/>
        <a:p>
          <a:endParaRPr lang="cs-CZ"/>
        </a:p>
      </dgm:t>
    </dgm:pt>
    <dgm:pt modelId="{E944EEB3-FE30-42D8-ACDD-2DAB7EA7FE3E}" type="sibTrans" cxnId="{E1242C40-D0BC-4A1A-889A-32BBA2DC8245}">
      <dgm:prSet/>
      <dgm:spPr/>
      <dgm:t>
        <a:bodyPr/>
        <a:lstStyle/>
        <a:p>
          <a:endParaRPr lang="cs-CZ"/>
        </a:p>
      </dgm:t>
    </dgm:pt>
    <dgm:pt modelId="{681D89FA-6B03-4107-B186-2E271BEE9D66}">
      <dgm:prSet phldrT="[Text]" custT="1"/>
      <dgm:spPr/>
      <dgm:t>
        <a:bodyPr/>
        <a:lstStyle/>
        <a:p>
          <a:r>
            <a:rPr lang="cs-CZ" sz="2500" dirty="0">
              <a:solidFill>
                <a:schemeClr val="bg2">
                  <a:lumMod val="75000"/>
                </a:schemeClr>
              </a:solidFill>
            </a:rPr>
            <a:t>Rozvaha</a:t>
          </a:r>
        </a:p>
        <a:p>
          <a:r>
            <a:rPr lang="cs-CZ" sz="1600" dirty="0">
              <a:solidFill>
                <a:schemeClr val="bg2">
                  <a:lumMod val="75000"/>
                </a:schemeClr>
              </a:solidFill>
            </a:rPr>
            <a:t>- Úbytek aktiv</a:t>
          </a:r>
        </a:p>
        <a:p>
          <a:r>
            <a:rPr lang="cs-CZ" sz="1600" dirty="0">
              <a:solidFill>
                <a:schemeClr val="bg2">
                  <a:lumMod val="75000"/>
                </a:schemeClr>
              </a:solidFill>
            </a:rPr>
            <a:t>- Přírůstek pasiv</a:t>
          </a:r>
        </a:p>
      </dgm:t>
    </dgm:pt>
    <dgm:pt modelId="{4D476DA3-3EF4-46F9-AE98-EA486EF6876B}" type="parTrans" cxnId="{E0771967-A206-401F-A4ED-C7BBEE3E4826}">
      <dgm:prSet/>
      <dgm:spPr/>
      <dgm:t>
        <a:bodyPr/>
        <a:lstStyle/>
        <a:p>
          <a:endParaRPr lang="cs-CZ"/>
        </a:p>
      </dgm:t>
    </dgm:pt>
    <dgm:pt modelId="{FA50BF7E-3B7D-4F01-9F07-EB0D93046946}" type="sibTrans" cxnId="{E0771967-A206-401F-A4ED-C7BBEE3E4826}">
      <dgm:prSet/>
      <dgm:spPr/>
      <dgm:t>
        <a:bodyPr/>
        <a:lstStyle/>
        <a:p>
          <a:endParaRPr lang="cs-CZ"/>
        </a:p>
      </dgm:t>
    </dgm:pt>
    <dgm:pt modelId="{52BE6BE7-45FC-4515-9CBB-70A36A226CEB}" type="pres">
      <dgm:prSet presAssocID="{540B5B84-EE54-47F8-A02D-F03840DCCD74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</dgm:pt>
    <dgm:pt modelId="{5532D8FC-EC18-43F6-9C47-2C7351930C61}" type="pres">
      <dgm:prSet presAssocID="{540B5B84-EE54-47F8-A02D-F03840DCCD74}" presName="Background" presStyleLbl="bgImgPlace1" presStyleIdx="0" presStyleCnt="1" custScaleX="177679"/>
      <dgm:spPr/>
    </dgm:pt>
    <dgm:pt modelId="{36DCB721-1B63-420F-B7C9-BB6CE6F3D310}" type="pres">
      <dgm:prSet presAssocID="{540B5B84-EE54-47F8-A02D-F03840DCCD74}" presName="ParentText1" presStyleLbl="revTx" presStyleIdx="0" presStyleCnt="2" custLinFactNeighborX="-12299" custLinFactNeighborY="1123">
        <dgm:presLayoutVars>
          <dgm:chMax val="0"/>
          <dgm:chPref val="0"/>
          <dgm:bulletEnabled val="1"/>
        </dgm:presLayoutVars>
      </dgm:prSet>
      <dgm:spPr/>
    </dgm:pt>
    <dgm:pt modelId="{FD93EF72-A452-4483-AE76-852478F10C8F}" type="pres">
      <dgm:prSet presAssocID="{540B5B84-EE54-47F8-A02D-F03840DCCD74}" presName="ParentText2" presStyleLbl="revTx" presStyleIdx="1" presStyleCnt="2" custScaleX="172168" custScaleY="102253" custLinFactNeighborX="51878" custLinFactNeighborY="1123">
        <dgm:presLayoutVars>
          <dgm:chMax val="0"/>
          <dgm:chPref val="0"/>
          <dgm:bulletEnabled val="1"/>
        </dgm:presLayoutVars>
      </dgm:prSet>
      <dgm:spPr/>
    </dgm:pt>
    <dgm:pt modelId="{8FEFA82A-FCE9-4A32-B6DC-BEA8053B2315}" type="pres">
      <dgm:prSet presAssocID="{540B5B84-EE54-47F8-A02D-F03840DCCD74}" presName="Plus" presStyleLbl="alignNode1" presStyleIdx="0" presStyleCnt="2" custLinFactNeighborX="-91499"/>
      <dgm:spPr/>
    </dgm:pt>
    <dgm:pt modelId="{784926E1-4513-4449-87F3-E9925494B180}" type="pres">
      <dgm:prSet presAssocID="{540B5B84-EE54-47F8-A02D-F03840DCCD74}" presName="Minus" presStyleLbl="alignNode1" presStyleIdx="1" presStyleCnt="2" custLinFactX="45830" custLinFactNeighborX="100000"/>
      <dgm:spPr/>
    </dgm:pt>
    <dgm:pt modelId="{E5A502B6-4992-47C7-9D2A-85D0F189C6FE}" type="pres">
      <dgm:prSet presAssocID="{540B5B84-EE54-47F8-A02D-F03840DCCD74}" presName="Divider" presStyleLbl="parChTrans1D1" presStyleIdx="0" presStyleCnt="1" custScaleX="2000000" custScaleY="127506"/>
      <dgm:spPr/>
    </dgm:pt>
  </dgm:ptLst>
  <dgm:cxnLst>
    <dgm:cxn modelId="{E1242C40-D0BC-4A1A-889A-32BBA2DC8245}" srcId="{540B5B84-EE54-47F8-A02D-F03840DCCD74}" destId="{9AF2E101-429E-4147-85BD-E64A3FED26F2}" srcOrd="0" destOrd="0" parTransId="{DEAD70E8-9471-4472-B9ED-818D554B334D}" sibTransId="{E944EEB3-FE30-42D8-ACDD-2DAB7EA7FE3E}"/>
    <dgm:cxn modelId="{E0771967-A206-401F-A4ED-C7BBEE3E4826}" srcId="{540B5B84-EE54-47F8-A02D-F03840DCCD74}" destId="{681D89FA-6B03-4107-B186-2E271BEE9D66}" srcOrd="1" destOrd="0" parTransId="{4D476DA3-3EF4-46F9-AE98-EA486EF6876B}" sibTransId="{FA50BF7E-3B7D-4F01-9F07-EB0D93046946}"/>
    <dgm:cxn modelId="{BFE1316F-3A32-41CF-8EC0-C947EAAEECF1}" type="presOf" srcId="{681D89FA-6B03-4107-B186-2E271BEE9D66}" destId="{FD93EF72-A452-4483-AE76-852478F10C8F}" srcOrd="0" destOrd="0" presId="urn:microsoft.com/office/officeart/2009/3/layout/PlusandMinus"/>
    <dgm:cxn modelId="{B97B6B6F-8373-4862-A488-6972DFFFF9F9}" type="presOf" srcId="{9AF2E101-429E-4147-85BD-E64A3FED26F2}" destId="{36DCB721-1B63-420F-B7C9-BB6CE6F3D310}" srcOrd="0" destOrd="0" presId="urn:microsoft.com/office/officeart/2009/3/layout/PlusandMinus"/>
    <dgm:cxn modelId="{1FBAB4A4-D574-4FE8-9EB5-19433AA88A26}" type="presOf" srcId="{540B5B84-EE54-47F8-A02D-F03840DCCD74}" destId="{52BE6BE7-45FC-4515-9CBB-70A36A226CEB}" srcOrd="0" destOrd="0" presId="urn:microsoft.com/office/officeart/2009/3/layout/PlusandMinus"/>
    <dgm:cxn modelId="{347BB33C-91B9-4508-ADB9-81FA703F6716}" type="presParOf" srcId="{52BE6BE7-45FC-4515-9CBB-70A36A226CEB}" destId="{5532D8FC-EC18-43F6-9C47-2C7351930C61}" srcOrd="0" destOrd="0" presId="urn:microsoft.com/office/officeart/2009/3/layout/PlusandMinus"/>
    <dgm:cxn modelId="{DC92971D-7432-40DA-B401-625F0371A134}" type="presParOf" srcId="{52BE6BE7-45FC-4515-9CBB-70A36A226CEB}" destId="{36DCB721-1B63-420F-B7C9-BB6CE6F3D310}" srcOrd="1" destOrd="0" presId="urn:microsoft.com/office/officeart/2009/3/layout/PlusandMinus"/>
    <dgm:cxn modelId="{B0D86577-6117-4628-A4A1-409F053A0856}" type="presParOf" srcId="{52BE6BE7-45FC-4515-9CBB-70A36A226CEB}" destId="{FD93EF72-A452-4483-AE76-852478F10C8F}" srcOrd="2" destOrd="0" presId="urn:microsoft.com/office/officeart/2009/3/layout/PlusandMinus"/>
    <dgm:cxn modelId="{C8FECC26-89FE-4AEB-B6A3-F8AA77D8CC76}" type="presParOf" srcId="{52BE6BE7-45FC-4515-9CBB-70A36A226CEB}" destId="{8FEFA82A-FCE9-4A32-B6DC-BEA8053B2315}" srcOrd="3" destOrd="0" presId="urn:microsoft.com/office/officeart/2009/3/layout/PlusandMinus"/>
    <dgm:cxn modelId="{465FEF66-CD64-4442-8B29-A7C3CB6D0994}" type="presParOf" srcId="{52BE6BE7-45FC-4515-9CBB-70A36A226CEB}" destId="{784926E1-4513-4449-87F3-E9925494B180}" srcOrd="4" destOrd="0" presId="urn:microsoft.com/office/officeart/2009/3/layout/PlusandMinus"/>
    <dgm:cxn modelId="{3359EB70-50D9-4BC3-9458-6D3E0D00529A}" type="presParOf" srcId="{52BE6BE7-45FC-4515-9CBB-70A36A226CEB}" destId="{E5A502B6-4992-47C7-9D2A-85D0F189C6FE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0B5B84-EE54-47F8-A02D-F03840DCCD74}" type="doc">
      <dgm:prSet loTypeId="urn:microsoft.com/office/officeart/2009/3/layout/PlusandMinu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AF2E101-429E-4147-85BD-E64A3FED26F2}">
      <dgm:prSet phldrT="[Text]"/>
      <dgm:spPr/>
      <dgm:t>
        <a:bodyPr/>
        <a:lstStyle/>
        <a:p>
          <a:r>
            <a:rPr lang="cs-CZ" dirty="0">
              <a:solidFill>
                <a:schemeClr val="bg2">
                  <a:lumMod val="75000"/>
                </a:schemeClr>
              </a:solidFill>
            </a:rPr>
            <a:t>Výnos</a:t>
          </a:r>
        </a:p>
      </dgm:t>
    </dgm:pt>
    <dgm:pt modelId="{DEAD70E8-9471-4472-B9ED-818D554B334D}" type="parTrans" cxnId="{E1242C40-D0BC-4A1A-889A-32BBA2DC8245}">
      <dgm:prSet/>
      <dgm:spPr/>
      <dgm:t>
        <a:bodyPr/>
        <a:lstStyle/>
        <a:p>
          <a:endParaRPr lang="cs-CZ"/>
        </a:p>
      </dgm:t>
    </dgm:pt>
    <dgm:pt modelId="{E944EEB3-FE30-42D8-ACDD-2DAB7EA7FE3E}" type="sibTrans" cxnId="{E1242C40-D0BC-4A1A-889A-32BBA2DC8245}">
      <dgm:prSet/>
      <dgm:spPr/>
      <dgm:t>
        <a:bodyPr/>
        <a:lstStyle/>
        <a:p>
          <a:endParaRPr lang="cs-CZ"/>
        </a:p>
      </dgm:t>
    </dgm:pt>
    <dgm:pt modelId="{681D89FA-6B03-4107-B186-2E271BEE9D66}">
      <dgm:prSet phldrT="[Text]" custT="1"/>
      <dgm:spPr/>
      <dgm:t>
        <a:bodyPr/>
        <a:lstStyle/>
        <a:p>
          <a:r>
            <a:rPr lang="cs-CZ" sz="2500" dirty="0">
              <a:solidFill>
                <a:schemeClr val="bg2">
                  <a:lumMod val="75000"/>
                </a:schemeClr>
              </a:solidFill>
            </a:rPr>
            <a:t>Rozvaha</a:t>
          </a:r>
        </a:p>
        <a:p>
          <a:r>
            <a:rPr lang="cs-CZ" sz="1600" dirty="0">
              <a:solidFill>
                <a:schemeClr val="bg2">
                  <a:lumMod val="75000"/>
                </a:schemeClr>
              </a:solidFill>
            </a:rPr>
            <a:t>- Úbytek pasiv</a:t>
          </a:r>
        </a:p>
        <a:p>
          <a:r>
            <a:rPr lang="cs-CZ" sz="1600" dirty="0">
              <a:solidFill>
                <a:schemeClr val="bg2">
                  <a:lumMod val="75000"/>
                </a:schemeClr>
              </a:solidFill>
            </a:rPr>
            <a:t>- Přírůstek aktiv</a:t>
          </a:r>
        </a:p>
      </dgm:t>
    </dgm:pt>
    <dgm:pt modelId="{4D476DA3-3EF4-46F9-AE98-EA486EF6876B}" type="parTrans" cxnId="{E0771967-A206-401F-A4ED-C7BBEE3E4826}">
      <dgm:prSet/>
      <dgm:spPr/>
      <dgm:t>
        <a:bodyPr/>
        <a:lstStyle/>
        <a:p>
          <a:endParaRPr lang="cs-CZ"/>
        </a:p>
      </dgm:t>
    </dgm:pt>
    <dgm:pt modelId="{FA50BF7E-3B7D-4F01-9F07-EB0D93046946}" type="sibTrans" cxnId="{E0771967-A206-401F-A4ED-C7BBEE3E4826}">
      <dgm:prSet/>
      <dgm:spPr/>
      <dgm:t>
        <a:bodyPr/>
        <a:lstStyle/>
        <a:p>
          <a:endParaRPr lang="cs-CZ"/>
        </a:p>
      </dgm:t>
    </dgm:pt>
    <dgm:pt modelId="{52BE6BE7-45FC-4515-9CBB-70A36A226CEB}" type="pres">
      <dgm:prSet presAssocID="{540B5B84-EE54-47F8-A02D-F03840DCCD74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</dgm:pt>
    <dgm:pt modelId="{5532D8FC-EC18-43F6-9C47-2C7351930C61}" type="pres">
      <dgm:prSet presAssocID="{540B5B84-EE54-47F8-A02D-F03840DCCD74}" presName="Background" presStyleLbl="bgImgPlace1" presStyleIdx="0" presStyleCnt="1" custScaleX="177679"/>
      <dgm:spPr/>
    </dgm:pt>
    <dgm:pt modelId="{36DCB721-1B63-420F-B7C9-BB6CE6F3D310}" type="pres">
      <dgm:prSet presAssocID="{540B5B84-EE54-47F8-A02D-F03840DCCD74}" presName="ParentText1" presStyleLbl="revTx" presStyleIdx="0" presStyleCnt="2" custLinFactX="25480" custLinFactNeighborX="100000" custLinFactNeighborY="2246">
        <dgm:presLayoutVars>
          <dgm:chMax val="0"/>
          <dgm:chPref val="0"/>
          <dgm:bulletEnabled val="1"/>
        </dgm:presLayoutVars>
      </dgm:prSet>
      <dgm:spPr/>
    </dgm:pt>
    <dgm:pt modelId="{FD93EF72-A452-4483-AE76-852478F10C8F}" type="pres">
      <dgm:prSet presAssocID="{540B5B84-EE54-47F8-A02D-F03840DCCD74}" presName="ParentText2" presStyleLbl="revTx" presStyleIdx="1" presStyleCnt="2" custScaleX="122259" custScaleY="102253" custLinFactX="-18022" custLinFactNeighborX="-100000" custLinFactNeighborY="1123">
        <dgm:presLayoutVars>
          <dgm:chMax val="0"/>
          <dgm:chPref val="0"/>
          <dgm:bulletEnabled val="1"/>
        </dgm:presLayoutVars>
      </dgm:prSet>
      <dgm:spPr/>
    </dgm:pt>
    <dgm:pt modelId="{8FEFA82A-FCE9-4A32-B6DC-BEA8053B2315}" type="pres">
      <dgm:prSet presAssocID="{540B5B84-EE54-47F8-A02D-F03840DCCD74}" presName="Plus" presStyleLbl="alignNode1" presStyleIdx="0" presStyleCnt="2" custLinFactNeighborX="-91499"/>
      <dgm:spPr/>
    </dgm:pt>
    <dgm:pt modelId="{784926E1-4513-4449-87F3-E9925494B180}" type="pres">
      <dgm:prSet presAssocID="{540B5B84-EE54-47F8-A02D-F03840DCCD74}" presName="Minus" presStyleLbl="alignNode1" presStyleIdx="1" presStyleCnt="2" custLinFactX="45830" custLinFactNeighborX="100000"/>
      <dgm:spPr/>
    </dgm:pt>
    <dgm:pt modelId="{E5A502B6-4992-47C7-9D2A-85D0F189C6FE}" type="pres">
      <dgm:prSet presAssocID="{540B5B84-EE54-47F8-A02D-F03840DCCD74}" presName="Divider" presStyleLbl="parChTrans1D1" presStyleIdx="0" presStyleCnt="1" custScaleX="2000000" custScaleY="127506"/>
      <dgm:spPr/>
    </dgm:pt>
  </dgm:ptLst>
  <dgm:cxnLst>
    <dgm:cxn modelId="{E1242C40-D0BC-4A1A-889A-32BBA2DC8245}" srcId="{540B5B84-EE54-47F8-A02D-F03840DCCD74}" destId="{9AF2E101-429E-4147-85BD-E64A3FED26F2}" srcOrd="0" destOrd="0" parTransId="{DEAD70E8-9471-4472-B9ED-818D554B334D}" sibTransId="{E944EEB3-FE30-42D8-ACDD-2DAB7EA7FE3E}"/>
    <dgm:cxn modelId="{E0771967-A206-401F-A4ED-C7BBEE3E4826}" srcId="{540B5B84-EE54-47F8-A02D-F03840DCCD74}" destId="{681D89FA-6B03-4107-B186-2E271BEE9D66}" srcOrd="1" destOrd="0" parTransId="{4D476DA3-3EF4-46F9-AE98-EA486EF6876B}" sibTransId="{FA50BF7E-3B7D-4F01-9F07-EB0D93046946}"/>
    <dgm:cxn modelId="{BFE1316F-3A32-41CF-8EC0-C947EAAEECF1}" type="presOf" srcId="{681D89FA-6B03-4107-B186-2E271BEE9D66}" destId="{FD93EF72-A452-4483-AE76-852478F10C8F}" srcOrd="0" destOrd="0" presId="urn:microsoft.com/office/officeart/2009/3/layout/PlusandMinus"/>
    <dgm:cxn modelId="{B97B6B6F-8373-4862-A488-6972DFFFF9F9}" type="presOf" srcId="{9AF2E101-429E-4147-85BD-E64A3FED26F2}" destId="{36DCB721-1B63-420F-B7C9-BB6CE6F3D310}" srcOrd="0" destOrd="0" presId="urn:microsoft.com/office/officeart/2009/3/layout/PlusandMinus"/>
    <dgm:cxn modelId="{1FBAB4A4-D574-4FE8-9EB5-19433AA88A26}" type="presOf" srcId="{540B5B84-EE54-47F8-A02D-F03840DCCD74}" destId="{52BE6BE7-45FC-4515-9CBB-70A36A226CEB}" srcOrd="0" destOrd="0" presId="urn:microsoft.com/office/officeart/2009/3/layout/PlusandMinus"/>
    <dgm:cxn modelId="{347BB33C-91B9-4508-ADB9-81FA703F6716}" type="presParOf" srcId="{52BE6BE7-45FC-4515-9CBB-70A36A226CEB}" destId="{5532D8FC-EC18-43F6-9C47-2C7351930C61}" srcOrd="0" destOrd="0" presId="urn:microsoft.com/office/officeart/2009/3/layout/PlusandMinus"/>
    <dgm:cxn modelId="{DC92971D-7432-40DA-B401-625F0371A134}" type="presParOf" srcId="{52BE6BE7-45FC-4515-9CBB-70A36A226CEB}" destId="{36DCB721-1B63-420F-B7C9-BB6CE6F3D310}" srcOrd="1" destOrd="0" presId="urn:microsoft.com/office/officeart/2009/3/layout/PlusandMinus"/>
    <dgm:cxn modelId="{B0D86577-6117-4628-A4A1-409F053A0856}" type="presParOf" srcId="{52BE6BE7-45FC-4515-9CBB-70A36A226CEB}" destId="{FD93EF72-A452-4483-AE76-852478F10C8F}" srcOrd="2" destOrd="0" presId="urn:microsoft.com/office/officeart/2009/3/layout/PlusandMinus"/>
    <dgm:cxn modelId="{C8FECC26-89FE-4AEB-B6A3-F8AA77D8CC76}" type="presParOf" srcId="{52BE6BE7-45FC-4515-9CBB-70A36A226CEB}" destId="{8FEFA82A-FCE9-4A32-B6DC-BEA8053B2315}" srcOrd="3" destOrd="0" presId="urn:microsoft.com/office/officeart/2009/3/layout/PlusandMinus"/>
    <dgm:cxn modelId="{465FEF66-CD64-4442-8B29-A7C3CB6D0994}" type="presParOf" srcId="{52BE6BE7-45FC-4515-9CBB-70A36A226CEB}" destId="{784926E1-4513-4449-87F3-E9925494B180}" srcOrd="4" destOrd="0" presId="urn:microsoft.com/office/officeart/2009/3/layout/PlusandMinus"/>
    <dgm:cxn modelId="{3359EB70-50D9-4BC3-9458-6D3E0D00529A}" type="presParOf" srcId="{52BE6BE7-45FC-4515-9CBB-70A36A226CEB}" destId="{E5A502B6-4992-47C7-9D2A-85D0F189C6FE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32D8FC-EC18-43F6-9C47-2C7351930C61}">
      <dsp:nvSpPr>
        <dsp:cNvPr id="0" name=""/>
        <dsp:cNvSpPr/>
      </dsp:nvSpPr>
      <dsp:spPr>
        <a:xfrm>
          <a:off x="1111488" y="309997"/>
          <a:ext cx="5739254" cy="166930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DCB721-1B63-420F-B7C9-BB6CE6F3D310}">
      <dsp:nvSpPr>
        <dsp:cNvPr id="0" name=""/>
        <dsp:cNvSpPr/>
      </dsp:nvSpPr>
      <dsp:spPr>
        <a:xfrm>
          <a:off x="2278104" y="521262"/>
          <a:ext cx="1499966" cy="1428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>
              <a:solidFill>
                <a:schemeClr val="bg2">
                  <a:lumMod val="75000"/>
                </a:schemeClr>
              </a:solidFill>
            </a:rPr>
            <a:t>Náklad</a:t>
          </a:r>
        </a:p>
      </dsp:txBody>
      <dsp:txXfrm>
        <a:off x="2278104" y="521262"/>
        <a:ext cx="1499966" cy="1428073"/>
      </dsp:txXfrm>
    </dsp:sp>
    <dsp:sp modelId="{FD93EF72-A452-4483-AE76-852478F10C8F}">
      <dsp:nvSpPr>
        <dsp:cNvPr id="0" name=""/>
        <dsp:cNvSpPr/>
      </dsp:nvSpPr>
      <dsp:spPr>
        <a:xfrm>
          <a:off x="4232871" y="505175"/>
          <a:ext cx="2582462" cy="1460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solidFill>
                <a:schemeClr val="bg2">
                  <a:lumMod val="75000"/>
                </a:schemeClr>
              </a:solidFill>
            </a:rPr>
            <a:t>Rozvaha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bg2">
                  <a:lumMod val="75000"/>
                </a:schemeClr>
              </a:solidFill>
            </a:rPr>
            <a:t>- Úbytek aktiv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bg2">
                  <a:lumMod val="75000"/>
                </a:schemeClr>
              </a:solidFill>
            </a:rPr>
            <a:t>- Přírůstek pasiv</a:t>
          </a:r>
        </a:p>
      </dsp:txBody>
      <dsp:txXfrm>
        <a:off x="4232871" y="505175"/>
        <a:ext cx="2582462" cy="1460248"/>
      </dsp:txXfrm>
    </dsp:sp>
    <dsp:sp modelId="{8FEFA82A-FCE9-4A32-B6DC-BEA8053B2315}">
      <dsp:nvSpPr>
        <dsp:cNvPr id="0" name=""/>
        <dsp:cNvSpPr/>
      </dsp:nvSpPr>
      <dsp:spPr>
        <a:xfrm>
          <a:off x="1454384" y="-24067"/>
          <a:ext cx="631173" cy="631173"/>
        </a:xfrm>
        <a:prstGeom prst="plus">
          <a:avLst>
            <a:gd name="adj" fmla="val 328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4926E1-4513-4449-87F3-E9925494B180}">
      <dsp:nvSpPr>
        <dsp:cNvPr id="0" name=""/>
        <dsp:cNvSpPr/>
      </dsp:nvSpPr>
      <dsp:spPr>
        <a:xfrm>
          <a:off x="6016941" y="202917"/>
          <a:ext cx="594046" cy="2035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A502B6-4992-47C7-9D2A-85D0F189C6FE}">
      <dsp:nvSpPr>
        <dsp:cNvPr id="0" name=""/>
        <dsp:cNvSpPr/>
      </dsp:nvSpPr>
      <dsp:spPr>
        <a:xfrm>
          <a:off x="3977588" y="320695"/>
          <a:ext cx="7425" cy="1739115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32D8FC-EC18-43F6-9C47-2C7351930C61}">
      <dsp:nvSpPr>
        <dsp:cNvPr id="0" name=""/>
        <dsp:cNvSpPr/>
      </dsp:nvSpPr>
      <dsp:spPr>
        <a:xfrm>
          <a:off x="1111488" y="309997"/>
          <a:ext cx="5739254" cy="166930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DCB721-1B63-420F-B7C9-BB6CE6F3D310}">
      <dsp:nvSpPr>
        <dsp:cNvPr id="0" name=""/>
        <dsp:cNvSpPr/>
      </dsp:nvSpPr>
      <dsp:spPr>
        <a:xfrm>
          <a:off x="4344743" y="537300"/>
          <a:ext cx="1499966" cy="1428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485" tIns="70485" rIns="70485" bIns="70485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>
              <a:solidFill>
                <a:schemeClr val="bg2">
                  <a:lumMod val="75000"/>
                </a:schemeClr>
              </a:solidFill>
            </a:rPr>
            <a:t>Výnos</a:t>
          </a:r>
        </a:p>
      </dsp:txBody>
      <dsp:txXfrm>
        <a:off x="4344743" y="537300"/>
        <a:ext cx="1499966" cy="1428073"/>
      </dsp:txXfrm>
    </dsp:sp>
    <dsp:sp modelId="{FD93EF72-A452-4483-AE76-852478F10C8F}">
      <dsp:nvSpPr>
        <dsp:cNvPr id="0" name=""/>
        <dsp:cNvSpPr/>
      </dsp:nvSpPr>
      <dsp:spPr>
        <a:xfrm>
          <a:off x="2058738" y="505175"/>
          <a:ext cx="1833843" cy="1460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solidFill>
                <a:schemeClr val="bg2">
                  <a:lumMod val="75000"/>
                </a:schemeClr>
              </a:solidFill>
            </a:rPr>
            <a:t>Rozvaha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bg2">
                  <a:lumMod val="75000"/>
                </a:schemeClr>
              </a:solidFill>
            </a:rPr>
            <a:t>- Úbytek pasiv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bg2">
                  <a:lumMod val="75000"/>
                </a:schemeClr>
              </a:solidFill>
            </a:rPr>
            <a:t>- Přírůstek aktiv</a:t>
          </a:r>
        </a:p>
      </dsp:txBody>
      <dsp:txXfrm>
        <a:off x="2058738" y="505175"/>
        <a:ext cx="1833843" cy="1460248"/>
      </dsp:txXfrm>
    </dsp:sp>
    <dsp:sp modelId="{8FEFA82A-FCE9-4A32-B6DC-BEA8053B2315}">
      <dsp:nvSpPr>
        <dsp:cNvPr id="0" name=""/>
        <dsp:cNvSpPr/>
      </dsp:nvSpPr>
      <dsp:spPr>
        <a:xfrm>
          <a:off x="1454384" y="-24067"/>
          <a:ext cx="631173" cy="631173"/>
        </a:xfrm>
        <a:prstGeom prst="plus">
          <a:avLst>
            <a:gd name="adj" fmla="val 328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4926E1-4513-4449-87F3-E9925494B180}">
      <dsp:nvSpPr>
        <dsp:cNvPr id="0" name=""/>
        <dsp:cNvSpPr/>
      </dsp:nvSpPr>
      <dsp:spPr>
        <a:xfrm>
          <a:off x="6016941" y="202917"/>
          <a:ext cx="594046" cy="2035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A502B6-4992-47C7-9D2A-85D0F189C6FE}">
      <dsp:nvSpPr>
        <dsp:cNvPr id="0" name=""/>
        <dsp:cNvSpPr/>
      </dsp:nvSpPr>
      <dsp:spPr>
        <a:xfrm>
          <a:off x="3977588" y="320695"/>
          <a:ext cx="7425" cy="1739115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4AC39-44E6-425E-AF49-CF7D189F346F}" type="datetimeFigureOut">
              <a:rPr lang="cs-CZ" smtClean="0"/>
              <a:t>10.11.2017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0F472-929B-459B-8D82-2FABCC5B32A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226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F2775BC-6312-42C7-B7C5-EA6783C2D9CA}" type="datetimeFigureOut">
              <a:rPr lang="cs-CZ" smtClean="0"/>
              <a:t>10.11.2017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7F715A1-4ADC-44E0-9587-804FF39D6B2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84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67F715A1-4ADC-44E0-9587-804FF39D6B22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9534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10.11.2017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89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10.11.2017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39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10.11.2017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40915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bídka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10.11.2017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996134" y="973098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cs-CZ" sz="12200" b="0" i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9466158" y="26094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cs-CZ" sz="12200" b="0" i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7621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10.11.2017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9460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163026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10.11.2017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9453097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cs-CZ" sz="12200" b="0" i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987593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cs-CZ" sz="12200" b="0" i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664584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2" y="1127834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10.11.2017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3"/>
          <p:cNvSpPr>
            <a:spLocks noGrp="1"/>
          </p:cNvSpPr>
          <p:nvPr>
            <p:ph type="body" sz="half" idx="13"/>
          </p:nvPr>
        </p:nvSpPr>
        <p:spPr>
          <a:xfrm>
            <a:off x="1154953" y="3363516"/>
            <a:ext cx="8825659" cy="1131093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92226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Přímá spojnice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text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text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10.11.2017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947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oupec obrázku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text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ál 1Zástupný symbol pro obrázek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30" name="Piál 1Zástupný symbol pro obrázek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31" name="Piál 1Zástupný symbol pro obrázek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cxnSp>
        <p:nvCxnSpPr>
          <p:cNvPr id="17" name="Přímá spojnice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10.11.2017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552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10.11.2017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983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164151" y="1447799"/>
            <a:ext cx="1409965" cy="4413251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4954" y="1447799"/>
            <a:ext cx="6776630" cy="441325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10.11.2017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0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10.11.2017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44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10.11.2017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99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10.11.2017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20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10.11.2017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20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10.11.2017</a:t>
            </a:fld>
            <a:endParaRPr 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912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10.11.2017</a:t>
            </a:fld>
            <a:endParaRPr lang="cs-CZ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53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10.11.2017</a:t>
            </a:fld>
            <a:endParaRPr lang="cs-CZ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98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10.11.2017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08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ál 12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1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Ová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7" name="Ovál 16"/>
          <p:cNvSpPr/>
          <p:nvPr/>
        </p:nvSpPr>
        <p:spPr>
          <a:xfrm>
            <a:off x="799941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8" name="Ovál 17"/>
          <p:cNvSpPr/>
          <p:nvPr/>
        </p:nvSpPr>
        <p:spPr>
          <a:xfrm>
            <a:off x="860901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0FF0622-75E4-48B8-A617-5428CA5926CE}" type="datetimeFigureOut">
              <a:rPr lang="cs-CZ" smtClean="0"/>
              <a:t>10.11.2017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34672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  <p:sldLayoutId id="2147483699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jamu.cz/auth/mail/mail_posli?to=19841@post.jamu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11457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6000" dirty="0">
                <a:solidFill>
                  <a:srgbClr val="EBEBEB"/>
                </a:solidFill>
                <a:latin typeface="Century Gothic"/>
              </a:rPr>
              <a:t>Ú</a:t>
            </a:r>
            <a:r>
              <a:rPr lang="cs-CZ" sz="6000" b="0" i="0" dirty="0">
                <a:solidFill>
                  <a:srgbClr val="EBEBEB"/>
                </a:solidFill>
                <a:latin typeface="Century Gothic"/>
                <a:ea typeface="+mj-ea"/>
                <a:cs typeface="+mj-cs"/>
              </a:rPr>
              <a:t>četnictví </a:t>
            </a:r>
            <a:r>
              <a:rPr lang="cs-CZ" sz="6000" dirty="0">
                <a:solidFill>
                  <a:srgbClr val="EBEBEB"/>
                </a:solidFill>
                <a:latin typeface="Century Gothic"/>
              </a:rPr>
              <a:t>|ZIMA 2017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35165" y="4841548"/>
            <a:ext cx="8825658" cy="861420"/>
          </a:xfrm>
        </p:spPr>
        <p:txBody>
          <a:bodyPr/>
          <a:lstStyle/>
          <a:p>
            <a:r>
              <a:rPr lang="cs-CZ" b="0" i="0" dirty="0">
                <a:solidFill>
                  <a:srgbClr val="F5A408"/>
                </a:solidFill>
              </a:rPr>
              <a:t>Ing. Lukáš </a:t>
            </a:r>
            <a:r>
              <a:rPr lang="cs-CZ" b="0" i="0" dirty="0" err="1">
                <a:solidFill>
                  <a:srgbClr val="F5A408"/>
                </a:solidFill>
              </a:rPr>
              <a:t>schőn</a:t>
            </a:r>
            <a:r>
              <a:rPr lang="cs-CZ" b="0" i="0" dirty="0">
                <a:solidFill>
                  <a:srgbClr val="F5A408"/>
                </a:solidFill>
              </a:rPr>
              <a:t>, ACCA  </a:t>
            </a:r>
            <a:r>
              <a:rPr lang="cs-CZ" dirty="0">
                <a:solidFill>
                  <a:srgbClr val="F5A408"/>
                </a:solidFill>
              </a:rPr>
              <a:t>| </a:t>
            </a:r>
            <a:r>
              <a:rPr lang="cs-CZ" dirty="0">
                <a:solidFill>
                  <a:srgbClr val="F5A408"/>
                </a:solidFill>
                <a:hlinkClick r:id="rId2"/>
              </a:rPr>
              <a:t>19841@post.jamu.cz </a:t>
            </a:r>
            <a:r>
              <a:rPr lang="cs-CZ" dirty="0">
                <a:solidFill>
                  <a:srgbClr val="F5A408"/>
                </a:solidFill>
              </a:rPr>
              <a:t>|  777 209 466</a:t>
            </a:r>
            <a:endParaRPr lang="cs-CZ" b="0" i="0" dirty="0">
              <a:solidFill>
                <a:srgbClr val="F5A4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440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Účetní doklady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501541"/>
            <a:ext cx="9147688" cy="4642885"/>
          </a:xfrm>
        </p:spPr>
        <p:txBody>
          <a:bodyPr>
            <a:noAutofit/>
          </a:bodyPr>
          <a:lstStyle/>
          <a:p>
            <a:r>
              <a:rPr lang="cs-CZ" dirty="0"/>
              <a:t>Účetní doklad stojí na počátku procesu zpracování účetních informací</a:t>
            </a:r>
          </a:p>
          <a:p>
            <a:r>
              <a:rPr lang="cs-CZ" dirty="0"/>
              <a:t>Účetní doklady jsou průkaznými účetními záznamy, které musí splňovat následující náležitosti:</a:t>
            </a:r>
          </a:p>
          <a:p>
            <a:pPr marL="0" indent="0">
              <a:buNone/>
            </a:pPr>
            <a:r>
              <a:rPr lang="cs-CZ" dirty="0"/>
              <a:t>	a) označení účetního dokladu</a:t>
            </a:r>
          </a:p>
          <a:p>
            <a:pPr marL="0" indent="0">
              <a:buNone/>
            </a:pPr>
            <a:r>
              <a:rPr lang="cs-CZ" dirty="0"/>
              <a:t>	b) popis obsahu účetního případu a označení účastníků</a:t>
            </a:r>
          </a:p>
          <a:p>
            <a:pPr marL="0" indent="0">
              <a:buNone/>
            </a:pPr>
            <a:r>
              <a:rPr lang="cs-CZ" dirty="0"/>
              <a:t>	c) peněžní částku nebo údaj o množství a ceně</a:t>
            </a:r>
          </a:p>
          <a:p>
            <a:pPr marL="0" indent="0">
              <a:buNone/>
            </a:pPr>
            <a:r>
              <a:rPr lang="cs-CZ" dirty="0"/>
              <a:t>	d) datum vyhotovení účetního dokladu</a:t>
            </a:r>
          </a:p>
          <a:p>
            <a:pPr marL="0" indent="0">
              <a:buNone/>
            </a:pPr>
            <a:r>
              <a:rPr lang="cs-CZ" dirty="0"/>
              <a:t>	e) datum uskutečnění účetního případu, není-li shodné s datem podle d)</a:t>
            </a:r>
          </a:p>
          <a:p>
            <a:pPr marL="0" indent="0">
              <a:buNone/>
            </a:pPr>
            <a:r>
              <a:rPr lang="cs-CZ" dirty="0"/>
              <a:t>	f) podpisový záznam osoby odpovědné za účetní případ a osoby 				   odpovědné za jeho zaúčtování.</a:t>
            </a:r>
          </a:p>
          <a:p>
            <a:pPr marL="342900" lvl="1" indent="-342900"/>
            <a:r>
              <a:rPr lang="pl-PL" sz="1800" dirty="0"/>
              <a:t>Účetní doklady musí být zaúčtovány do toho účetního období, s nímž souvisí</a:t>
            </a:r>
          </a:p>
        </p:txBody>
      </p:sp>
    </p:spTree>
    <p:extLst>
      <p:ext uri="{BB962C8B-B14F-4D97-AF65-F5344CB8AC3E}">
        <p14:creationId xmlns:p14="http://schemas.microsoft.com/office/powerpoint/2010/main" val="4158396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Inventarizace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9301" y="1501541"/>
            <a:ext cx="10110335" cy="4642885"/>
          </a:xfrm>
        </p:spPr>
        <p:txBody>
          <a:bodyPr>
            <a:noAutofit/>
          </a:bodyPr>
          <a:lstStyle/>
          <a:p>
            <a:r>
              <a:rPr lang="cs-CZ" dirty="0"/>
              <a:t>Inventarizace je nedílnou součástí uzavírání účetních knih, které se provádí zpravidla jednou ročně k poslednímu dni účetního období (tzv. účetní uzávěrka).</a:t>
            </a:r>
          </a:p>
          <a:p>
            <a:r>
              <a:rPr lang="cs-CZ" dirty="0"/>
              <a:t>Inventarizaci chápeme jako proces, který zahrnuje kromě vlastní inventury (zjištění skutečného stavu aktiv a pasiv a jeho zaznamenání do inventurních soupisů) i zjištění rozdílů mezi účetním a skutečným stavem, objasnění příčin rozdílů, proúčtování rozdílů.</a:t>
            </a:r>
          </a:p>
          <a:p>
            <a:r>
              <a:rPr lang="cs-CZ" dirty="0"/>
              <a:t>Forma inventur je dvojí: Fyzická x Dokladová</a:t>
            </a:r>
          </a:p>
          <a:p>
            <a:r>
              <a:rPr lang="cs-CZ" dirty="0"/>
              <a:t>Termíny inventarizace stanoví zákon o účetnictví následovně:</a:t>
            </a:r>
          </a:p>
          <a:p>
            <a:pPr marL="0" indent="0">
              <a:buNone/>
            </a:pPr>
            <a:r>
              <a:rPr lang="cs-CZ" dirty="0"/>
              <a:t>	a) Inventarizace se provádí k datu řádné (mimořádné) účetní závěrky</a:t>
            </a:r>
          </a:p>
          <a:p>
            <a:pPr marL="0" indent="0">
              <a:buNone/>
            </a:pPr>
            <a:r>
              <a:rPr lang="cs-CZ" dirty="0"/>
              <a:t>	b) Fyzickou inventuru hmotného majetku a zásob lze provádět v průběhu posledních 	    4 měsíců účetního období, ev. v prvních 2 měsících následujícího období. 	    	    	    Přitom ke dni účetní závěrky se upraví stav zjištěný inventarizací o přírůstky a úbytky, 	    které nastaly v průběhu inventarizace	</a:t>
            </a:r>
          </a:p>
        </p:txBody>
      </p:sp>
    </p:spTree>
    <p:extLst>
      <p:ext uri="{BB962C8B-B14F-4D97-AF65-F5344CB8AC3E}">
        <p14:creationId xmlns:p14="http://schemas.microsoft.com/office/powerpoint/2010/main" val="642663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Úschova účetních záznamů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637899"/>
            <a:ext cx="8787865" cy="33784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Účetní záznamy se uschovávají, pokud v § 32 </a:t>
            </a:r>
            <a:r>
              <a:rPr lang="cs-CZ" dirty="0" err="1"/>
              <a:t>ZoÚ</a:t>
            </a:r>
            <a:r>
              <a:rPr lang="cs-CZ" dirty="0"/>
              <a:t> není stanoveno jinak,</a:t>
            </a:r>
          </a:p>
          <a:p>
            <a:r>
              <a:rPr lang="cs-CZ" dirty="0"/>
              <a:t>a) účetní závěrka a výroční zpráva po dobu 10 let počínajících koncem účetního období, kterého se týkají,</a:t>
            </a:r>
          </a:p>
          <a:p>
            <a:r>
              <a:rPr lang="cs-CZ" dirty="0"/>
              <a:t>b) účetní doklady, účetní knihy, odpisové plány, inventurní soupisy, účtový rozvrh, přehledy po dobu 5 let počínajících koncem účetního období, kterého se týkají,</a:t>
            </a:r>
          </a:p>
          <a:p>
            <a:r>
              <a:rPr lang="cs-CZ" dirty="0"/>
              <a:t>c) účetní záznamy, kterými účetní jednotky dokládají vedení účetnictví (§ 33), po dobu 5 let počínajících koncem účetního období, kterého se týkají.</a:t>
            </a:r>
          </a:p>
        </p:txBody>
      </p:sp>
    </p:spTree>
    <p:extLst>
      <p:ext uri="{BB962C8B-B14F-4D97-AF65-F5344CB8AC3E}">
        <p14:creationId xmlns:p14="http://schemas.microsoft.com/office/powerpoint/2010/main" val="4034144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Oceňování majetku a závazků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790297"/>
            <a:ext cx="8787865" cy="4678869"/>
          </a:xfrm>
        </p:spPr>
        <p:txBody>
          <a:bodyPr>
            <a:noAutofit/>
          </a:bodyPr>
          <a:lstStyle/>
          <a:p>
            <a:r>
              <a:rPr lang="cs-CZ" dirty="0"/>
              <a:t>Charakteristickým znakem aktiv i pasiv v účetnictví je jejich vyjádření v peněžních</a:t>
            </a:r>
            <a:r>
              <a:rPr lang="en-GB" dirty="0"/>
              <a:t> </a:t>
            </a:r>
            <a:r>
              <a:rPr lang="cs-CZ" dirty="0"/>
              <a:t>jednotkách, tedy jejich ocenění.</a:t>
            </a:r>
            <a:endParaRPr lang="en-GB" dirty="0"/>
          </a:p>
          <a:p>
            <a:r>
              <a:rPr lang="cs-CZ" dirty="0"/>
              <a:t>Oceňování představuje klíčový problém</a:t>
            </a:r>
            <a:r>
              <a:rPr lang="en-GB" dirty="0"/>
              <a:t> </a:t>
            </a:r>
            <a:r>
              <a:rPr lang="cs-CZ" dirty="0"/>
              <a:t>účetnictví, způsob ocenění majetku a závazků přímo ovlivňuje výši vykazovaných aktiv a pasiv, má vliv na výši nákladů podniku i na velikost vykazovaného výsledku hospodaření.</a:t>
            </a:r>
            <a:endParaRPr lang="en-GB" dirty="0"/>
          </a:p>
          <a:p>
            <a:r>
              <a:rPr lang="cs-CZ" dirty="0"/>
              <a:t>Splnění základního cíle účetnictví, tj. poskytovat spolehlivé a věrohodné informace o finanční a majetkové situaci firmy, předpokládá použít princip pořizovací (historické) ceny.</a:t>
            </a:r>
          </a:p>
          <a:p>
            <a:r>
              <a:rPr lang="cs-CZ" dirty="0"/>
              <a:t>Majetkové složky jsou tedy oceňovány v těch cenách (nákladech), které byly vynaloženy na jejich pořízení. Tyto ceny se vztahují k době, kdy byl majetek pořizován (nakupován nebo vyráběn), konzervují minulé podmínky.</a:t>
            </a:r>
          </a:p>
          <a:p>
            <a:r>
              <a:rPr lang="cs-CZ" dirty="0"/>
              <a:t>Případné rozdíly mezi historickou cenou (v níž je majetek po celou dobu jeho existence evidován) a cenou tržní se projeví až při prodeji.</a:t>
            </a:r>
          </a:p>
        </p:txBody>
      </p:sp>
    </p:spTree>
    <p:extLst>
      <p:ext uri="{BB962C8B-B14F-4D97-AF65-F5344CB8AC3E}">
        <p14:creationId xmlns:p14="http://schemas.microsoft.com/office/powerpoint/2010/main" val="279224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Oceňovací základny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790298"/>
            <a:ext cx="9079322" cy="41233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u="sng" dirty="0"/>
              <a:t>Pořizovací cena </a:t>
            </a:r>
          </a:p>
          <a:p>
            <a:r>
              <a:rPr lang="cs-CZ" sz="2000" dirty="0"/>
              <a:t>cena, za kterou byl majetek získán (kupní cena) vč. Nákladů souvisejících s jeho pořízením (např. na přepravu, clo, provize, montáž, instalaci atd.),</a:t>
            </a:r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r>
              <a:rPr lang="cs-CZ" sz="2000" u="sng" dirty="0"/>
              <a:t>Reprodukční pořizovací cena</a:t>
            </a:r>
          </a:p>
          <a:p>
            <a:r>
              <a:rPr lang="cs-CZ" sz="2000" dirty="0"/>
              <a:t>cena, za kterou by byl majetek pořízen v době, kdy se o něm účtuje,</a:t>
            </a:r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r>
              <a:rPr lang="cs-CZ" sz="2000" u="sng" dirty="0"/>
              <a:t>Vlastní náklady</a:t>
            </a:r>
          </a:p>
          <a:p>
            <a:r>
              <a:rPr lang="cs-CZ" sz="2000" dirty="0"/>
              <a:t>zahrnující přímé náklady na výrobu nebo jinou činnost, ev. i podle charakteru majetku nepřímé náklady vztahující se k těmto činnostem.</a:t>
            </a:r>
          </a:p>
        </p:txBody>
      </p:sp>
    </p:spTree>
    <p:extLst>
      <p:ext uri="{BB962C8B-B14F-4D97-AF65-F5344CB8AC3E}">
        <p14:creationId xmlns:p14="http://schemas.microsoft.com/office/powerpoint/2010/main" val="3555483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Závazné způsoby ocenění 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790297"/>
            <a:ext cx="8787865" cy="4678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a) hmotný majetek kromě zásob, s výjimkou hmotného majetku vytvořeného vlastní činností pořizovacími cenami,</a:t>
            </a:r>
          </a:p>
          <a:p>
            <a:pPr marL="0" indent="0">
              <a:buNone/>
            </a:pPr>
            <a:r>
              <a:rPr lang="cs-CZ" dirty="0"/>
              <a:t>b) hmotný majetek kromě zásob vytvořený vlastní činností vlastními náklady,</a:t>
            </a:r>
          </a:p>
          <a:p>
            <a:pPr marL="0" indent="0">
              <a:buNone/>
            </a:pPr>
            <a:r>
              <a:rPr lang="cs-CZ" dirty="0"/>
              <a:t>c) zásoby, s výjimkou zásob vytvořených vlastní činností pořizovacími cenami,</a:t>
            </a:r>
          </a:p>
          <a:p>
            <a:pPr marL="0" indent="0">
              <a:buNone/>
            </a:pPr>
            <a:r>
              <a:rPr lang="cs-CZ" dirty="0"/>
              <a:t>d) zásoby vytvořené vlastní činností vlastními náklady,</a:t>
            </a:r>
          </a:p>
          <a:p>
            <a:pPr marL="0" indent="0">
              <a:buNone/>
            </a:pPr>
            <a:r>
              <a:rPr lang="cs-CZ" dirty="0"/>
              <a:t>e) peněžní prostředky a ceniny jejich jmenovitými hodnotami,</a:t>
            </a:r>
          </a:p>
          <a:p>
            <a:pPr marL="0" indent="0">
              <a:buNone/>
            </a:pPr>
            <a:r>
              <a:rPr lang="cs-CZ" dirty="0"/>
              <a:t>f) podíly, cenné papíry a deriváty pořizovacími cenami,</a:t>
            </a:r>
          </a:p>
          <a:p>
            <a:pPr marL="0" indent="0">
              <a:buNone/>
            </a:pPr>
            <a:r>
              <a:rPr lang="cs-CZ" dirty="0"/>
              <a:t>g) pohledávky při vzniku jmenovitou hodnotou; při nabytí za úplatu nebo vkladem pořizovací cenou; závazky jmenovitou hodnotou,</a:t>
            </a:r>
          </a:p>
        </p:txBody>
      </p:sp>
    </p:spTree>
    <p:extLst>
      <p:ext uri="{BB962C8B-B14F-4D97-AF65-F5344CB8AC3E}">
        <p14:creationId xmlns:p14="http://schemas.microsoft.com/office/powerpoint/2010/main" val="2080046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Závazné způsoby ocenění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790297"/>
            <a:ext cx="8787865" cy="4678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h) nehmotný majetek kromě pohledávek, s výjimkou nehmotného majetku vytvořeného vlastní činností pořizovacími cenami,</a:t>
            </a:r>
          </a:p>
          <a:p>
            <a:pPr marL="0" indent="0">
              <a:buNone/>
            </a:pPr>
            <a:r>
              <a:rPr lang="cs-CZ" dirty="0"/>
              <a:t>i) nehmotný majetek kromě pohledávek vytvořený vlastní činností vlastními náklady,</a:t>
            </a:r>
          </a:p>
          <a:p>
            <a:pPr marL="0" indent="0">
              <a:buNone/>
            </a:pPr>
            <a:r>
              <a:rPr lang="cs-CZ" dirty="0"/>
              <a:t>j) příchovky zvířat vlastními náklady,</a:t>
            </a:r>
          </a:p>
          <a:p>
            <a:pPr marL="0" indent="0">
              <a:buNone/>
            </a:pPr>
            <a:r>
              <a:rPr lang="cs-CZ" dirty="0"/>
              <a:t>k) kulturní památky, sbírky muzejní povahy, předměty kulturní hodnoty a církevní stavby, pokud není známa jejich pořizovací cena, ve výši 1 Kč,</a:t>
            </a:r>
          </a:p>
          <a:p>
            <a:pPr marL="0" indent="0">
              <a:buNone/>
            </a:pPr>
            <a:r>
              <a:rPr lang="cs-CZ" dirty="0"/>
              <a:t>l) majetek v případech bezúplatného nabytí, s výjimkou majetku uvedeného pod písmenem e), anebo majetek v případech, kdy vlastní náklady na jeho vytvoření vlastní činností nelze zjistit, a ostatní majetek, který není uveden pod písmeny a) až k), reprodukční pořizovací cenou.</a:t>
            </a:r>
          </a:p>
        </p:txBody>
      </p:sp>
    </p:spTree>
    <p:extLst>
      <p:ext uri="{BB962C8B-B14F-4D97-AF65-F5344CB8AC3E}">
        <p14:creationId xmlns:p14="http://schemas.microsoft.com/office/powerpoint/2010/main" val="2972888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Závazné způsoby ocenění III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790297"/>
            <a:ext cx="8787865" cy="4678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Ke konci rozvahového dne zahrnují podniky při oceňování jen zisky, které byly dosaženy a berou v úvahu všechna předvídatelná rizika a možné ztráty, které se týkají majetku a závazků a jsou jim známy do okamžiku sestavení účetní závěrky. </a:t>
            </a:r>
          </a:p>
          <a:p>
            <a:r>
              <a:rPr lang="cs-CZ" dirty="0"/>
              <a:t>U majetku se tak děje vytvořením opravné položky, která se později zruší, pominou-li důvody pro tuto úpravu ocenění. </a:t>
            </a:r>
          </a:p>
          <a:p>
            <a:r>
              <a:rPr lang="cs-CZ" dirty="0"/>
              <a:t>U závazků se zvýší jejich ocenění v účetnictví (i v účetní závěrce), shledá-li inventarizace, že skutečná částka závazků je vyšší než je jejich výše evidovaná v účetnictví.</a:t>
            </a:r>
          </a:p>
          <a:p>
            <a:r>
              <a:rPr lang="cs-CZ" dirty="0"/>
              <a:t>Majetek a závazky evidované v cizích měnách se přepočítávají na CZK směnným kursem devizového trhu vyhlašovaným ČNB k okamžiku ocenění. </a:t>
            </a:r>
          </a:p>
          <a:p>
            <a:r>
              <a:rPr lang="cs-CZ" dirty="0"/>
              <a:t>K okamžiku uskutečnění účetního případu může podnik použít kurs ČNB vyhlášený k tomuto dni, resp. k předchozímu dni nebo také pevný kurs, stanovený podnikem pro určité období.</a:t>
            </a:r>
          </a:p>
        </p:txBody>
      </p:sp>
    </p:spTree>
    <p:extLst>
      <p:ext uri="{BB962C8B-B14F-4D97-AF65-F5344CB8AC3E}">
        <p14:creationId xmlns:p14="http://schemas.microsoft.com/office/powerpoint/2010/main" val="42583442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19FCA3-C4A5-4937-81A9-59841312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48792"/>
          </a:xfrm>
        </p:spPr>
        <p:txBody>
          <a:bodyPr/>
          <a:lstStyle/>
          <a:p>
            <a:r>
              <a:rPr lang="cs-CZ" dirty="0"/>
              <a:t>Oceňování majetku stejného druhu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FB1F18-BB87-45E8-9512-98D359AEC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57884"/>
            <a:ext cx="8946541" cy="4590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Při oceňování zásob nebo cenných papírů stejného druhu lze použít (kromě individuálních pořizovacích cen ) následující způsoby:</a:t>
            </a:r>
          </a:p>
          <a:p>
            <a:r>
              <a:rPr lang="cs-CZ" u="sng" dirty="0"/>
              <a:t>Metodu FIFO </a:t>
            </a:r>
            <a:r>
              <a:rPr lang="cs-CZ" dirty="0"/>
              <a:t>(</a:t>
            </a:r>
            <a:r>
              <a:rPr lang="cs-CZ" dirty="0" err="1"/>
              <a:t>first</a:t>
            </a:r>
            <a:r>
              <a:rPr lang="cs-CZ" dirty="0"/>
              <a:t> in,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) podle níž materiál, který přišel do skladu jako první, z něj také jakoby první odchází, a je tedy oceněn cenou nejstarší dodávky (bez ohledu na to zda byla skutečně fyzicky vydána právě první dodávka). </a:t>
            </a:r>
          </a:p>
          <a:p>
            <a:r>
              <a:rPr lang="cs-CZ" u="sng" dirty="0"/>
              <a:t>Průměrnou pořizovací cenu</a:t>
            </a:r>
            <a:r>
              <a:rPr lang="cs-CZ" dirty="0"/>
              <a:t>, která se zjistí váženým aritmetickým průměrem z individuálních pořizovacích cen a množství zásob (ve fyzických jednotkách) na skladě. Tento průměr je nutné počítat nejméně jednou za měsíc, ale může být počítán i průběžně.</a:t>
            </a:r>
          </a:p>
        </p:txBody>
      </p:sp>
    </p:spTree>
    <p:extLst>
      <p:ext uri="{BB962C8B-B14F-4D97-AF65-F5344CB8AC3E}">
        <p14:creationId xmlns:p14="http://schemas.microsoft.com/office/powerpoint/2010/main" val="1522325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19FCA3-C4A5-4937-81A9-59841312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48792"/>
          </a:xfrm>
        </p:spPr>
        <p:txBody>
          <a:bodyPr/>
          <a:lstStyle/>
          <a:p>
            <a:r>
              <a:rPr lang="cs-CZ" dirty="0"/>
              <a:t>Oceňování reálnou hodnotou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FB1F18-BB87-45E8-9512-98D359AEC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57884"/>
            <a:ext cx="8946541" cy="4590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 jednotlivých složek majetku a závazků k okamžiku se reálnou hodnotou oceňují ty uvedené v § 27 odst. 1 písm. a)-h) </a:t>
            </a:r>
          </a:p>
          <a:p>
            <a:r>
              <a:rPr lang="cs-CZ" dirty="0"/>
              <a:t>Např. cenné papíry, deriváty, majetek a závazky v případech přeměn společností ….</a:t>
            </a:r>
          </a:p>
          <a:p>
            <a:pPr marL="0" indent="0">
              <a:buNone/>
            </a:pPr>
            <a:r>
              <a:rPr lang="cs-CZ" dirty="0"/>
              <a:t>Za reálnou hodnotu se považuje:</a:t>
            </a:r>
          </a:p>
          <a:p>
            <a:r>
              <a:rPr lang="cs-CZ" dirty="0"/>
              <a:t>tržní hodnota,</a:t>
            </a:r>
          </a:p>
          <a:p>
            <a:r>
              <a:rPr lang="cs-CZ" dirty="0"/>
              <a:t>hodnota vyplývající z obecně uznávaných oceňovacích modelů </a:t>
            </a:r>
            <a:br>
              <a:rPr lang="cs-CZ" dirty="0"/>
            </a:br>
            <a:r>
              <a:rPr lang="cs-CZ" dirty="0"/>
              <a:t>a technik, pokud tyto oceňovací modely a techniky zajišťují přijatelný odhad tržní hodnoty,</a:t>
            </a:r>
          </a:p>
          <a:p>
            <a:r>
              <a:rPr lang="cs-CZ" dirty="0"/>
              <a:t>ocenění kvalifikovaným odhadem nebo posudkem znalce, není-li tržní hodnota k dispozici nebo tato nedostatečně představuje reálnou hodnotu.</a:t>
            </a:r>
          </a:p>
        </p:txBody>
      </p:sp>
    </p:spTree>
    <p:extLst>
      <p:ext uri="{BB962C8B-B14F-4D97-AF65-F5344CB8AC3E}">
        <p14:creationId xmlns:p14="http://schemas.microsoft.com/office/powerpoint/2010/main" val="1196167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457200">
              <a:spcBef>
                <a:spcPts val="0"/>
              </a:spcBef>
              <a:buNone/>
            </a:pPr>
            <a:r>
              <a:rPr lang="cs-CZ" sz="4200" b="0" i="0" dirty="0">
                <a:solidFill>
                  <a:srgbClr val="EBEBEB"/>
                </a:solidFill>
                <a:latin typeface="Century Gothic"/>
                <a:ea typeface="+mj-ea"/>
                <a:cs typeface="+mj-cs"/>
              </a:rPr>
              <a:t>Plán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666972"/>
              </p:ext>
            </p:extLst>
          </p:nvPr>
        </p:nvGraphicFramePr>
        <p:xfrm>
          <a:off x="1103312" y="1579399"/>
          <a:ext cx="9243846" cy="4038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5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339">
                  <a:extLst>
                    <a:ext uri="{9D8B030D-6E8A-4147-A177-3AD203B41FA5}">
                      <a16:colId xmlns:a16="http://schemas.microsoft.com/office/drawing/2014/main" val="1276658859"/>
                    </a:ext>
                  </a:extLst>
                </a:gridCol>
                <a:gridCol w="5995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866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1" i="0" dirty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1" i="0" dirty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Datum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1" i="0" dirty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Účetní oblast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0" i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16.10.2017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0" i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Podstata a funkce účetnictví</a:t>
                      </a:r>
                      <a:endParaRPr lang="cs-CZ" sz="1800" b="0" i="0" baseline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2</a:t>
                      </a:r>
                    </a:p>
                  </a:txBody>
                  <a:tcPr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30.10.2017</a:t>
                      </a:r>
                    </a:p>
                  </a:txBody>
                  <a:tcPr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Aktiva, pasiva, konstrukce rozvahy, náklady, výnosy</a:t>
                      </a:r>
                      <a:endParaRPr lang="cs-CZ" sz="1800" b="0" i="0" baseline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3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13.11.2017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Oceňování majetku a závazků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baseline="0" dirty="0">
                          <a:solidFill>
                            <a:schemeClr val="dk1"/>
                          </a:solidFill>
                          <a:highlight>
                            <a:srgbClr val="808000"/>
                          </a:highlight>
                          <a:latin typeface="+mn-lt"/>
                          <a:ea typeface="+mn-ea"/>
                          <a:cs typeface="+mn-cs"/>
                        </a:rPr>
                        <a:t>28.11.2017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První test - 20% hodnocení; Dlouhodobý majetek</a:t>
                      </a:r>
                      <a:endParaRPr lang="cs-CZ" sz="1800" b="0" i="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11.12.2017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Daně v účetnictví, daňová přiznání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Týden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8.1.2018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Druhý test - 30% hodnocení; dotazy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2149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783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89E8D6A0-ACDF-43F8-B2E3-FCF20E100B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D17732C0-5A6F-48C3-AD0A-7E3A820BACAE}"/>
              </a:ext>
            </a:extLst>
          </p:cNvPr>
          <p:cNvSpPr txBox="1"/>
          <p:nvPr/>
        </p:nvSpPr>
        <p:spPr>
          <a:xfrm>
            <a:off x="4314825" y="6057900"/>
            <a:ext cx="3562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Děkuji za pozornost!!!!!</a:t>
            </a:r>
          </a:p>
        </p:txBody>
      </p:sp>
    </p:spTree>
    <p:extLst>
      <p:ext uri="{BB962C8B-B14F-4D97-AF65-F5344CB8AC3E}">
        <p14:creationId xmlns:p14="http://schemas.microsoft.com/office/powerpoint/2010/main" val="343323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Úvod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597793"/>
            <a:ext cx="8989994" cy="226033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Účetnictví sleduje nejen stav a pohyb majetku, ale i jeho zhodnocování </a:t>
            </a:r>
            <a:br>
              <a:rPr lang="cs-CZ" dirty="0"/>
            </a:br>
            <a:r>
              <a:rPr lang="cs-CZ" dirty="0"/>
              <a:t>v hospodářském procesu podniku (výsledek hospodaření). V souvislosti s výrobou výrobků, prodejem zboží a poskytováním služeb se majetek spotřebovává (vynakládá) a tím vznikají </a:t>
            </a:r>
            <a:r>
              <a:rPr lang="cs-CZ" b="1" dirty="0"/>
              <a:t>náklady</a:t>
            </a:r>
            <a:r>
              <a:rPr lang="cs-CZ" dirty="0"/>
              <a:t>, které představují kategorii vstupů hospodářských prostředků a práce do tohoto procesu. </a:t>
            </a:r>
          </a:p>
          <a:p>
            <a:r>
              <a:rPr lang="cs-CZ" dirty="0"/>
              <a:t>Na druhé straně vznikají </a:t>
            </a:r>
            <a:r>
              <a:rPr lang="cs-CZ" b="1" dirty="0"/>
              <a:t>výnosy podniku</a:t>
            </a:r>
            <a:r>
              <a:rPr lang="cs-CZ" dirty="0"/>
              <a:t>, které představují kategorii výstupů </a:t>
            </a:r>
            <a:br>
              <a:rPr lang="cs-CZ" dirty="0"/>
            </a:br>
            <a:r>
              <a:rPr lang="cs-CZ" dirty="0"/>
              <a:t>v podobě výsledků z hospodářské činnosti podniku, určených k prodeji. </a:t>
            </a:r>
          </a:p>
          <a:p>
            <a:r>
              <a:rPr lang="cs-CZ" dirty="0"/>
              <a:t>Spotřebované složky majetku (náklady) vedou ke snížení podnikových aktiv, výnosy jako úhrada za spotřebované složky majetku znamenají zvýšení aktiv</a:t>
            </a:r>
            <a:endParaRPr lang="cs-CZ" b="1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B8D70CB-5F41-4345-B506-BE2109BD744E}"/>
              </a:ext>
            </a:extLst>
          </p:cNvPr>
          <p:cNvSpPr/>
          <p:nvPr/>
        </p:nvSpPr>
        <p:spPr>
          <a:xfrm>
            <a:off x="1782277" y="4547937"/>
            <a:ext cx="8622631" cy="1026695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Rovná se 6">
            <a:extLst>
              <a:ext uri="{FF2B5EF4-FFF2-40B4-BE49-F238E27FC236}">
                <a16:creationId xmlns:a16="http://schemas.microsoft.com/office/drawing/2014/main" id="{33E587AC-EB03-46F9-88AE-F74AA69EE70C}"/>
              </a:ext>
            </a:extLst>
          </p:cNvPr>
          <p:cNvSpPr/>
          <p:nvPr/>
        </p:nvSpPr>
        <p:spPr>
          <a:xfrm>
            <a:off x="5114422" y="4818755"/>
            <a:ext cx="1027898" cy="52416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7809D189-6A85-491F-8623-8686054FCAB0}"/>
              </a:ext>
            </a:extLst>
          </p:cNvPr>
          <p:cNvSpPr/>
          <p:nvPr/>
        </p:nvSpPr>
        <p:spPr>
          <a:xfrm>
            <a:off x="1708484" y="4819704"/>
            <a:ext cx="345466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Výnosy - Náklady</a:t>
            </a:r>
            <a:endParaRPr lang="cs-CZ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B2AAF70-5218-4015-AFE1-9643B5899CEE}"/>
              </a:ext>
            </a:extLst>
          </p:cNvPr>
          <p:cNvSpPr/>
          <p:nvPr/>
        </p:nvSpPr>
        <p:spPr>
          <a:xfrm>
            <a:off x="6093592" y="4819704"/>
            <a:ext cx="421386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Výsledek hospodaření</a:t>
            </a:r>
            <a:endParaRPr lang="cs-CZ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9800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Náklady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0147" y="1589773"/>
            <a:ext cx="8951496" cy="203574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Pro finanční účetnictví má význam členění nákladů podle jednotlivých druhů.</a:t>
            </a:r>
          </a:p>
          <a:p>
            <a:pPr lvl="1"/>
            <a:r>
              <a:rPr lang="cs-CZ" dirty="0"/>
              <a:t>Spotřeba, služby, osobní náklady, odpisy, finanční náklady, daně, ostatní provozní, mimořádné…</a:t>
            </a:r>
          </a:p>
          <a:p>
            <a:r>
              <a:rPr lang="cs-CZ" dirty="0"/>
              <a:t>Příkladem vzniku nákladů může být materiál vydaný ze skladu do spotřeby (snížení aktiv) nebo vytvoření rezervy na předpokládané výdaje nebo očekávané ztráty (přírůstek pasiv).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FFB4E31-0807-42D2-9CE7-3FBA5C0CFB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6793823"/>
              </p:ext>
            </p:extLst>
          </p:nvPr>
        </p:nvGraphicFramePr>
        <p:xfrm>
          <a:off x="1751263" y="3922295"/>
          <a:ext cx="7962232" cy="2035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558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Výnosy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0147" y="1589773"/>
            <a:ext cx="8951496" cy="2035743"/>
          </a:xfrm>
        </p:spPr>
        <p:txBody>
          <a:bodyPr>
            <a:normAutofit/>
          </a:bodyPr>
          <a:lstStyle/>
          <a:p>
            <a:r>
              <a:rPr lang="cs-CZ" dirty="0"/>
              <a:t>Obdobně jako u nákladů(podle hlediska jejich příbuzné povahy) jsou členěny výnosy.</a:t>
            </a:r>
          </a:p>
          <a:p>
            <a:pPr lvl="1"/>
            <a:r>
              <a:rPr lang="cs-CZ" dirty="0"/>
              <a:t>Tržby, dotace, finanční výnosy, ostatní provozní výnosy, mimořádné…</a:t>
            </a:r>
          </a:p>
          <a:p>
            <a:r>
              <a:rPr lang="cs-CZ" dirty="0"/>
              <a:t>Příkladem výnosů může být tržba z prodeje výrobků (přírůstek aktiv společnosti) nebo zúčtování (rozpouštění) rezervy (snížení pasiv).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FFB4E31-0807-42D2-9CE7-3FBA5C0CFB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0687935"/>
              </p:ext>
            </p:extLst>
          </p:nvPr>
        </p:nvGraphicFramePr>
        <p:xfrm>
          <a:off x="1751263" y="3922295"/>
          <a:ext cx="7962232" cy="2035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769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Výkaz zisku a ztráty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501541"/>
            <a:ext cx="8959680" cy="2308459"/>
          </a:xfrm>
        </p:spPr>
        <p:txBody>
          <a:bodyPr>
            <a:noAutofit/>
          </a:bodyPr>
          <a:lstStyle/>
          <a:p>
            <a:r>
              <a:rPr lang="cs-CZ" dirty="0"/>
              <a:t>Poskytuje informace o nákladech, výnosech a výsledku hospodaření podniku za určité období</a:t>
            </a:r>
          </a:p>
          <a:p>
            <a:r>
              <a:rPr lang="cs-CZ" dirty="0"/>
              <a:t>Uspořádání a označování položek výkazu Z/Z uvádí vyhláška č. 500/2002 Sb., jednak v druhovém členění, dále v účelovém členění. </a:t>
            </a:r>
          </a:p>
          <a:p>
            <a:r>
              <a:rPr lang="cs-CZ" dirty="0"/>
              <a:t>Pro veřejné vysoké školy se řídí vyhláškou č. 504/2002 Sb., </a:t>
            </a:r>
          </a:p>
          <a:p>
            <a:r>
              <a:rPr lang="cs-CZ" dirty="0"/>
              <a:t>Rozvaha a výkaz Z/Z jsou vnitřně propojeny prostřednictvím výsledku hospodaření (zisku, ztráty).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5434659-5D3A-4808-A659-551B61AC37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729" y="3878379"/>
            <a:ext cx="4352925" cy="236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361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Základní prvky účetnictví 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501541"/>
            <a:ext cx="8787865" cy="4642885"/>
          </a:xfrm>
        </p:spPr>
        <p:txBody>
          <a:bodyPr>
            <a:noAutofit/>
          </a:bodyPr>
          <a:lstStyle/>
          <a:p>
            <a:r>
              <a:rPr lang="cs-CZ" dirty="0"/>
              <a:t>Pro potřeby řízení podniku je nezbytné znát stavy a pohyby aktiv a pasiv na velmi podrobné úrovni. K tomu slouží rozklad rozvahy do soustavy účtů, které jsou základním třídícím znakem účetnictví.</a:t>
            </a:r>
          </a:p>
          <a:p>
            <a:r>
              <a:rPr lang="cs-CZ" dirty="0"/>
              <a:t>Základními (metodickými) prvky účetnictví jsou </a:t>
            </a:r>
          </a:p>
          <a:p>
            <a:pPr lvl="1"/>
            <a:r>
              <a:rPr lang="cs-CZ" sz="1800" dirty="0"/>
              <a:t>Účet;</a:t>
            </a:r>
          </a:p>
          <a:p>
            <a:pPr lvl="1"/>
            <a:r>
              <a:rPr lang="cs-CZ" sz="1800" dirty="0"/>
              <a:t>účetní knihy;</a:t>
            </a:r>
          </a:p>
          <a:p>
            <a:pPr lvl="1"/>
            <a:r>
              <a:rPr lang="cs-CZ" sz="1800" dirty="0"/>
              <a:t>účetní doklady;</a:t>
            </a:r>
          </a:p>
          <a:p>
            <a:pPr lvl="1"/>
            <a:r>
              <a:rPr lang="cs-CZ" sz="1800" dirty="0"/>
              <a:t>účetní zápisy;</a:t>
            </a:r>
          </a:p>
          <a:p>
            <a:pPr lvl="1"/>
            <a:r>
              <a:rPr lang="cs-CZ" sz="1800" dirty="0"/>
              <a:t>kontrolní systém;</a:t>
            </a:r>
          </a:p>
          <a:p>
            <a:pPr lvl="1"/>
            <a:r>
              <a:rPr lang="cs-CZ" sz="1800" dirty="0"/>
              <a:t>inventarizace ;</a:t>
            </a:r>
          </a:p>
          <a:p>
            <a:pPr lvl="1"/>
            <a:r>
              <a:rPr lang="cs-CZ" sz="1800" dirty="0"/>
              <a:t>a úschova účetních záznamů.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155270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Účet a soustava účtů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501541"/>
            <a:ext cx="8993864" cy="4642885"/>
          </a:xfrm>
        </p:spPr>
        <p:txBody>
          <a:bodyPr>
            <a:noAutofit/>
          </a:bodyPr>
          <a:lstStyle/>
          <a:p>
            <a:r>
              <a:rPr lang="cs-CZ" dirty="0" err="1"/>
              <a:t>Schématicky</a:t>
            </a:r>
            <a:r>
              <a:rPr lang="cs-CZ" dirty="0"/>
              <a:t> se účet znázorňuje ve tvaru písmene T</a:t>
            </a:r>
          </a:p>
          <a:p>
            <a:r>
              <a:rPr lang="cs-CZ" dirty="0"/>
              <a:t>Při používání účtů je třeba znát, na které straně účetního výkazu má účet svůj zůstatek</a:t>
            </a:r>
          </a:p>
          <a:p>
            <a:pPr lvl="1"/>
            <a:r>
              <a:rPr lang="cs-CZ" sz="1800" dirty="0"/>
              <a:t>Ke sledování rozvahových položek slouží účty rozvahové, které mohou být aktivní. Klasifikace účtů (zachycují stav a pohyb aktiv) a nebo pasivní (pro stav a pohyb pasiv)</a:t>
            </a:r>
          </a:p>
          <a:p>
            <a:pPr lvl="1"/>
            <a:r>
              <a:rPr lang="cs-CZ" sz="1800" dirty="0"/>
              <a:t>Pro evidenci nákladů a výnosů pak slouží účty výsledkové, přičemž nákladové účty mají charakter účtů aktivních a výnosové účty charakter účtů pasivních</a:t>
            </a:r>
          </a:p>
          <a:p>
            <a:pPr marL="342900" lvl="1" indent="-342900"/>
            <a:r>
              <a:rPr lang="pl-PL" sz="1800" dirty="0"/>
              <a:t>Podle hloubky rozkladu rozdělujeme účty na systetické (vznikají rozkladem rozvahy nebo výkazu Z/Z) a analytické (vznikají rozkladem některých syntetických účtů podle potřeb řízení)</a:t>
            </a:r>
          </a:p>
        </p:txBody>
      </p:sp>
    </p:spTree>
    <p:extLst>
      <p:ext uri="{BB962C8B-B14F-4D97-AF65-F5344CB8AC3E}">
        <p14:creationId xmlns:p14="http://schemas.microsoft.com/office/powerpoint/2010/main" val="1826551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Směrná účtová osnova 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501541"/>
            <a:ext cx="8993864" cy="4642885"/>
          </a:xfrm>
        </p:spPr>
        <p:txBody>
          <a:bodyPr>
            <a:noAutofit/>
          </a:bodyPr>
          <a:lstStyle/>
          <a:p>
            <a:pPr marL="0" lvl="1" indent="0">
              <a:buNone/>
            </a:pPr>
            <a:r>
              <a:rPr lang="cs-CZ" sz="1400" dirty="0"/>
              <a:t>Je normativně upravena a je uspořádána dekadicky do 10 účtových tříd, které se dále člení na účtové skupiny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592C262-4B4F-409D-9EF8-32AC11C4E6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914" y="2296303"/>
            <a:ext cx="2219325" cy="91440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465E731-7095-4890-883A-8508B081DB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3626" y="2009669"/>
            <a:ext cx="5425152" cy="3986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5576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 Red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AE901BC-D190-49E6-8B33-2F32A0F2BF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Základní informace o akademickém kurzu</Template>
  <TotalTime>0</TotalTime>
  <Words>1473</Words>
  <Application>Microsoft Office PowerPoint</Application>
  <PresentationFormat>Širokoúhlá obrazovka</PresentationFormat>
  <Paragraphs>139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Century Gothic</vt:lpstr>
      <vt:lpstr>Wingdings 3</vt:lpstr>
      <vt:lpstr>Ion</vt:lpstr>
      <vt:lpstr>Účetnictví |ZIMA 2017</vt:lpstr>
      <vt:lpstr>Plán</vt:lpstr>
      <vt:lpstr>Úvod</vt:lpstr>
      <vt:lpstr>Náklady</vt:lpstr>
      <vt:lpstr>Výnosy</vt:lpstr>
      <vt:lpstr>Výkaz zisku a ztráty</vt:lpstr>
      <vt:lpstr>Základní prvky účetnictví I</vt:lpstr>
      <vt:lpstr>Účet a soustava účtů </vt:lpstr>
      <vt:lpstr>Směrná účtová osnova   </vt:lpstr>
      <vt:lpstr>Účetní doklady</vt:lpstr>
      <vt:lpstr>Inventarizace</vt:lpstr>
      <vt:lpstr>Úschova účetních záznamů</vt:lpstr>
      <vt:lpstr>Oceňování majetku a závazků</vt:lpstr>
      <vt:lpstr>Oceňovací základny</vt:lpstr>
      <vt:lpstr>Závazné způsoby ocenění I</vt:lpstr>
      <vt:lpstr>Závazné způsoby ocenění II</vt:lpstr>
      <vt:lpstr>Závazné způsoby ocenění III</vt:lpstr>
      <vt:lpstr>Oceňování majetku stejného druhu</vt:lpstr>
      <vt:lpstr>Oceňování reálnou hodnotou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2017-06-20T06:35:14Z</dcterms:created>
  <dcterms:modified xsi:type="dcterms:W3CDTF">2017-11-10T08:13:54Z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TC030395169991</vt:lpwstr>
  </property>
</Properties>
</file>