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22"/>
  </p:notesMasterIdLst>
  <p:handoutMasterIdLst>
    <p:handoutMasterId r:id="rId23"/>
  </p:handoutMasterIdLst>
  <p:sldIdLst>
    <p:sldId id="256" r:id="rId3"/>
    <p:sldId id="260" r:id="rId4"/>
    <p:sldId id="274" r:id="rId5"/>
    <p:sldId id="267" r:id="rId6"/>
    <p:sldId id="278" r:id="rId7"/>
    <p:sldId id="279" r:id="rId8"/>
    <p:sldId id="283" r:id="rId9"/>
    <p:sldId id="284" r:id="rId10"/>
    <p:sldId id="282" r:id="rId11"/>
    <p:sldId id="285" r:id="rId12"/>
    <p:sldId id="286" r:id="rId13"/>
    <p:sldId id="287" r:id="rId14"/>
    <p:sldId id="281" r:id="rId15"/>
    <p:sldId id="292" r:id="rId16"/>
    <p:sldId id="288" r:id="rId17"/>
    <p:sldId id="289" r:id="rId18"/>
    <p:sldId id="290" r:id="rId19"/>
    <p:sldId id="291" r:id="rId20"/>
    <p:sldId id="272" r:id="rId2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108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124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Procento hodnocení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7582217340781675"/>
          <c:y val="0.14124424923075091"/>
          <c:w val="0.6367991359000934"/>
          <c:h val="0.6664009855910868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Procento hodnocení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B8-43B8-BB3D-BBC63521F3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B8-43B8-BB3D-BBC63521F3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B8-43B8-BB3D-BBC63521F3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První test</c:v>
                </c:pt>
                <c:pt idx="1">
                  <c:v>Druhý test</c:v>
                </c:pt>
                <c:pt idx="2">
                  <c:v>Závěrečná zkouška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</c:v>
                </c:pt>
                <c:pt idx="1">
                  <c:v>30</c:v>
                </c:pt>
                <c:pt idx="2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5B8-43B8-BB3D-BBC63521F3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97643-8125-4F1C-A372-ECF3E023D39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F46C7D-8C5B-44B8-885B-72B553DFBDED}">
      <dgm:prSet phldrT="[Text]" custT="1"/>
      <dgm:spPr/>
      <dgm:t>
        <a:bodyPr/>
        <a:lstStyle/>
        <a:p>
          <a:pPr algn="ctr" defTabSz="914400">
            <a:buNone/>
          </a:pPr>
          <a:r>
            <a:rPr lang="en-US" sz="1800" b="0" i="0" dirty="0" err="1">
              <a:latin typeface="Century Gothic"/>
              <a:ea typeface="+mn-ea"/>
              <a:cs typeface="+mn-cs"/>
            </a:rPr>
            <a:t>Četba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CDD8B25A-7C01-4D26-B85F-59F94B555813}" type="parTrans" cxnId="{A5C46D86-E622-4CD3-AD5D-56F2787D9492}">
      <dgm:prSet/>
      <dgm:spPr/>
      <dgm:t>
        <a:bodyPr/>
        <a:lstStyle/>
        <a:p>
          <a:endParaRPr lang="en-US"/>
        </a:p>
      </dgm:t>
    </dgm:pt>
    <dgm:pt modelId="{845FF6B3-6688-4FCD-971F-F6007A755750}" type="sibTrans" cxnId="{A5C46D86-E622-4CD3-AD5D-56F2787D9492}">
      <dgm:prSet/>
      <dgm:spPr/>
      <dgm:t>
        <a:bodyPr/>
        <a:lstStyle/>
        <a:p>
          <a:endParaRPr lang="en-US"/>
        </a:p>
      </dgm:t>
    </dgm:pt>
    <dgm:pt modelId="{9804C411-831F-4DA6-8B1B-9C583352CE3D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dirty="0">
              <a:latin typeface="Century Gothic"/>
              <a:ea typeface="+mn-ea"/>
              <a:cs typeface="+mn-cs"/>
            </a:rPr>
            <a:t>Zákon 563/1991 Sb., o účetnictví, v aktuálním znění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10941DF6-D521-4B7D-A157-C3578FDA13BB}" type="parTrans" cxnId="{4699913B-42E8-4C8F-8CDB-095F5ACD8E6F}">
      <dgm:prSet/>
      <dgm:spPr/>
      <dgm:t>
        <a:bodyPr/>
        <a:lstStyle/>
        <a:p>
          <a:endParaRPr lang="en-US"/>
        </a:p>
      </dgm:t>
    </dgm:pt>
    <dgm:pt modelId="{5937179E-E6B7-4288-B225-70592C680919}" type="sibTrans" cxnId="{4699913B-42E8-4C8F-8CDB-095F5ACD8E6F}">
      <dgm:prSet/>
      <dgm:spPr/>
      <dgm:t>
        <a:bodyPr/>
        <a:lstStyle/>
        <a:p>
          <a:endParaRPr lang="en-US"/>
        </a:p>
      </dgm:t>
    </dgm:pt>
    <dgm:pt modelId="{389C0EFA-19BF-411D-A158-4A1EE8E2C12E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dirty="0">
              <a:latin typeface="Century Gothic"/>
              <a:ea typeface="+mn-ea"/>
              <a:cs typeface="+mn-cs"/>
            </a:rPr>
            <a:t>Vyhláška 500/2002 v aktuálním znění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B48358E2-EB89-48E2-AFBD-BB181A0E33E1}" type="parTrans" cxnId="{BED138B4-15E9-471E-8C3B-E0AF53A0AE5D}">
      <dgm:prSet/>
      <dgm:spPr/>
      <dgm:t>
        <a:bodyPr/>
        <a:lstStyle/>
        <a:p>
          <a:endParaRPr lang="en-US"/>
        </a:p>
      </dgm:t>
    </dgm:pt>
    <dgm:pt modelId="{676BEC3D-CADC-444A-A35B-0F861DE01B81}" type="sibTrans" cxnId="{BED138B4-15E9-471E-8C3B-E0AF53A0AE5D}">
      <dgm:prSet/>
      <dgm:spPr/>
      <dgm:t>
        <a:bodyPr/>
        <a:lstStyle/>
        <a:p>
          <a:endParaRPr lang="en-US"/>
        </a:p>
      </dgm:t>
    </dgm:pt>
    <dgm:pt modelId="{C8FCE1D5-0013-443B-BA52-E4A60EA3FE6D}">
      <dgm:prSet phldrT="[Text]" custT="1"/>
      <dgm:spPr/>
      <dgm:t>
        <a:bodyPr/>
        <a:lstStyle/>
        <a:p>
          <a:pPr marL="0" lvl="0" indent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Skripta</a:t>
          </a:r>
          <a:endParaRPr lang="en-US" sz="1800" b="0" i="0" kern="1200" dirty="0">
            <a:solidFill>
              <a:prstClr val="white"/>
            </a:solidFill>
            <a:latin typeface="Century Gothic"/>
            <a:ea typeface="+mn-ea"/>
            <a:cs typeface="+mn-cs"/>
          </a:endParaRPr>
        </a:p>
      </dgm:t>
    </dgm:pt>
    <dgm:pt modelId="{534C5E64-47EE-48C9-A4CD-A367C15C24CB}" type="parTrans" cxnId="{992753B7-1671-45EE-9A52-A87F63B4FA71}">
      <dgm:prSet/>
      <dgm:spPr/>
      <dgm:t>
        <a:bodyPr/>
        <a:lstStyle/>
        <a:p>
          <a:endParaRPr lang="en-US"/>
        </a:p>
      </dgm:t>
    </dgm:pt>
    <dgm:pt modelId="{1C2A5E08-29F2-4695-ACA7-95A34ECB417D}" type="sibTrans" cxnId="{992753B7-1671-45EE-9A52-A87F63B4FA71}">
      <dgm:prSet/>
      <dgm:spPr/>
      <dgm:t>
        <a:bodyPr/>
        <a:lstStyle/>
        <a:p>
          <a:endParaRPr lang="en-US"/>
        </a:p>
      </dgm:t>
    </dgm:pt>
    <dgm:pt modelId="{4F09627D-7E88-4601-93C1-4E2BFE4319F2}">
      <dgm:prSet phldrT="[Text]"/>
      <dgm:spPr/>
      <dgm:t>
        <a:bodyPr/>
        <a:lstStyle/>
        <a:p>
          <a:pPr algn="l" defTabSz="914400">
            <a:buNone/>
          </a:pPr>
          <a:r>
            <a:rPr lang="cs-CZ" sz="1800" dirty="0"/>
            <a:t>Účetnictví I.: distanční studijní opora; Jaroslav Sedláček; 2005, 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3827320A-3550-4AEA-B735-11B701042E5A}" type="parTrans" cxnId="{369CCAA4-9D5F-464A-87CE-77B2EF21F0B8}">
      <dgm:prSet/>
      <dgm:spPr/>
      <dgm:t>
        <a:bodyPr/>
        <a:lstStyle/>
        <a:p>
          <a:endParaRPr lang="en-US"/>
        </a:p>
      </dgm:t>
    </dgm:pt>
    <dgm:pt modelId="{91466907-124C-4D4C-A391-76F7F2EEFEE7}" type="sibTrans" cxnId="{369CCAA4-9D5F-464A-87CE-77B2EF21F0B8}">
      <dgm:prSet/>
      <dgm:spPr/>
      <dgm:t>
        <a:bodyPr/>
        <a:lstStyle/>
        <a:p>
          <a:endParaRPr lang="en-US"/>
        </a:p>
      </dgm:t>
    </dgm:pt>
    <dgm:pt modelId="{6A8A74D4-03D1-4937-B8C8-7B38C7EA0260}">
      <dgm:prSet phldrT="[Text]" custT="1"/>
      <dgm:spPr/>
      <dgm:t>
        <a:bodyPr/>
        <a:lstStyle/>
        <a:p>
          <a:pPr algn="ctr" defTabSz="914400">
            <a:buNone/>
          </a:pPr>
          <a:r>
            <a:rPr lang="cs-CZ" sz="1800" b="0" i="0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Účtová osnova</a:t>
          </a:r>
          <a:endParaRPr lang="en-US" sz="1800" b="0" i="0" kern="1200" dirty="0">
            <a:solidFill>
              <a:prstClr val="white"/>
            </a:solidFill>
            <a:latin typeface="Century Gothic"/>
            <a:ea typeface="+mn-ea"/>
            <a:cs typeface="+mn-cs"/>
          </a:endParaRPr>
        </a:p>
      </dgm:t>
    </dgm:pt>
    <dgm:pt modelId="{B4EBF1B6-3111-4EEE-A303-5A97FE5E0634}" type="parTrans" cxnId="{0A19B143-58AC-48DF-8335-5E07B3EE2C6B}">
      <dgm:prSet/>
      <dgm:spPr/>
      <dgm:t>
        <a:bodyPr/>
        <a:lstStyle/>
        <a:p>
          <a:endParaRPr lang="en-US"/>
        </a:p>
      </dgm:t>
    </dgm:pt>
    <dgm:pt modelId="{6013AA25-446C-4612-B8D9-8C13B3B348A2}" type="sibTrans" cxnId="{0A19B143-58AC-48DF-8335-5E07B3EE2C6B}">
      <dgm:prSet/>
      <dgm:spPr/>
      <dgm:t>
        <a:bodyPr/>
        <a:lstStyle/>
        <a:p>
          <a:endParaRPr lang="en-US"/>
        </a:p>
      </dgm:t>
    </dgm:pt>
    <dgm:pt modelId="{13FC20E3-24F3-4E43-BA2C-BFEA9A5E6181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dirty="0">
              <a:latin typeface="Century Gothic"/>
              <a:ea typeface="+mn-ea"/>
              <a:cs typeface="+mn-cs"/>
            </a:rPr>
            <a:t>Noste prosím s sebou na další hodiny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20E3E651-9F89-4232-A78E-7DA54792A69D}" type="parTrans" cxnId="{ACFE6916-B2FA-4B64-AF86-BBC7CF1CB334}">
      <dgm:prSet/>
      <dgm:spPr/>
      <dgm:t>
        <a:bodyPr/>
        <a:lstStyle/>
        <a:p>
          <a:endParaRPr lang="en-US"/>
        </a:p>
      </dgm:t>
    </dgm:pt>
    <dgm:pt modelId="{2954581B-096E-490E-B5BF-AC14E2D13EF1}" type="sibTrans" cxnId="{ACFE6916-B2FA-4B64-AF86-BBC7CF1CB334}">
      <dgm:prSet/>
      <dgm:spPr/>
      <dgm:t>
        <a:bodyPr/>
        <a:lstStyle/>
        <a:p>
          <a:endParaRPr lang="en-US"/>
        </a:p>
      </dgm:t>
    </dgm:pt>
    <dgm:pt modelId="{09A103DB-070E-45E2-85EE-FB5E3CD7CAD5}">
      <dgm:prSet phldrT="[Text]"/>
      <dgm:spPr/>
      <dgm:t>
        <a:bodyPr/>
        <a:lstStyle/>
        <a:p>
          <a:pPr algn="l" defTabSz="914400">
            <a:buNone/>
          </a:pPr>
          <a:r>
            <a:rPr lang="pl-PL" sz="1800" b="0" i="0" dirty="0">
              <a:latin typeface="Century Gothic"/>
              <a:ea typeface="+mn-ea"/>
              <a:cs typeface="+mn-cs"/>
            </a:rPr>
            <a:t>České účetní standardy pro podnikatele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B28E84A8-4685-4991-9A1E-E68BA77FA295}" type="parTrans" cxnId="{5460D6FD-58CB-4D32-AB19-F8CAC0780C07}">
      <dgm:prSet/>
      <dgm:spPr/>
      <dgm:t>
        <a:bodyPr/>
        <a:lstStyle/>
        <a:p>
          <a:endParaRPr lang="en-US"/>
        </a:p>
      </dgm:t>
    </dgm:pt>
    <dgm:pt modelId="{9BD2943F-E181-492B-92B4-09E2F396E145}" type="sibTrans" cxnId="{5460D6FD-58CB-4D32-AB19-F8CAC0780C07}">
      <dgm:prSet/>
      <dgm:spPr/>
      <dgm:t>
        <a:bodyPr/>
        <a:lstStyle/>
        <a:p>
          <a:endParaRPr lang="en-US"/>
        </a:p>
      </dgm:t>
    </dgm:pt>
    <dgm:pt modelId="{4FA05D07-61BD-4670-98DB-8809596D9B6A}">
      <dgm:prSet phldrT="[Text]"/>
      <dgm:spPr/>
      <dgm:t>
        <a:bodyPr/>
        <a:lstStyle/>
        <a:p>
          <a:pPr algn="l" defTabSz="914400">
            <a:buNone/>
          </a:pPr>
          <a:r>
            <a:rPr lang="cs-CZ" sz="1800" dirty="0"/>
            <a:t>2., </a:t>
          </a:r>
          <a:r>
            <a:rPr lang="cs-CZ" sz="1800" dirty="0" err="1"/>
            <a:t>přeprac</a:t>
          </a:r>
          <a:r>
            <a:rPr lang="cs-CZ" sz="1800" dirty="0"/>
            <a:t>. vyd., česky, Masarykova univerzita, Brno, 232 stran,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D2558A19-4933-4955-9A56-BDDF968A7E7B}" type="parTrans" cxnId="{BCE41725-76BD-4CCF-A7F1-013A1CFAF441}">
      <dgm:prSet/>
      <dgm:spPr/>
    </dgm:pt>
    <dgm:pt modelId="{AC0E4213-CAF0-415C-B8C3-1FCBCED21046}" type="sibTrans" cxnId="{BCE41725-76BD-4CCF-A7F1-013A1CFAF441}">
      <dgm:prSet/>
      <dgm:spPr/>
    </dgm:pt>
    <dgm:pt modelId="{7AFED888-CF56-4024-83D7-232FE496AF4B}">
      <dgm:prSet phldrT="[Text]"/>
      <dgm:spPr/>
      <dgm:t>
        <a:bodyPr/>
        <a:lstStyle/>
        <a:p>
          <a:pPr algn="l" defTabSz="914400">
            <a:buNone/>
          </a:pPr>
          <a:r>
            <a:rPr lang="cs-CZ" sz="1800" dirty="0"/>
            <a:t>ISBN: 8021038098 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77F4021F-97CB-46FF-8642-0D86693E669F}" type="parTrans" cxnId="{7D495DC3-0A9F-43F8-A416-97C3902C4457}">
      <dgm:prSet/>
      <dgm:spPr/>
    </dgm:pt>
    <dgm:pt modelId="{8BC1616F-25B1-4785-89D5-1BECE6A55089}" type="sibTrans" cxnId="{7D495DC3-0A9F-43F8-A416-97C3902C4457}">
      <dgm:prSet/>
      <dgm:spPr/>
    </dgm:pt>
    <dgm:pt modelId="{C8B29964-6444-42B7-95B2-6A5BCADA3A67}" type="pres">
      <dgm:prSet presAssocID="{A2397643-8125-4F1C-A372-ECF3E023D390}" presName="Name0" presStyleCnt="0">
        <dgm:presLayoutVars>
          <dgm:dir/>
          <dgm:animLvl val="lvl"/>
          <dgm:resizeHandles val="exact"/>
        </dgm:presLayoutVars>
      </dgm:prSet>
      <dgm:spPr/>
    </dgm:pt>
    <dgm:pt modelId="{AECE52BE-5516-4AC0-B433-E8A97E5A6959}" type="pres">
      <dgm:prSet presAssocID="{75F46C7D-8C5B-44B8-885B-72B553DFBDED}" presName="linNode" presStyleCnt="0"/>
      <dgm:spPr/>
    </dgm:pt>
    <dgm:pt modelId="{08C77654-8D82-4852-ACC6-B961A709AAE1}" type="pres">
      <dgm:prSet presAssocID="{75F46C7D-8C5B-44B8-885B-72B553DFBDE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18E925CD-DA96-4108-9F23-AE05A8DA6274}" type="pres">
      <dgm:prSet presAssocID="{75F46C7D-8C5B-44B8-885B-72B553DFBDED}" presName="descendantText" presStyleLbl="alignAccFollowNode1" presStyleIdx="0" presStyleCnt="3">
        <dgm:presLayoutVars>
          <dgm:bulletEnabled val="1"/>
        </dgm:presLayoutVars>
      </dgm:prSet>
      <dgm:spPr/>
    </dgm:pt>
    <dgm:pt modelId="{F58495DC-32AC-4539-8AED-DEBFFCCFE0E5}" type="pres">
      <dgm:prSet presAssocID="{845FF6B3-6688-4FCD-971F-F6007A755750}" presName="sp" presStyleCnt="0"/>
      <dgm:spPr/>
    </dgm:pt>
    <dgm:pt modelId="{D604D9B3-10EE-4962-B7BD-9986132895C7}" type="pres">
      <dgm:prSet presAssocID="{C8FCE1D5-0013-443B-BA52-E4A60EA3FE6D}" presName="linNode" presStyleCnt="0"/>
      <dgm:spPr/>
    </dgm:pt>
    <dgm:pt modelId="{7491B81D-B182-44CE-882F-F2010AEAC0EA}" type="pres">
      <dgm:prSet presAssocID="{C8FCE1D5-0013-443B-BA52-E4A60EA3FE6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648B53B-7C1D-42EE-9775-0A07C71CCD98}" type="pres">
      <dgm:prSet presAssocID="{C8FCE1D5-0013-443B-BA52-E4A60EA3FE6D}" presName="descendantText" presStyleLbl="alignAccFollowNode1" presStyleIdx="1" presStyleCnt="3">
        <dgm:presLayoutVars>
          <dgm:bulletEnabled val="1"/>
        </dgm:presLayoutVars>
      </dgm:prSet>
      <dgm:spPr/>
    </dgm:pt>
    <dgm:pt modelId="{CC5E324B-DA9E-4CD8-BC82-0DC84413A471}" type="pres">
      <dgm:prSet presAssocID="{1C2A5E08-29F2-4695-ACA7-95A34ECB417D}" presName="sp" presStyleCnt="0"/>
      <dgm:spPr/>
    </dgm:pt>
    <dgm:pt modelId="{4A27FA38-9C39-4F55-8F9E-F5842224BF78}" type="pres">
      <dgm:prSet presAssocID="{6A8A74D4-03D1-4937-B8C8-7B38C7EA0260}" presName="linNode" presStyleCnt="0"/>
      <dgm:spPr/>
    </dgm:pt>
    <dgm:pt modelId="{B26A34E9-DEA4-407D-9D6C-64B9AF6AEE61}" type="pres">
      <dgm:prSet presAssocID="{6A8A74D4-03D1-4937-B8C8-7B38C7EA0260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A1F0921-B0AF-40BC-9415-C3C382387AD4}" type="pres">
      <dgm:prSet presAssocID="{6A8A74D4-03D1-4937-B8C8-7B38C7EA0260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CFE6916-B2FA-4B64-AF86-BBC7CF1CB334}" srcId="{6A8A74D4-03D1-4937-B8C8-7B38C7EA0260}" destId="{13FC20E3-24F3-4E43-BA2C-BFEA9A5E6181}" srcOrd="0" destOrd="0" parTransId="{20E3E651-9F89-4232-A78E-7DA54792A69D}" sibTransId="{2954581B-096E-490E-B5BF-AC14E2D13EF1}"/>
    <dgm:cxn modelId="{BCE41725-76BD-4CCF-A7F1-013A1CFAF441}" srcId="{C8FCE1D5-0013-443B-BA52-E4A60EA3FE6D}" destId="{4FA05D07-61BD-4670-98DB-8809596D9B6A}" srcOrd="1" destOrd="0" parTransId="{D2558A19-4933-4955-9A56-BDDF968A7E7B}" sibTransId="{AC0E4213-CAF0-415C-B8C3-1FCBCED21046}"/>
    <dgm:cxn modelId="{4699913B-42E8-4C8F-8CDB-095F5ACD8E6F}" srcId="{75F46C7D-8C5B-44B8-885B-72B553DFBDED}" destId="{9804C411-831F-4DA6-8B1B-9C583352CE3D}" srcOrd="0" destOrd="0" parTransId="{10941DF6-D521-4B7D-A157-C3578FDA13BB}" sibTransId="{5937179E-E6B7-4288-B225-70592C680919}"/>
    <dgm:cxn modelId="{7FD1FD5C-F3A5-4881-9935-46769BA2A575}" type="presOf" srcId="{09A103DB-070E-45E2-85EE-FB5E3CD7CAD5}" destId="{18E925CD-DA96-4108-9F23-AE05A8DA6274}" srcOrd="0" destOrd="2" presId="urn:microsoft.com/office/officeart/2005/8/layout/vList5"/>
    <dgm:cxn modelId="{15911F43-C678-4150-8A83-845F525739E1}" type="presOf" srcId="{C8FCE1D5-0013-443B-BA52-E4A60EA3FE6D}" destId="{7491B81D-B182-44CE-882F-F2010AEAC0EA}" srcOrd="0" destOrd="0" presId="urn:microsoft.com/office/officeart/2005/8/layout/vList5"/>
    <dgm:cxn modelId="{0A19B143-58AC-48DF-8335-5E07B3EE2C6B}" srcId="{A2397643-8125-4F1C-A372-ECF3E023D390}" destId="{6A8A74D4-03D1-4937-B8C8-7B38C7EA0260}" srcOrd="2" destOrd="0" parTransId="{B4EBF1B6-3111-4EEE-A303-5A97FE5E0634}" sibTransId="{6013AA25-446C-4612-B8D9-8C13B3B348A2}"/>
    <dgm:cxn modelId="{CBE39B4A-78E1-4125-97A8-258B4CF25F7E}" type="presOf" srcId="{6A8A74D4-03D1-4937-B8C8-7B38C7EA0260}" destId="{B26A34E9-DEA4-407D-9D6C-64B9AF6AEE61}" srcOrd="0" destOrd="0" presId="urn:microsoft.com/office/officeart/2005/8/layout/vList5"/>
    <dgm:cxn modelId="{6DC01451-AC09-42D7-A68B-8558B768DE8C}" type="presOf" srcId="{A2397643-8125-4F1C-A372-ECF3E023D390}" destId="{C8B29964-6444-42B7-95B2-6A5BCADA3A67}" srcOrd="0" destOrd="0" presId="urn:microsoft.com/office/officeart/2005/8/layout/vList5"/>
    <dgm:cxn modelId="{10905D72-3649-411F-960E-AE9A5ED92C51}" type="presOf" srcId="{7AFED888-CF56-4024-83D7-232FE496AF4B}" destId="{B648B53B-7C1D-42EE-9775-0A07C71CCD98}" srcOrd="0" destOrd="2" presId="urn:microsoft.com/office/officeart/2005/8/layout/vList5"/>
    <dgm:cxn modelId="{A5C46D86-E622-4CD3-AD5D-56F2787D9492}" srcId="{A2397643-8125-4F1C-A372-ECF3E023D390}" destId="{75F46C7D-8C5B-44B8-885B-72B553DFBDED}" srcOrd="0" destOrd="0" parTransId="{CDD8B25A-7C01-4D26-B85F-59F94B555813}" sibTransId="{845FF6B3-6688-4FCD-971F-F6007A755750}"/>
    <dgm:cxn modelId="{6DA59A8C-5A61-481E-9ADD-876BF0AD1C37}" type="presOf" srcId="{4F09627D-7E88-4601-93C1-4E2BFE4319F2}" destId="{B648B53B-7C1D-42EE-9775-0A07C71CCD98}" srcOrd="0" destOrd="0" presId="urn:microsoft.com/office/officeart/2005/8/layout/vList5"/>
    <dgm:cxn modelId="{AFE0B99D-2E57-430D-A357-ACA44DAC5684}" type="presOf" srcId="{13FC20E3-24F3-4E43-BA2C-BFEA9A5E6181}" destId="{9A1F0921-B0AF-40BC-9415-C3C382387AD4}" srcOrd="0" destOrd="0" presId="urn:microsoft.com/office/officeart/2005/8/layout/vList5"/>
    <dgm:cxn modelId="{369CCAA4-9D5F-464A-87CE-77B2EF21F0B8}" srcId="{C8FCE1D5-0013-443B-BA52-E4A60EA3FE6D}" destId="{4F09627D-7E88-4601-93C1-4E2BFE4319F2}" srcOrd="0" destOrd="0" parTransId="{3827320A-3550-4AEA-B735-11B701042E5A}" sibTransId="{91466907-124C-4D4C-A391-76F7F2EEFEE7}"/>
    <dgm:cxn modelId="{BED138B4-15E9-471E-8C3B-E0AF53A0AE5D}" srcId="{75F46C7D-8C5B-44B8-885B-72B553DFBDED}" destId="{389C0EFA-19BF-411D-A158-4A1EE8E2C12E}" srcOrd="1" destOrd="0" parTransId="{B48358E2-EB89-48E2-AFBD-BB181A0E33E1}" sibTransId="{676BEC3D-CADC-444A-A35B-0F861DE01B81}"/>
    <dgm:cxn modelId="{7F4180B5-3C46-45C3-B072-51BA87C09BB8}" type="presOf" srcId="{389C0EFA-19BF-411D-A158-4A1EE8E2C12E}" destId="{18E925CD-DA96-4108-9F23-AE05A8DA6274}" srcOrd="0" destOrd="1" presId="urn:microsoft.com/office/officeart/2005/8/layout/vList5"/>
    <dgm:cxn modelId="{992753B7-1671-45EE-9A52-A87F63B4FA71}" srcId="{A2397643-8125-4F1C-A372-ECF3E023D390}" destId="{C8FCE1D5-0013-443B-BA52-E4A60EA3FE6D}" srcOrd="1" destOrd="0" parTransId="{534C5E64-47EE-48C9-A4CD-A367C15C24CB}" sibTransId="{1C2A5E08-29F2-4695-ACA7-95A34ECB417D}"/>
    <dgm:cxn modelId="{7D495DC3-0A9F-43F8-A416-97C3902C4457}" srcId="{C8FCE1D5-0013-443B-BA52-E4A60EA3FE6D}" destId="{7AFED888-CF56-4024-83D7-232FE496AF4B}" srcOrd="2" destOrd="0" parTransId="{77F4021F-97CB-46FF-8642-0D86693E669F}" sibTransId="{8BC1616F-25B1-4785-89D5-1BECE6A55089}"/>
    <dgm:cxn modelId="{A42C5CE1-000A-4B1A-9FC2-3B2B33ECBAC4}" type="presOf" srcId="{9804C411-831F-4DA6-8B1B-9C583352CE3D}" destId="{18E925CD-DA96-4108-9F23-AE05A8DA6274}" srcOrd="0" destOrd="0" presId="urn:microsoft.com/office/officeart/2005/8/layout/vList5"/>
    <dgm:cxn modelId="{EBFE4EEF-26DC-44E6-8209-675F78AD1483}" type="presOf" srcId="{75F46C7D-8C5B-44B8-885B-72B553DFBDED}" destId="{08C77654-8D82-4852-ACC6-B961A709AAE1}" srcOrd="0" destOrd="0" presId="urn:microsoft.com/office/officeart/2005/8/layout/vList5"/>
    <dgm:cxn modelId="{C74C58F8-5925-4BC1-B45F-67F852C7408F}" type="presOf" srcId="{4FA05D07-61BD-4670-98DB-8809596D9B6A}" destId="{B648B53B-7C1D-42EE-9775-0A07C71CCD98}" srcOrd="0" destOrd="1" presId="urn:microsoft.com/office/officeart/2005/8/layout/vList5"/>
    <dgm:cxn modelId="{5460D6FD-58CB-4D32-AB19-F8CAC0780C07}" srcId="{75F46C7D-8C5B-44B8-885B-72B553DFBDED}" destId="{09A103DB-070E-45E2-85EE-FB5E3CD7CAD5}" srcOrd="2" destOrd="0" parTransId="{B28E84A8-4685-4991-9A1E-E68BA77FA295}" sibTransId="{9BD2943F-E181-492B-92B4-09E2F396E145}"/>
    <dgm:cxn modelId="{85A6361F-EE0C-4676-BA1E-09B641178A47}" type="presParOf" srcId="{C8B29964-6444-42B7-95B2-6A5BCADA3A67}" destId="{AECE52BE-5516-4AC0-B433-E8A97E5A6959}" srcOrd="0" destOrd="0" presId="urn:microsoft.com/office/officeart/2005/8/layout/vList5"/>
    <dgm:cxn modelId="{A62B9528-B974-4FDF-8C2D-F05E521CCE37}" type="presParOf" srcId="{AECE52BE-5516-4AC0-B433-E8A97E5A6959}" destId="{08C77654-8D82-4852-ACC6-B961A709AAE1}" srcOrd="0" destOrd="0" presId="urn:microsoft.com/office/officeart/2005/8/layout/vList5"/>
    <dgm:cxn modelId="{E9FF7348-1AC6-4E15-8775-7B936EBA84D6}" type="presParOf" srcId="{AECE52BE-5516-4AC0-B433-E8A97E5A6959}" destId="{18E925CD-DA96-4108-9F23-AE05A8DA6274}" srcOrd="1" destOrd="0" presId="urn:microsoft.com/office/officeart/2005/8/layout/vList5"/>
    <dgm:cxn modelId="{45EF7498-CAC6-4DE2-8F6E-81B62F0954C7}" type="presParOf" srcId="{C8B29964-6444-42B7-95B2-6A5BCADA3A67}" destId="{F58495DC-32AC-4539-8AED-DEBFFCCFE0E5}" srcOrd="1" destOrd="0" presId="urn:microsoft.com/office/officeart/2005/8/layout/vList5"/>
    <dgm:cxn modelId="{56C5AAB0-DE0C-4469-96A9-5913750129FA}" type="presParOf" srcId="{C8B29964-6444-42B7-95B2-6A5BCADA3A67}" destId="{D604D9B3-10EE-4962-B7BD-9986132895C7}" srcOrd="2" destOrd="0" presId="urn:microsoft.com/office/officeart/2005/8/layout/vList5"/>
    <dgm:cxn modelId="{EC052282-7774-425A-9C79-C040BDD8FDB9}" type="presParOf" srcId="{D604D9B3-10EE-4962-B7BD-9986132895C7}" destId="{7491B81D-B182-44CE-882F-F2010AEAC0EA}" srcOrd="0" destOrd="0" presId="urn:microsoft.com/office/officeart/2005/8/layout/vList5"/>
    <dgm:cxn modelId="{F2E7C46B-7E56-4144-A5A9-CB5370E66777}" type="presParOf" srcId="{D604D9B3-10EE-4962-B7BD-9986132895C7}" destId="{B648B53B-7C1D-42EE-9775-0A07C71CCD98}" srcOrd="1" destOrd="0" presId="urn:microsoft.com/office/officeart/2005/8/layout/vList5"/>
    <dgm:cxn modelId="{32E59DA2-FE1C-4037-AAD8-E0E76479082B}" type="presParOf" srcId="{C8B29964-6444-42B7-95B2-6A5BCADA3A67}" destId="{CC5E324B-DA9E-4CD8-BC82-0DC84413A471}" srcOrd="3" destOrd="0" presId="urn:microsoft.com/office/officeart/2005/8/layout/vList5"/>
    <dgm:cxn modelId="{28AF1B48-5F31-49FF-892D-D621B5C8131F}" type="presParOf" srcId="{C8B29964-6444-42B7-95B2-6A5BCADA3A67}" destId="{4A27FA38-9C39-4F55-8F9E-F5842224BF78}" srcOrd="4" destOrd="0" presId="urn:microsoft.com/office/officeart/2005/8/layout/vList5"/>
    <dgm:cxn modelId="{6401FAC5-8213-4DF2-8C51-731CCDBDBD91}" type="presParOf" srcId="{4A27FA38-9C39-4F55-8F9E-F5842224BF78}" destId="{B26A34E9-DEA4-407D-9D6C-64B9AF6AEE61}" srcOrd="0" destOrd="0" presId="urn:microsoft.com/office/officeart/2005/8/layout/vList5"/>
    <dgm:cxn modelId="{21FD02D0-2247-49EC-AD79-3D14F88F7935}" type="presParOf" srcId="{4A27FA38-9C39-4F55-8F9E-F5842224BF78}" destId="{9A1F0921-B0AF-40BC-9415-C3C382387AD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925CD-DA96-4108-9F23-AE05A8DA6274}">
      <dsp:nvSpPr>
        <dsp:cNvPr id="0" name=""/>
        <dsp:cNvSpPr/>
      </dsp:nvSpPr>
      <dsp:spPr>
        <a:xfrm rot="5400000">
          <a:off x="5543202" y="-2184964"/>
          <a:ext cx="1081719" cy="5726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400" b="0" i="0" kern="1200" dirty="0">
              <a:latin typeface="Century Gothic"/>
              <a:ea typeface="+mn-ea"/>
              <a:cs typeface="+mn-cs"/>
            </a:rPr>
            <a:t>Zákon 563/1991 Sb., o účetnictví, v aktuálním znění</a:t>
          </a:r>
          <a:endParaRPr lang="en-US" sz="1400" b="0" i="0" kern="1200" dirty="0">
            <a:latin typeface="Century Gothic"/>
            <a:ea typeface="+mn-ea"/>
            <a:cs typeface="+mn-cs"/>
          </a:endParaRPr>
        </a:p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400" b="0" i="0" kern="1200" dirty="0">
              <a:latin typeface="Century Gothic"/>
              <a:ea typeface="+mn-ea"/>
              <a:cs typeface="+mn-cs"/>
            </a:rPr>
            <a:t>Vyhláška 500/2002 v aktuálním znění</a:t>
          </a:r>
          <a:endParaRPr lang="en-US" sz="1400" b="0" i="0" kern="1200" dirty="0">
            <a:latin typeface="Century Gothic"/>
            <a:ea typeface="+mn-ea"/>
            <a:cs typeface="+mn-cs"/>
          </a:endParaRPr>
        </a:p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400" b="0" i="0" kern="1200" dirty="0">
              <a:latin typeface="Century Gothic"/>
              <a:ea typeface="+mn-ea"/>
              <a:cs typeface="+mn-cs"/>
            </a:rPr>
            <a:t>České účetní standardy pro podnikatele</a:t>
          </a:r>
          <a:endParaRPr lang="en-US" sz="1400" b="0" i="0" kern="1200" dirty="0">
            <a:latin typeface="Century Gothic"/>
            <a:ea typeface="+mn-ea"/>
            <a:cs typeface="+mn-cs"/>
          </a:endParaRPr>
        </a:p>
      </dsp:txBody>
      <dsp:txXfrm rot="-5400000">
        <a:off x="3220974" y="190069"/>
        <a:ext cx="5673371" cy="976109"/>
      </dsp:txXfrm>
    </dsp:sp>
    <dsp:sp modelId="{08C77654-8D82-4852-ACC6-B961A709AAE1}">
      <dsp:nvSpPr>
        <dsp:cNvPr id="0" name=""/>
        <dsp:cNvSpPr/>
      </dsp:nvSpPr>
      <dsp:spPr>
        <a:xfrm>
          <a:off x="0" y="2048"/>
          <a:ext cx="3220974" cy="1352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>
              <a:latin typeface="Century Gothic"/>
              <a:ea typeface="+mn-ea"/>
              <a:cs typeface="+mn-cs"/>
            </a:rPr>
            <a:t>Četba</a:t>
          </a:r>
          <a:endParaRPr lang="en-US" sz="1800" b="0" i="0" kern="1200" dirty="0">
            <a:latin typeface="Century Gothic"/>
            <a:ea typeface="+mn-ea"/>
            <a:cs typeface="+mn-cs"/>
          </a:endParaRPr>
        </a:p>
      </dsp:txBody>
      <dsp:txXfrm>
        <a:off x="66006" y="68054"/>
        <a:ext cx="3088962" cy="1220137"/>
      </dsp:txXfrm>
    </dsp:sp>
    <dsp:sp modelId="{B648B53B-7C1D-42EE-9775-0A07C71CCD98}">
      <dsp:nvSpPr>
        <dsp:cNvPr id="0" name=""/>
        <dsp:cNvSpPr/>
      </dsp:nvSpPr>
      <dsp:spPr>
        <a:xfrm rot="5400000">
          <a:off x="5543202" y="-765207"/>
          <a:ext cx="1081719" cy="5726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400" kern="1200" dirty="0"/>
            <a:t>Účetnictví I.: distanční studijní opora; Jaroslav Sedláček; 2005, </a:t>
          </a:r>
          <a:endParaRPr lang="en-US" sz="1400" b="0" i="0" kern="1200" dirty="0">
            <a:latin typeface="Century Gothic"/>
            <a:ea typeface="+mn-ea"/>
            <a:cs typeface="+mn-cs"/>
          </a:endParaRPr>
        </a:p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400" kern="1200" dirty="0"/>
            <a:t>2., </a:t>
          </a:r>
          <a:r>
            <a:rPr lang="cs-CZ" sz="1400" kern="1200" dirty="0" err="1"/>
            <a:t>přeprac</a:t>
          </a:r>
          <a:r>
            <a:rPr lang="cs-CZ" sz="1400" kern="1200" dirty="0"/>
            <a:t>. vyd., česky, Masarykova univerzita, Brno, 232 stran,</a:t>
          </a:r>
          <a:endParaRPr lang="en-US" sz="1400" b="0" i="0" kern="1200" dirty="0">
            <a:latin typeface="Century Gothic"/>
            <a:ea typeface="+mn-ea"/>
            <a:cs typeface="+mn-cs"/>
          </a:endParaRPr>
        </a:p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400" kern="1200" dirty="0"/>
            <a:t>ISBN: 8021038098 </a:t>
          </a:r>
          <a:endParaRPr lang="en-US" sz="1400" b="0" i="0" kern="1200" dirty="0">
            <a:latin typeface="Century Gothic"/>
            <a:ea typeface="+mn-ea"/>
            <a:cs typeface="+mn-cs"/>
          </a:endParaRPr>
        </a:p>
      </dsp:txBody>
      <dsp:txXfrm rot="-5400000">
        <a:off x="3220974" y="1609826"/>
        <a:ext cx="5673371" cy="976109"/>
      </dsp:txXfrm>
    </dsp:sp>
    <dsp:sp modelId="{7491B81D-B182-44CE-882F-F2010AEAC0EA}">
      <dsp:nvSpPr>
        <dsp:cNvPr id="0" name=""/>
        <dsp:cNvSpPr/>
      </dsp:nvSpPr>
      <dsp:spPr>
        <a:xfrm>
          <a:off x="0" y="1421806"/>
          <a:ext cx="3220974" cy="1352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Skripta</a:t>
          </a:r>
          <a:endParaRPr lang="en-US" sz="1800" b="0" i="0" kern="1200" dirty="0">
            <a:solidFill>
              <a:prstClr val="white"/>
            </a:solidFill>
            <a:latin typeface="Century Gothic"/>
            <a:ea typeface="+mn-ea"/>
            <a:cs typeface="+mn-cs"/>
          </a:endParaRPr>
        </a:p>
      </dsp:txBody>
      <dsp:txXfrm>
        <a:off x="66006" y="1487812"/>
        <a:ext cx="3088962" cy="1220137"/>
      </dsp:txXfrm>
    </dsp:sp>
    <dsp:sp modelId="{9A1F0921-B0AF-40BC-9415-C3C382387AD4}">
      <dsp:nvSpPr>
        <dsp:cNvPr id="0" name=""/>
        <dsp:cNvSpPr/>
      </dsp:nvSpPr>
      <dsp:spPr>
        <a:xfrm rot="5400000">
          <a:off x="5543202" y="654550"/>
          <a:ext cx="1081719" cy="5726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400" b="0" i="0" kern="1200" dirty="0">
              <a:latin typeface="Century Gothic"/>
              <a:ea typeface="+mn-ea"/>
              <a:cs typeface="+mn-cs"/>
            </a:rPr>
            <a:t>Noste prosím s sebou na další hodiny</a:t>
          </a:r>
          <a:endParaRPr lang="en-US" sz="1400" b="0" i="0" kern="1200" dirty="0">
            <a:latin typeface="Century Gothic"/>
            <a:ea typeface="+mn-ea"/>
            <a:cs typeface="+mn-cs"/>
          </a:endParaRPr>
        </a:p>
      </dsp:txBody>
      <dsp:txXfrm rot="-5400000">
        <a:off x="3220974" y="3029584"/>
        <a:ext cx="5673371" cy="976109"/>
      </dsp:txXfrm>
    </dsp:sp>
    <dsp:sp modelId="{B26A34E9-DEA4-407D-9D6C-64B9AF6AEE61}">
      <dsp:nvSpPr>
        <dsp:cNvPr id="0" name=""/>
        <dsp:cNvSpPr/>
      </dsp:nvSpPr>
      <dsp:spPr>
        <a:xfrm>
          <a:off x="0" y="2841563"/>
          <a:ext cx="3220974" cy="1352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Účtová osnova</a:t>
          </a:r>
          <a:endParaRPr lang="en-US" sz="1800" b="0" i="0" kern="1200" dirty="0">
            <a:solidFill>
              <a:prstClr val="white"/>
            </a:solidFill>
            <a:latin typeface="Century Gothic"/>
            <a:ea typeface="+mn-ea"/>
            <a:cs typeface="+mn-cs"/>
          </a:endParaRPr>
        </a:p>
      </dsp:txBody>
      <dsp:txXfrm>
        <a:off x="66006" y="2907569"/>
        <a:ext cx="3088962" cy="1220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67F715A1-4ADC-44E0-9587-804FF39D6B22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953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bídka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96134" y="973098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466158" y="26094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453097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987593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2" y="1127834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154953" y="3363516"/>
            <a:ext cx="8825659" cy="1131093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text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text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oupec obrázk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ál 1Zástupný symbol pro obrázek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0" name="Piál 1Zástupný symbol pro obrázek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1" name="Piál 1Zástupný symbol pro obrázek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ál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vál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cs-CZ" smtClean="0"/>
              <a:t>26.09.2017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jamu.cz/auth/mail/mail_posli?to=19841@post.jamu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11457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6000" dirty="0">
                <a:solidFill>
                  <a:srgbClr val="EBEBEB"/>
                </a:solidFill>
                <a:latin typeface="Century Gothic"/>
              </a:rPr>
              <a:t>Ú</a:t>
            </a:r>
            <a:r>
              <a:rPr lang="cs-CZ" sz="60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četnictví </a:t>
            </a:r>
            <a:r>
              <a:rPr lang="cs-CZ" sz="6000" dirty="0">
                <a:solidFill>
                  <a:srgbClr val="EBEBEB"/>
                </a:solidFill>
                <a:latin typeface="Century Gothic"/>
              </a:rPr>
              <a:t>|ZIMA 2017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5165" y="4841548"/>
            <a:ext cx="8825658" cy="861420"/>
          </a:xfrm>
        </p:spPr>
        <p:txBody>
          <a:bodyPr/>
          <a:lstStyle/>
          <a:p>
            <a:r>
              <a:rPr lang="cs-CZ" b="0" i="0" dirty="0">
                <a:solidFill>
                  <a:srgbClr val="F5A408"/>
                </a:solidFill>
              </a:rPr>
              <a:t>Ing. Lukáš </a:t>
            </a:r>
            <a:r>
              <a:rPr lang="cs-CZ" b="0" i="0" dirty="0" err="1">
                <a:solidFill>
                  <a:srgbClr val="F5A408"/>
                </a:solidFill>
              </a:rPr>
              <a:t>schőn</a:t>
            </a:r>
            <a:r>
              <a:rPr lang="cs-CZ" b="0" i="0" dirty="0">
                <a:solidFill>
                  <a:srgbClr val="F5A408"/>
                </a:solidFill>
              </a:rPr>
              <a:t>, ACCA  </a:t>
            </a:r>
            <a:r>
              <a:rPr lang="cs-CZ" dirty="0">
                <a:solidFill>
                  <a:srgbClr val="F5A408"/>
                </a:solidFill>
              </a:rPr>
              <a:t>| </a:t>
            </a:r>
            <a:r>
              <a:rPr lang="cs-CZ" dirty="0">
                <a:solidFill>
                  <a:srgbClr val="F5A408"/>
                </a:solidFill>
                <a:hlinkClick r:id="rId2"/>
              </a:rPr>
              <a:t>19841@post.jamu.cz </a:t>
            </a:r>
            <a:r>
              <a:rPr lang="cs-CZ" dirty="0">
                <a:solidFill>
                  <a:srgbClr val="F5A408"/>
                </a:solidFill>
              </a:rPr>
              <a:t>|  777 209 466</a:t>
            </a:r>
            <a:endParaRPr lang="cs-CZ" b="0" i="0" dirty="0">
              <a:solidFill>
                <a:srgbClr val="F5A4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440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7BD71-BBA8-4C99-983F-76DDDF06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účetnictví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199787-3AD1-4B15-A244-CD8FCA87A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1" y="2060575"/>
            <a:ext cx="5040313" cy="4195763"/>
          </a:xfrm>
        </p:spPr>
        <p:txBody>
          <a:bodyPr>
            <a:normAutofit/>
          </a:bodyPr>
          <a:lstStyle/>
          <a:p>
            <a:r>
              <a:rPr lang="cs-CZ" dirty="0"/>
              <a:t>Finanční účetnictví podniku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 regulováno právními předpisy, metodickými postupy a obecně uznávanými účetními zásadami. </a:t>
            </a:r>
          </a:p>
          <a:p>
            <a:pPr lvl="1"/>
            <a:r>
              <a:rPr lang="cs-CZ" dirty="0"/>
              <a:t>Obchodní zákoník</a:t>
            </a:r>
          </a:p>
          <a:p>
            <a:pPr lvl="1"/>
            <a:r>
              <a:rPr lang="cs-CZ" dirty="0"/>
              <a:t>Zákon o účetnictví a prováděcí vyhlášky</a:t>
            </a:r>
          </a:p>
          <a:p>
            <a:pPr lvl="1"/>
            <a:r>
              <a:rPr lang="cs-CZ" dirty="0"/>
              <a:t>České účetní standardy</a:t>
            </a:r>
          </a:p>
          <a:p>
            <a:pPr lvl="1"/>
            <a:r>
              <a:rPr lang="cs-CZ" dirty="0"/>
              <a:t>Daňové a další předpisy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1B39364B-2100-48F5-9371-E70ADC5614F7}"/>
              </a:ext>
            </a:extLst>
          </p:cNvPr>
          <p:cNvSpPr txBox="1">
            <a:spLocks/>
          </p:cNvSpPr>
          <p:nvPr/>
        </p:nvSpPr>
        <p:spPr>
          <a:xfrm>
            <a:off x="6838950" y="2060575"/>
            <a:ext cx="4267199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cs-CZ" dirty="0"/>
              <a:t>Manažerské (vnitropodnikové) účetnictví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Není nijak legislativně upravováno </a:t>
            </a:r>
            <a:br>
              <a:rPr lang="cs-CZ" dirty="0"/>
            </a:br>
            <a:r>
              <a:rPr lang="cs-CZ" dirty="0"/>
              <a:t>a jeho forma i organizace jsou plně </a:t>
            </a:r>
            <a:br>
              <a:rPr lang="cs-CZ" dirty="0"/>
            </a:br>
            <a:r>
              <a:rPr lang="cs-CZ" dirty="0"/>
              <a:t>v kompetenci managementu podniku.</a:t>
            </a:r>
          </a:p>
        </p:txBody>
      </p:sp>
    </p:spTree>
    <p:extLst>
      <p:ext uri="{BB962C8B-B14F-4D97-AF65-F5344CB8AC3E}">
        <p14:creationId xmlns:p14="http://schemas.microsoft.com/office/powerpoint/2010/main" val="1145949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7BD71-BBA8-4C99-983F-76DDDF06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účetnictví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199787-3AD1-4B15-A244-CD8FCA87A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2" y="1657351"/>
            <a:ext cx="9488488" cy="459898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Zákon o účetnictví č. 563/1991 Sb. - novela č. 221/2015 Sb. platná od 1. 1. 2016.</a:t>
            </a:r>
          </a:p>
          <a:p>
            <a:pPr lvl="1"/>
            <a:r>
              <a:rPr lang="cs-CZ" dirty="0"/>
              <a:t>Jsou zde informace o rozsahu a způsobu vedení účetnictví, například které podnikatelské subjekty musí vést účetnictví. Dále se zabývá účetními doklady, účetními zápisy, účetními knihami, účetní závěrkou. Popisuje způsoby oceňování majetku a jejich inventarizaci, pojednává o úschově účetních písemností apod. Mimo jiné jsou zde také uvedeny sankce (pokuty) za porušení účetních předpisů.</a:t>
            </a:r>
          </a:p>
          <a:p>
            <a:r>
              <a:rPr lang="cs-CZ" dirty="0"/>
              <a:t>Prováděcí vyhlášky</a:t>
            </a:r>
          </a:p>
          <a:p>
            <a:pPr lvl="1"/>
            <a:r>
              <a:rPr lang="cs-CZ" sz="1400" dirty="0"/>
              <a:t>Další účetní normou jsou prováděcí  vyhlášky  ministerstva  financí, které upravují vybrané oblasti účetnictví pro jednotlivé skupiny účetních jednotek (např. podnikatelské subjekty, pojišťovny, banky).</a:t>
            </a:r>
          </a:p>
          <a:p>
            <a:pPr lvl="1"/>
            <a:r>
              <a:rPr lang="cs-CZ" sz="1400" dirty="0"/>
              <a:t>Vyhláška č. 500/2002 Sb. - prováděcí vyhláška k podvojnému účetnictví </a:t>
            </a:r>
          </a:p>
          <a:p>
            <a:pPr lvl="1"/>
            <a:r>
              <a:rPr lang="cs-CZ" sz="1400" dirty="0"/>
              <a:t>Vyhláška č. 504/2002 Sb. - pro účetní jednotky, u kterých hlavním předmětem činnosti není podnikání, pokud účtují v soustavě podvojného účetnictví – neziskové organizace</a:t>
            </a:r>
          </a:p>
          <a:p>
            <a:pPr lvl="1"/>
            <a:r>
              <a:rPr lang="cs-CZ" sz="1400" dirty="0"/>
              <a:t>Vyhláška č. 410/2009 Sb. - pro některé vybrané účetní jednotky (které jsou územními samosprávnými celky, dobrovolnými svazky obcí, regionálními radami regionů soudržnosti, příspěvkovými organizacemi, státními fondy podle rozpočtových pravidel a organizačními složkami státu).</a:t>
            </a:r>
          </a:p>
          <a:p>
            <a:pPr lvl="1"/>
            <a:endParaRPr lang="cs-CZ" sz="1400" dirty="0"/>
          </a:p>
          <a:p>
            <a:pPr lvl="1"/>
            <a:endParaRPr lang="en-GB" sz="1400" dirty="0"/>
          </a:p>
          <a:p>
            <a:pPr lvl="1"/>
            <a:endParaRPr lang="cs-CZ" sz="1400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620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7BD71-BBA8-4C99-983F-76DDDF06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účetnictví III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199787-3AD1-4B15-A244-CD8FCA87A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2" y="1990725"/>
            <a:ext cx="9059863" cy="426561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České účetní standardy </a:t>
            </a:r>
          </a:p>
          <a:p>
            <a:pPr marL="0" indent="0">
              <a:buNone/>
            </a:pPr>
            <a:r>
              <a:rPr lang="cs-CZ" dirty="0"/>
              <a:t>	- stanoví metodické a rovněž i některé obsahové náležitosti účetnictví tak, aby 	účetnictví bylo průkazné, a aby věrně a poctivě zobrazovalo finanční situaci 	podniku.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Daňové a ostatní předpisy</a:t>
            </a:r>
          </a:p>
          <a:p>
            <a:pPr marL="0" indent="0">
              <a:buNone/>
            </a:pPr>
            <a:r>
              <a:rPr lang="cs-CZ" dirty="0"/>
              <a:t>	- určují především obsahovou stránku účetnictví, zejména způsoby a postupy 	 	stanovení výše částek zachycovaných v účetnictví.</a:t>
            </a:r>
          </a:p>
          <a:p>
            <a:pPr marL="0" indent="0">
              <a:buNone/>
            </a:pPr>
            <a:r>
              <a:rPr lang="cs-CZ" dirty="0"/>
              <a:t>	- daně z příjmů, nepřímé daně, majetkové daně</a:t>
            </a:r>
          </a:p>
          <a:p>
            <a:pPr marL="0" indent="0">
              <a:buNone/>
            </a:pPr>
            <a:r>
              <a:rPr lang="cs-CZ" dirty="0"/>
              <a:t>	- zdravotní pojištění, sociální pojištění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Kromě regulace vnějšími předpisy vyhlašuje povinně každý podnik své vlastní (interní)předpisy, směrnice, opatření či příkazy pro vedení účetnictví, které jsou předpokladem pro jeho průkaznost.</a:t>
            </a:r>
            <a:endParaRPr lang="cs-CZ" sz="1400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656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7BD71-BBA8-4C99-983F-76DDDF06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účetní zásady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199787-3AD1-4B15-A244-CD8FCA87A3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Jedná se o soubor pravidel, která musí být účetními jednotkami dodržována při vedení účetnictví, při sestavování účetních výkazů. </a:t>
            </a:r>
          </a:p>
          <a:p>
            <a:r>
              <a:rPr lang="cs-CZ" dirty="0"/>
              <a:t>Účetní zásady nejsou formulovány žádným samostatným právním předpisem, ale vyplývají především ze zákona o účetnictví. </a:t>
            </a:r>
          </a:p>
          <a:p>
            <a:r>
              <a:rPr lang="cs-CZ" dirty="0"/>
              <a:t>Jejich nedodržení ve svém důsledku vede k nesplnění základního cíle účetnictví, tj. věrného a poctivého zobrazení skutečností.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414DAF-A7C6-4AAE-B954-C76CCA2E8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6493" y="2056092"/>
            <a:ext cx="4396341" cy="4200245"/>
          </a:xfrm>
        </p:spPr>
        <p:txBody>
          <a:bodyPr/>
          <a:lstStyle/>
          <a:p>
            <a:r>
              <a:rPr lang="cs-CZ" dirty="0"/>
              <a:t>Zásada účetní jednotky</a:t>
            </a:r>
          </a:p>
          <a:p>
            <a:r>
              <a:rPr lang="cs-CZ" dirty="0"/>
              <a:t>Věrné a poctivé zobrazení</a:t>
            </a:r>
          </a:p>
          <a:p>
            <a:r>
              <a:rPr lang="cs-CZ" dirty="0"/>
              <a:t>Akruální princip</a:t>
            </a:r>
          </a:p>
          <a:p>
            <a:r>
              <a:rPr lang="cs-CZ" dirty="0"/>
              <a:t>Vymezení okamžiku realizace</a:t>
            </a:r>
          </a:p>
          <a:p>
            <a:r>
              <a:rPr lang="cs-CZ" dirty="0"/>
              <a:t>Zákaz kompenzace</a:t>
            </a:r>
          </a:p>
          <a:p>
            <a:r>
              <a:rPr lang="cs-CZ" dirty="0"/>
              <a:t>Nepřetržité pokračování činnosti</a:t>
            </a:r>
          </a:p>
          <a:p>
            <a:r>
              <a:rPr lang="cs-CZ" dirty="0"/>
              <a:t>Stálost účetních metod</a:t>
            </a:r>
          </a:p>
          <a:p>
            <a:r>
              <a:rPr lang="cs-CZ" dirty="0"/>
              <a:t>Bilanční kontinuita</a:t>
            </a:r>
          </a:p>
          <a:p>
            <a:r>
              <a:rPr lang="cs-CZ" dirty="0"/>
              <a:t>Zásada opatrnosti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224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7BD71-BBA8-4C99-983F-76DDDF06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účetní zásady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199787-3AD1-4B15-A244-CD8FCA87A3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Zásada účetní jednotky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Tato zásada spočívá ve vymezení subjektu (tzv. účetní jednotky), za který je účetnictví vedeno a za  který se sestavují účetní výkazy. </a:t>
            </a:r>
          </a:p>
          <a:p>
            <a:r>
              <a:rPr lang="cs-CZ" dirty="0"/>
              <a:t>Účetní jednotky vymezuje zákon o účetnictví.</a:t>
            </a:r>
          </a:p>
          <a:p>
            <a:r>
              <a:rPr lang="cs-CZ" dirty="0"/>
              <a:t>Účetní jednotkou jsou povinny ode dne zahájení až do dne ukončení činnosti vést jedno účetnictví za účetní jednotku jako celek.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414DAF-A7C6-4AAE-B954-C76CCA2E8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5080182" cy="42002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u="sng" dirty="0"/>
              <a:t>Věrné a poctivé zobrazení</a:t>
            </a:r>
          </a:p>
          <a:p>
            <a:pPr marL="0" indent="0">
              <a:buNone/>
            </a:pPr>
            <a:endParaRPr lang="cs-CZ" dirty="0"/>
          </a:p>
          <a:p>
            <a:pPr>
              <a:spcBef>
                <a:spcPts val="1200"/>
              </a:spcBef>
            </a:pPr>
            <a:r>
              <a:rPr lang="cs-CZ" dirty="0"/>
              <a:t>Je nejvyšší účetní zásadou (principem), která vyžaduje vést účetnictví tak, aby účetní závěrka sestavená na jeho základě podávala věrný a poctivý obraz předmětu účetnictví.</a:t>
            </a:r>
          </a:p>
          <a:p>
            <a:r>
              <a:rPr lang="cs-CZ" dirty="0"/>
              <a:t>Zobrazení je věrné, jestliže obsah položek účetní závěrky odpovídá skutečnému stavu, který je přitom zobrazen v souladu </a:t>
            </a:r>
            <a:br>
              <a:rPr lang="cs-CZ" dirty="0"/>
            </a:br>
            <a:r>
              <a:rPr lang="cs-CZ" dirty="0"/>
              <a:t>s účetními metodami dle zákona. </a:t>
            </a:r>
          </a:p>
          <a:p>
            <a:r>
              <a:rPr lang="cs-CZ" dirty="0"/>
              <a:t>Zobrazení je poctivé, jsou-li při něm použity účetní metody způsobem, který vede k dosažení věrnosti účetnictví a finanční situace podniku.</a:t>
            </a:r>
          </a:p>
        </p:txBody>
      </p:sp>
    </p:spTree>
    <p:extLst>
      <p:ext uri="{BB962C8B-B14F-4D97-AF65-F5344CB8AC3E}">
        <p14:creationId xmlns:p14="http://schemas.microsoft.com/office/powerpoint/2010/main" val="3904082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7BD71-BBA8-4C99-983F-76DDDF06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účetní zásady III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414DAF-A7C6-4AAE-B954-C76CCA2E8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95425" y="2056092"/>
            <a:ext cx="8555409" cy="4200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Zásada věcné a časové souvislosti (aktuální princip)</a:t>
            </a:r>
          </a:p>
          <a:p>
            <a:pPr>
              <a:spcBef>
                <a:spcPts val="1200"/>
              </a:spcBef>
            </a:pPr>
            <a:r>
              <a:rPr lang="cs-CZ" dirty="0"/>
              <a:t>Akruální princip znamená, že veškeré účetní případy je nutno účtovat s ohledem na věcnou a časovou souvislost, tj. zaznamenávají se do období, kdy k hospodářské operaci dochází, a to bez ohledu na to, kdy došlo k pohybu peněz. </a:t>
            </a:r>
          </a:p>
          <a:p>
            <a:pPr>
              <a:spcBef>
                <a:spcPts val="1200"/>
              </a:spcBef>
            </a:pPr>
            <a:r>
              <a:rPr lang="cs-CZ" dirty="0"/>
              <a:t>Uplatnění této zásady vede k časovému rozlišování nákladů a výnosů.</a:t>
            </a:r>
          </a:p>
          <a:p>
            <a:pPr>
              <a:spcBef>
                <a:spcPts val="1200"/>
              </a:spcBef>
            </a:pPr>
            <a:r>
              <a:rPr lang="cs-CZ" dirty="0"/>
              <a:t>Účetním obdobím je nepřetržitě po sobě jdoucích 12 měsíců. Může se shodovat s kalendářním rokem, nebo je hospodářským rokem.</a:t>
            </a:r>
          </a:p>
          <a:p>
            <a:r>
              <a:rPr lang="cs-CZ" dirty="0"/>
              <a:t>Příklad č. 2: Společnost s r. o. zaplatila v r. 2004 částku 200 tis. Kč za pronájem provozovny, přičemž z této částky se týkalo 40 tis. Kč roku 2017, ale zbytek tvoří předem zaplacené nájemné na rok 2018. Jak se přijatá faktura zaúčtuje?</a:t>
            </a:r>
          </a:p>
        </p:txBody>
      </p:sp>
    </p:spTree>
    <p:extLst>
      <p:ext uri="{BB962C8B-B14F-4D97-AF65-F5344CB8AC3E}">
        <p14:creationId xmlns:p14="http://schemas.microsoft.com/office/powerpoint/2010/main" val="974539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7BD71-BBA8-4C99-983F-76DDDF06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účetní zásady IV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199787-3AD1-4B15-A244-CD8FCA87A3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Vymezení okamžiku realizace</a:t>
            </a:r>
          </a:p>
          <a:p>
            <a:pPr marL="0" indent="0">
              <a:buNone/>
            </a:pPr>
            <a:endParaRPr lang="cs-CZ" dirty="0"/>
          </a:p>
          <a:p>
            <a:pPr>
              <a:spcBef>
                <a:spcPts val="1200"/>
              </a:spcBef>
            </a:pPr>
            <a:r>
              <a:rPr lang="cs-CZ" dirty="0"/>
              <a:t>Jde o vymezení okamžiku, ve kterém lze účtovat na účty nákladů, výnosů a na rozvahové účty.</a:t>
            </a:r>
          </a:p>
          <a:p>
            <a:r>
              <a:rPr lang="cs-CZ" dirty="0"/>
              <a:t>Dnem uskutečnění účetního případu je den, ve kterém dojde ke splnění dodávky, platbě závazku, inkasu pohledávky, postoupení pohledávky, převzetí dluhu, zjištění manka, přebytku či škody, pohybu majetku uvnitř podniku ….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414DAF-A7C6-4AAE-B954-C76CCA2E8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2" y="2056092"/>
            <a:ext cx="4689657" cy="4200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Zákaz kompenzace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Tato zásada znamená, že podnik odděleně účtuje o aktivech </a:t>
            </a:r>
            <a:br>
              <a:rPr lang="cs-CZ" dirty="0"/>
            </a:br>
            <a:r>
              <a:rPr lang="cs-CZ" dirty="0"/>
              <a:t>a pasivech (například o pohledávkách a závazcích), nákladech a výnosech (např. úroky placené a přijaté), a vzájemně je nezapočítává.</a:t>
            </a:r>
          </a:p>
          <a:p>
            <a:r>
              <a:rPr lang="cs-CZ" dirty="0"/>
              <a:t>Zákon umožnuje provádět vzájemné vyrovnání položek </a:t>
            </a:r>
            <a:br>
              <a:rPr lang="cs-CZ" dirty="0"/>
            </a:br>
            <a:r>
              <a:rPr lang="cs-CZ" dirty="0"/>
              <a:t>v rámci účetní závěrky pouze </a:t>
            </a:r>
            <a:br>
              <a:rPr lang="cs-CZ" dirty="0"/>
            </a:br>
            <a:r>
              <a:rPr lang="cs-CZ" dirty="0"/>
              <a:t>v některých případech.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7BD71-BBA8-4C99-983F-76DDDF06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účetní zásady 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199787-3AD1-4B15-A244-CD8FCA87A3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Nepřetržité pokračování činnosti</a:t>
            </a:r>
          </a:p>
          <a:p>
            <a:pPr marL="0" indent="0">
              <a:buNone/>
            </a:pPr>
            <a:endParaRPr lang="cs-CZ" dirty="0"/>
          </a:p>
          <a:p>
            <a:pPr>
              <a:spcBef>
                <a:spcPts val="1200"/>
              </a:spcBef>
            </a:pPr>
            <a:r>
              <a:rPr lang="cs-CZ" dirty="0"/>
              <a:t>Předpokládá neomezené trvání podniku (viz tzn., že nenastává žádná skutečnost, která by podnik omezovala nebo mu bránila v jeho činnosti pokračovat i v dohledné budoucnosti.</a:t>
            </a:r>
          </a:p>
          <a:p>
            <a:r>
              <a:rPr lang="cs-CZ" dirty="0"/>
              <a:t>Nemá-li být kontinuita trvání podniku zajištěna, je nutno použít účetní metody tomu odpovídajícím způsobem a uvést v příloze k účetní závěrce informaci o použitém způsobu.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414DAF-A7C6-4AAE-B954-C76CCA2E8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699182" cy="42002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Stálost účetních metod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Znamená, že podnik nesmí měnit </a:t>
            </a:r>
            <a:br>
              <a:rPr lang="cs-CZ" dirty="0"/>
            </a:br>
            <a:r>
              <a:rPr lang="cs-CZ" dirty="0"/>
              <a:t>v průběhu účetního období způsoby oceňování, postupy odpisování, postupy účtování, uspořádání </a:t>
            </a:r>
            <a:br>
              <a:rPr lang="cs-CZ" dirty="0"/>
            </a:br>
            <a:r>
              <a:rPr lang="cs-CZ" dirty="0"/>
              <a:t>a obsah položek účetní závěrky </a:t>
            </a:r>
            <a:br>
              <a:rPr lang="cs-CZ" dirty="0"/>
            </a:br>
            <a:r>
              <a:rPr lang="cs-CZ" dirty="0"/>
              <a:t>a postupy pro provedení konsolidace účetní závěrky.</a:t>
            </a:r>
          </a:p>
          <a:p>
            <a:r>
              <a:rPr lang="cs-CZ" dirty="0"/>
              <a:t>Při srovnávání údajů o účetní jednotce se vychází z předpokladu, že použité účetní metody jsou v jednotlivých letech stejné (zaručuje srovnatelnost z hlediska časového).</a:t>
            </a:r>
          </a:p>
        </p:txBody>
      </p:sp>
    </p:spTree>
    <p:extLst>
      <p:ext uri="{BB962C8B-B14F-4D97-AF65-F5344CB8AC3E}">
        <p14:creationId xmlns:p14="http://schemas.microsoft.com/office/powerpoint/2010/main" val="3559848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7BD71-BBA8-4C99-983F-76DDDF06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účetní zásady VI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199787-3AD1-4B15-A244-CD8FCA87A3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Bilanční kontinuita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Zahajovací bilance pro dané účetní období musí souhlasit se závěrečnou bilancí předcházejícího účetního období.</a:t>
            </a:r>
          </a:p>
          <a:p>
            <a:r>
              <a:rPr lang="cs-CZ" dirty="0"/>
              <a:t>Konkrétním projevem dodržení této zásady je skutečnost, že konečné zůstatky aktiv a pasiv za běžné období (např. k 31. 12.) se shodují s počátečními stavy aktiv </a:t>
            </a:r>
            <a:br>
              <a:rPr lang="cs-CZ" dirty="0"/>
            </a:br>
            <a:r>
              <a:rPr lang="cs-CZ" dirty="0"/>
              <a:t>a pasiv v následujícím účetním období (např. k 1. 1.).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414DAF-A7C6-4AAE-B954-C76CCA2E8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889682" cy="4200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Zásada opatrnosti</a:t>
            </a:r>
          </a:p>
          <a:p>
            <a:endParaRPr lang="cs-CZ" dirty="0"/>
          </a:p>
          <a:p>
            <a:r>
              <a:rPr lang="cs-CZ" dirty="0"/>
              <a:t>Souvisí s reálným oceněním majetku </a:t>
            </a:r>
            <a:br>
              <a:rPr lang="cs-CZ" dirty="0"/>
            </a:br>
            <a:r>
              <a:rPr lang="cs-CZ" dirty="0"/>
              <a:t>a závazků (majetek a výnosy nesmějí být nadhodnocovány, závazky </a:t>
            </a:r>
            <a:br>
              <a:rPr lang="cs-CZ" dirty="0"/>
            </a:br>
            <a:r>
              <a:rPr lang="cs-CZ" dirty="0"/>
              <a:t>a náklady naopak podhodnocovány).</a:t>
            </a:r>
          </a:p>
          <a:p>
            <a:r>
              <a:rPr lang="cs-CZ" dirty="0"/>
              <a:t>Zjednodušeně lze říci, že zásadu opatrnosti dodrží účetní jednotka </a:t>
            </a:r>
            <a:br>
              <a:rPr lang="cs-CZ" dirty="0"/>
            </a:br>
            <a:r>
              <a:rPr lang="cs-CZ" dirty="0"/>
              <a:t>v případě, že zaúčtuje veškeré náklady v okamžiku, kdy předpokládá, že mohou vzniknout a výnosy až tehdy, kdy byly skutečně realizované.</a:t>
            </a:r>
          </a:p>
        </p:txBody>
      </p:sp>
    </p:spTree>
    <p:extLst>
      <p:ext uri="{BB962C8B-B14F-4D97-AF65-F5344CB8AC3E}">
        <p14:creationId xmlns:p14="http://schemas.microsoft.com/office/powerpoint/2010/main" val="4163140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89E8D6A0-ACDF-43F8-B2E3-FCF20E100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D17732C0-5A6F-48C3-AD0A-7E3A820BACAE}"/>
              </a:ext>
            </a:extLst>
          </p:cNvPr>
          <p:cNvSpPr txBox="1"/>
          <p:nvPr/>
        </p:nvSpPr>
        <p:spPr>
          <a:xfrm>
            <a:off x="4314825" y="6057900"/>
            <a:ext cx="356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Děkuji za pozornost!!!!!</a:t>
            </a:r>
          </a:p>
        </p:txBody>
      </p:sp>
    </p:spTree>
    <p:extLst>
      <p:ext uri="{BB962C8B-B14F-4D97-AF65-F5344CB8AC3E}">
        <p14:creationId xmlns:p14="http://schemas.microsoft.com/office/powerpoint/2010/main" val="34332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b="1" dirty="0"/>
              <a:t>D60529z Účetnictví</a:t>
            </a:r>
            <a:br>
              <a:rPr lang="cs-CZ" b="1" dirty="0"/>
            </a:br>
            <a:endParaRPr lang="cs-CZ" sz="4200" b="0" i="0" dirty="0">
              <a:solidFill>
                <a:srgbClr val="EBEBEB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59179" y="1788696"/>
            <a:ext cx="5791655" cy="4467642"/>
          </a:xfrm>
        </p:spPr>
        <p:txBody>
          <a:bodyPr>
            <a:normAutofit/>
          </a:bodyPr>
          <a:lstStyle/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HF JAMU 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Přednášky: Po 16:50 – 18:20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Hudební manažerství (program HF, B-HUDUM)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Požadavky: </a:t>
            </a:r>
          </a:p>
          <a:p>
            <a:pPr marL="747522" lvl="1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účast minimálně 70%; </a:t>
            </a:r>
          </a:p>
          <a:p>
            <a:pPr marL="747522" lvl="1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účast na dílčích písemných testech.</a:t>
            </a:r>
            <a:endParaRPr lang="cs-CZ" sz="1800" dirty="0"/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Hodnocení:</a:t>
            </a:r>
          </a:p>
          <a:p>
            <a:pPr marL="747522" lvl="1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50% dva průběžné písemné testy (20%+30%);</a:t>
            </a:r>
          </a:p>
          <a:p>
            <a:pPr marL="747522" lvl="1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50% ústní závěrečná zkouška.</a:t>
            </a:r>
          </a:p>
        </p:txBody>
      </p:sp>
    </p:spTree>
    <p:extLst>
      <p:ext uri="{BB962C8B-B14F-4D97-AF65-F5344CB8AC3E}">
        <p14:creationId xmlns:p14="http://schemas.microsoft.com/office/powerpoint/2010/main" val="1156678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cs-CZ" sz="42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Povinné materiály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178100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459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cs-CZ" sz="42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Plán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001433"/>
              </p:ext>
            </p:extLst>
          </p:nvPr>
        </p:nvGraphicFramePr>
        <p:xfrm>
          <a:off x="1103312" y="1579399"/>
          <a:ext cx="9243846" cy="403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339">
                  <a:extLst>
                    <a:ext uri="{9D8B030D-6E8A-4147-A177-3AD203B41FA5}">
                      <a16:colId xmlns:a16="http://schemas.microsoft.com/office/drawing/2014/main" val="1276658859"/>
                    </a:ext>
                  </a:extLst>
                </a:gridCol>
                <a:gridCol w="5995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Účetní oblast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16.10.2017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Podstata a funkce účetnictví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30.10.2017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Aktiva, pasiva, konstrukce rozvahy, náklady, výnosy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13.11.2017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Oceňování majetku a závazků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27.11.2017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První test - 20% hodnocení; Dlouhodobý majetek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11.12.2017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Daně v účetnictví, daňová přiznání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Týden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8.1.2018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Druhý test - 30% hodnocení; dotazy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2149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8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cs-CZ" sz="42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Kritéria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První test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Druhý test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Závěrečná zkouška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endParaRPr lang="cs-CZ" dirty="0">
              <a:latin typeface="Century Gothic"/>
            </a:endParaRP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A;    91% - 100%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dirty="0">
                <a:latin typeface="Century Gothic"/>
              </a:rPr>
              <a:t>B;    81%  - 90%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>
                <a:latin typeface="Century Gothic"/>
              </a:rPr>
              <a:t>C;</a:t>
            </a:r>
            <a:r>
              <a:rPr lang="cs-CZ" dirty="0"/>
              <a:t>    71%  - 80%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D;</a:t>
            </a:r>
            <a:r>
              <a:rPr lang="cs-CZ" dirty="0"/>
              <a:t>    81%  - 70%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E;</a:t>
            </a:r>
            <a:r>
              <a:rPr lang="cs-CZ" dirty="0"/>
              <a:t>     51%  - 60%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F;     0% - 50%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endParaRPr lang="cs-CZ" sz="1800" b="0" i="0" dirty="0">
              <a:solidFill>
                <a:schemeClr val="tx1"/>
              </a:solidFill>
              <a:latin typeface="Century Gothic"/>
            </a:endParaRPr>
          </a:p>
          <a:p>
            <a:pPr marL="347472" indent="-347472" algn="l" defTabSz="457200">
              <a:spcBef>
                <a:spcPts val="0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1804156"/>
              </p:ext>
            </p:extLst>
          </p:nvPr>
        </p:nvGraphicFramePr>
        <p:xfrm>
          <a:off x="5654675" y="2055813"/>
          <a:ext cx="4395788" cy="420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Podstata účetnictví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97793"/>
            <a:ext cx="8989994" cy="46585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u="sng" dirty="0"/>
              <a:t>Charakteristické rysy účetnictví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600" dirty="0"/>
              <a:t>Úkolem účetnictví je zobrazit věrně a poctivě hospodářské dění v podniku, jeho reálnou majetkovou a finanční situaci. Zobrazování tohoto dění se vyznačuje následujícími charakteristickými znaky:</a:t>
            </a:r>
          </a:p>
          <a:p>
            <a:r>
              <a:rPr lang="cs-CZ" sz="1600" dirty="0"/>
              <a:t>Předmětem záznamů v účetnictví jsou jednoznačně určené hospodářské jevy (účetnictví tedy nezachycuje hospodářské operace, které nepředstavují stav a pohyb majetku a závazků).</a:t>
            </a:r>
          </a:p>
          <a:p>
            <a:r>
              <a:rPr lang="cs-CZ" sz="1600" dirty="0"/>
              <a:t>Evidence hospodářských jevů se vede za určité časové období.</a:t>
            </a:r>
          </a:p>
          <a:p>
            <a:r>
              <a:rPr lang="cs-CZ" sz="1600" dirty="0"/>
              <a:t>Zjišťuje se skutečný výsledek hospodaření (zisk či ztráta) a skutečný stav a pohyb majetku a závazků.</a:t>
            </a:r>
          </a:p>
          <a:p>
            <a:r>
              <a:rPr lang="cs-CZ" sz="1600" dirty="0"/>
              <a:t>Jednotlivé hospodářské operace jsou zaznamenávány písemně (účetními zápisy) vždy na základě účetních dokladů.</a:t>
            </a:r>
          </a:p>
          <a:p>
            <a:r>
              <a:rPr lang="cs-CZ" sz="1600" dirty="0"/>
              <a:t>Hospodářské jevy se evidují v peněžních jednotkách </a:t>
            </a:r>
          </a:p>
          <a:p>
            <a:r>
              <a:rPr lang="cs-CZ" sz="1600" dirty="0"/>
              <a:t>Hospodářské jevy se zaznamenávají úplně, nepřetržitě a soustavně.</a:t>
            </a:r>
          </a:p>
          <a:p>
            <a:r>
              <a:rPr lang="cs-CZ" sz="1600" dirty="0"/>
              <a:t>Údaje účetnictví musí být přesné, spolehlivé a průkazné.</a:t>
            </a:r>
          </a:p>
        </p:txBody>
      </p:sp>
    </p:spTree>
    <p:extLst>
      <p:ext uri="{BB962C8B-B14F-4D97-AF65-F5344CB8AC3E}">
        <p14:creationId xmlns:p14="http://schemas.microsoft.com/office/powerpoint/2010/main" val="382980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Podstata účetnictví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97793"/>
            <a:ext cx="9214986" cy="4658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/>
              <a:t>Funkce účetnictví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600" dirty="0"/>
              <a:t>K pokrytí požadavků kladených na účetnictví plní účetnictví podniků několik základních funkcí:</a:t>
            </a:r>
          </a:p>
          <a:p>
            <a:r>
              <a:rPr lang="cs-CZ" sz="1600" dirty="0"/>
              <a:t>Informační funkce - spočívá v poskytování informací interním i externím uživatelům </a:t>
            </a:r>
            <a:br>
              <a:rPr lang="cs-CZ" sz="1600" dirty="0"/>
            </a:br>
            <a:r>
              <a:rPr lang="cs-CZ" sz="1600" dirty="0"/>
              <a:t>o ekonomické situaci podniku (o jeho finanční stabilitě, výnosnosti, likviditě ap.).</a:t>
            </a:r>
          </a:p>
          <a:p>
            <a:r>
              <a:rPr lang="cs-CZ" sz="1600" dirty="0"/>
              <a:t>Dokumentační funkce - koncentruje minulé hospodářské dění podniku, vytváří paměťový systém podnikatelů, který je průkazním prostředkem při vedení sporů </a:t>
            </a:r>
            <a:br>
              <a:rPr lang="cs-CZ" sz="1600" dirty="0"/>
            </a:br>
            <a:r>
              <a:rPr lang="cs-CZ" sz="1600" dirty="0"/>
              <a:t>a základem pro vyměření daňových povinností.</a:t>
            </a:r>
          </a:p>
          <a:p>
            <a:r>
              <a:rPr lang="cs-CZ" sz="1600" dirty="0"/>
              <a:t>Dispoziční funkce - je plněna účetnictvím v podobě podkladů poskytovaných manažerům (podnikatelům) k řízení podniku.</a:t>
            </a:r>
          </a:p>
          <a:p>
            <a:r>
              <a:rPr lang="cs-CZ" sz="1600" dirty="0"/>
              <a:t>Kontrolní funkce - spočívá v umožnění kontroly hospodaření podniku, stavu majetku </a:t>
            </a:r>
            <a:br>
              <a:rPr lang="cs-CZ" sz="1600" dirty="0"/>
            </a:br>
            <a:r>
              <a:rPr lang="cs-CZ" sz="1600" dirty="0"/>
              <a:t>i přezkoušení správnosti zaznamenaných údajů.</a:t>
            </a:r>
          </a:p>
        </p:txBody>
      </p:sp>
    </p:spTree>
    <p:extLst>
      <p:ext uri="{BB962C8B-B14F-4D97-AF65-F5344CB8AC3E}">
        <p14:creationId xmlns:p14="http://schemas.microsoft.com/office/powerpoint/2010/main" val="2431866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Podstata účetnictví III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6111" y="1597793"/>
            <a:ext cx="10692449" cy="48415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400" u="sng" dirty="0"/>
              <a:t>Uživatelé účetnictví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900" dirty="0"/>
              <a:t>Základním uživatelem účetních informací je podnik samotný. Vedle něho však účetní informace využívá celá řada externích uživatelů:</a:t>
            </a:r>
          </a:p>
          <a:p>
            <a:r>
              <a:rPr lang="cs-CZ" sz="1900" dirty="0"/>
              <a:t>Fyzické a právnické osoby </a:t>
            </a:r>
          </a:p>
          <a:p>
            <a:pPr lvl="1"/>
            <a:r>
              <a:rPr lang="cs-CZ" sz="1900" dirty="0"/>
              <a:t>Vlastníci sledují svůj ekonomický prospěch (výnosnost prostředků, které vložili do podnikání).</a:t>
            </a:r>
          </a:p>
          <a:p>
            <a:pPr lvl="1"/>
            <a:r>
              <a:rPr lang="cs-CZ" sz="1900" dirty="0"/>
              <a:t>Obchodní dodavatelé chtějí vědět, zda jim podnik bude schopen zaplatit za jejich dodávky v dohodnutém termínu.</a:t>
            </a:r>
          </a:p>
          <a:p>
            <a:pPr lvl="1"/>
            <a:r>
              <a:rPr lang="cs-CZ" sz="1900" dirty="0"/>
              <a:t>Ostatní věřitele zajímá, zda je podnik schopen uspokojovat jejich finanční nároky (např. splácet ve stanovených termínech úroky).</a:t>
            </a:r>
          </a:p>
          <a:p>
            <a:r>
              <a:rPr lang="cs-CZ" sz="1900" dirty="0"/>
              <a:t>Subjekty zainteresované na výsledcích.</a:t>
            </a:r>
          </a:p>
          <a:p>
            <a:pPr lvl="1"/>
            <a:r>
              <a:rPr lang="cs-CZ" sz="1900" dirty="0"/>
              <a:t>Zaměstnanci se zajímají o hospodářskou a finanční stabilitu podniku, o jeho schopnost uhrazovat jejich mzdové nároky.</a:t>
            </a:r>
          </a:p>
          <a:p>
            <a:pPr lvl="1"/>
            <a:r>
              <a:rPr lang="cs-CZ" sz="1900" dirty="0"/>
              <a:t>Vláda a její orgány potřebují informace týkající se řízení finanční a daňové politiky státu, informace pro sestavení národních účtů, pro výpočet statistických ukazatelů aj.</a:t>
            </a:r>
          </a:p>
          <a:p>
            <a:pPr lvl="1"/>
            <a:r>
              <a:rPr lang="cs-CZ" sz="1900" dirty="0"/>
              <a:t>Zákazníci, zejména ti, kteří mají s podnikem dlouhodobé obchodní svazky a jsou na něm do jisté míry závislí, se zajímají o dlouhodobou prosperitu podniku.</a:t>
            </a:r>
          </a:p>
          <a:p>
            <a:pPr lvl="1"/>
            <a:r>
              <a:rPr lang="cs-CZ" sz="1900" dirty="0"/>
              <a:t>Potenciální investoři potřebují informace pro rozhodnutí, zda mají do podniku vložit své prostředky</a:t>
            </a:r>
            <a:r>
              <a:rPr lang="pt-BR" sz="1900" dirty="0"/>
              <a:t>.</a:t>
            </a:r>
            <a:endParaRPr lang="cs-CZ" sz="1900" dirty="0"/>
          </a:p>
          <a:p>
            <a:pPr lvl="1"/>
            <a:r>
              <a:rPr lang="cs-CZ" sz="1900" dirty="0"/>
              <a:t>Veřejnost chce mít k dispozici informace o prosperitě podniku a o jeho záměrech a vývojových trendech.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Informace se uživatelům předkládají formou účetních výkazů. Podniky mají povinnost zveřejňovat účetní závěrku uložením do sbírky listin obchodního rejstříku. </a:t>
            </a:r>
          </a:p>
        </p:txBody>
      </p:sp>
    </p:spTree>
    <p:extLst>
      <p:ext uri="{BB962C8B-B14F-4D97-AF65-F5344CB8AC3E}">
        <p14:creationId xmlns:p14="http://schemas.microsoft.com/office/powerpoint/2010/main" val="190558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211C9-C433-40EE-8058-5849F2FEF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3DA217-AC38-4DD5-BD5C-EFFE4FABB0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V ekonomické teorii se setkáváme s tzv. konfliktem zájmů mezi managery a vlastníky podniku. O jaký typ účetních informací by měly mít obě skupiny z tohoto pohledu zájem?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5745476-A4CC-46C1-87D0-5EB3D673F0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Management se bude zajímat spíše o informace operativního charakteru, aby dosáhl příznivějšího výsledku hospodaření v daném období (podle kterého je hodnocen). </a:t>
            </a:r>
          </a:p>
          <a:p>
            <a:r>
              <a:rPr lang="cs-CZ" dirty="0"/>
              <a:t>Vlastník se bude zajímat o dlouhodobou výnosnost vloženého kapitálu, která je ovlivňována zejména strukturou fixních aktiv.</a:t>
            </a:r>
          </a:p>
        </p:txBody>
      </p:sp>
    </p:spTree>
    <p:extLst>
      <p:ext uri="{BB962C8B-B14F-4D97-AF65-F5344CB8AC3E}">
        <p14:creationId xmlns:p14="http://schemas.microsoft.com/office/powerpoint/2010/main" val="3181691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Základní informace o akademickém kurzu</Template>
  <TotalTime>0</TotalTime>
  <Words>1507</Words>
  <Application>Microsoft Office PowerPoint</Application>
  <PresentationFormat>Širokoúhlá obrazovka</PresentationFormat>
  <Paragraphs>188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Ion</vt:lpstr>
      <vt:lpstr>Účetnictví |ZIMA 2017</vt:lpstr>
      <vt:lpstr>D60529z Účetnictví </vt:lpstr>
      <vt:lpstr>Povinné materiály</vt:lpstr>
      <vt:lpstr>Plán</vt:lpstr>
      <vt:lpstr>Kritéria hodnocení</vt:lpstr>
      <vt:lpstr>Podstata účetnictví I</vt:lpstr>
      <vt:lpstr>Podstata účetnictví II</vt:lpstr>
      <vt:lpstr>Podstata účetnictví III</vt:lpstr>
      <vt:lpstr>Příklad č.1</vt:lpstr>
      <vt:lpstr>Právní úprava účetnictví I</vt:lpstr>
      <vt:lpstr>Právní úprava účetnictví II</vt:lpstr>
      <vt:lpstr>Právní úprava účetnictví III</vt:lpstr>
      <vt:lpstr>Obecné účetní zásady I</vt:lpstr>
      <vt:lpstr>Obecné účetní zásady II</vt:lpstr>
      <vt:lpstr>Obecné účetní zásady III</vt:lpstr>
      <vt:lpstr>Obecné účetní zásady IV</vt:lpstr>
      <vt:lpstr>Obecné účetní zásady V</vt:lpstr>
      <vt:lpstr>Obecné účetní zásady VI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2017-06-20T06:35:14Z</dcterms:created>
  <dcterms:modified xsi:type="dcterms:W3CDTF">2017-09-26T09:33:13Z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