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24"/>
  </p:notesMasterIdLst>
  <p:sldIdLst>
    <p:sldId id="256" r:id="rId2"/>
    <p:sldId id="293" r:id="rId3"/>
    <p:sldId id="294" r:id="rId4"/>
    <p:sldId id="295" r:id="rId5"/>
    <p:sldId id="311" r:id="rId6"/>
    <p:sldId id="296" r:id="rId7"/>
    <p:sldId id="297" r:id="rId8"/>
    <p:sldId id="299" r:id="rId9"/>
    <p:sldId id="300" r:id="rId10"/>
    <p:sldId id="302" r:id="rId11"/>
    <p:sldId id="298" r:id="rId12"/>
    <p:sldId id="303" r:id="rId13"/>
    <p:sldId id="304" r:id="rId14"/>
    <p:sldId id="301" r:id="rId15"/>
    <p:sldId id="305" r:id="rId16"/>
    <p:sldId id="306" r:id="rId17"/>
    <p:sldId id="307" r:id="rId18"/>
    <p:sldId id="308" r:id="rId19"/>
    <p:sldId id="309" r:id="rId20"/>
    <p:sldId id="310" r:id="rId21"/>
    <p:sldId id="312" r:id="rId22"/>
    <p:sldId id="31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99BE"/>
    <a:srgbClr val="9CCFE4"/>
    <a:srgbClr val="A8E7EA"/>
    <a:srgbClr val="9BD3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7" d="100"/>
          <a:sy n="107" d="100"/>
        </p:scale>
        <p:origin x="-102"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759F6B-2E6F-4F5C-90C7-F93C8067C066}" type="datetimeFigureOut">
              <a:rPr lang="cs-CZ" smtClean="0"/>
              <a:t>6.12.2017</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05BD91-27DF-4D8F-BE40-6DCD7EAA7851}" type="slidenum">
              <a:rPr lang="cs-CZ" smtClean="0"/>
              <a:t>‹#›</a:t>
            </a:fld>
            <a:endParaRPr lang="cs-CZ"/>
          </a:p>
        </p:txBody>
      </p:sp>
    </p:spTree>
    <p:extLst>
      <p:ext uri="{BB962C8B-B14F-4D97-AF65-F5344CB8AC3E}">
        <p14:creationId xmlns:p14="http://schemas.microsoft.com/office/powerpoint/2010/main" val="1641636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505BD91-27DF-4D8F-BE40-6DCD7EAA7851}" type="slidenum">
              <a:rPr lang="cs-CZ" smtClean="0"/>
              <a:t>1</a:t>
            </a:fld>
            <a:endParaRPr lang="cs-CZ"/>
          </a:p>
        </p:txBody>
      </p:sp>
    </p:spTree>
    <p:extLst>
      <p:ext uri="{BB962C8B-B14F-4D97-AF65-F5344CB8AC3E}">
        <p14:creationId xmlns:p14="http://schemas.microsoft.com/office/powerpoint/2010/main" val="13206023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smtClean="0"/>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E64C21D7-A5D8-46A9-81AD-9216BB14AD0C}" type="datetime1">
              <a:rPr lang="en-US" smtClean="0"/>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13" name="Rectangle 12"/>
          <p:cNvSpPr/>
          <p:nvPr/>
        </p:nvSpPr>
        <p:spPr>
          <a:xfrm>
            <a:off x="0" y="0"/>
            <a:ext cx="12192000" cy="4572001"/>
          </a:xfrm>
          <a:prstGeom prst="rect">
            <a:avLst/>
          </a:prstGeom>
          <a:blipFill dpi="0" rotWithShape="1">
            <a:blip r:embed="rId2">
              <a:duotone>
                <a:schemeClr val="accent2">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8446AF8-7DF7-4824-A51B-78386A099DE0}" type="datetime1">
              <a:rPr lang="en-US" smtClean="0"/>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cs-CZ" smtClean="0"/>
              <a:t>Kliknutím lze upravit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DAAE0DA-C739-4FEA-86E1-F6455B2F7BB0}" type="datetime1">
              <a:rPr lang="en-US" smtClean="0"/>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1802D49-DD2C-4506-86AF-3AC89E3D1E97}" type="datetime1">
              <a:rPr lang="en-US" smtClean="0"/>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smtClean="0"/>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356B33B3-50EB-4C21-811A-749452A8ABCE}" type="datetime1">
              <a:rPr lang="en-US" smtClean="0"/>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0"/>
            <a:ext cx="12192000" cy="4572000"/>
          </a:xfrm>
          <a:prstGeom prst="rect">
            <a:avLst/>
          </a:prstGeom>
          <a:blipFill dpi="0" rotWithShape="1">
            <a:blip r:embed="rId2">
              <a:duotone>
                <a:schemeClr val="accent1">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0C01C448-3736-4EB0-B636-BCCA62C3F138}" type="datetime1">
              <a:rPr lang="en-US" smtClean="0"/>
              <a:t>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24128" y="2967788"/>
            <a:ext cx="4754880" cy="334157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smtClean="0"/>
              <a:t>Kliknutím lze upravit styly předlohy textu.</a:t>
            </a:r>
          </a:p>
        </p:txBody>
      </p:sp>
      <p:sp>
        <p:nvSpPr>
          <p:cNvPr id="6" name="Content Placeholder 5"/>
          <p:cNvSpPr>
            <a:spLocks noGrp="1"/>
          </p:cNvSpPr>
          <p:nvPr>
            <p:ph sz="quarter" idx="4"/>
          </p:nvPr>
        </p:nvSpPr>
        <p:spPr>
          <a:xfrm>
            <a:off x="5990888" y="2967788"/>
            <a:ext cx="4754880" cy="334157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CCD1EDE-8211-4DEC-9351-C8989F858DAE}" type="datetime1">
              <a:rPr lang="en-US" smtClean="0"/>
              <a:t>12/6/2017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14D2D73F-0487-4E43-993C-F13DAC2C17DC}" type="datetime1">
              <a:rPr lang="en-US" smtClean="0"/>
              <a:t>12/6/2017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0ECF27-BCB9-45D0-8BF6-92F7CAC338E8}" type="datetime1">
              <a:rPr lang="en-US" smtClean="0"/>
              <a:t>12/6/2017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smtClean="0"/>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030D330-6DB5-460F-ABE6-75AC04FC4DB3}" type="datetime1">
              <a:rPr lang="en-US" smtClean="0"/>
              <a:t>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241A3243-9BF2-447C-B86D-88F7F660B32D}" type="datetime1">
              <a:rPr lang="en-US" smtClean="0"/>
              <a:t>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3046E72-9062-4800-80D7-FEDDDABF2891}" type="datetime1">
              <a:rPr lang="en-US" smtClean="0"/>
              <a:t>12/6/2017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hf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s://www.skutecnydarek.cz/"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www.unicef.cz/jak-pomoci/e-shop/adopce-panenek"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time_continue=26&amp;v=NwlCuDYX0Hc"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dvorakovapraha.cz/o-festivalu/klub-mecenasu/" TargetMode="External"/><Relationship Id="rId2" Type="http://schemas.openxmlformats.org/officeDocument/2006/relationships/hyperlink" Target="https://www.youtube.com/watch?time_continue=13&amp;v=8frcoKMdxcA" TargetMode="External"/><Relationship Id="rId1" Type="http://schemas.openxmlformats.org/officeDocument/2006/relationships/slideLayout" Target="../slideLayouts/slideLayout6.xml"/><Relationship Id="rId6" Type="http://schemas.openxmlformats.org/officeDocument/2006/relationships/hyperlink" Target="http://divadlobarka.cz/podpor-barku/" TargetMode="External"/><Relationship Id="rId5" Type="http://schemas.openxmlformats.org/officeDocument/2006/relationships/hyperlink" Target="http://www.buranteatr.cz/patron-divadla/" TargetMode="External"/><Relationship Id="rId4" Type="http://schemas.openxmlformats.org/officeDocument/2006/relationships/hyperlink" Target="http://www.ndbrno.cz/o-divadle/partneri/klub-mecenasu-narodniho-divadla-brno-1"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mdaride.cz/"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sz="7300" dirty="0" smtClean="0"/>
              <a:t>Individuální Fundraising</a:t>
            </a:r>
            <a:r>
              <a:rPr lang="cs-CZ" dirty="0" smtClean="0"/>
              <a:t/>
            </a:r>
            <a:br>
              <a:rPr lang="cs-CZ" dirty="0" smtClean="0"/>
            </a:br>
            <a:r>
              <a:rPr lang="cs-CZ" sz="4200" spc="180" dirty="0" smtClean="0"/>
              <a:t> </a:t>
            </a:r>
            <a:endParaRPr lang="cs-CZ" sz="4200" spc="180" dirty="0"/>
          </a:p>
        </p:txBody>
      </p:sp>
      <p:sp>
        <p:nvSpPr>
          <p:cNvPr id="3" name="Podnadpis 2"/>
          <p:cNvSpPr>
            <a:spLocks noGrp="1"/>
          </p:cNvSpPr>
          <p:nvPr>
            <p:ph type="subTitle" idx="1"/>
          </p:nvPr>
        </p:nvSpPr>
        <p:spPr/>
        <p:txBody>
          <a:bodyPr>
            <a:noAutofit/>
          </a:bodyPr>
          <a:lstStyle/>
          <a:p>
            <a:r>
              <a:rPr lang="cs-CZ" sz="2400" dirty="0" err="1" smtClean="0"/>
              <a:t>Eventy</a:t>
            </a:r>
            <a:endParaRPr lang="cs-CZ" sz="2400" dirty="0" smtClean="0"/>
          </a:p>
          <a:p>
            <a:r>
              <a:rPr lang="cs-CZ" sz="2400" dirty="0" smtClean="0"/>
              <a:t>Veřejné sbírky</a:t>
            </a:r>
          </a:p>
          <a:p>
            <a:r>
              <a:rPr lang="cs-CZ" sz="2400" dirty="0" err="1" smtClean="0"/>
              <a:t>Crowdfungové</a:t>
            </a:r>
            <a:r>
              <a:rPr lang="cs-CZ" sz="2400" dirty="0" smtClean="0"/>
              <a:t> portály</a:t>
            </a:r>
          </a:p>
          <a:p>
            <a:r>
              <a:rPr lang="cs-CZ" sz="2400" dirty="0" smtClean="0"/>
              <a:t>DMS</a:t>
            </a:r>
            <a:endParaRPr lang="cs-CZ" sz="2400" dirty="0"/>
          </a:p>
        </p:txBody>
      </p:sp>
    </p:spTree>
    <p:extLst>
      <p:ext uri="{BB962C8B-B14F-4D97-AF65-F5344CB8AC3E}">
        <p14:creationId xmlns:p14="http://schemas.microsoft.com/office/powerpoint/2010/main" val="1459864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Veřejná sbírka</a:t>
            </a:r>
            <a:endParaRPr lang="cs-CZ" sz="4800" b="1" dirty="0"/>
          </a:p>
        </p:txBody>
      </p:sp>
      <p:sp>
        <p:nvSpPr>
          <p:cNvPr id="3" name="TextovéPole 2"/>
          <p:cNvSpPr txBox="1"/>
          <p:nvPr/>
        </p:nvSpPr>
        <p:spPr>
          <a:xfrm>
            <a:off x="887506" y="2070408"/>
            <a:ext cx="10771094" cy="5139869"/>
          </a:xfrm>
          <a:prstGeom prst="rect">
            <a:avLst/>
          </a:prstGeom>
          <a:noFill/>
        </p:spPr>
        <p:txBody>
          <a:bodyPr wrap="square" rtlCol="0">
            <a:spAutoFit/>
          </a:bodyPr>
          <a:lstStyle/>
          <a:p>
            <a:r>
              <a:rPr lang="cs-CZ" sz="2800" b="1" dirty="0" smtClean="0"/>
              <a:t>ČISTÝ VÝTĚŽEK</a:t>
            </a:r>
          </a:p>
          <a:p>
            <a:pPr marL="342900" indent="-342900">
              <a:buFont typeface="Arial" panose="020B0604020202020204" pitchFamily="34" charset="0"/>
              <a:buChar char="•"/>
            </a:pPr>
            <a:r>
              <a:rPr lang="cs-CZ" sz="2800" dirty="0"/>
              <a:t>m</a:t>
            </a:r>
            <a:r>
              <a:rPr lang="cs-CZ" sz="2800" dirty="0" smtClean="0"/>
              <a:t>usí být použit jak organizátorem, tak příjemcem výhradně ke stanovenému účelu</a:t>
            </a:r>
          </a:p>
          <a:p>
            <a:endParaRPr lang="cs-CZ" sz="2800" dirty="0" smtClean="0"/>
          </a:p>
          <a:p>
            <a:pPr marL="342900" indent="-342900">
              <a:buFont typeface="Arial" panose="020B0604020202020204" pitchFamily="34" charset="0"/>
              <a:buChar char="•"/>
            </a:pPr>
            <a:r>
              <a:rPr lang="cs-CZ" sz="2800" dirty="0" smtClean="0"/>
              <a:t>Vzniká uhrazením nezbytných nákladů z celkového výtěžku </a:t>
            </a:r>
            <a:r>
              <a:rPr lang="cs-CZ" sz="2800" dirty="0" smtClean="0">
                <a:solidFill>
                  <a:schemeClr val="accent5">
                    <a:lumMod val="75000"/>
                  </a:schemeClr>
                </a:solidFill>
              </a:rPr>
              <a:t>(zákon upravuje, že organizátor sbírky může použít max. 5 % hrubého výtěžku na úhradu nákladů spojených s organizací sbírky)</a:t>
            </a:r>
            <a:endParaRPr lang="cs-CZ" sz="2800" dirty="0">
              <a:solidFill>
                <a:schemeClr val="accent5">
                  <a:lumMod val="75000"/>
                </a:schemeClr>
              </a:solidFill>
            </a:endParaRPr>
          </a:p>
          <a:p>
            <a:pPr marL="342900" indent="-342900">
              <a:buFont typeface="Arial" panose="020B0604020202020204" pitchFamily="34" charset="0"/>
              <a:buChar char="•"/>
            </a:pPr>
            <a:endParaRPr lang="cs-CZ" sz="2800" dirty="0" smtClean="0"/>
          </a:p>
          <a:p>
            <a:pPr marL="342900" indent="-342900">
              <a:buFont typeface="Arial" panose="020B0604020202020204" pitchFamily="34" charset="0"/>
              <a:buChar char="•"/>
            </a:pPr>
            <a:endParaRPr lang="cs-CZ" sz="2800" b="1" dirty="0" smtClean="0"/>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800"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10</a:t>
            </a:fld>
            <a:endParaRPr lang="en-US" dirty="0"/>
          </a:p>
        </p:txBody>
      </p:sp>
    </p:spTree>
    <p:extLst>
      <p:ext uri="{BB962C8B-B14F-4D97-AF65-F5344CB8AC3E}">
        <p14:creationId xmlns:p14="http://schemas.microsoft.com/office/powerpoint/2010/main" val="1784146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Veřejnou sbírkou není</a:t>
            </a:r>
            <a:endParaRPr lang="cs-CZ" sz="4800" b="1" dirty="0"/>
          </a:p>
        </p:txBody>
      </p:sp>
      <p:sp>
        <p:nvSpPr>
          <p:cNvPr id="3" name="TextovéPole 2"/>
          <p:cNvSpPr txBox="1"/>
          <p:nvPr/>
        </p:nvSpPr>
        <p:spPr>
          <a:xfrm>
            <a:off x="887506" y="2070408"/>
            <a:ext cx="10664843" cy="3847207"/>
          </a:xfrm>
          <a:prstGeom prst="rect">
            <a:avLst/>
          </a:prstGeom>
          <a:noFill/>
        </p:spPr>
        <p:txBody>
          <a:bodyPr wrap="square" rtlCol="0">
            <a:spAutoFit/>
          </a:bodyPr>
          <a:lstStyle/>
          <a:p>
            <a:pPr marL="342900" indent="-342900">
              <a:buFont typeface="Arial" panose="020B0604020202020204" pitchFamily="34" charset="0"/>
              <a:buChar char="•"/>
            </a:pPr>
            <a:r>
              <a:rPr lang="cs-CZ" sz="2800" dirty="0" smtClean="0">
                <a:solidFill>
                  <a:schemeClr val="accent1">
                    <a:lumMod val="50000"/>
                  </a:schemeClr>
                </a:solidFill>
              </a:rPr>
              <a:t>shromažďování </a:t>
            </a:r>
            <a:r>
              <a:rPr lang="cs-CZ" sz="2800" dirty="0">
                <a:solidFill>
                  <a:schemeClr val="accent1">
                    <a:lumMod val="50000"/>
                  </a:schemeClr>
                </a:solidFill>
              </a:rPr>
              <a:t>finančních prostředků, které konají politické strany nebo politická hnutí, spolky, společnosti, svazy, hnutí, jakož i odborové </a:t>
            </a:r>
            <a:r>
              <a:rPr lang="cs-CZ" sz="2800" dirty="0" smtClean="0">
                <a:solidFill>
                  <a:schemeClr val="accent1">
                    <a:lumMod val="50000"/>
                  </a:schemeClr>
                </a:solidFill>
              </a:rPr>
              <a:t>organizace</a:t>
            </a:r>
          </a:p>
          <a:p>
            <a:pPr marL="342900" indent="-342900">
              <a:buFont typeface="Arial" panose="020B0604020202020204" pitchFamily="34" charset="0"/>
              <a:buChar char="•"/>
            </a:pPr>
            <a:endParaRPr lang="cs-CZ" sz="2800" dirty="0" smtClean="0">
              <a:solidFill>
                <a:schemeClr val="accent1">
                  <a:lumMod val="50000"/>
                </a:schemeClr>
              </a:solidFill>
            </a:endParaRPr>
          </a:p>
          <a:p>
            <a:pPr marL="342900" indent="-342900">
              <a:buFont typeface="Arial" panose="020B0604020202020204" pitchFamily="34" charset="0"/>
              <a:buChar char="•"/>
            </a:pPr>
            <a:r>
              <a:rPr lang="cs-CZ" sz="2800" dirty="0">
                <a:solidFill>
                  <a:schemeClr val="accent1">
                    <a:lumMod val="50000"/>
                  </a:schemeClr>
                </a:solidFill>
              </a:rPr>
              <a:t>shromažďování finančních prostředků církvemi a náboženskými </a:t>
            </a:r>
            <a:r>
              <a:rPr lang="cs-CZ" sz="2800" dirty="0" smtClean="0">
                <a:solidFill>
                  <a:schemeClr val="accent1">
                    <a:lumMod val="50000"/>
                  </a:schemeClr>
                </a:solidFill>
              </a:rPr>
              <a:t>společnostmi</a:t>
            </a:r>
            <a:endParaRPr lang="cs-CZ" sz="2800" b="1" dirty="0" smtClean="0">
              <a:solidFill>
                <a:schemeClr val="accent1">
                  <a:lumMod val="50000"/>
                </a:schemeClr>
              </a:solidFill>
            </a:endParaRPr>
          </a:p>
          <a:p>
            <a:pPr marL="342900" indent="-342900">
              <a:buFont typeface="Arial" panose="020B0604020202020204" pitchFamily="34" charset="0"/>
              <a:buChar char="•"/>
            </a:pPr>
            <a:endParaRPr lang="cs-CZ" sz="2800" b="1" dirty="0" smtClean="0"/>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800"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11</a:t>
            </a:fld>
            <a:endParaRPr lang="en-US" dirty="0"/>
          </a:p>
        </p:txBody>
      </p:sp>
    </p:spTree>
    <p:extLst>
      <p:ext uri="{BB962C8B-B14F-4D97-AF65-F5344CB8AC3E}">
        <p14:creationId xmlns:p14="http://schemas.microsoft.com/office/powerpoint/2010/main" val="11627889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Veřejná SBÍRKA V ČR</a:t>
            </a:r>
            <a:endParaRPr lang="cs-CZ" sz="4800" b="1" dirty="0"/>
          </a:p>
        </p:txBody>
      </p:sp>
      <p:sp>
        <p:nvSpPr>
          <p:cNvPr id="3" name="TextovéPole 2"/>
          <p:cNvSpPr txBox="1"/>
          <p:nvPr/>
        </p:nvSpPr>
        <p:spPr>
          <a:xfrm>
            <a:off x="887506" y="2070408"/>
            <a:ext cx="10664843" cy="6001643"/>
          </a:xfrm>
          <a:prstGeom prst="rect">
            <a:avLst/>
          </a:prstGeom>
          <a:noFill/>
        </p:spPr>
        <p:txBody>
          <a:bodyPr wrap="square" rtlCol="0">
            <a:spAutoFit/>
          </a:bodyPr>
          <a:lstStyle/>
          <a:p>
            <a:pPr marL="342900" indent="-342900">
              <a:buFont typeface="Arial" panose="020B0604020202020204" pitchFamily="34" charset="0"/>
              <a:buChar char="•"/>
            </a:pPr>
            <a:r>
              <a:rPr lang="cs-CZ" sz="2800" dirty="0" smtClean="0"/>
              <a:t>v České republice je momentálně provozováno cca 2000 sbírek organizované neziskovými organizacemi, obcemi, kraji či podnikatelskými subjekty</a:t>
            </a:r>
          </a:p>
          <a:p>
            <a:pPr marL="342900" indent="-342900">
              <a:buFont typeface="Arial" panose="020B0604020202020204" pitchFamily="34" charset="0"/>
              <a:buChar char="•"/>
            </a:pPr>
            <a:r>
              <a:rPr lang="cs-CZ" sz="2800" dirty="0" smtClean="0"/>
              <a:t>Nejúspěšnější sbírky jsou v oblasti sociální a zdravotní podpory či v mimořádných situacích (např. živelné či válečné pohromy)</a:t>
            </a:r>
          </a:p>
          <a:p>
            <a:pPr marL="342900" indent="-342900">
              <a:buFont typeface="Arial" panose="020B0604020202020204" pitchFamily="34" charset="0"/>
              <a:buChar char="•"/>
            </a:pPr>
            <a:r>
              <a:rPr lang="cs-CZ" sz="2800" dirty="0" smtClean="0">
                <a:solidFill>
                  <a:schemeClr val="accent6">
                    <a:lumMod val="75000"/>
                  </a:schemeClr>
                </a:solidFill>
              </a:rPr>
              <a:t>Nejúspěšnější mimořádná sbírka</a:t>
            </a:r>
            <a:r>
              <a:rPr lang="cs-CZ" sz="2800" dirty="0" smtClean="0"/>
              <a:t>: Člověk v tísni v roce 2002 v rámci sbírky SOS Povodně vybrala 269 milionů CZK</a:t>
            </a:r>
          </a:p>
          <a:p>
            <a:pPr marL="342900" indent="-342900">
              <a:buFont typeface="Arial" panose="020B0604020202020204" pitchFamily="34" charset="0"/>
              <a:buChar char="•"/>
            </a:pPr>
            <a:r>
              <a:rPr lang="cs-CZ" sz="2800" dirty="0" smtClean="0"/>
              <a:t>Historicky nejvýznamnější kulturní sbírka: </a:t>
            </a:r>
            <a:r>
              <a:rPr lang="cs-CZ" sz="2800" b="1" dirty="0" smtClean="0"/>
              <a:t>vybudování Národního divadla (probíhala v letech 1850 – 1884)</a:t>
            </a:r>
            <a:endParaRPr lang="cs-CZ" sz="2800" dirty="0" smtClean="0"/>
          </a:p>
          <a:p>
            <a:pPr marL="342900" indent="-342900">
              <a:buFont typeface="Arial" panose="020B0604020202020204" pitchFamily="34" charset="0"/>
              <a:buChar char="•"/>
            </a:pPr>
            <a:endParaRPr lang="cs-CZ" sz="2800" b="1" dirty="0" smtClean="0">
              <a:solidFill>
                <a:schemeClr val="accent1">
                  <a:lumMod val="50000"/>
                </a:schemeClr>
              </a:solidFill>
            </a:endParaRPr>
          </a:p>
          <a:p>
            <a:pPr marL="342900" indent="-342900">
              <a:buFont typeface="Arial" panose="020B0604020202020204" pitchFamily="34" charset="0"/>
              <a:buChar char="•"/>
            </a:pPr>
            <a:endParaRPr lang="cs-CZ" sz="2800" b="1" dirty="0" smtClean="0"/>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800"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12</a:t>
            </a:fld>
            <a:endParaRPr lang="en-US" dirty="0"/>
          </a:p>
        </p:txBody>
      </p:sp>
    </p:spTree>
    <p:extLst>
      <p:ext uri="{BB962C8B-B14F-4D97-AF65-F5344CB8AC3E}">
        <p14:creationId xmlns:p14="http://schemas.microsoft.com/office/powerpoint/2010/main" val="2507310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Úspěšnost sbírky ZÁLEŽÍ NA</a:t>
            </a:r>
            <a:endParaRPr lang="cs-CZ" sz="4800" b="1" dirty="0"/>
          </a:p>
        </p:txBody>
      </p:sp>
      <p:sp>
        <p:nvSpPr>
          <p:cNvPr id="3" name="TextovéPole 2"/>
          <p:cNvSpPr txBox="1"/>
          <p:nvPr/>
        </p:nvSpPr>
        <p:spPr>
          <a:xfrm>
            <a:off x="887506" y="2070408"/>
            <a:ext cx="10664843" cy="5139869"/>
          </a:xfrm>
          <a:prstGeom prst="rect">
            <a:avLst/>
          </a:prstGeom>
          <a:noFill/>
        </p:spPr>
        <p:txBody>
          <a:bodyPr wrap="square" rtlCol="0">
            <a:spAutoFit/>
          </a:bodyPr>
          <a:lstStyle/>
          <a:p>
            <a:pPr marL="342900" indent="-342900">
              <a:buFont typeface="Arial" panose="020B0604020202020204" pitchFamily="34" charset="0"/>
              <a:buChar char="•"/>
            </a:pPr>
            <a:r>
              <a:rPr lang="cs-CZ" sz="3200" b="1" dirty="0" smtClean="0">
                <a:solidFill>
                  <a:schemeClr val="accent3">
                    <a:lumMod val="75000"/>
                  </a:schemeClr>
                </a:solidFill>
              </a:rPr>
              <a:t>Důvěryhodnosti pořádající organizace</a:t>
            </a:r>
          </a:p>
          <a:p>
            <a:pPr marL="342900" indent="-342900">
              <a:buFont typeface="Arial" panose="020B0604020202020204" pitchFamily="34" charset="0"/>
              <a:buChar char="•"/>
            </a:pPr>
            <a:r>
              <a:rPr lang="cs-CZ" sz="3200" b="1" dirty="0" smtClean="0">
                <a:solidFill>
                  <a:schemeClr val="accent3">
                    <a:lumMod val="75000"/>
                  </a:schemeClr>
                </a:solidFill>
              </a:rPr>
              <a:t>Transparentním </a:t>
            </a:r>
            <a:r>
              <a:rPr lang="cs-CZ" sz="3200" b="1" dirty="0">
                <a:solidFill>
                  <a:schemeClr val="accent3">
                    <a:lumMod val="75000"/>
                  </a:schemeClr>
                </a:solidFill>
              </a:rPr>
              <a:t>chování</a:t>
            </a:r>
          </a:p>
          <a:p>
            <a:pPr marL="342900" indent="-342900">
              <a:buFont typeface="Arial" panose="020B0604020202020204" pitchFamily="34" charset="0"/>
              <a:buChar char="•"/>
            </a:pPr>
            <a:r>
              <a:rPr lang="cs-CZ" sz="3200" b="1" dirty="0" smtClean="0">
                <a:solidFill>
                  <a:schemeClr val="accent3">
                    <a:lumMod val="75000"/>
                  </a:schemeClr>
                </a:solidFill>
              </a:rPr>
              <a:t>Reprezentativním patronovi </a:t>
            </a:r>
            <a:r>
              <a:rPr lang="cs-CZ" sz="3200" b="1" dirty="0" smtClean="0">
                <a:solidFill>
                  <a:schemeClr val="accent3">
                    <a:lumMod val="75000"/>
                  </a:schemeClr>
                </a:solidFill>
              </a:rPr>
              <a:t>sbírky (není podmínkou)</a:t>
            </a:r>
            <a:endParaRPr lang="cs-CZ" sz="3200" b="1" dirty="0" smtClean="0">
              <a:solidFill>
                <a:schemeClr val="accent3">
                  <a:lumMod val="75000"/>
                </a:schemeClr>
              </a:solidFill>
            </a:endParaRPr>
          </a:p>
          <a:p>
            <a:pPr marL="342900" indent="-342900">
              <a:buFont typeface="Arial" panose="020B0604020202020204" pitchFamily="34" charset="0"/>
              <a:buChar char="•"/>
            </a:pPr>
            <a:r>
              <a:rPr lang="cs-CZ" sz="3200" b="1" dirty="0" smtClean="0">
                <a:solidFill>
                  <a:schemeClr val="accent3">
                    <a:lumMod val="75000"/>
                  </a:schemeClr>
                </a:solidFill>
              </a:rPr>
              <a:t>Účelu sbírky – veřejností vnímaný jako potřebný, žádoucí a vyžadující osobní podporu občanské společnosti</a:t>
            </a:r>
          </a:p>
          <a:p>
            <a:pPr marL="342900" indent="-342900">
              <a:buFont typeface="Arial" panose="020B0604020202020204" pitchFamily="34" charset="0"/>
              <a:buChar char="•"/>
            </a:pPr>
            <a:r>
              <a:rPr lang="cs-CZ" sz="3200" b="1" dirty="0" smtClean="0">
                <a:solidFill>
                  <a:schemeClr val="accent3">
                    <a:lumMod val="75000"/>
                  </a:schemeClr>
                </a:solidFill>
              </a:rPr>
              <a:t>Mediální podpoře sbírky i tématu</a:t>
            </a:r>
          </a:p>
          <a:p>
            <a:pPr marL="342900" indent="-342900">
              <a:buFont typeface="Arial" panose="020B0604020202020204" pitchFamily="34" charset="0"/>
              <a:buChar char="•"/>
            </a:pPr>
            <a:r>
              <a:rPr lang="cs-CZ" sz="3200" b="1" dirty="0" smtClean="0">
                <a:solidFill>
                  <a:schemeClr val="accent3">
                    <a:lumMod val="75000"/>
                  </a:schemeClr>
                </a:solidFill>
              </a:rPr>
              <a:t>Dostatečné škále možností, jak sbírku podpořit</a:t>
            </a:r>
          </a:p>
          <a:p>
            <a:pPr marL="342900" indent="-342900">
              <a:buFont typeface="Arial" panose="020B0604020202020204" pitchFamily="34" charset="0"/>
              <a:buChar char="•"/>
            </a:pPr>
            <a:endParaRPr lang="cs-CZ" sz="2800" b="1" dirty="0" smtClean="0">
              <a:solidFill>
                <a:schemeClr val="accent1">
                  <a:lumMod val="50000"/>
                </a:schemeClr>
              </a:solidFill>
            </a:endParaRPr>
          </a:p>
          <a:p>
            <a:pPr marL="342900" indent="-342900">
              <a:buFont typeface="Arial" panose="020B0604020202020204" pitchFamily="34" charset="0"/>
              <a:buChar char="•"/>
            </a:pPr>
            <a:endParaRPr lang="cs-CZ" sz="2800" b="1" dirty="0" smtClean="0"/>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800"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13</a:t>
            </a:fld>
            <a:endParaRPr lang="en-US" dirty="0"/>
          </a:p>
        </p:txBody>
      </p:sp>
    </p:spTree>
    <p:extLst>
      <p:ext uri="{BB962C8B-B14F-4D97-AF65-F5344CB8AC3E}">
        <p14:creationId xmlns:p14="http://schemas.microsoft.com/office/powerpoint/2010/main" val="3998915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Veřejná sbírka</a:t>
            </a:r>
            <a:endParaRPr lang="cs-CZ" sz="4800" b="1" dirty="0"/>
          </a:p>
        </p:txBody>
      </p:sp>
      <p:sp>
        <p:nvSpPr>
          <p:cNvPr id="3" name="TextovéPole 2"/>
          <p:cNvSpPr txBox="1"/>
          <p:nvPr/>
        </p:nvSpPr>
        <p:spPr>
          <a:xfrm>
            <a:off x="887506" y="2070408"/>
            <a:ext cx="10923494" cy="4401205"/>
          </a:xfrm>
          <a:prstGeom prst="rect">
            <a:avLst/>
          </a:prstGeom>
          <a:noFill/>
        </p:spPr>
        <p:txBody>
          <a:bodyPr wrap="square" rtlCol="0">
            <a:spAutoFit/>
          </a:bodyPr>
          <a:lstStyle/>
          <a:p>
            <a:r>
              <a:rPr lang="cs-CZ" sz="2800" b="1" spc="-30" dirty="0" smtClean="0"/>
              <a:t>Sbírat finanční příspěvky v rámci veřejné sbírky můžeme </a:t>
            </a:r>
            <a:r>
              <a:rPr lang="cs-CZ" sz="2800" b="1" spc="-30" dirty="0" smtClean="0"/>
              <a:t>prostřednictvím</a:t>
            </a:r>
            <a:r>
              <a:rPr lang="cs-CZ" sz="2800" b="1" spc="-30" dirty="0" smtClean="0"/>
              <a:t>:</a:t>
            </a:r>
            <a:endParaRPr lang="cs-CZ" sz="2800" b="1" spc="-30" dirty="0" smtClean="0"/>
          </a:p>
          <a:p>
            <a:pPr marL="342900" indent="-342900">
              <a:buFont typeface="Arial" panose="020B0604020202020204" pitchFamily="34" charset="0"/>
              <a:buChar char="•"/>
            </a:pPr>
            <a:r>
              <a:rPr lang="cs-CZ" sz="2800" b="1" dirty="0" smtClean="0">
                <a:solidFill>
                  <a:schemeClr val="accent2">
                    <a:lumMod val="75000"/>
                  </a:schemeClr>
                </a:solidFill>
              </a:rPr>
              <a:t>zvláštního bankovního účt</a:t>
            </a:r>
            <a:r>
              <a:rPr lang="cs-CZ" sz="2800" b="1" dirty="0" smtClean="0">
                <a:solidFill>
                  <a:schemeClr val="accent2">
                    <a:lumMod val="75000"/>
                  </a:schemeClr>
                </a:solidFill>
              </a:rPr>
              <a:t>u </a:t>
            </a:r>
            <a:r>
              <a:rPr lang="cs-CZ" sz="2800" b="1" dirty="0" smtClean="0">
                <a:solidFill>
                  <a:schemeClr val="accent2">
                    <a:lumMod val="75000"/>
                  </a:schemeClr>
                </a:solidFill>
              </a:rPr>
              <a:t>zřízený </a:t>
            </a:r>
            <a:r>
              <a:rPr lang="cs-CZ" sz="2800" b="1" dirty="0" smtClean="0">
                <a:solidFill>
                  <a:schemeClr val="accent2">
                    <a:lumMod val="75000"/>
                  </a:schemeClr>
                </a:solidFill>
              </a:rPr>
              <a:t>pro tento účel</a:t>
            </a:r>
          </a:p>
          <a:p>
            <a:pPr marL="342900" indent="-342900">
              <a:buFont typeface="Arial" panose="020B0604020202020204" pitchFamily="34" charset="0"/>
              <a:buChar char="•"/>
            </a:pPr>
            <a:r>
              <a:rPr lang="cs-CZ" sz="2800" b="1" dirty="0" smtClean="0">
                <a:solidFill>
                  <a:schemeClr val="accent2">
                    <a:lumMod val="75000"/>
                  </a:schemeClr>
                </a:solidFill>
              </a:rPr>
              <a:t>DMS</a:t>
            </a:r>
          </a:p>
          <a:p>
            <a:pPr marL="342900" indent="-342900">
              <a:buFont typeface="Arial" panose="020B0604020202020204" pitchFamily="34" charset="0"/>
              <a:buChar char="•"/>
            </a:pPr>
            <a:r>
              <a:rPr lang="cs-CZ" sz="2800" b="1" dirty="0" smtClean="0">
                <a:solidFill>
                  <a:schemeClr val="accent2">
                    <a:lumMod val="75000"/>
                  </a:schemeClr>
                </a:solidFill>
              </a:rPr>
              <a:t>On-line (kartou, převodem aj.)</a:t>
            </a:r>
          </a:p>
          <a:p>
            <a:pPr marL="342900" indent="-342900">
              <a:buFont typeface="Arial" panose="020B0604020202020204" pitchFamily="34" charset="0"/>
              <a:buChar char="•"/>
            </a:pPr>
            <a:r>
              <a:rPr lang="cs-CZ" sz="2800" b="1" dirty="0" smtClean="0">
                <a:solidFill>
                  <a:schemeClr val="accent2">
                    <a:lumMod val="75000"/>
                  </a:schemeClr>
                </a:solidFill>
              </a:rPr>
              <a:t>Crowdfundingových portálů</a:t>
            </a:r>
            <a:endParaRPr lang="cs-CZ" sz="2800" b="1" dirty="0">
              <a:solidFill>
                <a:schemeClr val="accent2">
                  <a:lumMod val="75000"/>
                </a:schemeClr>
              </a:solidFill>
            </a:endParaRPr>
          </a:p>
          <a:p>
            <a:pPr marL="342900" indent="-342900">
              <a:buFont typeface="Arial" panose="020B0604020202020204" pitchFamily="34" charset="0"/>
              <a:buChar char="•"/>
            </a:pPr>
            <a:r>
              <a:rPr lang="cs-CZ" sz="2800" b="1" dirty="0" smtClean="0">
                <a:solidFill>
                  <a:schemeClr val="accent2">
                    <a:lumMod val="75000"/>
                  </a:schemeClr>
                </a:solidFill>
              </a:rPr>
              <a:t>pokladničky</a:t>
            </a:r>
            <a:endParaRPr lang="cs-CZ" sz="2800" b="1" dirty="0" smtClean="0">
              <a:solidFill>
                <a:schemeClr val="accent2">
                  <a:lumMod val="75000"/>
                </a:schemeClr>
              </a:solidFill>
            </a:endParaRPr>
          </a:p>
          <a:p>
            <a:pPr marL="342900" indent="-342900">
              <a:buFont typeface="Arial" panose="020B0604020202020204" pitchFamily="34" charset="0"/>
              <a:buChar char="•"/>
            </a:pPr>
            <a:r>
              <a:rPr lang="cs-CZ" sz="2800" b="1" dirty="0" smtClean="0">
                <a:solidFill>
                  <a:schemeClr val="accent2">
                    <a:lumMod val="75000"/>
                  </a:schemeClr>
                </a:solidFill>
              </a:rPr>
              <a:t>prodeje předmětů/certifikátů (</a:t>
            </a:r>
            <a:r>
              <a:rPr lang="cs-CZ" sz="2800" b="1" dirty="0" err="1" smtClean="0">
                <a:solidFill>
                  <a:schemeClr val="accent2">
                    <a:lumMod val="75000"/>
                  </a:schemeClr>
                </a:solidFill>
              </a:rPr>
              <a:t>ČvT</a:t>
            </a:r>
            <a:r>
              <a:rPr lang="cs-CZ" sz="2800" b="1" dirty="0" smtClean="0">
                <a:solidFill>
                  <a:schemeClr val="accent2">
                    <a:lumMod val="75000"/>
                  </a:schemeClr>
                </a:solidFill>
              </a:rPr>
              <a:t> – </a:t>
            </a:r>
            <a:r>
              <a:rPr lang="cs-CZ" sz="2800" b="1" dirty="0">
                <a:solidFill>
                  <a:schemeClr val="accent2">
                    <a:lumMod val="75000"/>
                  </a:schemeClr>
                </a:solidFill>
                <a:hlinkClick r:id="rId2"/>
              </a:rPr>
              <a:t>S</a:t>
            </a:r>
            <a:r>
              <a:rPr lang="cs-CZ" sz="2800" b="1" dirty="0" smtClean="0">
                <a:solidFill>
                  <a:schemeClr val="accent2">
                    <a:lumMod val="75000"/>
                  </a:schemeClr>
                </a:solidFill>
                <a:hlinkClick r:id="rId2"/>
              </a:rPr>
              <a:t>kutečný dárek</a:t>
            </a:r>
            <a:r>
              <a:rPr lang="cs-CZ" sz="2800" b="1" dirty="0" smtClean="0">
                <a:solidFill>
                  <a:schemeClr val="accent2">
                    <a:lumMod val="75000"/>
                  </a:schemeClr>
                </a:solidFill>
              </a:rPr>
              <a:t>)</a:t>
            </a:r>
            <a:endParaRPr lang="cs-CZ" sz="2800" b="1" dirty="0" smtClean="0">
              <a:solidFill>
                <a:schemeClr val="accent2">
                  <a:lumMod val="75000"/>
                </a:schemeClr>
              </a:solidFill>
            </a:endParaRPr>
          </a:p>
          <a:p>
            <a:pPr marL="342900" indent="-342900">
              <a:buFont typeface="Arial" panose="020B0604020202020204" pitchFamily="34" charset="0"/>
              <a:buChar char="•"/>
            </a:pPr>
            <a:r>
              <a:rPr lang="cs-CZ" sz="2800" b="1" dirty="0" smtClean="0">
                <a:solidFill>
                  <a:schemeClr val="accent2">
                    <a:lumMod val="75000"/>
                  </a:schemeClr>
                </a:solidFill>
              </a:rPr>
              <a:t>prodeje </a:t>
            </a:r>
            <a:r>
              <a:rPr lang="cs-CZ" sz="2800" b="1" dirty="0" smtClean="0">
                <a:solidFill>
                  <a:schemeClr val="accent2">
                    <a:lumMod val="75000"/>
                  </a:schemeClr>
                </a:solidFill>
              </a:rPr>
              <a:t>vstupenek na veřejné a všeobecně přístupné akce</a:t>
            </a:r>
          </a:p>
          <a:p>
            <a:pPr marL="342900" indent="-342900">
              <a:buFont typeface="Arial" panose="020B0604020202020204" pitchFamily="34" charset="0"/>
              <a:buChar char="•"/>
            </a:pPr>
            <a:r>
              <a:rPr lang="cs-CZ" sz="2800" b="1" dirty="0" smtClean="0">
                <a:solidFill>
                  <a:schemeClr val="accent2">
                    <a:lumMod val="75000"/>
                  </a:schemeClr>
                </a:solidFill>
              </a:rPr>
              <a:t>složením </a:t>
            </a:r>
            <a:r>
              <a:rPr lang="cs-CZ" sz="2800" b="1" dirty="0" smtClean="0">
                <a:solidFill>
                  <a:schemeClr val="accent2">
                    <a:lumMod val="75000"/>
                  </a:schemeClr>
                </a:solidFill>
              </a:rPr>
              <a:t>hotovosti do </a:t>
            </a:r>
            <a:r>
              <a:rPr lang="cs-CZ" sz="2800" b="1" dirty="0" smtClean="0">
                <a:solidFill>
                  <a:schemeClr val="accent2">
                    <a:lumMod val="75000"/>
                  </a:schemeClr>
                </a:solidFill>
              </a:rPr>
              <a:t>pokladny</a:t>
            </a:r>
          </a:p>
          <a:p>
            <a:pPr marL="285750" indent="-285750">
              <a:buFont typeface="Arial" panose="020B0604020202020204" pitchFamily="34" charset="0"/>
              <a:buChar char="•"/>
            </a:pPr>
            <a:endParaRPr lang="cs-CZ" sz="2800"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14</a:t>
            </a:fld>
            <a:endParaRPr lang="en-US" dirty="0"/>
          </a:p>
        </p:txBody>
      </p:sp>
    </p:spTree>
    <p:extLst>
      <p:ext uri="{BB962C8B-B14F-4D97-AF65-F5344CB8AC3E}">
        <p14:creationId xmlns:p14="http://schemas.microsoft.com/office/powerpoint/2010/main" val="41897268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DRAŽBA (aukce)</a:t>
            </a:r>
            <a:endParaRPr lang="cs-CZ" sz="4800" b="1" dirty="0"/>
          </a:p>
        </p:txBody>
      </p:sp>
      <p:sp>
        <p:nvSpPr>
          <p:cNvPr id="3" name="TextovéPole 2"/>
          <p:cNvSpPr txBox="1"/>
          <p:nvPr/>
        </p:nvSpPr>
        <p:spPr>
          <a:xfrm>
            <a:off x="887506" y="2070408"/>
            <a:ext cx="10923494" cy="4832092"/>
          </a:xfrm>
          <a:prstGeom prst="rect">
            <a:avLst/>
          </a:prstGeom>
          <a:noFill/>
        </p:spPr>
        <p:txBody>
          <a:bodyPr wrap="square" rtlCol="0">
            <a:spAutoFit/>
          </a:bodyPr>
          <a:lstStyle/>
          <a:p>
            <a:r>
              <a:rPr lang="cs-CZ" sz="2800" dirty="0" smtClean="0"/>
              <a:t>= prodej věci, která se tímto způsobem nabízí ke koupi neurčitému množství subjektů, přičemž je prodána tomu, kdo nabízí nejvíce</a:t>
            </a:r>
          </a:p>
          <a:p>
            <a:endParaRPr lang="cs-CZ" sz="2800" dirty="0" smtClean="0"/>
          </a:p>
          <a:p>
            <a:pPr marL="342900" indent="-342900">
              <a:buFont typeface="Arial" panose="020B0604020202020204" pitchFamily="34" charset="0"/>
              <a:buChar char="•"/>
            </a:pPr>
            <a:r>
              <a:rPr lang="cs-CZ" sz="2800" dirty="0"/>
              <a:t>Dražit se může v podstatě </a:t>
            </a:r>
            <a:r>
              <a:rPr lang="cs-CZ" sz="2800" dirty="0" smtClean="0"/>
              <a:t>cokoliv</a:t>
            </a:r>
          </a:p>
          <a:p>
            <a:pPr marL="342900" indent="-342900">
              <a:buFont typeface="Arial" panose="020B0604020202020204" pitchFamily="34" charset="0"/>
              <a:buChar char="•"/>
            </a:pPr>
            <a:r>
              <a:rPr lang="cs-CZ" sz="2800" dirty="0" smtClean="0"/>
              <a:t>Může se dražit za přímé účasti dražitelů v rámci společenského programu nebo dálkově</a:t>
            </a:r>
          </a:p>
          <a:p>
            <a:pPr marL="342900" indent="-342900">
              <a:buFont typeface="Arial" panose="020B0604020202020204" pitchFamily="34" charset="0"/>
              <a:buChar char="•"/>
            </a:pPr>
            <a:endParaRPr lang="cs-CZ" sz="2800" dirty="0"/>
          </a:p>
          <a:p>
            <a:pPr marL="342900" indent="-342900">
              <a:buFont typeface="Arial" panose="020B0604020202020204" pitchFamily="34" charset="0"/>
              <a:buChar char="•"/>
            </a:pPr>
            <a:r>
              <a:rPr lang="cs-CZ" sz="2800" dirty="0" smtClean="0"/>
              <a:t>UNICEF Česká republika </a:t>
            </a:r>
            <a:r>
              <a:rPr lang="cs-CZ" sz="2800" dirty="0"/>
              <a:t>– </a:t>
            </a:r>
            <a:r>
              <a:rPr lang="cs-CZ" sz="2800" dirty="0" smtClean="0">
                <a:hlinkClick r:id="rId2"/>
              </a:rPr>
              <a:t>Aukce panenek: Adoptuj panenku a zachráníš dítě</a:t>
            </a:r>
            <a:endParaRPr lang="cs-CZ" sz="2000" dirty="0" smtClean="0"/>
          </a:p>
          <a:p>
            <a:pPr marL="285750" indent="-285750">
              <a:buFont typeface="Arial" panose="020B0604020202020204" pitchFamily="34" charset="0"/>
              <a:buChar char="•"/>
            </a:pPr>
            <a:endParaRPr lang="cs-CZ" sz="2800"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15</a:t>
            </a:fld>
            <a:endParaRPr lang="en-US" dirty="0"/>
          </a:p>
        </p:txBody>
      </p:sp>
    </p:spTree>
    <p:extLst>
      <p:ext uri="{BB962C8B-B14F-4D97-AF65-F5344CB8AC3E}">
        <p14:creationId xmlns:p14="http://schemas.microsoft.com/office/powerpoint/2010/main" val="37239872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Tombola (</a:t>
            </a:r>
            <a:r>
              <a:rPr lang="cs-CZ" sz="6000" b="1" dirty="0" err="1" smtClean="0"/>
              <a:t>vs.losovačka</a:t>
            </a:r>
            <a:r>
              <a:rPr lang="cs-CZ" sz="6000" b="1" dirty="0" smtClean="0"/>
              <a:t>)</a:t>
            </a:r>
            <a:endParaRPr lang="cs-CZ" sz="4800" b="1"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16</a:t>
            </a:fld>
            <a:endParaRPr lang="en-US" dirty="0"/>
          </a:p>
        </p:txBody>
      </p:sp>
      <p:sp>
        <p:nvSpPr>
          <p:cNvPr id="6" name="TextovéPole 5"/>
          <p:cNvSpPr txBox="1"/>
          <p:nvPr/>
        </p:nvSpPr>
        <p:spPr>
          <a:xfrm>
            <a:off x="887506" y="2070408"/>
            <a:ext cx="10664843" cy="5386090"/>
          </a:xfrm>
          <a:prstGeom prst="rect">
            <a:avLst/>
          </a:prstGeom>
          <a:noFill/>
        </p:spPr>
        <p:txBody>
          <a:bodyPr wrap="square" rtlCol="0">
            <a:spAutoFit/>
          </a:bodyPr>
          <a:lstStyle/>
          <a:p>
            <a:pPr marL="342900" indent="-342900">
              <a:buFont typeface="Arial" panose="020B0604020202020204" pitchFamily="34" charset="0"/>
              <a:buChar char="•"/>
            </a:pPr>
            <a:r>
              <a:rPr lang="cs-CZ" sz="2800" dirty="0" smtClean="0"/>
              <a:t>Jedná se o předměty – dary od fyzických nebo právnických osob, případně vlastní produkty</a:t>
            </a:r>
          </a:p>
          <a:p>
            <a:pPr marL="342900" indent="-342900">
              <a:buFont typeface="Arial" panose="020B0604020202020204" pitchFamily="34" charset="0"/>
              <a:buChar char="•"/>
            </a:pPr>
            <a:r>
              <a:rPr lang="cs-CZ" sz="2800" dirty="0" smtClean="0"/>
              <a:t>Nutné předem informovat obecní úřad a uhradit správní poplatek ve výši 500 Kč</a:t>
            </a:r>
          </a:p>
          <a:p>
            <a:pPr marL="342900" indent="-342900">
              <a:buFont typeface="Arial" panose="020B0604020202020204" pitchFamily="34" charset="0"/>
              <a:buChar char="•"/>
            </a:pPr>
            <a:r>
              <a:rPr lang="cs-CZ" sz="2800" dirty="0" smtClean="0"/>
              <a:t>Nepeněžité výhry nesmí přesáhnout částku 200.000,- Kč a hodnota jednotlivé výhry nesmí přesáhnout 20.000,- </a:t>
            </a:r>
            <a:r>
              <a:rPr lang="cs-CZ" sz="2800" dirty="0" smtClean="0"/>
              <a:t>Kč</a:t>
            </a:r>
          </a:p>
          <a:p>
            <a:pPr marL="342900" indent="-342900">
              <a:buFont typeface="Arial" panose="020B0604020202020204" pitchFamily="34" charset="0"/>
              <a:buChar char="•"/>
            </a:pPr>
            <a:r>
              <a:rPr lang="cs-CZ" sz="2800" dirty="0" smtClean="0"/>
              <a:t>Tomboly s </a:t>
            </a:r>
            <a:r>
              <a:rPr lang="cs-CZ" sz="2800" dirty="0"/>
              <a:t>herní jistinou do </a:t>
            </a:r>
            <a:r>
              <a:rPr lang="cs-CZ" sz="2800" dirty="0" smtClean="0"/>
              <a:t>50.000,- Kč úřední omezení (razítka, tisky, evidence, aj.)</a:t>
            </a:r>
            <a:endParaRPr lang="cs-CZ" sz="2800" dirty="0" smtClean="0"/>
          </a:p>
          <a:p>
            <a:pPr marL="342900" indent="-342900">
              <a:buFont typeface="Arial" panose="020B0604020202020204" pitchFamily="34" charset="0"/>
              <a:buChar char="•"/>
            </a:pPr>
            <a:r>
              <a:rPr lang="cs-CZ" sz="2800" dirty="0" smtClean="0"/>
              <a:t>Řídí se </a:t>
            </a:r>
            <a:r>
              <a:rPr lang="cs-CZ" sz="2800" b="1" dirty="0" smtClean="0"/>
              <a:t>Zákonem o loteriích č. 202/1990 Sb.</a:t>
            </a:r>
            <a:endParaRPr lang="cs-CZ" sz="2800" dirty="0" smtClean="0"/>
          </a:p>
          <a:p>
            <a:pPr marL="342900" indent="-342900">
              <a:buFont typeface="Arial" panose="020B0604020202020204" pitchFamily="34" charset="0"/>
              <a:buChar char="•"/>
            </a:pPr>
            <a:r>
              <a:rPr lang="cs-CZ" sz="1600" dirty="0" smtClean="0">
                <a:solidFill>
                  <a:schemeClr val="bg1">
                    <a:lumMod val="50000"/>
                  </a:schemeClr>
                </a:solidFill>
              </a:rPr>
              <a:t>dostupné zde: http://www.zakonyprolidi.cz/cs/1990-202</a:t>
            </a:r>
          </a:p>
          <a:p>
            <a:pPr marL="342900" indent="-342900">
              <a:buFont typeface="Arial" panose="020B0604020202020204" pitchFamily="34" charset="0"/>
              <a:buChar char="•"/>
            </a:pPr>
            <a:endParaRPr lang="cs-CZ" sz="2800" b="1" dirty="0" smtClean="0"/>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800" dirty="0"/>
          </a:p>
        </p:txBody>
      </p:sp>
    </p:spTree>
    <p:extLst>
      <p:ext uri="{BB962C8B-B14F-4D97-AF65-F5344CB8AC3E}">
        <p14:creationId xmlns:p14="http://schemas.microsoft.com/office/powerpoint/2010/main" val="33913634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Prodej předmětů</a:t>
            </a:r>
            <a:endParaRPr lang="cs-CZ" sz="4800" b="1"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17</a:t>
            </a:fld>
            <a:endParaRPr lang="en-US" dirty="0"/>
          </a:p>
        </p:txBody>
      </p:sp>
      <p:sp>
        <p:nvSpPr>
          <p:cNvPr id="6" name="TextovéPole 5"/>
          <p:cNvSpPr txBox="1"/>
          <p:nvPr/>
        </p:nvSpPr>
        <p:spPr>
          <a:xfrm>
            <a:off x="887506" y="2070408"/>
            <a:ext cx="10664843" cy="5139869"/>
          </a:xfrm>
          <a:prstGeom prst="rect">
            <a:avLst/>
          </a:prstGeom>
          <a:noFill/>
        </p:spPr>
        <p:txBody>
          <a:bodyPr wrap="square" rtlCol="0">
            <a:spAutoFit/>
          </a:bodyPr>
          <a:lstStyle/>
          <a:p>
            <a:pPr marL="342900" indent="-342900">
              <a:buFont typeface="Arial" panose="020B0604020202020204" pitchFamily="34" charset="0"/>
              <a:buChar char="•"/>
            </a:pPr>
            <a:r>
              <a:rPr lang="cs-CZ" sz="2800" dirty="0" smtClean="0"/>
              <a:t>Předměty přímo vyrobené v neziskové organizaci klienty (např. chráněné dílny)</a:t>
            </a:r>
          </a:p>
          <a:p>
            <a:pPr marL="342900" indent="-342900">
              <a:buFont typeface="Arial" panose="020B0604020202020204" pitchFamily="34" charset="0"/>
              <a:buChar char="•"/>
            </a:pPr>
            <a:r>
              <a:rPr lang="cs-CZ" sz="2800" dirty="0" smtClean="0"/>
              <a:t>Předměty vyrobené pro neziskovou organizaci (např. panenky pro UNICEF)</a:t>
            </a:r>
          </a:p>
          <a:p>
            <a:pPr marL="342900" indent="-342900">
              <a:buFont typeface="Arial" panose="020B0604020202020204" pitchFamily="34" charset="0"/>
              <a:buChar char="•"/>
            </a:pPr>
            <a:r>
              <a:rPr lang="cs-CZ" sz="2800" dirty="0" smtClean="0"/>
              <a:t>Předměty, které jsou formou sponzoringu darované neziskové organizaci</a:t>
            </a:r>
          </a:p>
          <a:p>
            <a:pPr marL="342900" indent="-342900">
              <a:buFont typeface="Arial" panose="020B0604020202020204" pitchFamily="34" charset="0"/>
              <a:buChar char="•"/>
            </a:pPr>
            <a:endParaRPr lang="cs-CZ" sz="2800" dirty="0"/>
          </a:p>
          <a:p>
            <a:pPr marL="342900" indent="-342900">
              <a:buFont typeface="Arial" panose="020B0604020202020204" pitchFamily="34" charset="0"/>
              <a:buChar char="•"/>
            </a:pPr>
            <a:r>
              <a:rPr lang="cs-CZ" sz="2800" dirty="0" smtClean="0"/>
              <a:t>Nutné, aby kupující znal, jaká část z celkové ceny zboží je určena na sbírku</a:t>
            </a:r>
          </a:p>
          <a:p>
            <a:pPr marL="342900" indent="-342900">
              <a:buFont typeface="Arial" panose="020B0604020202020204" pitchFamily="34" charset="0"/>
              <a:buChar char="•"/>
            </a:pPr>
            <a:endParaRPr lang="cs-CZ" sz="2800" b="1" dirty="0" smtClean="0"/>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800" dirty="0"/>
          </a:p>
        </p:txBody>
      </p:sp>
    </p:spTree>
    <p:extLst>
      <p:ext uri="{BB962C8B-B14F-4D97-AF65-F5344CB8AC3E}">
        <p14:creationId xmlns:p14="http://schemas.microsoft.com/office/powerpoint/2010/main" val="2836311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DMS</a:t>
            </a:r>
            <a:endParaRPr lang="cs-CZ" sz="4800" b="1"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18</a:t>
            </a:fld>
            <a:endParaRPr lang="en-US" dirty="0"/>
          </a:p>
        </p:txBody>
      </p:sp>
      <p:sp>
        <p:nvSpPr>
          <p:cNvPr id="6" name="TextovéPole 5"/>
          <p:cNvSpPr txBox="1"/>
          <p:nvPr/>
        </p:nvSpPr>
        <p:spPr>
          <a:xfrm>
            <a:off x="887505" y="2084832"/>
            <a:ext cx="11187954" cy="4154984"/>
          </a:xfrm>
          <a:prstGeom prst="rect">
            <a:avLst/>
          </a:prstGeom>
          <a:noFill/>
        </p:spPr>
        <p:txBody>
          <a:bodyPr wrap="square" rtlCol="0">
            <a:spAutoFit/>
          </a:bodyPr>
          <a:lstStyle/>
          <a:p>
            <a:r>
              <a:rPr lang="cs-CZ" sz="2800" b="1" dirty="0" smtClean="0"/>
              <a:t>DŮVODY VZNIKU:</a:t>
            </a:r>
          </a:p>
          <a:p>
            <a:pPr marL="342900" indent="-342900">
              <a:buFont typeface="Arial" panose="020B0604020202020204" pitchFamily="34" charset="0"/>
              <a:buChar char="•"/>
            </a:pPr>
            <a:r>
              <a:rPr lang="cs-CZ" sz="2800" spc="-40" dirty="0" smtClean="0"/>
              <a:t>Zjednodušit poskytování darů individuálním (drobným) dárcům</a:t>
            </a:r>
          </a:p>
          <a:p>
            <a:pPr marL="342900" indent="-342900">
              <a:buFont typeface="Arial" panose="020B0604020202020204" pitchFamily="34" charset="0"/>
              <a:buChar char="•"/>
            </a:pPr>
            <a:r>
              <a:rPr lang="cs-CZ" sz="2800" dirty="0" smtClean="0"/>
              <a:t>Oslovit velkou skupinu potenciálních přispěvatelů</a:t>
            </a:r>
          </a:p>
          <a:p>
            <a:pPr marL="342900" indent="-342900">
              <a:buFont typeface="Arial" panose="020B0604020202020204" pitchFamily="34" charset="0"/>
              <a:buChar char="•"/>
            </a:pPr>
            <a:r>
              <a:rPr lang="cs-CZ" sz="2800" dirty="0" smtClean="0"/>
              <a:t>Umožnit darovat i menší finanční prostředky</a:t>
            </a:r>
          </a:p>
          <a:p>
            <a:pPr marL="342900" indent="-342900">
              <a:buFont typeface="Arial" panose="020B0604020202020204" pitchFamily="34" charset="0"/>
              <a:buChar char="•"/>
            </a:pPr>
            <a:r>
              <a:rPr lang="cs-CZ" sz="2800" spc="-20" dirty="0" smtClean="0"/>
              <a:t>Aktuálně reagovat na vznik veřejné potřeby (živelné pohromy)</a:t>
            </a:r>
          </a:p>
          <a:p>
            <a:pPr marL="342900" indent="-342900">
              <a:buFont typeface="Arial" panose="020B0604020202020204" pitchFamily="34" charset="0"/>
              <a:buChar char="•"/>
            </a:pPr>
            <a:r>
              <a:rPr lang="cs-CZ" sz="2800" dirty="0" smtClean="0"/>
              <a:t>Pomoci dárcům orientovat se v neziskovém </a:t>
            </a:r>
            <a:r>
              <a:rPr lang="cs-CZ" sz="2800" dirty="0" smtClean="0"/>
              <a:t>sektoru</a:t>
            </a:r>
          </a:p>
          <a:p>
            <a:pPr marL="342900" indent="-342900">
              <a:buFont typeface="Arial" panose="020B0604020202020204" pitchFamily="34" charset="0"/>
              <a:buChar char="•"/>
            </a:pPr>
            <a:r>
              <a:rPr lang="cs-CZ" sz="2800" dirty="0" smtClean="0"/>
              <a:t>NEVÝHODA = anonymní dárce</a:t>
            </a:r>
            <a:endParaRPr lang="cs-CZ" sz="2800" dirty="0" smtClean="0"/>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800" dirty="0"/>
          </a:p>
        </p:txBody>
      </p:sp>
    </p:spTree>
    <p:extLst>
      <p:ext uri="{BB962C8B-B14F-4D97-AF65-F5344CB8AC3E}">
        <p14:creationId xmlns:p14="http://schemas.microsoft.com/office/powerpoint/2010/main" val="23866635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DMS</a:t>
            </a:r>
            <a:endParaRPr lang="cs-CZ" sz="4800" b="1"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19</a:t>
            </a:fld>
            <a:endParaRPr lang="en-US" dirty="0"/>
          </a:p>
        </p:txBody>
      </p:sp>
      <p:sp>
        <p:nvSpPr>
          <p:cNvPr id="6" name="TextovéPole 5"/>
          <p:cNvSpPr txBox="1"/>
          <p:nvPr/>
        </p:nvSpPr>
        <p:spPr>
          <a:xfrm>
            <a:off x="887505" y="2084832"/>
            <a:ext cx="11187954" cy="4339650"/>
          </a:xfrm>
          <a:prstGeom prst="rect">
            <a:avLst/>
          </a:prstGeom>
          <a:noFill/>
        </p:spPr>
        <p:txBody>
          <a:bodyPr wrap="square" rtlCol="0">
            <a:spAutoFit/>
          </a:bodyPr>
          <a:lstStyle/>
          <a:p>
            <a:pPr marL="342900" indent="-342900">
              <a:buFont typeface="Arial" panose="020B0604020202020204" pitchFamily="34" charset="0"/>
              <a:buChar char="•"/>
            </a:pPr>
            <a:r>
              <a:rPr lang="cs-CZ" sz="2800" spc="-40" dirty="0" smtClean="0"/>
              <a:t>Jedná se o společný projekt občanského sdružení Fórum dárců a Asociace provozovatelů mobilních sítí</a:t>
            </a:r>
          </a:p>
          <a:p>
            <a:pPr marL="342900" indent="-342900">
              <a:buFont typeface="Arial" panose="020B0604020202020204" pitchFamily="34" charset="0"/>
              <a:buChar char="•"/>
            </a:pPr>
            <a:r>
              <a:rPr lang="cs-CZ" sz="2800" spc="-40" dirty="0" smtClean="0"/>
              <a:t>Tento systém je celosvětově ojedinělý</a:t>
            </a:r>
          </a:p>
          <a:p>
            <a:pPr marL="342900" indent="-342900">
              <a:buFont typeface="Arial" panose="020B0604020202020204" pitchFamily="34" charset="0"/>
              <a:buChar char="•"/>
            </a:pPr>
            <a:r>
              <a:rPr lang="cs-CZ" sz="2800" spc="-40" dirty="0" smtClean="0"/>
              <a:t>ČR je první zemí, kde služba funguje, další zapojené země jsou Slovensko a Bulharsko</a:t>
            </a:r>
          </a:p>
          <a:p>
            <a:pPr marL="342900" indent="-342900">
              <a:buFont typeface="Arial" panose="020B0604020202020204" pitchFamily="34" charset="0"/>
              <a:buChar char="•"/>
            </a:pPr>
            <a:endParaRPr lang="cs-CZ" sz="2800" dirty="0" smtClean="0"/>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r>
              <a:rPr lang="cs-CZ" sz="2000" dirty="0" smtClean="0"/>
              <a:t>V rámci </a:t>
            </a:r>
            <a:r>
              <a:rPr lang="cs-CZ" sz="2000" dirty="0"/>
              <a:t>mezinárodní Ceny Asociace mobilní komunikace (GSM </a:t>
            </a:r>
            <a:r>
              <a:rPr lang="cs-CZ" sz="2000" dirty="0" err="1"/>
              <a:t>Association</a:t>
            </a:r>
            <a:r>
              <a:rPr lang="cs-CZ" sz="2000" dirty="0"/>
              <a:t> </a:t>
            </a:r>
            <a:r>
              <a:rPr lang="cs-CZ" sz="2000" dirty="0" err="1"/>
              <a:t>Award</a:t>
            </a:r>
            <a:r>
              <a:rPr lang="cs-CZ" sz="2000" dirty="0"/>
              <a:t>) v Cannes, byly české DMS vyhlášeny jedním ze čtyř nejlepších veřejně prospěšných projektů v oblasti </a:t>
            </a:r>
            <a:r>
              <a:rPr lang="cs-CZ" sz="2000" dirty="0" smtClean="0"/>
              <a:t>GSM</a:t>
            </a: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800" dirty="0"/>
          </a:p>
        </p:txBody>
      </p:sp>
    </p:spTree>
    <p:extLst>
      <p:ext uri="{BB962C8B-B14F-4D97-AF65-F5344CB8AC3E}">
        <p14:creationId xmlns:p14="http://schemas.microsoft.com/office/powerpoint/2010/main" val="1516836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MECENÁŠSTVÍ </a:t>
            </a:r>
            <a:r>
              <a:rPr lang="cs-CZ" sz="4800" b="1" dirty="0" smtClean="0"/>
              <a:t>– dnešní trendy</a:t>
            </a:r>
            <a:endParaRPr lang="cs-CZ" sz="4800" b="1" dirty="0"/>
          </a:p>
        </p:txBody>
      </p:sp>
      <p:sp>
        <p:nvSpPr>
          <p:cNvPr id="3" name="TextovéPole 2"/>
          <p:cNvSpPr txBox="1"/>
          <p:nvPr/>
        </p:nvSpPr>
        <p:spPr>
          <a:xfrm>
            <a:off x="1024128" y="2070408"/>
            <a:ext cx="10528221" cy="5078313"/>
          </a:xfrm>
          <a:prstGeom prst="rect">
            <a:avLst/>
          </a:prstGeom>
          <a:noFill/>
        </p:spPr>
        <p:txBody>
          <a:bodyPr wrap="square" rtlCol="0">
            <a:spAutoFit/>
          </a:bodyPr>
          <a:lstStyle/>
          <a:p>
            <a:r>
              <a:rPr lang="cs-CZ" sz="2800" b="1" dirty="0" smtClean="0">
                <a:solidFill>
                  <a:schemeClr val="accent3">
                    <a:lumMod val="75000"/>
                  </a:schemeClr>
                </a:solidFill>
              </a:rPr>
              <a:t>SOUČASNÝ TYP MECENÁŠE:</a:t>
            </a:r>
          </a:p>
          <a:p>
            <a:pPr marL="285750" indent="-285750">
              <a:buFont typeface="Arial" panose="020B0604020202020204" pitchFamily="34" charset="0"/>
              <a:buChar char="•"/>
            </a:pPr>
            <a:r>
              <a:rPr lang="cs-CZ" sz="2800" dirty="0" smtClean="0"/>
              <a:t>Úspěšný podnikatel, který není nijak významně poznamenán historickými událostmi</a:t>
            </a:r>
          </a:p>
          <a:p>
            <a:pPr marL="285750" indent="-285750">
              <a:buFont typeface="Arial" panose="020B0604020202020204" pitchFamily="34" charset="0"/>
              <a:buChar char="•"/>
            </a:pPr>
            <a:r>
              <a:rPr lang="cs-CZ" sz="2800" dirty="0"/>
              <a:t>Jedná se o bohaté lidi, kteří svojí prací získali významný </a:t>
            </a:r>
            <a:r>
              <a:rPr lang="cs-CZ" sz="2800" dirty="0" smtClean="0"/>
              <a:t>majetek a </a:t>
            </a:r>
            <a:r>
              <a:rPr lang="cs-CZ" sz="2800" dirty="0"/>
              <a:t>v momentě, kdy zjistili, že vlastní o hodně více peněz, než které potřebují pro zajištění vlastních potřeb, chtějí se nějak zapsat v oblasti společenských </a:t>
            </a:r>
            <a:r>
              <a:rPr lang="cs-CZ" sz="2800" dirty="0" smtClean="0"/>
              <a:t>aktivit</a:t>
            </a:r>
          </a:p>
          <a:p>
            <a:pPr marL="285750" indent="-285750">
              <a:buFont typeface="Arial" panose="020B0604020202020204" pitchFamily="34" charset="0"/>
              <a:buChar char="•"/>
            </a:pPr>
            <a:r>
              <a:rPr lang="cs-CZ" sz="2000" dirty="0">
                <a:solidFill>
                  <a:schemeClr val="accent3">
                    <a:lumMod val="75000"/>
                  </a:schemeClr>
                </a:solidFill>
              </a:rPr>
              <a:t>Dnešní český mecenáš je zhruba pětatřicátník až čtyřicátník, který vybudoval úspěšnou a udržitelnou firmu, a dívá se kolem sebe a zajímá ho, jak by mohl pomoci společnosti, ve které </a:t>
            </a:r>
            <a:r>
              <a:rPr lang="cs-CZ" sz="2000" dirty="0" smtClean="0">
                <a:solidFill>
                  <a:schemeClr val="accent3">
                    <a:lumMod val="75000"/>
                  </a:schemeClr>
                </a:solidFill>
              </a:rPr>
              <a:t>žije</a:t>
            </a:r>
          </a:p>
          <a:p>
            <a:pPr marL="285750" indent="-285750">
              <a:buFont typeface="Arial" panose="020B0604020202020204" pitchFamily="34" charset="0"/>
              <a:buChar char="•"/>
            </a:pPr>
            <a:r>
              <a:rPr lang="cs-CZ" sz="2000" dirty="0" smtClean="0"/>
              <a:t>příklad: Zdeněk Bakala, </a:t>
            </a:r>
            <a:r>
              <a:rPr lang="cs-CZ" sz="2000" dirty="0" smtClean="0">
                <a:solidFill>
                  <a:schemeClr val="bg1">
                    <a:lumMod val="85000"/>
                  </a:schemeClr>
                </a:solidFill>
                <a:hlinkClick r:id="rId2"/>
              </a:rPr>
              <a:t>Karel </a:t>
            </a:r>
            <a:r>
              <a:rPr lang="cs-CZ" sz="2000" dirty="0" smtClean="0">
                <a:solidFill>
                  <a:schemeClr val="bg1">
                    <a:lumMod val="85000"/>
                  </a:schemeClr>
                </a:solidFill>
                <a:hlinkClick r:id="rId2"/>
              </a:rPr>
              <a:t>Janeček</a:t>
            </a:r>
            <a:r>
              <a:rPr lang="cs-CZ" sz="2000" dirty="0" smtClean="0"/>
              <a:t>, Libor Malý (Jobs.cz),  </a:t>
            </a:r>
            <a:endParaRPr lang="cs-CZ" sz="2000" dirty="0">
              <a:solidFill>
                <a:schemeClr val="bg1">
                  <a:lumMod val="85000"/>
                </a:schemeClr>
              </a:solidFill>
            </a:endParaRPr>
          </a:p>
          <a:p>
            <a:r>
              <a:rPr lang="cs-CZ" sz="2000" dirty="0"/>
              <a:t> </a:t>
            </a:r>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800"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2</a:t>
            </a:fld>
            <a:endParaRPr lang="en-US" dirty="0"/>
          </a:p>
        </p:txBody>
      </p:sp>
    </p:spTree>
    <p:extLst>
      <p:ext uri="{BB962C8B-B14F-4D97-AF65-F5344CB8AC3E}">
        <p14:creationId xmlns:p14="http://schemas.microsoft.com/office/powerpoint/2010/main" val="11692449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DMS</a:t>
            </a:r>
            <a:endParaRPr lang="cs-CZ" sz="4800" b="1"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20</a:t>
            </a:fld>
            <a:endParaRPr lang="en-US" dirty="0"/>
          </a:p>
        </p:txBody>
      </p:sp>
      <p:sp>
        <p:nvSpPr>
          <p:cNvPr id="6" name="TextovéPole 5"/>
          <p:cNvSpPr txBox="1"/>
          <p:nvPr/>
        </p:nvSpPr>
        <p:spPr>
          <a:xfrm>
            <a:off x="900952" y="1883126"/>
            <a:ext cx="11187954" cy="5293757"/>
          </a:xfrm>
          <a:prstGeom prst="rect">
            <a:avLst/>
          </a:prstGeom>
          <a:noFill/>
        </p:spPr>
        <p:txBody>
          <a:bodyPr wrap="square" rtlCol="0">
            <a:spAutoFit/>
          </a:bodyPr>
          <a:lstStyle/>
          <a:p>
            <a:pPr marL="457200" indent="-457200">
              <a:buFont typeface="Arial" panose="020B0604020202020204" pitchFamily="34" charset="0"/>
              <a:buChar char="•"/>
            </a:pPr>
            <a:r>
              <a:rPr lang="cs-CZ" sz="2700" dirty="0">
                <a:solidFill>
                  <a:schemeClr val="accent6">
                    <a:lumMod val="75000"/>
                  </a:schemeClr>
                </a:solidFill>
              </a:rPr>
              <a:t>Od 1. srpna 2013 se díky vstřícnému kroku ze strany všech tří mobilních operátorů zvýšil příspěvek pro neziskové organizace z 27 Kč na </a:t>
            </a:r>
            <a:r>
              <a:rPr lang="cs-CZ" sz="2700" b="1" dirty="0">
                <a:solidFill>
                  <a:schemeClr val="accent6">
                    <a:lumMod val="75000"/>
                  </a:schemeClr>
                </a:solidFill>
              </a:rPr>
              <a:t>28,50 Kč</a:t>
            </a:r>
            <a:r>
              <a:rPr lang="cs-CZ" sz="2700" dirty="0">
                <a:solidFill>
                  <a:schemeClr val="accent6">
                    <a:lumMod val="75000"/>
                  </a:schemeClr>
                </a:solidFill>
              </a:rPr>
              <a:t>. Zbylá částka i nadále pokrývá technické, organizační a koordinační zajištění projektu, včetně servisu pro neziskové organizace a veřejnost. Mobilní operátoři své služby poskytují bezplatně</a:t>
            </a:r>
            <a:r>
              <a:rPr lang="cs-CZ" sz="2700" dirty="0" smtClean="0">
                <a:solidFill>
                  <a:schemeClr val="accent6">
                    <a:lumMod val="75000"/>
                  </a:schemeClr>
                </a:solidFill>
              </a:rPr>
              <a:t>.</a:t>
            </a:r>
          </a:p>
          <a:p>
            <a:pPr marL="342900" indent="-342900">
              <a:buFont typeface="Arial" panose="020B0604020202020204" pitchFamily="34" charset="0"/>
              <a:buChar char="•"/>
            </a:pPr>
            <a:r>
              <a:rPr lang="cs-CZ" sz="2700" dirty="0" smtClean="0"/>
              <a:t>Od </a:t>
            </a:r>
            <a:r>
              <a:rPr lang="cs-CZ" sz="2700" dirty="0"/>
              <a:t>1. ledna 2006 vstoupila v účinnost novela zákona o DPH, která vyřešila problém odvodu DPH u dárcovských SMS. DMS tak stojí rovných 30 korun a  příspěvek pro NNO je zcela osvobozen od platby daně z přidané hodnoty.</a:t>
            </a:r>
            <a:endParaRPr lang="cs-CZ" sz="2700" dirty="0" smtClean="0"/>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800" dirty="0"/>
          </a:p>
        </p:txBody>
      </p:sp>
    </p:spTree>
    <p:extLst>
      <p:ext uri="{BB962C8B-B14F-4D97-AF65-F5344CB8AC3E}">
        <p14:creationId xmlns:p14="http://schemas.microsoft.com/office/powerpoint/2010/main" val="3485944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Aktuální </a:t>
            </a:r>
            <a:r>
              <a:rPr lang="cs-CZ" dirty="0" err="1" smtClean="0"/>
              <a:t>dms</a:t>
            </a:r>
            <a:endParaRPr lang="cs-CZ" dirty="0"/>
          </a:p>
        </p:txBody>
      </p:sp>
      <p:sp>
        <p:nvSpPr>
          <p:cNvPr id="4" name="Zástupný symbol pro obsah 3"/>
          <p:cNvSpPr>
            <a:spLocks noGrp="1"/>
          </p:cNvSpPr>
          <p:nvPr>
            <p:ph idx="1"/>
          </p:nvPr>
        </p:nvSpPr>
        <p:spPr/>
        <p:txBody>
          <a:bodyPr/>
          <a:lstStyle/>
          <a:p>
            <a:pPr>
              <a:buFont typeface="Arial" panose="020B0604020202020204" pitchFamily="34" charset="0"/>
              <a:buChar char="•"/>
            </a:pPr>
            <a:r>
              <a:rPr lang="cs-CZ" dirty="0"/>
              <a:t> </a:t>
            </a:r>
            <a:r>
              <a:rPr lang="cs-CZ" dirty="0" smtClean="0"/>
              <a:t>JEDNORÁZOVÁ: </a:t>
            </a:r>
          </a:p>
          <a:p>
            <a:pPr>
              <a:buFont typeface="Arial" panose="020B0604020202020204" pitchFamily="34" charset="0"/>
              <a:buChar char="•"/>
            </a:pPr>
            <a:r>
              <a:rPr lang="cs-CZ" dirty="0"/>
              <a:t> </a:t>
            </a:r>
            <a:r>
              <a:rPr lang="cs-CZ" dirty="0" smtClean="0"/>
              <a:t>	87 </a:t>
            </a:r>
            <a:r>
              <a:rPr lang="cs-CZ" dirty="0"/>
              <a:t>777 poslat SMS ve tvaru:</a:t>
            </a:r>
            <a:br>
              <a:rPr lang="cs-CZ" dirty="0"/>
            </a:br>
            <a:r>
              <a:rPr lang="cs-CZ" b="1" dirty="0"/>
              <a:t/>
            </a:r>
            <a:br>
              <a:rPr lang="cs-CZ" b="1" dirty="0"/>
            </a:br>
            <a:r>
              <a:rPr lang="cs-CZ" b="1" dirty="0" smtClean="0"/>
              <a:t>	DMS </a:t>
            </a:r>
            <a:r>
              <a:rPr lang="cs-CZ" b="1" dirty="0"/>
              <a:t>HESLOPROJEKTU </a:t>
            </a:r>
            <a:r>
              <a:rPr lang="cs-CZ" b="1" dirty="0" smtClean="0"/>
              <a:t>30/ 60 / 90</a:t>
            </a:r>
          </a:p>
          <a:p>
            <a:pPr marL="0" indent="0">
              <a:buNone/>
            </a:pPr>
            <a:endParaRPr lang="cs-CZ" dirty="0" smtClean="0"/>
          </a:p>
          <a:p>
            <a:pPr>
              <a:buFont typeface="Arial" panose="020B0604020202020204" pitchFamily="34" charset="0"/>
              <a:buChar char="•"/>
            </a:pPr>
            <a:r>
              <a:rPr lang="cs-CZ" dirty="0"/>
              <a:t> </a:t>
            </a:r>
            <a:r>
              <a:rPr lang="cs-CZ" dirty="0" smtClean="0"/>
              <a:t>TRVALÁ:</a:t>
            </a:r>
          </a:p>
          <a:p>
            <a:pPr>
              <a:buFont typeface="Arial" panose="020B0604020202020204" pitchFamily="34" charset="0"/>
              <a:buChar char="•"/>
            </a:pPr>
            <a:r>
              <a:rPr lang="cs-CZ" dirty="0" smtClean="0"/>
              <a:t> 	87 </a:t>
            </a:r>
            <a:r>
              <a:rPr lang="cs-CZ" dirty="0"/>
              <a:t>777 poslat SMS ve tvaru:</a:t>
            </a:r>
            <a:br>
              <a:rPr lang="cs-CZ" dirty="0"/>
            </a:br>
            <a:r>
              <a:rPr lang="cs-CZ" b="1" dirty="0"/>
              <a:t/>
            </a:r>
            <a:br>
              <a:rPr lang="cs-CZ" b="1" dirty="0"/>
            </a:br>
            <a:r>
              <a:rPr lang="cs-CZ" b="1" dirty="0" smtClean="0"/>
              <a:t>            DMS TRV HESLOPROJEKTU </a:t>
            </a:r>
            <a:r>
              <a:rPr lang="cs-CZ" b="1" dirty="0"/>
              <a:t>30/ 60 / 90</a:t>
            </a:r>
          </a:p>
          <a:p>
            <a:pPr>
              <a:buFont typeface="Arial" panose="020B0604020202020204" pitchFamily="34" charset="0"/>
              <a:buChar char="•"/>
            </a:pPr>
            <a:endParaRPr lang="cs-CZ"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t>21</a:t>
            </a:fld>
            <a:endParaRPr lang="en-US" dirty="0"/>
          </a:p>
        </p:txBody>
      </p:sp>
    </p:spTree>
    <p:extLst>
      <p:ext uri="{BB962C8B-B14F-4D97-AF65-F5344CB8AC3E}">
        <p14:creationId xmlns:p14="http://schemas.microsoft.com/office/powerpoint/2010/main" val="9704475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On-line darování - </a:t>
            </a:r>
            <a:r>
              <a:rPr lang="cs-CZ" dirty="0" err="1" smtClean="0"/>
              <a:t>crowdfunding</a:t>
            </a:r>
            <a:endParaRPr lang="cs-CZ" dirty="0"/>
          </a:p>
        </p:txBody>
      </p:sp>
      <p:sp>
        <p:nvSpPr>
          <p:cNvPr id="3" name="Zástupný symbol pro obsah 2"/>
          <p:cNvSpPr>
            <a:spLocks noGrp="1"/>
          </p:cNvSpPr>
          <p:nvPr>
            <p:ph idx="1"/>
          </p:nvPr>
        </p:nvSpPr>
        <p:spPr/>
        <p:txBody>
          <a:bodyPr>
            <a:normAutofit fontScale="92500" lnSpcReduction="10000"/>
          </a:bodyPr>
          <a:lstStyle/>
          <a:p>
            <a:pPr>
              <a:buFont typeface="Arial" panose="020B0604020202020204" pitchFamily="34" charset="0"/>
              <a:buChar char="•"/>
            </a:pPr>
            <a:r>
              <a:rPr lang="cs-CZ" dirty="0" smtClean="0"/>
              <a:t> Komerční portály: </a:t>
            </a:r>
          </a:p>
          <a:p>
            <a:pPr lvl="1">
              <a:buFont typeface="Arial" panose="020B0604020202020204" pitchFamily="34" charset="0"/>
              <a:buChar char="•"/>
            </a:pPr>
            <a:r>
              <a:rPr lang="cs-CZ" dirty="0" smtClean="0"/>
              <a:t>Hit </a:t>
            </a:r>
            <a:r>
              <a:rPr lang="cs-CZ" dirty="0" err="1" smtClean="0"/>
              <a:t>hit</a:t>
            </a:r>
            <a:r>
              <a:rPr lang="cs-CZ" dirty="0" smtClean="0"/>
              <a:t>, </a:t>
            </a:r>
          </a:p>
          <a:p>
            <a:pPr lvl="1">
              <a:buFont typeface="Arial" panose="020B0604020202020204" pitchFamily="34" charset="0"/>
              <a:buChar char="•"/>
            </a:pPr>
            <a:r>
              <a:rPr lang="cs-CZ" dirty="0" err="1" smtClean="0"/>
              <a:t>Startovač</a:t>
            </a:r>
            <a:r>
              <a:rPr lang="cs-CZ" dirty="0" smtClean="0"/>
              <a:t>, </a:t>
            </a:r>
          </a:p>
          <a:p>
            <a:pPr lvl="1">
              <a:buFont typeface="Arial" panose="020B0604020202020204" pitchFamily="34" charset="0"/>
              <a:buChar char="•"/>
            </a:pPr>
            <a:r>
              <a:rPr lang="cs-CZ" dirty="0" smtClean="0"/>
              <a:t>Nakopni mě, aj. </a:t>
            </a:r>
          </a:p>
          <a:p>
            <a:pPr lvl="1">
              <a:buFont typeface="Arial" panose="020B0604020202020204" pitchFamily="34" charset="0"/>
              <a:buChar char="•"/>
            </a:pPr>
            <a:r>
              <a:rPr lang="cs-CZ" dirty="0" smtClean="0"/>
              <a:t>Společné – jde o prodej služeb a zboží, příjem je předmětem daně z příjmů, NNO si často zakládá s.r.o. , nejde o darování v pravém slova smyslu, platí se procenta provozovateli portálu, cílová částka se získá jen při jejím dosažení. Při nedosažení cílové částky jsou peníze vráceny „</a:t>
            </a:r>
            <a:r>
              <a:rPr lang="cs-CZ" smtClean="0"/>
              <a:t>dárcům/kupujícím“</a:t>
            </a:r>
            <a:endParaRPr lang="cs-CZ" dirty="0" smtClean="0"/>
          </a:p>
          <a:p>
            <a:pPr>
              <a:buFont typeface="Arial" panose="020B0604020202020204" pitchFamily="34" charset="0"/>
              <a:buChar char="•"/>
            </a:pPr>
            <a:r>
              <a:rPr lang="cs-CZ" dirty="0"/>
              <a:t> </a:t>
            </a:r>
            <a:r>
              <a:rPr lang="cs-CZ" dirty="0" smtClean="0"/>
              <a:t>Darovací, neziskový portál darujspravne.cz</a:t>
            </a:r>
          </a:p>
          <a:p>
            <a:pPr lvl="1">
              <a:buFont typeface="Arial" panose="020B0604020202020204" pitchFamily="34" charset="0"/>
              <a:buChar char="•"/>
            </a:pPr>
            <a:r>
              <a:rPr lang="cs-CZ" dirty="0" smtClean="0"/>
              <a:t>Je cílová částka</a:t>
            </a:r>
          </a:p>
          <a:p>
            <a:pPr lvl="1">
              <a:buFont typeface="Arial" panose="020B0604020202020204" pitchFamily="34" charset="0"/>
              <a:buChar char="•"/>
            </a:pPr>
            <a:r>
              <a:rPr lang="cs-CZ" dirty="0" smtClean="0"/>
              <a:t>Odměny jsou symbolické, nemusí být, z pohledu auditu je lepší je neuvádět</a:t>
            </a:r>
          </a:p>
          <a:p>
            <a:pPr lvl="1">
              <a:buFont typeface="Arial" panose="020B0604020202020204" pitchFamily="34" charset="0"/>
              <a:buChar char="•"/>
            </a:pPr>
            <a:r>
              <a:rPr lang="cs-CZ" dirty="0" smtClean="0"/>
              <a:t>Získáte všechny prostředky, i když nedosáhnete na cílovou částku</a:t>
            </a:r>
          </a:p>
          <a:p>
            <a:pPr lvl="1">
              <a:buFont typeface="Arial" panose="020B0604020202020204" pitchFamily="34" charset="0"/>
              <a:buChar char="•"/>
            </a:pPr>
            <a:r>
              <a:rPr lang="cs-CZ" dirty="0" smtClean="0"/>
              <a:t>Jde o dary, osvobozeno od daně darovací</a:t>
            </a:r>
          </a:p>
          <a:p>
            <a:pPr lvl="1">
              <a:buFont typeface="Arial" panose="020B0604020202020204" pitchFamily="34" charset="0"/>
              <a:buChar char="•"/>
            </a:pPr>
            <a:r>
              <a:rPr lang="cs-CZ" dirty="0" smtClean="0"/>
              <a:t>Znáte své dárce, pokud oni souhlasí</a:t>
            </a:r>
            <a:endParaRPr lang="cs-CZ"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22</a:t>
            </a:fld>
            <a:endParaRPr lang="en-US" dirty="0"/>
          </a:p>
        </p:txBody>
      </p:sp>
    </p:spTree>
    <p:extLst>
      <p:ext uri="{BB962C8B-B14F-4D97-AF65-F5344CB8AC3E}">
        <p14:creationId xmlns:p14="http://schemas.microsoft.com/office/powerpoint/2010/main" val="3508640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MECENÁŠSTVÍ </a:t>
            </a:r>
            <a:r>
              <a:rPr lang="cs-CZ" sz="4800" b="1" dirty="0" smtClean="0"/>
              <a:t>– dnešní trendy</a:t>
            </a:r>
            <a:endParaRPr lang="cs-CZ" sz="4800" b="1" dirty="0"/>
          </a:p>
        </p:txBody>
      </p:sp>
      <p:sp>
        <p:nvSpPr>
          <p:cNvPr id="3" name="TextovéPole 2"/>
          <p:cNvSpPr txBox="1"/>
          <p:nvPr/>
        </p:nvSpPr>
        <p:spPr>
          <a:xfrm>
            <a:off x="1024128" y="2070408"/>
            <a:ext cx="10528221" cy="5262979"/>
          </a:xfrm>
          <a:prstGeom prst="rect">
            <a:avLst/>
          </a:prstGeom>
          <a:noFill/>
        </p:spPr>
        <p:txBody>
          <a:bodyPr wrap="square" rtlCol="0">
            <a:spAutoFit/>
          </a:bodyPr>
          <a:lstStyle/>
          <a:p>
            <a:r>
              <a:rPr lang="cs-CZ" sz="2800" b="1" dirty="0" smtClean="0">
                <a:solidFill>
                  <a:schemeClr val="accent3">
                    <a:lumMod val="75000"/>
                  </a:schemeClr>
                </a:solidFill>
              </a:rPr>
              <a:t>KLUBY </a:t>
            </a:r>
            <a:r>
              <a:rPr lang="cs-CZ" sz="2800" b="1" dirty="0" smtClean="0">
                <a:solidFill>
                  <a:schemeClr val="accent3">
                    <a:lumMod val="75000"/>
                  </a:schemeClr>
                </a:solidFill>
              </a:rPr>
              <a:t>PŘÁTEL, </a:t>
            </a:r>
            <a:r>
              <a:rPr lang="cs-CZ" sz="2800" b="1" dirty="0" smtClean="0">
                <a:solidFill>
                  <a:schemeClr val="accent3">
                    <a:lumMod val="75000"/>
                  </a:schemeClr>
                </a:solidFill>
              </a:rPr>
              <a:t>KLUBY PATRONŮ</a:t>
            </a:r>
            <a:endParaRPr lang="cs-CZ" dirty="0">
              <a:solidFill>
                <a:schemeClr val="bg1">
                  <a:lumMod val="85000"/>
                </a:schemeClr>
              </a:solidFill>
            </a:endParaRPr>
          </a:p>
          <a:p>
            <a:pPr marL="342900" indent="-342900">
              <a:buFont typeface="Arial" panose="020B0604020202020204" pitchFamily="34" charset="0"/>
              <a:buChar char="•"/>
            </a:pPr>
            <a:r>
              <a:rPr lang="cs-CZ" sz="2000" dirty="0" smtClean="0"/>
              <a:t>Smyslem je především zapojit mecenáše do aktivit </a:t>
            </a:r>
            <a:r>
              <a:rPr lang="cs-CZ" sz="2000" dirty="0" smtClean="0"/>
              <a:t>organizace</a:t>
            </a:r>
          </a:p>
          <a:p>
            <a:pPr marL="342900" indent="-342900">
              <a:buFont typeface="Arial" panose="020B0604020202020204" pitchFamily="34" charset="0"/>
              <a:buChar char="•"/>
            </a:pPr>
            <a:r>
              <a:rPr lang="cs-CZ" sz="2000" dirty="0" smtClean="0"/>
              <a:t>INDIVIDUÁLNÍ DÁRCE = PATRON/MECENÁŠ</a:t>
            </a:r>
            <a:endParaRPr lang="cs-CZ" sz="2000" dirty="0" smtClean="0"/>
          </a:p>
          <a:p>
            <a:pPr marL="342900" indent="-342900">
              <a:buFont typeface="Arial" panose="020B0604020202020204" pitchFamily="34" charset="0"/>
              <a:buChar char="•"/>
            </a:pPr>
            <a:r>
              <a:rPr lang="cs-CZ" sz="2000" dirty="0" smtClean="0"/>
              <a:t>Hlavním cílem je seznámit mecenáše s konkrétními projekty, které chce organizace realizovat, aby je podporovali</a:t>
            </a:r>
          </a:p>
          <a:p>
            <a:pPr marL="342900" indent="-342900">
              <a:buFont typeface="Arial" panose="020B0604020202020204" pitchFamily="34" charset="0"/>
              <a:buChar char="•"/>
            </a:pPr>
            <a:r>
              <a:rPr lang="cs-CZ" sz="2000" dirty="0" smtClean="0"/>
              <a:t>Za tuto podporu organizace nabízí výhody odstupňované dle výše podpory ze strany mecenáše</a:t>
            </a:r>
          </a:p>
          <a:p>
            <a:pPr marL="342900" indent="-342900">
              <a:buFont typeface="Arial" panose="020B0604020202020204" pitchFamily="34" charset="0"/>
              <a:buChar char="•"/>
            </a:pPr>
            <a:r>
              <a:rPr lang="cs-CZ" sz="2000" dirty="0" smtClean="0"/>
              <a:t>Jednotliví mecenáši mohou získat různé statuty, např. přítel orchestru, patron orchestru, mecenáš </a:t>
            </a:r>
            <a:r>
              <a:rPr lang="cs-CZ" sz="2000" dirty="0" smtClean="0"/>
              <a:t>orchestru</a:t>
            </a:r>
            <a:endParaRPr lang="cs-CZ" sz="2000" dirty="0"/>
          </a:p>
          <a:p>
            <a:pPr marL="342900" indent="-342900">
              <a:buFont typeface="Arial" panose="020B0604020202020204" pitchFamily="34" charset="0"/>
              <a:buChar char="•"/>
            </a:pPr>
            <a:r>
              <a:rPr lang="pl-PL" sz="2000" dirty="0" smtClean="0">
                <a:hlinkClick r:id="rId2"/>
              </a:rPr>
              <a:t>Divadlo v Dlouhé - Klub patronů</a:t>
            </a:r>
            <a:endParaRPr lang="pl-PL" sz="2000" dirty="0"/>
          </a:p>
          <a:p>
            <a:pPr marL="342900" indent="-342900">
              <a:buFont typeface="Arial" panose="020B0604020202020204" pitchFamily="34" charset="0"/>
              <a:buChar char="•"/>
            </a:pPr>
            <a:r>
              <a:rPr lang="pl-PL" sz="2000" dirty="0" smtClean="0">
                <a:hlinkClick r:id="rId3"/>
              </a:rPr>
              <a:t>Dvořákova Praha - Klub </a:t>
            </a:r>
            <a:r>
              <a:rPr lang="pl-PL" sz="2000" dirty="0" smtClean="0">
                <a:hlinkClick r:id="rId3"/>
              </a:rPr>
              <a:t>mecenášů</a:t>
            </a:r>
            <a:endParaRPr lang="pl-PL" sz="2000" dirty="0" smtClean="0"/>
          </a:p>
          <a:p>
            <a:pPr marL="342900" indent="-342900">
              <a:buFont typeface="Arial" panose="020B0604020202020204" pitchFamily="34" charset="0"/>
              <a:buChar char="•"/>
            </a:pPr>
            <a:r>
              <a:rPr lang="pl-PL" sz="2000" dirty="0" smtClean="0">
                <a:hlinkClick r:id="rId4"/>
              </a:rPr>
              <a:t>NdB - Klub mecenášů</a:t>
            </a:r>
            <a:endParaRPr lang="pl-PL" sz="2000" dirty="0" smtClean="0"/>
          </a:p>
          <a:p>
            <a:pPr marL="342900" indent="-342900">
              <a:buFont typeface="Arial" panose="020B0604020202020204" pitchFamily="34" charset="0"/>
              <a:buChar char="•"/>
            </a:pPr>
            <a:r>
              <a:rPr lang="cs-CZ" sz="2000" dirty="0" err="1" smtClean="0">
                <a:hlinkClick r:id="rId5"/>
              </a:rPr>
              <a:t>Buranteatr</a:t>
            </a:r>
            <a:r>
              <a:rPr lang="cs-CZ" sz="2000" dirty="0" smtClean="0">
                <a:hlinkClick r:id="rId5"/>
              </a:rPr>
              <a:t> - Divadlo patří těm, kteří ho podporují</a:t>
            </a:r>
            <a:endParaRPr lang="cs-CZ" sz="2000" dirty="0" smtClean="0"/>
          </a:p>
          <a:p>
            <a:pPr marL="342900" indent="-342900">
              <a:buFont typeface="Arial" panose="020B0604020202020204" pitchFamily="34" charset="0"/>
              <a:buChar char="•"/>
            </a:pPr>
            <a:r>
              <a:rPr lang="cs-CZ" sz="2000" dirty="0" smtClean="0">
                <a:hlinkClick r:id="rId6"/>
              </a:rPr>
              <a:t>Bezbariérové divadlo Barka - Podpoř Barku</a:t>
            </a:r>
            <a:endParaRPr lang="cs-CZ" sz="2000" dirty="0" smtClean="0"/>
          </a:p>
          <a:p>
            <a:endParaRPr lang="cs-CZ" sz="2000" dirty="0"/>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800"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3</a:t>
            </a:fld>
            <a:endParaRPr lang="en-US" dirty="0"/>
          </a:p>
        </p:txBody>
      </p:sp>
    </p:spTree>
    <p:extLst>
      <p:ext uri="{BB962C8B-B14F-4D97-AF65-F5344CB8AC3E}">
        <p14:creationId xmlns:p14="http://schemas.microsoft.com/office/powerpoint/2010/main" val="3043143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Charitativní akce (benefice)</a:t>
            </a:r>
            <a:endParaRPr lang="cs-CZ" sz="4800" b="1" dirty="0"/>
          </a:p>
        </p:txBody>
      </p:sp>
      <p:sp>
        <p:nvSpPr>
          <p:cNvPr id="3" name="TextovéPole 2"/>
          <p:cNvSpPr txBox="1"/>
          <p:nvPr/>
        </p:nvSpPr>
        <p:spPr>
          <a:xfrm>
            <a:off x="1024128" y="2070408"/>
            <a:ext cx="10528221" cy="4832092"/>
          </a:xfrm>
          <a:prstGeom prst="rect">
            <a:avLst/>
          </a:prstGeom>
          <a:noFill/>
        </p:spPr>
        <p:txBody>
          <a:bodyPr wrap="square" rtlCol="0">
            <a:spAutoFit/>
          </a:bodyPr>
          <a:lstStyle/>
          <a:p>
            <a:pPr marL="342900" indent="-342900">
              <a:buFont typeface="Arial" panose="020B0604020202020204" pitchFamily="34" charset="0"/>
              <a:buChar char="•"/>
            </a:pPr>
            <a:r>
              <a:rPr lang="cs-CZ" sz="2800" b="1" dirty="0" smtClean="0">
                <a:solidFill>
                  <a:schemeClr val="accent3">
                    <a:lumMod val="75000"/>
                  </a:schemeClr>
                </a:solidFill>
              </a:rPr>
              <a:t>Může mít různou formu: festival, hudební / divadelní / výtvarná / sportovní akce, aukce, tombola, prodejní výstava, ad.</a:t>
            </a:r>
          </a:p>
          <a:p>
            <a:pPr marL="342900" indent="-342900">
              <a:buFont typeface="Arial" panose="020B0604020202020204" pitchFamily="34" charset="0"/>
              <a:buChar char="•"/>
            </a:pPr>
            <a:endParaRPr lang="cs-CZ" sz="2800" b="1" dirty="0" smtClean="0">
              <a:solidFill>
                <a:schemeClr val="accent3">
                  <a:lumMod val="75000"/>
                </a:schemeClr>
              </a:solidFill>
            </a:endParaRPr>
          </a:p>
          <a:p>
            <a:pPr marL="342900" indent="-342900">
              <a:buFont typeface="Arial" panose="020B0604020202020204" pitchFamily="34" charset="0"/>
              <a:buChar char="•"/>
            </a:pPr>
            <a:r>
              <a:rPr lang="cs-CZ" sz="2800" dirty="0" smtClean="0"/>
              <a:t>K benefičním akcím lze přistupovat jako k projektům, které ale nemají mít vyrovnaný rozpočet, nýbrž by měly být ziskové</a:t>
            </a:r>
          </a:p>
          <a:p>
            <a:pPr marL="342900" indent="-342900">
              <a:buFont typeface="Arial" panose="020B0604020202020204" pitchFamily="34" charset="0"/>
              <a:buChar char="•"/>
            </a:pPr>
            <a:r>
              <a:rPr lang="cs-CZ" sz="2800" dirty="0" smtClean="0"/>
              <a:t>Zisk je pak použit na předem určený cíl</a:t>
            </a:r>
          </a:p>
          <a:p>
            <a:pPr marL="342900" indent="-342900">
              <a:buFont typeface="Arial" panose="020B0604020202020204" pitchFamily="34" charset="0"/>
              <a:buChar char="•"/>
            </a:pPr>
            <a:endParaRPr lang="cs-CZ" sz="2800" dirty="0"/>
          </a:p>
          <a:p>
            <a:pPr marL="342900" indent="-342900">
              <a:buFont typeface="Arial" panose="020B0604020202020204" pitchFamily="34" charset="0"/>
              <a:buChar char="•"/>
            </a:pPr>
            <a:r>
              <a:rPr lang="it-IT" sz="2400" dirty="0" smtClean="0">
                <a:hlinkClick r:id="rId2"/>
              </a:rPr>
              <a:t>MDA Ride - spanilá jízda Prahou</a:t>
            </a:r>
            <a:endParaRPr lang="cs-CZ" sz="2400" dirty="0" smtClean="0"/>
          </a:p>
          <a:p>
            <a:pPr marL="342900" indent="-342900">
              <a:buFont typeface="Arial" panose="020B0604020202020204" pitchFamily="34" charset="0"/>
              <a:buChar char="•"/>
            </a:pPr>
            <a:endParaRPr lang="cs-CZ" sz="2000" dirty="0"/>
          </a:p>
          <a:p>
            <a:r>
              <a:rPr lang="cs-CZ" sz="2000" dirty="0"/>
              <a:t> </a:t>
            </a:r>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800"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4</a:t>
            </a:fld>
            <a:endParaRPr lang="en-US" dirty="0"/>
          </a:p>
        </p:txBody>
      </p:sp>
    </p:spTree>
    <p:extLst>
      <p:ext uri="{BB962C8B-B14F-4D97-AF65-F5344CB8AC3E}">
        <p14:creationId xmlns:p14="http://schemas.microsoft.com/office/powerpoint/2010/main" val="38798957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Pravidla pro pořádání benefice</a:t>
            </a:r>
            <a:endParaRPr lang="cs-CZ" dirty="0"/>
          </a:p>
        </p:txBody>
      </p:sp>
      <p:sp>
        <p:nvSpPr>
          <p:cNvPr id="4" name="Zástupný symbol pro obsah 3"/>
          <p:cNvSpPr>
            <a:spLocks noGrp="1"/>
          </p:cNvSpPr>
          <p:nvPr>
            <p:ph idx="1"/>
          </p:nvPr>
        </p:nvSpPr>
        <p:spPr/>
        <p:txBody>
          <a:bodyPr/>
          <a:lstStyle/>
          <a:p>
            <a:pPr>
              <a:buFont typeface="Arial" panose="020B0604020202020204" pitchFamily="34" charset="0"/>
              <a:buChar char="•"/>
            </a:pPr>
            <a:r>
              <a:rPr lang="cs-CZ" dirty="0" smtClean="0"/>
              <a:t> 6 týdnů před akcí mít dohodnutého zlatého, stříbrného a bronzového sponzora</a:t>
            </a:r>
          </a:p>
          <a:p>
            <a:pPr>
              <a:buFont typeface="Arial" panose="020B0604020202020204" pitchFamily="34" charset="0"/>
              <a:buChar char="•"/>
            </a:pPr>
            <a:r>
              <a:rPr lang="cs-CZ" dirty="0" smtClean="0"/>
              <a:t> Sponzoři platí náklady na organizaci akce</a:t>
            </a:r>
          </a:p>
          <a:p>
            <a:pPr>
              <a:buFont typeface="Arial" panose="020B0604020202020204" pitchFamily="34" charset="0"/>
              <a:buChar char="•"/>
            </a:pPr>
            <a:r>
              <a:rPr lang="cs-CZ" dirty="0" smtClean="0"/>
              <a:t> hlídat datum – nesmí se krýt s významnou událostí ve sportu, kultuře, ne ve svátek, prázdniny, apod.</a:t>
            </a:r>
          </a:p>
          <a:p>
            <a:pPr>
              <a:buFont typeface="Arial" panose="020B0604020202020204" pitchFamily="34" charset="0"/>
              <a:buChar char="•"/>
            </a:pPr>
            <a:r>
              <a:rPr lang="cs-CZ" dirty="0" smtClean="0"/>
              <a:t> při „open air“ akci mít zajištěnou „deštivou“ variantu</a:t>
            </a:r>
          </a:p>
          <a:p>
            <a:pPr>
              <a:buFont typeface="Arial" panose="020B0604020202020204" pitchFamily="34" charset="0"/>
              <a:buChar char="•"/>
            </a:pPr>
            <a:r>
              <a:rPr lang="cs-CZ" dirty="0"/>
              <a:t> </a:t>
            </a:r>
            <a:r>
              <a:rPr lang="cs-CZ" dirty="0" smtClean="0"/>
              <a:t>největší síla je v programu akce</a:t>
            </a:r>
            <a:endParaRPr lang="cs-CZ" dirty="0"/>
          </a:p>
          <a:p>
            <a:pPr>
              <a:buFont typeface="Arial" panose="020B0604020202020204" pitchFamily="34" charset="0"/>
              <a:buChar char="•"/>
            </a:pPr>
            <a:r>
              <a:rPr lang="cs-CZ" dirty="0"/>
              <a:t> </a:t>
            </a:r>
            <a:r>
              <a:rPr lang="cs-CZ" dirty="0" smtClean="0"/>
              <a:t>dopad zvyšuje „přenášení akce“ médii</a:t>
            </a:r>
          </a:p>
          <a:p>
            <a:pPr>
              <a:buFont typeface="Arial" panose="020B0604020202020204" pitchFamily="34" charset="0"/>
              <a:buChar char="•"/>
            </a:pPr>
            <a:r>
              <a:rPr lang="cs-CZ" dirty="0"/>
              <a:t> </a:t>
            </a:r>
            <a:r>
              <a:rPr lang="cs-CZ" dirty="0" smtClean="0"/>
              <a:t>pokud zapojujeme dobrovolníky, musí být důsledně proškoleni (co je to za akci, kdo jí pořádá, co je jejím cílem, apod.)</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t>5</a:t>
            </a:fld>
            <a:endParaRPr lang="en-US" dirty="0"/>
          </a:p>
        </p:txBody>
      </p:sp>
    </p:spTree>
    <p:extLst>
      <p:ext uri="{BB962C8B-B14F-4D97-AF65-F5344CB8AC3E}">
        <p14:creationId xmlns:p14="http://schemas.microsoft.com/office/powerpoint/2010/main" val="3858105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Charitativní akce (benefice)</a:t>
            </a:r>
            <a:endParaRPr lang="cs-CZ" sz="4800" b="1" dirty="0"/>
          </a:p>
        </p:txBody>
      </p:sp>
      <p:sp>
        <p:nvSpPr>
          <p:cNvPr id="3" name="TextovéPole 2"/>
          <p:cNvSpPr txBox="1"/>
          <p:nvPr/>
        </p:nvSpPr>
        <p:spPr>
          <a:xfrm>
            <a:off x="1024128" y="2070408"/>
            <a:ext cx="10528221" cy="3908762"/>
          </a:xfrm>
          <a:prstGeom prst="rect">
            <a:avLst/>
          </a:prstGeom>
          <a:noFill/>
        </p:spPr>
        <p:txBody>
          <a:bodyPr wrap="square" rtlCol="0">
            <a:spAutoFit/>
          </a:bodyPr>
          <a:lstStyle/>
          <a:p>
            <a:pPr marL="342900" indent="-342900">
              <a:buFont typeface="Arial" panose="020B0604020202020204" pitchFamily="34" charset="0"/>
              <a:buChar char="•"/>
            </a:pPr>
            <a:r>
              <a:rPr lang="cs-CZ" sz="2800" b="1" dirty="0" smtClean="0"/>
              <a:t>Součástí benefice nebo zcela zvlášť může probíhat:</a:t>
            </a:r>
          </a:p>
          <a:p>
            <a:pPr marL="800100" lvl="1" indent="-342900">
              <a:buFont typeface="Arial" panose="020B0604020202020204" pitchFamily="34" charset="0"/>
              <a:buChar char="•"/>
            </a:pPr>
            <a:r>
              <a:rPr lang="cs-CZ" sz="2800" b="1" dirty="0">
                <a:solidFill>
                  <a:schemeClr val="accent3">
                    <a:lumMod val="75000"/>
                  </a:schemeClr>
                </a:solidFill>
              </a:rPr>
              <a:t>Veřejná </a:t>
            </a:r>
            <a:r>
              <a:rPr lang="cs-CZ" sz="2800" b="1" dirty="0" smtClean="0">
                <a:solidFill>
                  <a:schemeClr val="accent3">
                    <a:lumMod val="75000"/>
                  </a:schemeClr>
                </a:solidFill>
              </a:rPr>
              <a:t>sbírka</a:t>
            </a:r>
          </a:p>
          <a:p>
            <a:pPr marL="800100" lvl="1" indent="-342900">
              <a:buFont typeface="Arial" panose="020B0604020202020204" pitchFamily="34" charset="0"/>
              <a:buChar char="•"/>
            </a:pPr>
            <a:r>
              <a:rPr lang="cs-CZ" sz="2800" b="1" dirty="0" smtClean="0">
                <a:solidFill>
                  <a:schemeClr val="accent3">
                    <a:lumMod val="75000"/>
                  </a:schemeClr>
                </a:solidFill>
              </a:rPr>
              <a:t>Dražba</a:t>
            </a:r>
          </a:p>
          <a:p>
            <a:pPr marL="800100" lvl="1" indent="-342900">
              <a:buFont typeface="Arial" panose="020B0604020202020204" pitchFamily="34" charset="0"/>
              <a:buChar char="•"/>
            </a:pPr>
            <a:r>
              <a:rPr lang="cs-CZ" sz="2800" b="1" dirty="0" smtClean="0">
                <a:solidFill>
                  <a:schemeClr val="accent3">
                    <a:lumMod val="75000"/>
                  </a:schemeClr>
                </a:solidFill>
              </a:rPr>
              <a:t>Tombola</a:t>
            </a:r>
          </a:p>
          <a:p>
            <a:pPr marL="800100" lvl="1" indent="-342900">
              <a:buFont typeface="Arial" panose="020B0604020202020204" pitchFamily="34" charset="0"/>
              <a:buChar char="•"/>
            </a:pPr>
            <a:r>
              <a:rPr lang="cs-CZ" sz="2800" b="1" dirty="0" smtClean="0">
                <a:solidFill>
                  <a:schemeClr val="accent3">
                    <a:lumMod val="75000"/>
                  </a:schemeClr>
                </a:solidFill>
              </a:rPr>
              <a:t>Prodej předmětů</a:t>
            </a:r>
          </a:p>
          <a:p>
            <a:pPr marL="342900" indent="-342900">
              <a:buFont typeface="Arial" panose="020B0604020202020204" pitchFamily="34" charset="0"/>
              <a:buChar char="•"/>
            </a:pPr>
            <a:endParaRPr lang="cs-CZ" sz="2000" dirty="0" smtClean="0"/>
          </a:p>
          <a:p>
            <a:pPr marL="342900" indent="-342900">
              <a:buFont typeface="Arial" panose="020B0604020202020204" pitchFamily="34" charset="0"/>
              <a:buChar char="•"/>
            </a:pPr>
            <a:endParaRPr lang="cs-CZ" sz="2000" dirty="0"/>
          </a:p>
          <a:p>
            <a:r>
              <a:rPr lang="cs-CZ" sz="2000" dirty="0"/>
              <a:t> </a:t>
            </a:r>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800"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6</a:t>
            </a:fld>
            <a:endParaRPr lang="en-US" dirty="0"/>
          </a:p>
        </p:txBody>
      </p:sp>
    </p:spTree>
    <p:extLst>
      <p:ext uri="{BB962C8B-B14F-4D97-AF65-F5344CB8AC3E}">
        <p14:creationId xmlns:p14="http://schemas.microsoft.com/office/powerpoint/2010/main" val="40555079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Veřejná sbírka</a:t>
            </a:r>
            <a:endParaRPr lang="cs-CZ" sz="4800" b="1" dirty="0"/>
          </a:p>
        </p:txBody>
      </p:sp>
      <p:sp>
        <p:nvSpPr>
          <p:cNvPr id="3" name="TextovéPole 2"/>
          <p:cNvSpPr txBox="1"/>
          <p:nvPr/>
        </p:nvSpPr>
        <p:spPr>
          <a:xfrm>
            <a:off x="1024128" y="2070408"/>
            <a:ext cx="10528221" cy="4493538"/>
          </a:xfrm>
          <a:prstGeom prst="rect">
            <a:avLst/>
          </a:prstGeom>
          <a:noFill/>
        </p:spPr>
        <p:txBody>
          <a:bodyPr wrap="square" rtlCol="0">
            <a:spAutoFit/>
          </a:bodyPr>
          <a:lstStyle/>
          <a:p>
            <a:pPr marL="342900" indent="-342900">
              <a:buFont typeface="Arial" panose="020B0604020202020204" pitchFamily="34" charset="0"/>
              <a:buChar char="•"/>
            </a:pPr>
            <a:r>
              <a:rPr lang="cs-CZ" sz="2800" dirty="0" smtClean="0"/>
              <a:t>Upraveno </a:t>
            </a:r>
            <a:r>
              <a:rPr lang="cs-CZ" sz="2800" b="1" dirty="0" smtClean="0"/>
              <a:t>zákonem o veřejných sbírkách č. 117/2001 Sb.</a:t>
            </a:r>
          </a:p>
          <a:p>
            <a:pPr algn="just"/>
            <a:r>
              <a:rPr lang="cs-CZ" sz="2400" dirty="0">
                <a:solidFill>
                  <a:schemeClr val="accent6">
                    <a:lumMod val="75000"/>
                  </a:schemeClr>
                </a:solidFill>
              </a:rPr>
              <a:t>Veřejnou sbírkou je získávání a shromažďování dobrovolných peněžitých příspěvků od předem neurčeného okruhu přispěvatelů pro předem stanovený veřejně prospěšný účel, zejména humanitární nebo charitativní, rozvoj vzdělání, tělovýchovy nebo sportu, nebo ochrana kulturních památek, tradic nebo životního prostředí (dále jen "sbírka"). Sbírku je oprávněna konat za podmínek stanovených tímto zákonem pouze </a:t>
            </a:r>
            <a:r>
              <a:rPr lang="cs-CZ" sz="2400" u="sng" dirty="0">
                <a:solidFill>
                  <a:schemeClr val="accent6">
                    <a:lumMod val="75000"/>
                  </a:schemeClr>
                </a:solidFill>
              </a:rPr>
              <a:t>právnická osoba</a:t>
            </a:r>
            <a:r>
              <a:rPr lang="cs-CZ" sz="2400" dirty="0" smtClean="0">
                <a:solidFill>
                  <a:schemeClr val="accent6">
                    <a:lumMod val="75000"/>
                  </a:schemeClr>
                </a:solidFill>
              </a:rPr>
              <a:t>.</a:t>
            </a:r>
          </a:p>
          <a:p>
            <a:pPr algn="just"/>
            <a:endParaRPr lang="cs-CZ" sz="2400" dirty="0">
              <a:solidFill>
                <a:schemeClr val="accent6">
                  <a:lumMod val="75000"/>
                </a:schemeClr>
              </a:solidFill>
            </a:endParaRPr>
          </a:p>
          <a:p>
            <a:pPr algn="just"/>
            <a:r>
              <a:rPr lang="cs-CZ" dirty="0" smtClean="0">
                <a:solidFill>
                  <a:schemeClr val="bg1">
                    <a:lumMod val="50000"/>
                  </a:schemeClr>
                </a:solidFill>
              </a:rPr>
              <a:t>dostupné zde: http</a:t>
            </a:r>
            <a:r>
              <a:rPr lang="cs-CZ" dirty="0">
                <a:solidFill>
                  <a:schemeClr val="bg1">
                    <a:lumMod val="50000"/>
                  </a:schemeClr>
                </a:solidFill>
              </a:rPr>
              <a:t>://</a:t>
            </a:r>
            <a:r>
              <a:rPr lang="cs-CZ" dirty="0" smtClean="0">
                <a:solidFill>
                  <a:schemeClr val="bg1">
                    <a:lumMod val="50000"/>
                  </a:schemeClr>
                </a:solidFill>
              </a:rPr>
              <a:t>www.zakonyprolidi.cz/cs/2001-117/zneni-20160101</a:t>
            </a:r>
            <a:endParaRPr lang="cs-CZ" dirty="0">
              <a:solidFill>
                <a:schemeClr val="bg1">
                  <a:lumMod val="50000"/>
                </a:schemeClr>
              </a:solidFill>
            </a:endParaRPr>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800"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7</a:t>
            </a:fld>
            <a:endParaRPr lang="en-US" dirty="0"/>
          </a:p>
        </p:txBody>
      </p:sp>
    </p:spTree>
    <p:extLst>
      <p:ext uri="{BB962C8B-B14F-4D97-AF65-F5344CB8AC3E}">
        <p14:creationId xmlns:p14="http://schemas.microsoft.com/office/powerpoint/2010/main" val="634760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Veřejná sbírka</a:t>
            </a:r>
            <a:endParaRPr lang="cs-CZ" sz="4800" b="1" dirty="0"/>
          </a:p>
        </p:txBody>
      </p:sp>
      <p:sp>
        <p:nvSpPr>
          <p:cNvPr id="3" name="TextovéPole 2"/>
          <p:cNvSpPr txBox="1"/>
          <p:nvPr/>
        </p:nvSpPr>
        <p:spPr>
          <a:xfrm>
            <a:off x="887506" y="2070408"/>
            <a:ext cx="10771094" cy="5139869"/>
          </a:xfrm>
          <a:prstGeom prst="rect">
            <a:avLst/>
          </a:prstGeom>
          <a:noFill/>
        </p:spPr>
        <p:txBody>
          <a:bodyPr wrap="square" rtlCol="0">
            <a:spAutoFit/>
          </a:bodyPr>
          <a:lstStyle/>
          <a:p>
            <a:pPr marL="342900" indent="-342900">
              <a:buFont typeface="Arial" panose="020B0604020202020204" pitchFamily="34" charset="0"/>
              <a:buChar char="•"/>
            </a:pPr>
            <a:r>
              <a:rPr lang="cs-CZ" sz="2800" dirty="0" smtClean="0"/>
              <a:t>Sbírku smí organizovat pouze </a:t>
            </a:r>
            <a:r>
              <a:rPr lang="cs-CZ" sz="2800" b="1" dirty="0" smtClean="0"/>
              <a:t>právnické</a:t>
            </a:r>
            <a:r>
              <a:rPr lang="cs-CZ" sz="2800" dirty="0" smtClean="0"/>
              <a:t> </a:t>
            </a:r>
            <a:r>
              <a:rPr lang="cs-CZ" sz="2800" b="1" dirty="0" smtClean="0"/>
              <a:t>osoby</a:t>
            </a:r>
            <a:r>
              <a:rPr lang="cs-CZ" sz="2800" dirty="0" smtClean="0"/>
              <a:t> na základě písemného </a:t>
            </a:r>
            <a:r>
              <a:rPr lang="cs-CZ" sz="2800" b="1" dirty="0" smtClean="0"/>
              <a:t>oznámení</a:t>
            </a:r>
            <a:r>
              <a:rPr lang="cs-CZ" sz="2800" dirty="0" smtClean="0"/>
              <a:t> příslušnému krajskému úřadu</a:t>
            </a:r>
          </a:p>
          <a:p>
            <a:pPr marL="342900" indent="-342900">
              <a:buFont typeface="Arial" panose="020B0604020202020204" pitchFamily="34" charset="0"/>
              <a:buChar char="•"/>
            </a:pPr>
            <a:r>
              <a:rPr lang="cs-CZ" sz="2800" dirty="0" smtClean="0"/>
              <a:t>Pokud tak neučiní, mohou být postiženi pokutou až do výše 500.000,- Kč</a:t>
            </a:r>
          </a:p>
          <a:p>
            <a:pPr marL="342900" indent="-342900">
              <a:buFont typeface="Arial" panose="020B0604020202020204" pitchFamily="34" charset="0"/>
              <a:buChar char="•"/>
            </a:pPr>
            <a:r>
              <a:rPr lang="cs-CZ" sz="2800" dirty="0" smtClean="0"/>
              <a:t>Sbírkou je myšleno </a:t>
            </a:r>
            <a:r>
              <a:rPr lang="cs-CZ" sz="2800" dirty="0" smtClean="0">
                <a:solidFill>
                  <a:schemeClr val="accent3">
                    <a:lumMod val="75000"/>
                  </a:schemeClr>
                </a:solidFill>
              </a:rPr>
              <a:t>shromažďování výhradně finančních prostředků</a:t>
            </a:r>
            <a:r>
              <a:rPr lang="cs-CZ" sz="2800" dirty="0" smtClean="0"/>
              <a:t>, nikoliv hmotných darů</a:t>
            </a:r>
          </a:p>
          <a:p>
            <a:pPr marL="342900" indent="-342900">
              <a:buFont typeface="Arial" panose="020B0604020202020204" pitchFamily="34" charset="0"/>
              <a:buChar char="•"/>
            </a:pPr>
            <a:r>
              <a:rPr lang="cs-CZ" sz="2800" dirty="0"/>
              <a:t>Sbírku lze konat na dobu určitou nebo na dobu neurčitou. Sbírku na dobu určitou lze konat nejdéle po dobu 3 let ode dne oznámení sbírky</a:t>
            </a:r>
          </a:p>
          <a:p>
            <a:pPr marL="342900" indent="-342900">
              <a:buFont typeface="Arial" panose="020B0604020202020204" pitchFamily="34" charset="0"/>
              <a:buChar char="•"/>
            </a:pPr>
            <a:endParaRPr lang="cs-CZ" sz="2800" b="1" dirty="0" smtClean="0"/>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800"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8</a:t>
            </a:fld>
            <a:endParaRPr lang="en-US" dirty="0"/>
          </a:p>
        </p:txBody>
      </p:sp>
    </p:spTree>
    <p:extLst>
      <p:ext uri="{BB962C8B-B14F-4D97-AF65-F5344CB8AC3E}">
        <p14:creationId xmlns:p14="http://schemas.microsoft.com/office/powerpoint/2010/main" val="3378086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b="1" dirty="0" smtClean="0"/>
              <a:t>Veřejná sbírka</a:t>
            </a:r>
            <a:endParaRPr lang="cs-CZ" sz="4800" b="1" dirty="0"/>
          </a:p>
        </p:txBody>
      </p:sp>
      <p:sp>
        <p:nvSpPr>
          <p:cNvPr id="3" name="TextovéPole 2"/>
          <p:cNvSpPr txBox="1"/>
          <p:nvPr/>
        </p:nvSpPr>
        <p:spPr>
          <a:xfrm>
            <a:off x="887506" y="2070408"/>
            <a:ext cx="10771094" cy="5570756"/>
          </a:xfrm>
          <a:prstGeom prst="rect">
            <a:avLst/>
          </a:prstGeom>
          <a:noFill/>
        </p:spPr>
        <p:txBody>
          <a:bodyPr wrap="square" rtlCol="0">
            <a:spAutoFit/>
          </a:bodyPr>
          <a:lstStyle/>
          <a:p>
            <a:pPr marL="342900" indent="-342900">
              <a:buFont typeface="Arial" panose="020B0604020202020204" pitchFamily="34" charset="0"/>
              <a:buChar char="•"/>
            </a:pPr>
            <a:r>
              <a:rPr lang="cs-CZ" sz="2800" dirty="0" smtClean="0"/>
              <a:t>Veřejnou </a:t>
            </a:r>
            <a:r>
              <a:rPr lang="cs-CZ" sz="2800" dirty="0"/>
              <a:t>sbírku nemusí organizovat pouze NNO, ale také např. obce či podnikatelské subjekty</a:t>
            </a:r>
          </a:p>
          <a:p>
            <a:pPr marL="342900" indent="-342900">
              <a:buFont typeface="Arial" panose="020B0604020202020204" pitchFamily="34" charset="0"/>
              <a:buChar char="•"/>
            </a:pPr>
            <a:r>
              <a:rPr lang="cs-CZ" sz="2800" dirty="0"/>
              <a:t>Důležité je, že finance jsou sbírány za </a:t>
            </a:r>
            <a:r>
              <a:rPr lang="cs-CZ" sz="2800" b="1" dirty="0"/>
              <a:t>veřejně prospěšným </a:t>
            </a:r>
            <a:r>
              <a:rPr lang="cs-CZ" sz="2800" b="1" dirty="0" smtClean="0"/>
              <a:t>účelem</a:t>
            </a:r>
          </a:p>
          <a:p>
            <a:pPr marL="342900" indent="-342900">
              <a:buFont typeface="Arial" panose="020B0604020202020204" pitchFamily="34" charset="0"/>
              <a:buChar char="•"/>
            </a:pPr>
            <a:r>
              <a:rPr lang="cs-CZ" sz="2800" dirty="0" smtClean="0"/>
              <a:t>Účel, pro který byla sbírka zřízena, lze v jejím průběhu měnit jen v případě, že původní účel </a:t>
            </a:r>
            <a:r>
              <a:rPr lang="cs-CZ" sz="2800" dirty="0" smtClean="0"/>
              <a:t>zanikl !!!</a:t>
            </a:r>
            <a:endParaRPr lang="cs-CZ" sz="2800" dirty="0" smtClean="0"/>
          </a:p>
          <a:p>
            <a:pPr marL="342900" indent="-342900">
              <a:buFont typeface="Arial" panose="020B0604020202020204" pitchFamily="34" charset="0"/>
              <a:buChar char="•"/>
            </a:pPr>
            <a:r>
              <a:rPr lang="cs-CZ" sz="2800" dirty="0" smtClean="0"/>
              <a:t>Zákon zakazuje souběžné konání více sbírek k témuž účelu jedním organizátorem</a:t>
            </a:r>
          </a:p>
          <a:p>
            <a:pPr marL="342900" indent="-342900">
              <a:buFont typeface="Arial" panose="020B0604020202020204" pitchFamily="34" charset="0"/>
              <a:buChar char="•"/>
            </a:pPr>
            <a:r>
              <a:rPr lang="cs-CZ" sz="2800" dirty="0" smtClean="0"/>
              <a:t>Jedna instituce může organizovat více sbírek, ovšem každá z nich musí být za jiným účelem a samostatně účtována</a:t>
            </a:r>
            <a:endParaRPr lang="cs-CZ" sz="2800" dirty="0"/>
          </a:p>
          <a:p>
            <a:pPr marL="342900" indent="-342900">
              <a:buFont typeface="Arial" panose="020B0604020202020204" pitchFamily="34" charset="0"/>
              <a:buChar char="•"/>
            </a:pPr>
            <a:endParaRPr lang="cs-CZ" sz="2800" dirty="0" smtClean="0"/>
          </a:p>
          <a:p>
            <a:pPr marL="342900" indent="-342900">
              <a:buFont typeface="Arial" panose="020B0604020202020204" pitchFamily="34" charset="0"/>
              <a:buChar char="•"/>
            </a:pPr>
            <a:endParaRPr lang="cs-CZ" sz="2800" b="1" dirty="0" smtClean="0"/>
          </a:p>
          <a:p>
            <a:pPr marL="285750" indent="-285750">
              <a:buFont typeface="Arial" panose="020B0604020202020204" pitchFamily="34" charset="0"/>
              <a:buChar char="•"/>
            </a:pPr>
            <a:endParaRPr lang="cs-CZ" sz="2000" dirty="0" smtClean="0">
              <a:solidFill>
                <a:schemeClr val="accent6">
                  <a:lumMod val="75000"/>
                </a:schemeClr>
              </a:solidFill>
            </a:endParaRPr>
          </a:p>
          <a:p>
            <a:pPr marL="285750" indent="-285750">
              <a:buFont typeface="Arial" panose="020B0604020202020204" pitchFamily="34" charset="0"/>
              <a:buChar char="•"/>
            </a:pPr>
            <a:endParaRPr lang="cs-CZ" sz="2800"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t>9</a:t>
            </a:fld>
            <a:endParaRPr lang="en-US" dirty="0"/>
          </a:p>
        </p:txBody>
      </p:sp>
    </p:spTree>
    <p:extLst>
      <p:ext uri="{BB962C8B-B14F-4D97-AF65-F5344CB8AC3E}">
        <p14:creationId xmlns:p14="http://schemas.microsoft.com/office/powerpoint/2010/main" val="20004902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al">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C1C93EF2-4785-427F-84A5-F1666490E9CE}"/>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1144</TotalTime>
  <Words>1338</Words>
  <Application>Microsoft Office PowerPoint</Application>
  <PresentationFormat>Vlastní</PresentationFormat>
  <Paragraphs>190</Paragraphs>
  <Slides>22</Slides>
  <Notes>1</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Integrál</vt:lpstr>
      <vt:lpstr>Individuální Fundraising  </vt:lpstr>
      <vt:lpstr>MECENÁŠSTVÍ – dnešní trendy</vt:lpstr>
      <vt:lpstr>MECENÁŠSTVÍ – dnešní trendy</vt:lpstr>
      <vt:lpstr>Charitativní akce (benefice)</vt:lpstr>
      <vt:lpstr>Pravidla pro pořádání benefice</vt:lpstr>
      <vt:lpstr>Charitativní akce (benefice)</vt:lpstr>
      <vt:lpstr>Veřejná sbírka</vt:lpstr>
      <vt:lpstr>Veřejná sbírka</vt:lpstr>
      <vt:lpstr>Veřejná sbírka</vt:lpstr>
      <vt:lpstr>Veřejná sbírka</vt:lpstr>
      <vt:lpstr>Veřejnou sbírkou není</vt:lpstr>
      <vt:lpstr>Veřejná SBÍRKA V ČR</vt:lpstr>
      <vt:lpstr>Úspěšnost sbírky ZÁLEŽÍ NA</vt:lpstr>
      <vt:lpstr>Veřejná sbírka</vt:lpstr>
      <vt:lpstr>DRAŽBA (aukce)</vt:lpstr>
      <vt:lpstr>Tombola (vs.losovačka)</vt:lpstr>
      <vt:lpstr>Prodej předmětů</vt:lpstr>
      <vt:lpstr>DMS</vt:lpstr>
      <vt:lpstr>DMS</vt:lpstr>
      <vt:lpstr>DMS</vt:lpstr>
      <vt:lpstr>Aktuální dms</vt:lpstr>
      <vt:lpstr>On-line darování - crowdfunding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Fundraising OSHP II, zimní semestr ak. Roku 2016/17</dc:title>
  <dc:creator>paja</dc:creator>
  <cp:lastModifiedBy>Skarabelova Simona</cp:lastModifiedBy>
  <cp:revision>112</cp:revision>
  <dcterms:created xsi:type="dcterms:W3CDTF">2016-08-22T10:08:34Z</dcterms:created>
  <dcterms:modified xsi:type="dcterms:W3CDTF">2017-12-06T14:40:58Z</dcterms:modified>
</cp:coreProperties>
</file>