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67"/>
  </p:notesMasterIdLst>
  <p:sldIdLst>
    <p:sldId id="256" r:id="rId2"/>
    <p:sldId id="349" r:id="rId3"/>
    <p:sldId id="350" r:id="rId4"/>
    <p:sldId id="351" r:id="rId5"/>
    <p:sldId id="353" r:id="rId6"/>
    <p:sldId id="358" r:id="rId7"/>
    <p:sldId id="354" r:id="rId8"/>
    <p:sldId id="355" r:id="rId9"/>
    <p:sldId id="356" r:id="rId10"/>
    <p:sldId id="357" r:id="rId11"/>
    <p:sldId id="359" r:id="rId12"/>
    <p:sldId id="360" r:id="rId13"/>
    <p:sldId id="363" r:id="rId14"/>
    <p:sldId id="362" r:id="rId15"/>
    <p:sldId id="352" r:id="rId16"/>
    <p:sldId id="364" r:id="rId17"/>
    <p:sldId id="366" r:id="rId18"/>
    <p:sldId id="367" r:id="rId19"/>
    <p:sldId id="369" r:id="rId20"/>
    <p:sldId id="370" r:id="rId21"/>
    <p:sldId id="372" r:id="rId22"/>
    <p:sldId id="371" r:id="rId23"/>
    <p:sldId id="373" r:id="rId24"/>
    <p:sldId id="374" r:id="rId25"/>
    <p:sldId id="375" r:id="rId26"/>
    <p:sldId id="376" r:id="rId27"/>
    <p:sldId id="377" r:id="rId28"/>
    <p:sldId id="378" r:id="rId29"/>
    <p:sldId id="379" r:id="rId30"/>
    <p:sldId id="380" r:id="rId31"/>
    <p:sldId id="368" r:id="rId32"/>
    <p:sldId id="381" r:id="rId33"/>
    <p:sldId id="382" r:id="rId34"/>
    <p:sldId id="383" r:id="rId35"/>
    <p:sldId id="384" r:id="rId36"/>
    <p:sldId id="385" r:id="rId37"/>
    <p:sldId id="386" r:id="rId38"/>
    <p:sldId id="387" r:id="rId39"/>
    <p:sldId id="388" r:id="rId40"/>
    <p:sldId id="389" r:id="rId41"/>
    <p:sldId id="390" r:id="rId42"/>
    <p:sldId id="391" r:id="rId43"/>
    <p:sldId id="392" r:id="rId44"/>
    <p:sldId id="393" r:id="rId45"/>
    <p:sldId id="394" r:id="rId46"/>
    <p:sldId id="395" r:id="rId47"/>
    <p:sldId id="396" r:id="rId48"/>
    <p:sldId id="397" r:id="rId49"/>
    <p:sldId id="398" r:id="rId50"/>
    <p:sldId id="399" r:id="rId51"/>
    <p:sldId id="400" r:id="rId52"/>
    <p:sldId id="401" r:id="rId53"/>
    <p:sldId id="402" r:id="rId54"/>
    <p:sldId id="403" r:id="rId55"/>
    <p:sldId id="404" r:id="rId56"/>
    <p:sldId id="405" r:id="rId57"/>
    <p:sldId id="406" r:id="rId58"/>
    <p:sldId id="407" r:id="rId59"/>
    <p:sldId id="408" r:id="rId60"/>
    <p:sldId id="409" r:id="rId61"/>
    <p:sldId id="410" r:id="rId62"/>
    <p:sldId id="411" r:id="rId63"/>
    <p:sldId id="412" r:id="rId64"/>
    <p:sldId id="413" r:id="rId65"/>
    <p:sldId id="414" r:id="rId6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vla Hrubsova" initials="PH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E99BE"/>
    <a:srgbClr val="9CCFE4"/>
    <a:srgbClr val="A8E7EA"/>
    <a:srgbClr val="9BD3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472" autoAdjust="0"/>
    <p:restoredTop sz="94660"/>
  </p:normalViewPr>
  <p:slideViewPr>
    <p:cSldViewPr snapToGrid="0">
      <p:cViewPr>
        <p:scale>
          <a:sx n="100" d="100"/>
          <a:sy n="100" d="100"/>
        </p:scale>
        <p:origin x="-102" y="-3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commentAuthors" Target="commentAuthors.xml"/><Relationship Id="rId7" Type="http://schemas.openxmlformats.org/officeDocument/2006/relationships/slide" Target="slides/slide6.xml"/><Relationship Id="rId71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759F6B-2E6F-4F5C-90C7-F93C8067C066}" type="datetimeFigureOut">
              <a:rPr lang="cs-CZ" smtClean="0"/>
              <a:t>29.11.2017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05BD91-27DF-4D8F-BE40-6DCD7EAA78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1636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05BD91-27DF-4D8F-BE40-6DCD7EAA7851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06023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05BD91-27DF-4D8F-BE40-6DCD7EAA7851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94150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05BD91-27DF-4D8F-BE40-6DCD7EAA7851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94150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05BD91-27DF-4D8F-BE40-6DCD7EAA7851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941504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05BD91-27DF-4D8F-BE40-6DCD7EAA7851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941504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05BD91-27DF-4D8F-BE40-6DCD7EAA7851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941504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05BD91-27DF-4D8F-BE40-6DCD7EAA7851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941504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05BD91-27DF-4D8F-BE40-6DCD7EAA7851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941504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05BD91-27DF-4D8F-BE40-6DCD7EAA7851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941504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05BD91-27DF-4D8F-BE40-6DCD7EAA7851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941504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05BD91-27DF-4D8F-BE40-6DCD7EAA7851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94150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05BD91-27DF-4D8F-BE40-6DCD7EAA7851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941504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05BD91-27DF-4D8F-BE40-6DCD7EAA7851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941504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05BD91-27DF-4D8F-BE40-6DCD7EAA7851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941504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05BD91-27DF-4D8F-BE40-6DCD7EAA7851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941504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05BD91-27DF-4D8F-BE40-6DCD7EAA7851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941504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05BD91-27DF-4D8F-BE40-6DCD7EAA7851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941504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05BD91-27DF-4D8F-BE40-6DCD7EAA7851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941504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05BD91-27DF-4D8F-BE40-6DCD7EAA7851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941504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05BD91-27DF-4D8F-BE40-6DCD7EAA7851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941504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05BD91-27DF-4D8F-BE40-6DCD7EAA7851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941504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05BD91-27DF-4D8F-BE40-6DCD7EAA7851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94150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05BD91-27DF-4D8F-BE40-6DCD7EAA7851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941504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05BD91-27DF-4D8F-BE40-6DCD7EAA7851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941504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05BD91-27DF-4D8F-BE40-6DCD7EAA7851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941504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05BD91-27DF-4D8F-BE40-6DCD7EAA7851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941504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05BD91-27DF-4D8F-BE40-6DCD7EAA7851}" type="slidenum">
              <a:rPr lang="cs-CZ" smtClean="0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941504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05BD91-27DF-4D8F-BE40-6DCD7EAA7851}" type="slidenum">
              <a:rPr lang="cs-CZ" smtClean="0"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9415040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05BD91-27DF-4D8F-BE40-6DCD7EAA7851}" type="slidenum">
              <a:rPr lang="cs-CZ" smtClean="0"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9415040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05BD91-27DF-4D8F-BE40-6DCD7EAA7851}" type="slidenum">
              <a:rPr lang="cs-CZ" smtClean="0"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9415040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05BD91-27DF-4D8F-BE40-6DCD7EAA7851}" type="slidenum">
              <a:rPr lang="cs-CZ" smtClean="0"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9415040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05BD91-27DF-4D8F-BE40-6DCD7EAA7851}" type="slidenum">
              <a:rPr lang="cs-CZ" smtClean="0"/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9415040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05BD91-27DF-4D8F-BE40-6DCD7EAA7851}" type="slidenum">
              <a:rPr lang="cs-CZ" smtClean="0"/>
              <a:t>39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94150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05BD91-27DF-4D8F-BE40-6DCD7EAA7851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9415040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05BD91-27DF-4D8F-BE40-6DCD7EAA7851}" type="slidenum">
              <a:rPr lang="cs-CZ" smtClean="0"/>
              <a:t>40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9415040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05BD91-27DF-4D8F-BE40-6DCD7EAA7851}" type="slidenum">
              <a:rPr lang="cs-CZ" smtClean="0"/>
              <a:t>41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9415040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05BD91-27DF-4D8F-BE40-6DCD7EAA7851}" type="slidenum">
              <a:rPr lang="cs-CZ" smtClean="0"/>
              <a:t>42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9415040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05BD91-27DF-4D8F-BE40-6DCD7EAA7851}" type="slidenum">
              <a:rPr lang="cs-CZ" smtClean="0"/>
              <a:t>43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9415040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05BD91-27DF-4D8F-BE40-6DCD7EAA7851}" type="slidenum">
              <a:rPr lang="cs-CZ" smtClean="0"/>
              <a:t>44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9415040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05BD91-27DF-4D8F-BE40-6DCD7EAA7851}" type="slidenum">
              <a:rPr lang="cs-CZ" smtClean="0"/>
              <a:t>45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9415040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05BD91-27DF-4D8F-BE40-6DCD7EAA7851}" type="slidenum">
              <a:rPr lang="cs-CZ" smtClean="0"/>
              <a:t>46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9415040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05BD91-27DF-4D8F-BE40-6DCD7EAA7851}" type="slidenum">
              <a:rPr lang="cs-CZ" smtClean="0"/>
              <a:t>47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9415040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05BD91-27DF-4D8F-BE40-6DCD7EAA7851}" type="slidenum">
              <a:rPr lang="cs-CZ" smtClean="0"/>
              <a:t>48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9415040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05BD91-27DF-4D8F-BE40-6DCD7EAA7851}" type="slidenum">
              <a:rPr lang="cs-CZ" smtClean="0"/>
              <a:t>49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94150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05BD91-27DF-4D8F-BE40-6DCD7EAA7851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9415040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05BD91-27DF-4D8F-BE40-6DCD7EAA7851}" type="slidenum">
              <a:rPr lang="cs-CZ" smtClean="0"/>
              <a:t>50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9415040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05BD91-27DF-4D8F-BE40-6DCD7EAA7851}" type="slidenum">
              <a:rPr lang="cs-CZ" smtClean="0"/>
              <a:t>51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9415040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05BD91-27DF-4D8F-BE40-6DCD7EAA7851}" type="slidenum">
              <a:rPr lang="cs-CZ" smtClean="0"/>
              <a:t>52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9415040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05BD91-27DF-4D8F-BE40-6DCD7EAA7851}" type="slidenum">
              <a:rPr lang="cs-CZ" smtClean="0"/>
              <a:t>53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9415040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05BD91-27DF-4D8F-BE40-6DCD7EAA7851}" type="slidenum">
              <a:rPr lang="cs-CZ" smtClean="0"/>
              <a:t>54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9415040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05BD91-27DF-4D8F-BE40-6DCD7EAA7851}" type="slidenum">
              <a:rPr lang="cs-CZ" smtClean="0"/>
              <a:t>55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9415040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05BD91-27DF-4D8F-BE40-6DCD7EAA7851}" type="slidenum">
              <a:rPr lang="cs-CZ" smtClean="0"/>
              <a:t>56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9415040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05BD91-27DF-4D8F-BE40-6DCD7EAA7851}" type="slidenum">
              <a:rPr lang="cs-CZ" smtClean="0"/>
              <a:t>57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9415040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05BD91-27DF-4D8F-BE40-6DCD7EAA7851}" type="slidenum">
              <a:rPr lang="cs-CZ" smtClean="0"/>
              <a:t>58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9415040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05BD91-27DF-4D8F-BE40-6DCD7EAA7851}" type="slidenum">
              <a:rPr lang="cs-CZ" smtClean="0"/>
              <a:t>59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94150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05BD91-27DF-4D8F-BE40-6DCD7EAA7851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9415040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05BD91-27DF-4D8F-BE40-6DCD7EAA7851}" type="slidenum">
              <a:rPr lang="cs-CZ" smtClean="0"/>
              <a:t>60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9415040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05BD91-27DF-4D8F-BE40-6DCD7EAA7851}" type="slidenum">
              <a:rPr lang="cs-CZ" smtClean="0"/>
              <a:t>61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9415040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05BD91-27DF-4D8F-BE40-6DCD7EAA7851}" type="slidenum">
              <a:rPr lang="cs-CZ" smtClean="0"/>
              <a:t>62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9415040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05BD91-27DF-4D8F-BE40-6DCD7EAA7851}" type="slidenum">
              <a:rPr lang="cs-CZ" smtClean="0"/>
              <a:t>63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9415040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05BD91-27DF-4D8F-BE40-6DCD7EAA7851}" type="slidenum">
              <a:rPr lang="cs-CZ" smtClean="0"/>
              <a:t>64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9415040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05BD91-27DF-4D8F-BE40-6DCD7EAA7851}" type="slidenum">
              <a:rPr lang="cs-CZ" smtClean="0"/>
              <a:t>65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94150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05BD91-27DF-4D8F-BE40-6DCD7EAA7851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94150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05BD91-27DF-4D8F-BE40-6DCD7EAA7851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94150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05BD91-27DF-4D8F-BE40-6DCD7EAA7851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94150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67EE86A-6BAB-4AD4-9C15-1CA3A5146959}" type="datetime1">
              <a:rPr lang="en-US" smtClean="0"/>
              <a:t>11/29/2017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393700" ty="-82550" sx="35000" sy="3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D7959-0255-492B-AADA-2D02A8D01DC7}" type="datetime1">
              <a:rPr lang="en-US" smtClean="0"/>
              <a:t>11/29/2017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F8CDE-5F09-44AD-8F12-C2A0B4F5E59E}" type="datetime1">
              <a:rPr lang="en-US" smtClean="0"/>
              <a:t>11/29/2017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B61D8-A0DA-4912-A6DC-9D6CFFB29A97}" type="datetime1">
              <a:rPr lang="en-US" smtClean="0"/>
              <a:t>11/29/2017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A2863-D085-4770-8873-1A7280F8F51A}" type="datetime1">
              <a:rPr lang="en-US" smtClean="0"/>
              <a:t>11/29/2017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0" y="0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393700" ty="-82550" sx="35000" sy="3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4749B-6045-4824-80C2-DE7948DAF797}" type="datetime1">
              <a:rPr lang="en-US" smtClean="0"/>
              <a:t>11/29/2017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3D5F2-1E56-45A5-B8A0-23982823F289}" type="datetime1">
              <a:rPr lang="en-US" smtClean="0"/>
              <a:t>11/29/2017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8861D-1573-4A3F-AA6F-A61011AF32E9}" type="datetime1">
              <a:rPr lang="en-US" smtClean="0"/>
              <a:t>11/29/2017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D5CF6-F4DA-4B20-887B-647C9C68DA44}" type="datetime1">
              <a:rPr lang="en-US" smtClean="0"/>
              <a:t>11/29/2017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EF177-5264-499C-9768-7A2713870730}" type="datetime1">
              <a:rPr lang="en-US" smtClean="0"/>
              <a:t>11/29/2017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8B832-3668-498E-9AE1-02CE959FEEEB}" type="datetime1">
              <a:rPr lang="en-US" smtClean="0"/>
              <a:t>11/29/2017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6CF5D2EA-1782-4A70-B821-E44C0BC481E7}" type="datetime1">
              <a:rPr lang="en-US" smtClean="0"/>
              <a:t>11/29/2017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fcr.cz/cs/o-ministerstvu/vzdelavani/rozpocet-v-kostce/statni-rozpocet-v-kostce-2016-25872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sz="7300" dirty="0" smtClean="0"/>
              <a:t>Fundraising </a:t>
            </a:r>
            <a:r>
              <a:rPr lang="cs-CZ" sz="4400" dirty="0" smtClean="0"/>
              <a:t>z veřejných zdrojů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4200" spc="180" dirty="0" smtClean="0"/>
              <a:t> </a:t>
            </a:r>
            <a:r>
              <a:rPr lang="cs-CZ" sz="4200" spc="180" dirty="0" smtClean="0"/>
              <a:t>zimní semestr </a:t>
            </a:r>
            <a:r>
              <a:rPr lang="cs-CZ" sz="4200" spc="180" dirty="0" err="1" smtClean="0"/>
              <a:t>ak</a:t>
            </a:r>
            <a:r>
              <a:rPr lang="cs-CZ" sz="4200" spc="180" dirty="0" smtClean="0"/>
              <a:t>. Roku 2017/18</a:t>
            </a:r>
            <a:endParaRPr lang="cs-CZ" sz="4200" spc="18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1600" dirty="0" smtClean="0"/>
              <a:t>Simona Škarabelová, </a:t>
            </a:r>
          </a:p>
          <a:p>
            <a:r>
              <a:rPr lang="cs-CZ" sz="1600" dirty="0" smtClean="0"/>
              <a:t>Za použití skvělých  </a:t>
            </a:r>
            <a:r>
              <a:rPr lang="cs-CZ" sz="1600" dirty="0" smtClean="0"/>
              <a:t>materiálů kolegyn</a:t>
            </a:r>
            <a:r>
              <a:rPr lang="cs-CZ" sz="1600" dirty="0" smtClean="0"/>
              <a:t>ě:</a:t>
            </a:r>
          </a:p>
          <a:p>
            <a:endParaRPr lang="cs-CZ" sz="800" dirty="0"/>
          </a:p>
          <a:p>
            <a:r>
              <a:rPr lang="cs-CZ" sz="1300" dirty="0" err="1" smtClean="0"/>
              <a:t>MgA</a:t>
            </a:r>
            <a:r>
              <a:rPr lang="cs-CZ" sz="1300" dirty="0" smtClean="0"/>
              <a:t>. </a:t>
            </a:r>
            <a:r>
              <a:rPr lang="cs-CZ" sz="1300" dirty="0" smtClean="0"/>
              <a:t>Pavly </a:t>
            </a:r>
            <a:r>
              <a:rPr lang="cs-CZ" sz="1300" dirty="0" err="1" smtClean="0"/>
              <a:t>Hrubšové</a:t>
            </a:r>
            <a:endParaRPr lang="cs-CZ" sz="1300" dirty="0" smtClean="0"/>
          </a:p>
        </p:txBody>
      </p:sp>
    </p:spTree>
    <p:extLst>
      <p:ext uri="{BB962C8B-B14F-4D97-AF65-F5344CB8AC3E}">
        <p14:creationId xmlns:p14="http://schemas.microsoft.com/office/powerpoint/2010/main" val="1459864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VÝDAJE STÁTÍHO ROZPOČTU III</a:t>
            </a:r>
            <a:endParaRPr lang="cs-CZ" sz="2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ovéPole 4"/>
          <p:cNvSpPr txBox="1"/>
          <p:nvPr/>
        </p:nvSpPr>
        <p:spPr>
          <a:xfrm>
            <a:off x="833717" y="1883126"/>
            <a:ext cx="10554719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5400" b="1" dirty="0" smtClean="0">
                <a:solidFill>
                  <a:schemeClr val="accent6">
                    <a:lumMod val="75000"/>
                  </a:schemeClr>
                </a:solidFill>
              </a:rPr>
              <a:t>Nemandatorní =</a:t>
            </a:r>
            <a:r>
              <a:rPr lang="cs-CZ" sz="4000" dirty="0" smtClean="0"/>
              <a:t> </a:t>
            </a:r>
            <a:r>
              <a:rPr lang="cs-CZ" sz="2800" dirty="0" smtClean="0"/>
              <a:t>Ostatní </a:t>
            </a:r>
            <a:r>
              <a:rPr lang="cs-CZ" sz="2800" dirty="0"/>
              <a:t>výdaje, které umožňují vládě reagovat na hospodářský vývoj a </a:t>
            </a:r>
            <a:r>
              <a:rPr lang="cs-CZ" sz="2800" dirty="0" smtClean="0"/>
              <a:t>směřovat jimi </a:t>
            </a:r>
            <a:r>
              <a:rPr lang="cs-CZ" sz="2800" dirty="0"/>
              <a:t>rozvoj </a:t>
            </a:r>
            <a:r>
              <a:rPr lang="cs-CZ" sz="2800" dirty="0" smtClean="0"/>
              <a:t>společnosti</a:t>
            </a:r>
            <a:br>
              <a:rPr lang="cs-CZ" sz="2800" dirty="0" smtClean="0"/>
            </a:br>
            <a:r>
              <a:rPr lang="cs-CZ" sz="2800" dirty="0" smtClean="0"/>
              <a:t>a ekonomiky </a:t>
            </a:r>
            <a:r>
              <a:rPr lang="cs-CZ" sz="2800" dirty="0"/>
              <a:t>(dopravní infrastruktura, školství, sport apod.). </a:t>
            </a:r>
            <a:r>
              <a:rPr lang="cs-CZ" sz="2800" dirty="0" smtClean="0"/>
              <a:t>Tyto výdaje </a:t>
            </a:r>
            <a:r>
              <a:rPr lang="cs-CZ" sz="2800" dirty="0"/>
              <a:t>představují 29,9 % v roce 2015 a 24,9 % v roce 2016 celkových výdajů státního rozpočtu.</a:t>
            </a:r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407038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21364" y="652757"/>
            <a:ext cx="5570636" cy="1499616"/>
          </a:xfrm>
        </p:spPr>
        <p:txBody>
          <a:bodyPr>
            <a:normAutofit fontScale="90000"/>
          </a:bodyPr>
          <a:lstStyle/>
          <a:p>
            <a:pPr algn="r"/>
            <a:r>
              <a:rPr lang="cs-CZ" b="1" dirty="0" smtClean="0"/>
              <a:t>Struktura</a:t>
            </a:r>
            <a:br>
              <a:rPr lang="cs-CZ" b="1" dirty="0" smtClean="0"/>
            </a:br>
            <a:r>
              <a:rPr lang="cs-CZ" b="1" dirty="0" smtClean="0"/>
              <a:t>výdajů </a:t>
            </a:r>
            <a:br>
              <a:rPr lang="cs-CZ" b="1" dirty="0" smtClean="0"/>
            </a:br>
            <a:r>
              <a:rPr lang="cs-CZ" sz="2800" b="1" dirty="0" smtClean="0"/>
              <a:t>STÁTNÍHO</a:t>
            </a:r>
            <a:r>
              <a:rPr lang="cs-CZ" sz="2800" b="1" dirty="0"/>
              <a:t> </a:t>
            </a:r>
            <a:r>
              <a:rPr lang="cs-CZ" sz="2800" b="1" dirty="0" err="1" smtClean="0"/>
              <a:t>rOZPOČTU</a:t>
            </a:r>
            <a:r>
              <a:rPr lang="cs-CZ" sz="2800" b="1" dirty="0" smtClean="0"/>
              <a:t/>
            </a:r>
            <a:br>
              <a:rPr lang="cs-CZ" sz="2800" b="1" dirty="0" smtClean="0"/>
            </a:br>
            <a:r>
              <a:rPr lang="cs-CZ" sz="2800" b="1" dirty="0" smtClean="0"/>
              <a:t>ROKU </a:t>
            </a:r>
            <a:r>
              <a:rPr lang="cs-CZ" sz="2800" b="1" dirty="0"/>
              <a:t>2016</a:t>
            </a:r>
            <a:endParaRPr lang="cs-CZ" sz="2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11</a:t>
            </a:fld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67825" cy="6858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66491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21364" y="652757"/>
            <a:ext cx="5570636" cy="1499616"/>
          </a:xfrm>
        </p:spPr>
        <p:txBody>
          <a:bodyPr>
            <a:normAutofit fontScale="90000"/>
          </a:bodyPr>
          <a:lstStyle/>
          <a:p>
            <a:pPr algn="r"/>
            <a:r>
              <a:rPr lang="cs-CZ" b="1" dirty="0" smtClean="0"/>
              <a:t>Struktura</a:t>
            </a:r>
            <a:br>
              <a:rPr lang="cs-CZ" b="1" dirty="0" smtClean="0"/>
            </a:br>
            <a:r>
              <a:rPr lang="cs-CZ" b="1" dirty="0" smtClean="0"/>
              <a:t>výdajů </a:t>
            </a:r>
            <a:br>
              <a:rPr lang="cs-CZ" b="1" dirty="0" smtClean="0"/>
            </a:br>
            <a:r>
              <a:rPr lang="cs-CZ" sz="2800" b="1" dirty="0" smtClean="0"/>
              <a:t>STÁTNÍHO</a:t>
            </a:r>
            <a:r>
              <a:rPr lang="cs-CZ" sz="2800" b="1" dirty="0"/>
              <a:t> </a:t>
            </a:r>
            <a:r>
              <a:rPr lang="cs-CZ" sz="2800" b="1" dirty="0" err="1" smtClean="0"/>
              <a:t>rOZPOČTU</a:t>
            </a:r>
            <a:r>
              <a:rPr lang="cs-CZ" sz="2800" b="1" dirty="0" smtClean="0"/>
              <a:t/>
            </a:r>
            <a:br>
              <a:rPr lang="cs-CZ" sz="2800" b="1" dirty="0" smtClean="0"/>
            </a:br>
            <a:r>
              <a:rPr lang="cs-CZ" sz="2800" b="1" dirty="0" smtClean="0"/>
              <a:t>podle odvětví</a:t>
            </a:r>
            <a:br>
              <a:rPr lang="cs-CZ" sz="2800" b="1" dirty="0" smtClean="0"/>
            </a:br>
            <a:r>
              <a:rPr lang="cs-CZ" sz="2800" b="1" dirty="0" smtClean="0"/>
              <a:t>v roce </a:t>
            </a:r>
            <a:r>
              <a:rPr lang="cs-CZ" sz="2800" b="1" dirty="0"/>
              <a:t>2016</a:t>
            </a:r>
            <a:endParaRPr lang="cs-CZ" sz="2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12</a:t>
            </a:fld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04" r="2344"/>
          <a:stretch/>
        </p:blipFill>
        <p:spPr bwMode="auto">
          <a:xfrm>
            <a:off x="0" y="0"/>
            <a:ext cx="885767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09390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13</a:t>
            </a:fld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11" t="1" r="5159" b="44380"/>
          <a:stretch/>
        </p:blipFill>
        <p:spPr bwMode="auto">
          <a:xfrm>
            <a:off x="690129" y="12554"/>
            <a:ext cx="10716779" cy="68454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79421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14</a:t>
            </a:fld>
            <a:endParaRPr lang="en-US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391"/>
          <a:stretch/>
        </p:blipFill>
        <p:spPr bwMode="auto">
          <a:xfrm>
            <a:off x="0" y="3808558"/>
            <a:ext cx="12204960" cy="22320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722" b="19183"/>
          <a:stretch/>
        </p:blipFill>
        <p:spPr bwMode="auto">
          <a:xfrm>
            <a:off x="0" y="341456"/>
            <a:ext cx="12192000" cy="30509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55366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Ministerstva,</a:t>
            </a:r>
            <a:r>
              <a:rPr lang="cs-CZ" sz="3600" b="1" dirty="0" smtClean="0"/>
              <a:t> plány rozpočtů na rok 2016</a:t>
            </a:r>
            <a:endParaRPr lang="cs-CZ" sz="36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TextovéPole 4"/>
          <p:cNvSpPr txBox="1"/>
          <p:nvPr/>
        </p:nvSpPr>
        <p:spPr>
          <a:xfrm>
            <a:off x="833717" y="1883126"/>
            <a:ext cx="1118795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5467350" algn="l"/>
              </a:tabLst>
            </a:pPr>
            <a:r>
              <a:rPr lang="cs-CZ" sz="2000" dirty="0">
                <a:solidFill>
                  <a:schemeClr val="accent2">
                    <a:lumMod val="75000"/>
                  </a:schemeClr>
                </a:solidFill>
              </a:rPr>
              <a:t>Ministerstvo práce a sociálních </a:t>
            </a:r>
            <a:r>
              <a:rPr lang="cs-CZ" sz="2000" dirty="0" smtClean="0">
                <a:solidFill>
                  <a:schemeClr val="accent2">
                    <a:lumMod val="75000"/>
                  </a:schemeClr>
                </a:solidFill>
              </a:rPr>
              <a:t>věcí	545 887 971 576</a:t>
            </a:r>
            <a:endParaRPr lang="cs-CZ" sz="2000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tabLst>
                <a:tab pos="5467350" algn="l"/>
              </a:tabLst>
            </a:pPr>
            <a:r>
              <a:rPr lang="cs-CZ" sz="2000" dirty="0">
                <a:solidFill>
                  <a:schemeClr val="accent2">
                    <a:lumMod val="75000"/>
                  </a:schemeClr>
                </a:solidFill>
              </a:rPr>
              <a:t>Ministerstvo školství, mládeže a </a:t>
            </a:r>
            <a:r>
              <a:rPr lang="cs-CZ" sz="2000" dirty="0" smtClean="0">
                <a:solidFill>
                  <a:schemeClr val="accent2">
                    <a:lumMod val="75000"/>
                  </a:schemeClr>
                </a:solidFill>
              </a:rPr>
              <a:t>tělovýchovy	141 179 305 846</a:t>
            </a:r>
          </a:p>
          <a:p>
            <a:pPr>
              <a:tabLst>
                <a:tab pos="5467350" algn="l"/>
              </a:tabLst>
            </a:pPr>
            <a:r>
              <a:rPr lang="cs-CZ" sz="2000" dirty="0">
                <a:solidFill>
                  <a:schemeClr val="accent2">
                    <a:lumMod val="75000"/>
                  </a:schemeClr>
                </a:solidFill>
              </a:rPr>
              <a:t>Ministerstvo </a:t>
            </a:r>
            <a:r>
              <a:rPr lang="cs-CZ" sz="2000" dirty="0" smtClean="0">
                <a:solidFill>
                  <a:schemeClr val="accent2">
                    <a:lumMod val="75000"/>
                  </a:schemeClr>
                </a:solidFill>
              </a:rPr>
              <a:t>vnitra	 58 547 346 034</a:t>
            </a:r>
          </a:p>
          <a:p>
            <a:pPr>
              <a:tabLst>
                <a:tab pos="5467350" algn="l"/>
              </a:tabLst>
            </a:pPr>
            <a:r>
              <a:rPr lang="cs-CZ" sz="2000" dirty="0">
                <a:solidFill>
                  <a:schemeClr val="accent2">
                    <a:lumMod val="75000"/>
                  </a:schemeClr>
                </a:solidFill>
              </a:rPr>
              <a:t>Ministerstvo </a:t>
            </a:r>
            <a:r>
              <a:rPr lang="cs-CZ" sz="2000" dirty="0" smtClean="0">
                <a:solidFill>
                  <a:schemeClr val="accent2">
                    <a:lumMod val="75000"/>
                  </a:schemeClr>
                </a:solidFill>
              </a:rPr>
              <a:t>zemědělství	 49 680 825 205</a:t>
            </a:r>
          </a:p>
          <a:p>
            <a:pPr>
              <a:tabLst>
                <a:tab pos="5467350" algn="l"/>
              </a:tabLst>
            </a:pPr>
            <a:r>
              <a:rPr lang="cs-CZ" sz="2000" dirty="0">
                <a:solidFill>
                  <a:schemeClr val="accent2">
                    <a:lumMod val="75000"/>
                  </a:schemeClr>
                </a:solidFill>
              </a:rPr>
              <a:t>Ministerstvo </a:t>
            </a:r>
            <a:r>
              <a:rPr lang="cs-CZ" sz="2000" dirty="0" smtClean="0">
                <a:solidFill>
                  <a:schemeClr val="accent2">
                    <a:lumMod val="75000"/>
                  </a:schemeClr>
                </a:solidFill>
              </a:rPr>
              <a:t>dopravy	 47 805 676 480</a:t>
            </a:r>
            <a:endParaRPr lang="cs-CZ" sz="2000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tabLst>
                <a:tab pos="5467350" algn="l"/>
              </a:tabLst>
            </a:pPr>
            <a:r>
              <a:rPr lang="cs-CZ" sz="2000" dirty="0">
                <a:solidFill>
                  <a:schemeClr val="accent2">
                    <a:lumMod val="75000"/>
                  </a:schemeClr>
                </a:solidFill>
              </a:rPr>
              <a:t>Ministerstvo </a:t>
            </a:r>
            <a:r>
              <a:rPr lang="cs-CZ" sz="2000" dirty="0" smtClean="0">
                <a:solidFill>
                  <a:schemeClr val="accent2">
                    <a:lumMod val="75000"/>
                  </a:schemeClr>
                </a:solidFill>
              </a:rPr>
              <a:t>obrany	 47 </a:t>
            </a:r>
            <a:r>
              <a:rPr lang="cs-CZ" sz="2000" dirty="0">
                <a:solidFill>
                  <a:schemeClr val="accent2">
                    <a:lumMod val="75000"/>
                  </a:schemeClr>
                </a:solidFill>
              </a:rPr>
              <a:t>588 657 725</a:t>
            </a:r>
          </a:p>
          <a:p>
            <a:pPr>
              <a:tabLst>
                <a:tab pos="5467350" algn="l"/>
              </a:tabLst>
            </a:pPr>
            <a:r>
              <a:rPr lang="cs-CZ" sz="2000" dirty="0" smtClean="0">
                <a:solidFill>
                  <a:schemeClr val="accent2">
                    <a:lumMod val="75000"/>
                  </a:schemeClr>
                </a:solidFill>
              </a:rPr>
              <a:t>Ministerstvo </a:t>
            </a:r>
            <a:r>
              <a:rPr lang="cs-CZ" sz="2000" dirty="0">
                <a:solidFill>
                  <a:schemeClr val="accent2">
                    <a:lumMod val="75000"/>
                  </a:schemeClr>
                </a:solidFill>
              </a:rPr>
              <a:t>průmyslu a </a:t>
            </a:r>
            <a:r>
              <a:rPr lang="cs-CZ" sz="2000" dirty="0" smtClean="0">
                <a:solidFill>
                  <a:schemeClr val="accent2">
                    <a:lumMod val="75000"/>
                  </a:schemeClr>
                </a:solidFill>
              </a:rPr>
              <a:t>obchodu	 40 166 993 342</a:t>
            </a:r>
            <a:endParaRPr lang="cs-CZ" sz="2000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tabLst>
                <a:tab pos="5467350" algn="l"/>
              </a:tabLst>
            </a:pPr>
            <a:r>
              <a:rPr lang="cs-CZ" sz="2000" dirty="0">
                <a:solidFill>
                  <a:schemeClr val="accent2">
                    <a:lumMod val="75000"/>
                  </a:schemeClr>
                </a:solidFill>
              </a:rPr>
              <a:t>Ministerstvo </a:t>
            </a:r>
            <a:r>
              <a:rPr lang="cs-CZ" sz="2000" dirty="0" smtClean="0">
                <a:solidFill>
                  <a:schemeClr val="accent2">
                    <a:lumMod val="75000"/>
                  </a:schemeClr>
                </a:solidFill>
              </a:rPr>
              <a:t>spravedlnosti	 24 628 564 408</a:t>
            </a:r>
            <a:endParaRPr lang="cs-CZ" sz="2000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tabLst>
                <a:tab pos="5467350" algn="l"/>
              </a:tabLst>
            </a:pPr>
            <a:r>
              <a:rPr lang="cs-CZ" sz="2000" dirty="0">
                <a:solidFill>
                  <a:schemeClr val="accent2">
                    <a:lumMod val="75000"/>
                  </a:schemeClr>
                </a:solidFill>
              </a:rPr>
              <a:t>Ministerstvo </a:t>
            </a:r>
            <a:r>
              <a:rPr lang="cs-CZ" sz="2000" dirty="0" smtClean="0">
                <a:solidFill>
                  <a:schemeClr val="accent2">
                    <a:lumMod val="75000"/>
                  </a:schemeClr>
                </a:solidFill>
              </a:rPr>
              <a:t>financí	 19 525 776 497</a:t>
            </a:r>
          </a:p>
          <a:p>
            <a:pPr>
              <a:tabLst>
                <a:tab pos="5467350" algn="l"/>
              </a:tabLst>
            </a:pPr>
            <a:r>
              <a:rPr lang="cs-CZ" sz="2000" dirty="0" smtClean="0">
                <a:solidFill>
                  <a:schemeClr val="accent2">
                    <a:lumMod val="75000"/>
                  </a:schemeClr>
                </a:solidFill>
              </a:rPr>
              <a:t>Ministerstvo pro místní rozvoj	 12 905 766 635</a:t>
            </a:r>
          </a:p>
          <a:p>
            <a:pPr>
              <a:tabLst>
                <a:tab pos="5467350" algn="l"/>
              </a:tabLst>
            </a:pPr>
            <a:r>
              <a:rPr lang="cs-CZ" sz="2000" dirty="0">
                <a:solidFill>
                  <a:schemeClr val="accent2">
                    <a:lumMod val="75000"/>
                  </a:schemeClr>
                </a:solidFill>
              </a:rPr>
              <a:t>Ministerstvo </a:t>
            </a:r>
            <a:r>
              <a:rPr lang="cs-CZ" sz="2000" dirty="0" smtClean="0">
                <a:solidFill>
                  <a:schemeClr val="accent2">
                    <a:lumMod val="75000"/>
                  </a:schemeClr>
                </a:solidFill>
              </a:rPr>
              <a:t>kultury	 11 262 836 889</a:t>
            </a:r>
          </a:p>
          <a:p>
            <a:pPr>
              <a:tabLst>
                <a:tab pos="5467350" algn="l"/>
              </a:tabLst>
            </a:pPr>
            <a:r>
              <a:rPr lang="cs-CZ" sz="2000" dirty="0" smtClean="0">
                <a:solidFill>
                  <a:schemeClr val="accent2">
                    <a:lumMod val="75000"/>
                  </a:schemeClr>
                </a:solidFill>
              </a:rPr>
              <a:t>Ministerstvo životního prostředí	  9 438 192 207</a:t>
            </a:r>
          </a:p>
          <a:p>
            <a:pPr>
              <a:tabLst>
                <a:tab pos="5467350" algn="l"/>
              </a:tabLst>
            </a:pPr>
            <a:r>
              <a:rPr lang="cs-CZ" sz="2000" dirty="0" smtClean="0">
                <a:solidFill>
                  <a:schemeClr val="accent2">
                    <a:lumMod val="75000"/>
                  </a:schemeClr>
                </a:solidFill>
              </a:rPr>
              <a:t>Ministerstvo zdravotnictví	  6 736 949 052</a:t>
            </a:r>
          </a:p>
          <a:p>
            <a:pPr>
              <a:tabLst>
                <a:tab pos="5467350" algn="l"/>
              </a:tabLst>
            </a:pPr>
            <a:r>
              <a:rPr lang="cs-CZ" sz="2000" dirty="0">
                <a:solidFill>
                  <a:schemeClr val="accent2">
                    <a:lumMod val="75000"/>
                  </a:schemeClr>
                </a:solidFill>
              </a:rPr>
              <a:t>Ministerstvo zahraničních </a:t>
            </a:r>
            <a:r>
              <a:rPr lang="cs-CZ" sz="2000" dirty="0" smtClean="0">
                <a:solidFill>
                  <a:schemeClr val="accent2">
                    <a:lumMod val="75000"/>
                  </a:schemeClr>
                </a:solidFill>
              </a:rPr>
              <a:t>věcí	  6 486 926 034</a:t>
            </a:r>
            <a:endParaRPr lang="cs-CZ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2994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Ministerstvo kultury</a:t>
            </a:r>
            <a:endParaRPr lang="cs-CZ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16</a:t>
            </a:fld>
            <a:endParaRPr lang="en-US" dirty="0"/>
          </a:p>
        </p:txBody>
      </p:sp>
      <p:sp>
        <p:nvSpPr>
          <p:cNvPr id="5" name="TextovéPole 4"/>
          <p:cNvSpPr txBox="1"/>
          <p:nvPr/>
        </p:nvSpPr>
        <p:spPr>
          <a:xfrm>
            <a:off x="833717" y="1624508"/>
            <a:ext cx="11187954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chemeClr val="accent4">
                    <a:lumMod val="75000"/>
                  </a:schemeClr>
                </a:solidFill>
              </a:rPr>
              <a:t>Ministerstvo kultury je ústředním orgánem státní správy pro: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chemeClr val="accent3">
                    <a:lumMod val="75000"/>
                  </a:schemeClr>
                </a:solidFill>
              </a:rPr>
              <a:t>umění</a:t>
            </a:r>
            <a:r>
              <a:rPr lang="cs-CZ" sz="2000" dirty="0">
                <a:solidFill>
                  <a:schemeClr val="accent3">
                    <a:lumMod val="75000"/>
                  </a:schemeClr>
                </a:solidFill>
              </a:rPr>
              <a:t>, kulturně výchovnou činnost a kulturní památky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accent3">
                    <a:lumMod val="75000"/>
                  </a:schemeClr>
                </a:solidFill>
              </a:rPr>
              <a:t>věci církví a náboženských společností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accent3">
                    <a:lumMod val="75000"/>
                  </a:schemeClr>
                </a:solidFill>
              </a:rPr>
              <a:t>věci periodického i neperiodického tisku a jiných informačních prostředků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accent3">
                    <a:lumMod val="75000"/>
                  </a:schemeClr>
                </a:solidFill>
              </a:rPr>
              <a:t>rozhlasové a televizní vysílání (s výjimkou působnosti Rady pro rozhlasové a televizní vysílání)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accent3">
                    <a:lumMod val="75000"/>
                  </a:schemeClr>
                </a:solidFill>
              </a:rPr>
              <a:t>provádění autorského zákona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accent3">
                    <a:lumMod val="75000"/>
                  </a:schemeClr>
                </a:solidFill>
              </a:rPr>
              <a:t>výrobu a obchod v oblasti kultury</a:t>
            </a:r>
          </a:p>
          <a:p>
            <a:endParaRPr lang="cs-CZ" sz="2400" dirty="0" smtClean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cs-CZ" sz="2400" b="1" dirty="0" smtClean="0">
                <a:solidFill>
                  <a:schemeClr val="accent4">
                    <a:lumMod val="75000"/>
                  </a:schemeClr>
                </a:solidFill>
              </a:rPr>
              <a:t>Plán rozpočtu MK na rok 2016</a:t>
            </a:r>
          </a:p>
          <a:p>
            <a:r>
              <a:rPr lang="cs-CZ" sz="2400" dirty="0" smtClean="0">
                <a:solidFill>
                  <a:schemeClr val="accent4">
                    <a:lumMod val="75000"/>
                  </a:schemeClr>
                </a:solidFill>
              </a:rPr>
              <a:t>Příjmy celkem: 157 195 000 Kč</a:t>
            </a:r>
            <a:endParaRPr lang="cs-CZ" sz="2400" dirty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cs-CZ" sz="2400" dirty="0" smtClean="0">
                <a:solidFill>
                  <a:schemeClr val="accent4">
                    <a:lumMod val="75000"/>
                  </a:schemeClr>
                </a:solidFill>
              </a:rPr>
              <a:t>Výdaje celkem:  11 707 143 311 Kč</a:t>
            </a:r>
          </a:p>
          <a:p>
            <a:endParaRPr lang="cs-CZ" sz="2000" dirty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cs-CZ" sz="2400" b="1" dirty="0" smtClean="0">
                <a:solidFill>
                  <a:schemeClr val="accent4">
                    <a:lumMod val="75000"/>
                  </a:schemeClr>
                </a:solidFill>
              </a:rPr>
              <a:t>PLÁN</a:t>
            </a:r>
            <a:r>
              <a:rPr lang="cs-CZ" sz="2400" dirty="0" smtClean="0">
                <a:solidFill>
                  <a:schemeClr val="accent4">
                    <a:lumMod val="75000"/>
                  </a:schemeClr>
                </a:solidFill>
              </a:rPr>
              <a:t> PRO ROK 2016:</a:t>
            </a:r>
          </a:p>
          <a:p>
            <a:r>
              <a:rPr lang="cs-CZ" sz="2400" dirty="0" smtClean="0">
                <a:solidFill>
                  <a:schemeClr val="accent4">
                    <a:lumMod val="75000"/>
                  </a:schemeClr>
                </a:solidFill>
              </a:rPr>
              <a:t>Na kulturu připadne </a:t>
            </a:r>
            <a:r>
              <a:rPr lang="cs-CZ" sz="2400" b="1" dirty="0" smtClean="0">
                <a:solidFill>
                  <a:schemeClr val="accent4">
                    <a:lumMod val="75000"/>
                  </a:schemeClr>
                </a:solidFill>
              </a:rPr>
              <a:t>0,936 % </a:t>
            </a:r>
            <a:r>
              <a:rPr lang="cs-CZ" sz="2400" dirty="0" smtClean="0">
                <a:solidFill>
                  <a:schemeClr val="accent4">
                    <a:lumMod val="75000"/>
                  </a:schemeClr>
                </a:solidFill>
              </a:rPr>
              <a:t>z výdajů státního rozpočtu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6330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Ministerstvo kultury</a:t>
            </a:r>
            <a:endParaRPr lang="cs-CZ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17</a:t>
            </a:fld>
            <a:endParaRPr lang="en-US" dirty="0"/>
          </a:p>
        </p:txBody>
      </p:sp>
      <p:sp>
        <p:nvSpPr>
          <p:cNvPr id="5" name="TextovéPole 4"/>
          <p:cNvSpPr txBox="1"/>
          <p:nvPr/>
        </p:nvSpPr>
        <p:spPr>
          <a:xfrm>
            <a:off x="833717" y="1624508"/>
            <a:ext cx="11187954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chemeClr val="accent4">
                    <a:lumMod val="75000"/>
                  </a:schemeClr>
                </a:solidFill>
              </a:rPr>
              <a:t>Spravuje celkem deset oblastí: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accent6">
                    <a:lumMod val="75000"/>
                  </a:schemeClr>
                </a:solidFill>
              </a:rPr>
              <a:t>Kulturní dědictví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accent6">
                    <a:lumMod val="75000"/>
                  </a:schemeClr>
                </a:solidFill>
              </a:rPr>
              <a:t>Profesionální umění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accent6">
                    <a:lumMod val="75000"/>
                  </a:schemeClr>
                </a:solidFill>
              </a:rPr>
              <a:t>Literatura a knihovny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accent6">
                    <a:lumMod val="75000"/>
                  </a:schemeClr>
                </a:solidFill>
              </a:rPr>
              <a:t>Média a audiovize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accent6">
                    <a:lumMod val="75000"/>
                  </a:schemeClr>
                </a:solidFill>
              </a:rPr>
              <a:t>Autorské právo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accent6">
                    <a:lumMod val="75000"/>
                  </a:schemeClr>
                </a:solidFill>
              </a:rPr>
              <a:t>Zahraniční vztahy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accent6">
                    <a:lumMod val="75000"/>
                  </a:schemeClr>
                </a:solidFill>
              </a:rPr>
              <a:t>Evropské záležitosti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accent6">
                    <a:lumMod val="75000"/>
                  </a:schemeClr>
                </a:solidFill>
              </a:rPr>
              <a:t>Výzkum a vývoj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accent6">
                    <a:lumMod val="75000"/>
                  </a:schemeClr>
                </a:solidFill>
              </a:rPr>
              <a:t>Církve a náboženské společnosti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accent6">
                    <a:lumMod val="75000"/>
                  </a:schemeClr>
                </a:solidFill>
              </a:rPr>
              <a:t>Regionální a národnostní kultura</a:t>
            </a:r>
            <a:endParaRPr lang="cs-CZ" sz="2400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8651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Profesionální umění, </a:t>
            </a:r>
            <a:r>
              <a:rPr lang="cs-CZ" sz="4000" b="1" dirty="0" smtClean="0"/>
              <a:t>granty a dotace</a:t>
            </a:r>
            <a:endParaRPr lang="cs-CZ" sz="4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18</a:t>
            </a:fld>
            <a:endParaRPr lang="en-US" dirty="0"/>
          </a:p>
        </p:txBody>
      </p:sp>
      <p:sp>
        <p:nvSpPr>
          <p:cNvPr id="5" name="TextovéPole 4"/>
          <p:cNvSpPr txBox="1"/>
          <p:nvPr/>
        </p:nvSpPr>
        <p:spPr>
          <a:xfrm>
            <a:off x="833717" y="2006894"/>
            <a:ext cx="11187954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4000" dirty="0" smtClean="0">
                <a:solidFill>
                  <a:schemeClr val="accent6">
                    <a:lumMod val="75000"/>
                  </a:schemeClr>
                </a:solidFill>
              </a:rPr>
              <a:t>Program poskytování příspěvků na tvůrčí nebo studijní účely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4000" dirty="0" smtClean="0">
                <a:solidFill>
                  <a:schemeClr val="accent2">
                    <a:lumMod val="75000"/>
                  </a:schemeClr>
                </a:solidFill>
              </a:rPr>
              <a:t>Program státní podpory profesionálních divadel, symfonických orchestrů a pěveckých sborů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4000" dirty="0" smtClean="0">
                <a:solidFill>
                  <a:schemeClr val="accent4">
                    <a:lumMod val="75000"/>
                  </a:schemeClr>
                </a:solidFill>
              </a:rPr>
              <a:t>Program kulturních aktivit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cs-CZ" sz="4400" dirty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cs-CZ" sz="3200" dirty="0">
                <a:solidFill>
                  <a:schemeClr val="accent4">
                    <a:lumMod val="75000"/>
                  </a:schemeClr>
                </a:solidFill>
              </a:rPr>
              <a:t>Spravuje je Odbor umění, literatury a knihoven Ministerstva </a:t>
            </a:r>
            <a:r>
              <a:rPr lang="cs-CZ" sz="3200" dirty="0" smtClean="0">
                <a:solidFill>
                  <a:schemeClr val="accent4">
                    <a:lumMod val="75000"/>
                  </a:schemeClr>
                </a:solidFill>
              </a:rPr>
              <a:t>kultury.</a:t>
            </a:r>
          </a:p>
          <a:p>
            <a:endParaRPr lang="cs-CZ" sz="2000" dirty="0" smtClean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4758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/>
              <a:t>Program poskytování příspěvků </a:t>
            </a:r>
            <a:r>
              <a:rPr lang="cs-CZ" sz="3600" b="1" dirty="0" smtClean="0"/>
              <a:t>na</a:t>
            </a:r>
            <a:br>
              <a:rPr lang="cs-CZ" sz="3600" b="1" dirty="0" smtClean="0"/>
            </a:br>
            <a:r>
              <a:rPr lang="cs-CZ" b="1" dirty="0" smtClean="0"/>
              <a:t>tvůrčí </a:t>
            </a:r>
            <a:r>
              <a:rPr lang="cs-CZ" b="1" dirty="0"/>
              <a:t>nebo studijní účely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19</a:t>
            </a:fld>
            <a:endParaRPr lang="en-US" dirty="0"/>
          </a:p>
        </p:txBody>
      </p:sp>
      <p:sp>
        <p:nvSpPr>
          <p:cNvPr id="5" name="TextovéPole 4"/>
          <p:cNvSpPr txBox="1"/>
          <p:nvPr/>
        </p:nvSpPr>
        <p:spPr>
          <a:xfrm>
            <a:off x="833717" y="2006894"/>
            <a:ext cx="11187954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800" dirty="0" smtClean="0">
                <a:solidFill>
                  <a:schemeClr val="accent1">
                    <a:lumMod val="75000"/>
                  </a:schemeClr>
                </a:solidFill>
              </a:rPr>
              <a:t>Je určen pro </a:t>
            </a:r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fyzické osoby – autory-umělce, v případě studijních stipendií také pro výkonné umělce a odborné pracovníky, působící v oblasti profesionálního umění, konkrétně v oblasti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hudba</a:t>
            </a:r>
            <a:endParaRPr lang="cs-CZ" sz="3200" dirty="0">
              <a:solidFill>
                <a:schemeClr val="accent1">
                  <a:lumMod val="75000"/>
                </a:schemeClr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divadlo </a:t>
            </a:r>
            <a:r>
              <a:rPr lang="cs-CZ" sz="3200" dirty="0">
                <a:solidFill>
                  <a:schemeClr val="accent1">
                    <a:lumMod val="75000"/>
                  </a:schemeClr>
                </a:solidFill>
              </a:rPr>
              <a:t>a tanec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literatura</a:t>
            </a:r>
            <a:endParaRPr lang="cs-CZ" sz="3200" dirty="0">
              <a:solidFill>
                <a:schemeClr val="accent1">
                  <a:lumMod val="75000"/>
                </a:schemeClr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výtvarné umění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cs-CZ" sz="32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cs-CZ" sz="3200" dirty="0">
                <a:solidFill>
                  <a:schemeClr val="accent1">
                    <a:lumMod val="75000"/>
                  </a:schemeClr>
                </a:solidFill>
              </a:rPr>
              <a:t>Podmínky: </a:t>
            </a: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do </a:t>
            </a:r>
            <a:r>
              <a:rPr lang="cs-CZ" sz="3200" dirty="0">
                <a:solidFill>
                  <a:schemeClr val="accent1">
                    <a:lumMod val="75000"/>
                  </a:schemeClr>
                </a:solidFill>
              </a:rPr>
              <a:t>35 </a:t>
            </a: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let, občan ČR, nesmí </a:t>
            </a:r>
            <a:r>
              <a:rPr lang="cs-CZ" sz="3200" dirty="0">
                <a:solidFill>
                  <a:schemeClr val="accent1">
                    <a:lumMod val="75000"/>
                  </a:schemeClr>
                </a:solidFill>
              </a:rPr>
              <a:t>být studentem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cs-CZ" sz="3200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cs-CZ" sz="32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3968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FINANCOVÁNÍ Z VEŘEJNÝCH ZDROJŮ</a:t>
            </a:r>
            <a:endParaRPr lang="cs-CZ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TextovéPole 4"/>
          <p:cNvSpPr txBox="1"/>
          <p:nvPr/>
        </p:nvSpPr>
        <p:spPr>
          <a:xfrm>
            <a:off x="833717" y="1883126"/>
            <a:ext cx="11187954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 smtClean="0">
                <a:solidFill>
                  <a:schemeClr val="accent2">
                    <a:lumMod val="75000"/>
                  </a:schemeClr>
                </a:solidFill>
              </a:rPr>
              <a:t>HIERARCHIE: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4000" dirty="0" smtClean="0">
                <a:solidFill>
                  <a:schemeClr val="accent2">
                    <a:lumMod val="75000"/>
                  </a:schemeClr>
                </a:solidFill>
              </a:rPr>
              <a:t>Státní rozpočet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4000" dirty="0" smtClean="0">
                <a:solidFill>
                  <a:schemeClr val="accent2">
                    <a:lumMod val="75000"/>
                  </a:schemeClr>
                </a:solidFill>
              </a:rPr>
              <a:t>Ministerstva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4000" dirty="0" smtClean="0">
                <a:solidFill>
                  <a:schemeClr val="accent2">
                    <a:lumMod val="75000"/>
                  </a:schemeClr>
                </a:solidFill>
              </a:rPr>
              <a:t>Kraje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4000" dirty="0" smtClean="0">
                <a:solidFill>
                  <a:schemeClr val="accent2">
                    <a:lumMod val="75000"/>
                  </a:schemeClr>
                </a:solidFill>
              </a:rPr>
              <a:t>Města / obce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4000" dirty="0" smtClean="0">
                <a:solidFill>
                  <a:schemeClr val="accent2">
                    <a:lumMod val="75000"/>
                  </a:schemeClr>
                </a:solidFill>
              </a:rPr>
              <a:t>Městské části</a:t>
            </a:r>
            <a:endParaRPr lang="cs-CZ" sz="4000" dirty="0" smtClean="0"/>
          </a:p>
          <a:p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3841549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/>
              <a:t>Program poskytování příspěvků </a:t>
            </a:r>
            <a:r>
              <a:rPr lang="cs-CZ" sz="3600" b="1" dirty="0" smtClean="0"/>
              <a:t>na</a:t>
            </a:r>
            <a:br>
              <a:rPr lang="cs-CZ" sz="3600" b="1" dirty="0" smtClean="0"/>
            </a:br>
            <a:r>
              <a:rPr lang="cs-CZ" b="1" dirty="0" smtClean="0"/>
              <a:t>tvůrčí </a:t>
            </a:r>
            <a:r>
              <a:rPr lang="cs-CZ" b="1" dirty="0"/>
              <a:t>nebo studijní účely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20</a:t>
            </a:fld>
            <a:endParaRPr lang="en-US" dirty="0"/>
          </a:p>
        </p:txBody>
      </p:sp>
      <p:sp>
        <p:nvSpPr>
          <p:cNvPr id="5" name="TextovéPole 4"/>
          <p:cNvSpPr txBox="1"/>
          <p:nvPr/>
        </p:nvSpPr>
        <p:spPr>
          <a:xfrm>
            <a:off x="833717" y="2006894"/>
            <a:ext cx="11187954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8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TVŮRČÍ STIPENDIUM </a:t>
            </a:r>
            <a:r>
              <a:rPr lang="cs-CZ" sz="2800" dirty="0"/>
              <a:t>je finanční částka </a:t>
            </a:r>
            <a:r>
              <a:rPr lang="cs-CZ" sz="2800" dirty="0" smtClean="0"/>
              <a:t>určená na tvůrčí </a:t>
            </a:r>
            <a:r>
              <a:rPr lang="cs-CZ" sz="2800" dirty="0"/>
              <a:t>uměleckou činnost nebo tvůrčí umělecký pobyt v tuzemsku či v zahraničí </a:t>
            </a:r>
            <a:r>
              <a:rPr lang="cs-CZ" sz="2800" u="sng" dirty="0"/>
              <a:t>v délce od 6 měsíců do 2 let</a:t>
            </a:r>
            <a:r>
              <a:rPr lang="cs-CZ" sz="2800" dirty="0"/>
              <a:t> s možností prodloužení nejdéle o 1 rok, </a:t>
            </a:r>
            <a:r>
              <a:rPr lang="cs-CZ" sz="2800" u="sng" dirty="0"/>
              <a:t>jejichž výsledkem je </a:t>
            </a:r>
            <a:r>
              <a:rPr lang="cs-CZ" sz="2800" b="1" u="sng" dirty="0"/>
              <a:t>vytvoření uměleckého díla</a:t>
            </a:r>
            <a:r>
              <a:rPr lang="cs-CZ" sz="2800" u="sng" dirty="0"/>
              <a:t> nebo souboru uměleckých děl</a:t>
            </a:r>
            <a:r>
              <a:rPr lang="cs-CZ" sz="2800" dirty="0"/>
              <a:t>. </a:t>
            </a:r>
          </a:p>
          <a:p>
            <a:endParaRPr lang="cs-CZ" sz="2800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lvl="0" algn="just"/>
            <a:r>
              <a:rPr lang="cs-CZ" sz="28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STUDIJNÍ STIPENDIUM </a:t>
            </a:r>
            <a:r>
              <a:rPr lang="cs-CZ" sz="2800" dirty="0" smtClean="0"/>
              <a:t>je </a:t>
            </a:r>
            <a:r>
              <a:rPr lang="cs-CZ" sz="2800" dirty="0"/>
              <a:t>finanční částka </a:t>
            </a:r>
            <a:r>
              <a:rPr lang="cs-CZ" sz="2800" dirty="0" smtClean="0"/>
              <a:t>určená na </a:t>
            </a:r>
            <a:r>
              <a:rPr lang="cs-CZ" sz="2800" u="sng" dirty="0" smtClean="0"/>
              <a:t>studijní </a:t>
            </a:r>
            <a:r>
              <a:rPr lang="cs-CZ" sz="2800" u="sng" dirty="0"/>
              <a:t>pobyt v délce nejméně 1 měsíce na významném tuzemském či zahraničním uměleckém, vědeckém nebo jiném specializovaném pracovišti</a:t>
            </a:r>
            <a:r>
              <a:rPr lang="cs-CZ" sz="2800" dirty="0"/>
              <a:t>; výsledkem takového pobytu je především </a:t>
            </a:r>
            <a:r>
              <a:rPr lang="cs-CZ" sz="2800" u="sng" dirty="0"/>
              <a:t>získání zkušeností a podkladů pro další uměleckou, vědeckou nebo jinou odbornou činnost, případně i nastudování nebo vytvoření díla</a:t>
            </a:r>
            <a:r>
              <a:rPr lang="cs-CZ" sz="2800" dirty="0"/>
              <a:t>. </a:t>
            </a:r>
          </a:p>
          <a:p>
            <a:endParaRPr lang="cs-CZ" sz="28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cs-CZ" sz="32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1835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b="1" dirty="0"/>
              <a:t>Program státní podpory </a:t>
            </a:r>
            <a:r>
              <a:rPr lang="cs-CZ" sz="4000" b="1" dirty="0"/>
              <a:t>profesionálních divadel, symfonických orchestrů a pěveckých sborů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21</a:t>
            </a:fld>
            <a:endParaRPr lang="en-US" dirty="0"/>
          </a:p>
        </p:txBody>
      </p:sp>
      <p:sp>
        <p:nvSpPr>
          <p:cNvPr id="5" name="TextovéPole 4"/>
          <p:cNvSpPr txBox="1"/>
          <p:nvPr/>
        </p:nvSpPr>
        <p:spPr>
          <a:xfrm>
            <a:off x="833717" y="1940394"/>
            <a:ext cx="11187954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u="sng" dirty="0">
                <a:solidFill>
                  <a:schemeClr val="accent1">
                    <a:lumMod val="50000"/>
                  </a:schemeClr>
                </a:solidFill>
              </a:rPr>
              <a:t>Program je určen pro:</a:t>
            </a:r>
            <a:endParaRPr lang="cs-CZ" sz="2800" i="1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cs-CZ" sz="2800" dirty="0">
                <a:solidFill>
                  <a:schemeClr val="accent1">
                    <a:lumMod val="50000"/>
                  </a:schemeClr>
                </a:solidFill>
              </a:rPr>
              <a:t>právnické a fyzické osoby, </a:t>
            </a:r>
          </a:p>
          <a:p>
            <a:r>
              <a:rPr lang="cs-CZ" sz="2800" dirty="0">
                <a:solidFill>
                  <a:schemeClr val="accent1">
                    <a:lumMod val="50000"/>
                  </a:schemeClr>
                </a:solidFill>
              </a:rPr>
              <a:t>s výjimkou příspěvkových organizací zřizovaných státem a hl. m. Prahou:</a:t>
            </a:r>
          </a:p>
          <a:p>
            <a:r>
              <a:rPr lang="cs-CZ" sz="2800" b="1" dirty="0"/>
              <a:t> </a:t>
            </a:r>
          </a:p>
          <a:p>
            <a:pPr lvl="0"/>
            <a:r>
              <a:rPr lang="cs-CZ" sz="2800" b="1" dirty="0"/>
              <a:t>PĚVECKÉ SBORY</a:t>
            </a:r>
          </a:p>
          <a:p>
            <a:pPr lvl="0"/>
            <a:r>
              <a:rPr lang="cs-CZ" sz="2400" dirty="0"/>
              <a:t>příspěvkové organizace, nestátní neziskové organizace, ostatní právnické či fyzické osoby – stálý profesionální pěvecký sbor, který má</a:t>
            </a:r>
            <a:r>
              <a:rPr lang="cs-CZ" sz="2400" dirty="0" smtClean="0"/>
              <a:t>:</a:t>
            </a:r>
            <a:endParaRPr lang="cs-CZ" sz="2400" dirty="0"/>
          </a:p>
          <a:p>
            <a:r>
              <a:rPr lang="cs-CZ" sz="2400" b="1" dirty="0"/>
              <a:t>a) </a:t>
            </a:r>
            <a:r>
              <a:rPr lang="cs-CZ" sz="2400" dirty="0"/>
              <a:t>minimálně 60 zpěváků,</a:t>
            </a:r>
          </a:p>
          <a:p>
            <a:r>
              <a:rPr lang="cs-CZ" sz="2400" b="1" dirty="0"/>
              <a:t>b) </a:t>
            </a:r>
            <a:r>
              <a:rPr lang="cs-CZ" sz="2400" dirty="0"/>
              <a:t>alespoň 75% zpěváků v hlavním pracovním poměru, případně v obdobném právním vztahu, a</a:t>
            </a:r>
          </a:p>
          <a:p>
            <a:r>
              <a:rPr lang="cs-CZ" sz="2400" b="1" dirty="0"/>
              <a:t>c) </a:t>
            </a:r>
            <a:r>
              <a:rPr lang="cs-CZ" sz="2400" dirty="0"/>
              <a:t>alespoň 60% zpěváků s odpovídajícím hudebním vzděláním (tj. vysoká umělecká škola, konzervatoř, pedagogická fakulta</a:t>
            </a:r>
            <a:r>
              <a:rPr lang="cs-CZ" sz="2400" dirty="0" smtClean="0"/>
              <a:t>).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232371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b="1" dirty="0"/>
              <a:t>Program státní podpory </a:t>
            </a:r>
            <a:r>
              <a:rPr lang="cs-CZ" sz="4000" b="1" dirty="0"/>
              <a:t>profesionálních divadel, symfonických orchestrů a pěveckých sborů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22</a:t>
            </a:fld>
            <a:endParaRPr lang="en-US" dirty="0"/>
          </a:p>
        </p:txBody>
      </p:sp>
      <p:sp>
        <p:nvSpPr>
          <p:cNvPr id="5" name="TextovéPole 4"/>
          <p:cNvSpPr txBox="1"/>
          <p:nvPr/>
        </p:nvSpPr>
        <p:spPr>
          <a:xfrm>
            <a:off x="833717" y="2006894"/>
            <a:ext cx="11187954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SYMFONICKÉ ORCHESTRY</a:t>
            </a:r>
          </a:p>
          <a:p>
            <a:pPr lvl="0"/>
            <a:r>
              <a:rPr lang="cs-CZ" sz="2800" dirty="0"/>
              <a:t>příspěvkové organizace, nestátní neziskové organizace, ostatní právnické či fyzické osoby – stálý profesionální symfonický orchestr, který má</a:t>
            </a:r>
            <a:r>
              <a:rPr lang="cs-CZ" sz="2800" dirty="0" smtClean="0"/>
              <a:t>:</a:t>
            </a:r>
          </a:p>
          <a:p>
            <a:pPr lvl="0"/>
            <a:endParaRPr lang="cs-CZ" sz="2800" dirty="0"/>
          </a:p>
          <a:p>
            <a:r>
              <a:rPr lang="cs-CZ" sz="2800" b="1" dirty="0" smtClean="0"/>
              <a:t>a</a:t>
            </a:r>
            <a:r>
              <a:rPr lang="cs-CZ" sz="2800" b="1" dirty="0"/>
              <a:t>) </a:t>
            </a:r>
            <a:r>
              <a:rPr lang="cs-CZ" sz="2800" dirty="0"/>
              <a:t>minimálně 35 hudebníků, </a:t>
            </a:r>
          </a:p>
          <a:p>
            <a:r>
              <a:rPr lang="cs-CZ" sz="2800" b="1" dirty="0" smtClean="0"/>
              <a:t>b</a:t>
            </a:r>
            <a:r>
              <a:rPr lang="cs-CZ" sz="2800" b="1" dirty="0"/>
              <a:t>) </a:t>
            </a:r>
            <a:r>
              <a:rPr lang="cs-CZ" sz="2800" dirty="0"/>
              <a:t>alespoň 75% hudebníků v hlavním pracovním poměru, případně v obdobném právním vztahu, a</a:t>
            </a:r>
          </a:p>
          <a:p>
            <a:r>
              <a:rPr lang="cs-CZ" sz="2800" b="1" dirty="0" smtClean="0"/>
              <a:t>c</a:t>
            </a:r>
            <a:r>
              <a:rPr lang="cs-CZ" sz="2800" b="1" dirty="0"/>
              <a:t>) </a:t>
            </a:r>
            <a:r>
              <a:rPr lang="cs-CZ" sz="2800" dirty="0"/>
              <a:t>dechovou harmonii – alespoň 12 hráčů na dechové nástroje jako stálou složku orchestru</a:t>
            </a:r>
            <a:r>
              <a:rPr lang="cs-CZ" sz="2800" dirty="0" smtClean="0"/>
              <a:t>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475381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b="1" dirty="0"/>
              <a:t>Program státní podpory </a:t>
            </a:r>
            <a:r>
              <a:rPr lang="cs-CZ" sz="4000" b="1" dirty="0"/>
              <a:t>profesionálních divadel, symfonických orchestrů a pěveckých sborů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23</a:t>
            </a:fld>
            <a:endParaRPr lang="en-US" dirty="0"/>
          </a:p>
        </p:txBody>
      </p:sp>
      <p:sp>
        <p:nvSpPr>
          <p:cNvPr id="5" name="TextovéPole 4"/>
          <p:cNvSpPr txBox="1"/>
          <p:nvPr/>
        </p:nvSpPr>
        <p:spPr>
          <a:xfrm>
            <a:off x="833717" y="2006894"/>
            <a:ext cx="11187954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INDEX SOBĚSTAČNOSTI</a:t>
            </a:r>
          </a:p>
          <a:p>
            <a:r>
              <a:rPr lang="cs-CZ" sz="3200" dirty="0" smtClean="0"/>
              <a:t>poměr vlastních finančních příjmů ku příjmům z vnějších zdrojů</a:t>
            </a:r>
          </a:p>
          <a:p>
            <a:endParaRPr lang="cs-CZ" sz="1400" dirty="0"/>
          </a:p>
          <a:p>
            <a:r>
              <a:rPr lang="cs-CZ" sz="3200" dirty="0" smtClean="0">
                <a:solidFill>
                  <a:schemeClr val="accent2">
                    <a:lumMod val="75000"/>
                  </a:schemeClr>
                </a:solidFill>
              </a:rPr>
              <a:t>Aby organizace usilující o tento typ podpory dotaci získala, musí splňovat určité procento soběstačnosti, pravidla jsou následující:</a:t>
            </a:r>
          </a:p>
          <a:p>
            <a:endParaRPr lang="cs-CZ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cs-CZ" sz="32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13 %: </a:t>
            </a:r>
            <a:r>
              <a:rPr lang="cs-CZ" sz="3200" b="1" dirty="0"/>
              <a:t>příspěvkové organizace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smtClean="0"/>
              <a:t>loutková </a:t>
            </a:r>
            <a:r>
              <a:rPr lang="cs-CZ" sz="2800" dirty="0"/>
              <a:t>divadla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smtClean="0"/>
              <a:t>divadla </a:t>
            </a:r>
            <a:r>
              <a:rPr lang="cs-CZ" sz="2800" dirty="0"/>
              <a:t>s celkovým počtem zaměstnanců nad </a:t>
            </a:r>
            <a:r>
              <a:rPr lang="cs-CZ" sz="2800" dirty="0" smtClean="0"/>
              <a:t>150</a:t>
            </a:r>
            <a:br>
              <a:rPr lang="cs-CZ" sz="2800" dirty="0" smtClean="0"/>
            </a:br>
            <a:r>
              <a:rPr lang="cs-CZ" sz="2800" dirty="0" smtClean="0"/>
              <a:t>z</a:t>
            </a:r>
            <a:r>
              <a:rPr lang="cs-CZ" sz="2800" dirty="0"/>
              <a:t> toho nejméně 80 </a:t>
            </a:r>
            <a:r>
              <a:rPr lang="cs-CZ" sz="2800" dirty="0" smtClean="0"/>
              <a:t>uměleckých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934301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b="1" dirty="0"/>
              <a:t>Program státní podpory </a:t>
            </a:r>
            <a:r>
              <a:rPr lang="cs-CZ" sz="4000" b="1" dirty="0"/>
              <a:t>profesionálních divadel, symfonických orchestrů a pěveckých sborů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24</a:t>
            </a:fld>
            <a:endParaRPr lang="en-US" dirty="0"/>
          </a:p>
        </p:txBody>
      </p:sp>
      <p:sp>
        <p:nvSpPr>
          <p:cNvPr id="5" name="TextovéPole 4"/>
          <p:cNvSpPr txBox="1"/>
          <p:nvPr/>
        </p:nvSpPr>
        <p:spPr>
          <a:xfrm>
            <a:off x="833717" y="2006894"/>
            <a:ext cx="1118795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INDEX SOBĚSTAČNOSTI</a:t>
            </a:r>
          </a:p>
          <a:p>
            <a:r>
              <a:rPr lang="cs-CZ" sz="32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15 </a:t>
            </a:r>
            <a:r>
              <a:rPr lang="cs-CZ" sz="32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%: </a:t>
            </a:r>
            <a:r>
              <a:rPr lang="cs-CZ" sz="2900" b="1" dirty="0" smtClean="0"/>
              <a:t>příspěvkové, </a:t>
            </a:r>
            <a:r>
              <a:rPr lang="cs-CZ" sz="2900" b="1" dirty="0"/>
              <a:t>obecně prospěšné společnosti, občanská sdružení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smtClean="0"/>
              <a:t>divadla </a:t>
            </a:r>
            <a:r>
              <a:rPr lang="cs-CZ" sz="2800" dirty="0"/>
              <a:t>s minimálním počtem zaměstnanců 30 (</a:t>
            </a:r>
            <a:r>
              <a:rPr lang="cs-CZ" sz="2800" dirty="0" smtClean="0"/>
              <a:t>přepočtených)</a:t>
            </a:r>
            <a:br>
              <a:rPr lang="cs-CZ" sz="2800" dirty="0" smtClean="0"/>
            </a:br>
            <a:r>
              <a:rPr lang="cs-CZ" sz="2800" dirty="0" smtClean="0"/>
              <a:t>z </a:t>
            </a:r>
            <a:r>
              <a:rPr lang="cs-CZ" sz="2800" dirty="0"/>
              <a:t>toho minimálně 10 uměleckých (přepočtených).  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smtClean="0"/>
              <a:t>symfonické </a:t>
            </a:r>
            <a:r>
              <a:rPr lang="cs-CZ" sz="2800" dirty="0"/>
              <a:t>orchestry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smtClean="0"/>
              <a:t>pěvecké sbory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r>
              <a:rPr lang="cs-CZ" sz="32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30 %: </a:t>
            </a:r>
            <a:r>
              <a:rPr lang="cs-CZ" sz="2400" b="1" dirty="0"/>
              <a:t>subjekty založené podle Obchodního zákoníku stoprocentně obcí či krajem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smtClean="0"/>
              <a:t>pouze </a:t>
            </a:r>
            <a:r>
              <a:rPr lang="cs-CZ" sz="2800" dirty="0"/>
              <a:t>divadla s minimálním počtem zaměstnanců 30 (přepočtených) </a:t>
            </a:r>
            <a:r>
              <a:rPr lang="cs-CZ" sz="2800" dirty="0" smtClean="0"/>
              <a:t>z</a:t>
            </a:r>
            <a:r>
              <a:rPr lang="cs-CZ" sz="2800" dirty="0"/>
              <a:t> toho minimálně 15 uměleckých (přepočtených)   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864077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b="1" dirty="0"/>
              <a:t>Program státní podpory </a:t>
            </a:r>
            <a:r>
              <a:rPr lang="cs-CZ" sz="4000" b="1" dirty="0"/>
              <a:t>profesionálních divadel, symfonických orchestrů a pěveckých sborů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25</a:t>
            </a:fld>
            <a:endParaRPr lang="en-US" dirty="0"/>
          </a:p>
        </p:txBody>
      </p:sp>
      <p:sp>
        <p:nvSpPr>
          <p:cNvPr id="5" name="TextovéPole 4"/>
          <p:cNvSpPr txBox="1"/>
          <p:nvPr/>
        </p:nvSpPr>
        <p:spPr>
          <a:xfrm>
            <a:off x="833717" y="2006894"/>
            <a:ext cx="11187954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INDEX SOBĚSTAČNOSTI</a:t>
            </a:r>
          </a:p>
          <a:p>
            <a:endParaRPr lang="cs-CZ" sz="3200" b="1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r>
              <a:rPr lang="cs-CZ" sz="32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80 </a:t>
            </a:r>
            <a:r>
              <a:rPr lang="cs-CZ" sz="32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%: </a:t>
            </a:r>
            <a:r>
              <a:rPr lang="cs-CZ" sz="3200" b="1" dirty="0"/>
              <a:t>ostatní subjekty založené podle Obchodního zákoníku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 smtClean="0"/>
              <a:t>divadla </a:t>
            </a:r>
            <a:r>
              <a:rPr lang="cs-CZ" sz="3200" dirty="0"/>
              <a:t>s minimálním počtem zaměstnanců 30 (přepočtených)  </a:t>
            </a:r>
            <a:r>
              <a:rPr lang="cs-CZ" sz="3200" dirty="0" smtClean="0"/>
              <a:t>z</a:t>
            </a:r>
            <a:r>
              <a:rPr lang="cs-CZ" sz="3200" dirty="0"/>
              <a:t> toho minimálně 15 uměleckých (přepočtených)  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/>
              <a:t>s</a:t>
            </a:r>
            <a:r>
              <a:rPr lang="cs-CZ" sz="3200" dirty="0" smtClean="0"/>
              <a:t>ymfonické </a:t>
            </a:r>
            <a:r>
              <a:rPr lang="cs-CZ" sz="3200" dirty="0"/>
              <a:t>orchestry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 smtClean="0"/>
              <a:t>pěvecké </a:t>
            </a:r>
            <a:r>
              <a:rPr lang="cs-CZ" sz="3200" dirty="0"/>
              <a:t>sbory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474036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b="1" dirty="0"/>
              <a:t>Program státní podpory </a:t>
            </a:r>
            <a:r>
              <a:rPr lang="cs-CZ" sz="4000" b="1" dirty="0"/>
              <a:t>profesionálních divadel, symfonických orchestrů a pěveckých sborů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26</a:t>
            </a:fld>
            <a:endParaRPr lang="en-US" dirty="0"/>
          </a:p>
        </p:txBody>
      </p:sp>
      <p:sp>
        <p:nvSpPr>
          <p:cNvPr id="5" name="TextovéPole 4"/>
          <p:cNvSpPr txBox="1"/>
          <p:nvPr/>
        </p:nvSpPr>
        <p:spPr>
          <a:xfrm>
            <a:off x="833717" y="2006894"/>
            <a:ext cx="1118795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další PODMÍNKY</a:t>
            </a:r>
          </a:p>
          <a:p>
            <a:endParaRPr lang="cs-CZ" sz="3200" b="1" dirty="0" smtClean="0"/>
          </a:p>
          <a:p>
            <a:r>
              <a:rPr lang="cs-CZ" sz="3100" dirty="0" smtClean="0">
                <a:solidFill>
                  <a:schemeClr val="accent1">
                    <a:lumMod val="75000"/>
                  </a:schemeClr>
                </a:solidFill>
              </a:rPr>
              <a:t>Finanční participace samosprávného orgánu (kraj, obec)</a:t>
            </a:r>
          </a:p>
          <a:p>
            <a:r>
              <a:rPr lang="cs-CZ" sz="3100" dirty="0" smtClean="0">
                <a:solidFill>
                  <a:schemeClr val="accent3">
                    <a:lumMod val="75000"/>
                  </a:schemeClr>
                </a:solidFill>
              </a:rPr>
              <a:t>Minimální počet představení za rok (např. 60 orchestrálních koncertů)</a:t>
            </a:r>
          </a:p>
          <a:p>
            <a:r>
              <a:rPr lang="cs-CZ" sz="31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Stálá umělecká činnost nejméně po 3 po sobě jdoucích letech</a:t>
            </a:r>
          </a:p>
          <a:p>
            <a:endParaRPr lang="cs-CZ" sz="3100" dirty="0" smtClean="0"/>
          </a:p>
          <a:p>
            <a:endParaRPr lang="cs-CZ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944822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Program kulturních aktivit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27</a:t>
            </a:fld>
            <a:endParaRPr lang="en-US" dirty="0"/>
          </a:p>
        </p:txBody>
      </p:sp>
      <p:sp>
        <p:nvSpPr>
          <p:cNvPr id="5" name="TextovéPole 4"/>
          <p:cNvSpPr txBox="1"/>
          <p:nvPr/>
        </p:nvSpPr>
        <p:spPr>
          <a:xfrm>
            <a:off x="833717" y="2006894"/>
            <a:ext cx="11187954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/>
              <a:t>3 oblasti:</a:t>
            </a:r>
          </a:p>
          <a:p>
            <a:r>
              <a:rPr lang="cs-CZ" sz="36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DIVADLO A TANEC</a:t>
            </a:r>
          </a:p>
          <a:p>
            <a:r>
              <a:rPr lang="cs-CZ" sz="3600" b="1" dirty="0" smtClean="0">
                <a:solidFill>
                  <a:schemeClr val="accent1">
                    <a:lumMod val="75000"/>
                  </a:schemeClr>
                </a:solidFill>
              </a:rPr>
              <a:t>HUDBA (klasická / alternativní)</a:t>
            </a:r>
          </a:p>
          <a:p>
            <a:r>
              <a:rPr lang="cs-CZ" sz="36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VÝTVARNÉH UMĚNÍ</a:t>
            </a:r>
          </a:p>
          <a:p>
            <a:endParaRPr lang="cs-CZ" sz="3100" dirty="0" smtClean="0"/>
          </a:p>
          <a:p>
            <a:endParaRPr lang="cs-CZ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108906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7" y="585216"/>
            <a:ext cx="10297807" cy="1499616"/>
          </a:xfrm>
        </p:spPr>
        <p:txBody>
          <a:bodyPr>
            <a:normAutofit/>
          </a:bodyPr>
          <a:lstStyle/>
          <a:p>
            <a:r>
              <a:rPr lang="cs-CZ" b="1" dirty="0"/>
              <a:t>Program kulturních </a:t>
            </a:r>
            <a:r>
              <a:rPr lang="cs-CZ" b="1" dirty="0" smtClean="0"/>
              <a:t>aktivit, </a:t>
            </a:r>
            <a:r>
              <a:rPr lang="cs-CZ" sz="3600" b="1" dirty="0" smtClean="0">
                <a:solidFill>
                  <a:schemeClr val="accent1">
                    <a:lumMod val="75000"/>
                  </a:schemeClr>
                </a:solidFill>
              </a:rPr>
              <a:t>Kl. HUDBA</a:t>
            </a:r>
            <a:endParaRPr lang="cs-CZ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28</a:t>
            </a:fld>
            <a:endParaRPr lang="en-US" dirty="0"/>
          </a:p>
        </p:txBody>
      </p:sp>
      <p:sp>
        <p:nvSpPr>
          <p:cNvPr id="5" name="TextovéPole 4"/>
          <p:cNvSpPr txBox="1"/>
          <p:nvPr/>
        </p:nvSpPr>
        <p:spPr>
          <a:xfrm>
            <a:off x="833717" y="2006894"/>
            <a:ext cx="1118795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/>
              <a:t>12 TÉMAT:</a:t>
            </a:r>
          </a:p>
          <a:p>
            <a:pPr marL="365125" indent="-365125">
              <a:buAutoNum type="arabicPeriod"/>
            </a:pPr>
            <a:r>
              <a:rPr lang="cs-CZ" sz="2400" b="1" dirty="0" smtClean="0">
                <a:solidFill>
                  <a:schemeClr val="accent1">
                    <a:lumMod val="75000"/>
                  </a:schemeClr>
                </a:solidFill>
              </a:rPr>
              <a:t>Hudební festivaly</a:t>
            </a:r>
          </a:p>
          <a:p>
            <a:pPr marL="365125" indent="-365125">
              <a:buAutoNum type="arabicPeriod"/>
            </a:pPr>
            <a:r>
              <a:rPr lang="cs-CZ" sz="2400" b="1" dirty="0">
                <a:solidFill>
                  <a:schemeClr val="accent1">
                    <a:lumMod val="75000"/>
                  </a:schemeClr>
                </a:solidFill>
              </a:rPr>
              <a:t>Koncertní akce v oblasti české soudobé hudby v kontextu se zahraniční soudobou </a:t>
            </a:r>
            <a:r>
              <a:rPr lang="cs-CZ" sz="2400" b="1" dirty="0" smtClean="0">
                <a:solidFill>
                  <a:schemeClr val="accent1">
                    <a:lumMod val="75000"/>
                  </a:schemeClr>
                </a:solidFill>
              </a:rPr>
              <a:t>tvorbou</a:t>
            </a:r>
          </a:p>
          <a:p>
            <a:pPr marL="365125" indent="-365125">
              <a:buAutoNum type="arabicPeriod"/>
            </a:pPr>
            <a:r>
              <a:rPr lang="cs-CZ" sz="2400" b="1" dirty="0">
                <a:solidFill>
                  <a:schemeClr val="accent1">
                    <a:lumMod val="75000"/>
                  </a:schemeClr>
                </a:solidFill>
              </a:rPr>
              <a:t>Koncertní akce v oblasti autentické interpretace české staré hudby v kontextu se zahraniční historickou </a:t>
            </a:r>
            <a:r>
              <a:rPr lang="cs-CZ" sz="2400" b="1" dirty="0" smtClean="0">
                <a:solidFill>
                  <a:schemeClr val="accent1">
                    <a:lumMod val="75000"/>
                  </a:schemeClr>
                </a:solidFill>
              </a:rPr>
              <a:t>tvorbou</a:t>
            </a:r>
          </a:p>
          <a:p>
            <a:pPr marL="365125" indent="-365125">
              <a:buAutoNum type="arabicPeriod"/>
            </a:pPr>
            <a:r>
              <a:rPr lang="cs-CZ" sz="2400" b="1" dirty="0">
                <a:solidFill>
                  <a:schemeClr val="accent1">
                    <a:lumMod val="75000"/>
                  </a:schemeClr>
                </a:solidFill>
              </a:rPr>
              <a:t>Koncertní akce výjimečné dramaturgické objevnosti s regionálním významem </a:t>
            </a:r>
            <a:r>
              <a:rPr lang="cs-CZ" sz="2400" b="1" dirty="0" smtClean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cs-CZ" sz="2400" b="1" dirty="0">
                <a:solidFill>
                  <a:schemeClr val="accent1">
                    <a:lumMod val="75000"/>
                  </a:schemeClr>
                </a:solidFill>
              </a:rPr>
              <a:t>i v rámci festivalu či cyklu</a:t>
            </a:r>
            <a:r>
              <a:rPr lang="cs-CZ" sz="2400" b="1" dirty="0" smtClean="0">
                <a:solidFill>
                  <a:schemeClr val="accent1">
                    <a:lumMod val="75000"/>
                  </a:schemeClr>
                </a:solidFill>
              </a:rPr>
              <a:t>)</a:t>
            </a:r>
          </a:p>
          <a:p>
            <a:pPr marL="365125" indent="-365125">
              <a:buAutoNum type="arabicPeriod"/>
            </a:pPr>
            <a:r>
              <a:rPr lang="cs-CZ" sz="2400" b="1" dirty="0">
                <a:solidFill>
                  <a:schemeClr val="accent1">
                    <a:lumMod val="75000"/>
                  </a:schemeClr>
                </a:solidFill>
              </a:rPr>
              <a:t>Kontinuální činnost stálých profesionálních </a:t>
            </a:r>
            <a:r>
              <a:rPr lang="cs-CZ" sz="2400" b="1" dirty="0" smtClean="0">
                <a:solidFill>
                  <a:schemeClr val="accent1">
                    <a:lumMod val="75000"/>
                  </a:schemeClr>
                </a:solidFill>
              </a:rPr>
              <a:t>souborů</a:t>
            </a:r>
          </a:p>
          <a:p>
            <a:pPr marL="365125" indent="-365125">
              <a:buAutoNum type="arabicPeriod"/>
            </a:pPr>
            <a:r>
              <a:rPr lang="cs-CZ" sz="2400" b="1" dirty="0">
                <a:solidFill>
                  <a:schemeClr val="accent1">
                    <a:lumMod val="75000"/>
                  </a:schemeClr>
                </a:solidFill>
              </a:rPr>
              <a:t>Interdisciplinární projekty s těžištěm v hudebním </a:t>
            </a:r>
            <a:r>
              <a:rPr lang="cs-CZ" sz="2400" b="1" dirty="0" smtClean="0">
                <a:solidFill>
                  <a:schemeClr val="accent1">
                    <a:lumMod val="75000"/>
                  </a:schemeClr>
                </a:solidFill>
              </a:rPr>
              <a:t>umění</a:t>
            </a:r>
          </a:p>
          <a:p>
            <a:pPr marL="365125" indent="-365125">
              <a:buAutoNum type="arabicPeriod"/>
            </a:pPr>
            <a:r>
              <a:rPr lang="cs-CZ" sz="2400" b="1" dirty="0">
                <a:solidFill>
                  <a:schemeClr val="accent1">
                    <a:lumMod val="75000"/>
                  </a:schemeClr>
                </a:solidFill>
              </a:rPr>
              <a:t>Tvůrčí dílny, kurzy, soutěže pro děti, mladé umělce a odborníky v oblasti interpretace, skladby, hudební publicistiky apod</a:t>
            </a:r>
            <a:r>
              <a:rPr lang="cs-CZ" sz="2400" b="1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826628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7" y="585216"/>
            <a:ext cx="10430812" cy="1499616"/>
          </a:xfrm>
        </p:spPr>
        <p:txBody>
          <a:bodyPr>
            <a:normAutofit/>
          </a:bodyPr>
          <a:lstStyle/>
          <a:p>
            <a:r>
              <a:rPr lang="cs-CZ" sz="5400" b="1" dirty="0"/>
              <a:t>Program kulturních aktivit, </a:t>
            </a:r>
            <a:r>
              <a:rPr lang="cs-CZ" sz="3600" b="1" dirty="0">
                <a:solidFill>
                  <a:schemeClr val="accent1">
                    <a:lumMod val="75000"/>
                  </a:schemeClr>
                </a:solidFill>
              </a:rPr>
              <a:t>Kl. HUDBA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29</a:t>
            </a:fld>
            <a:endParaRPr lang="en-US" dirty="0"/>
          </a:p>
        </p:txBody>
      </p:sp>
      <p:sp>
        <p:nvSpPr>
          <p:cNvPr id="5" name="TextovéPole 4"/>
          <p:cNvSpPr txBox="1"/>
          <p:nvPr/>
        </p:nvSpPr>
        <p:spPr>
          <a:xfrm>
            <a:off x="833717" y="2006894"/>
            <a:ext cx="1118795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531813" algn="l"/>
              </a:tabLst>
            </a:pPr>
            <a:r>
              <a:rPr lang="cs-CZ" sz="2400" b="1" dirty="0" smtClean="0">
                <a:solidFill>
                  <a:schemeClr val="accent1">
                    <a:lumMod val="75000"/>
                  </a:schemeClr>
                </a:solidFill>
              </a:rPr>
              <a:t>8a. 	Příprava </a:t>
            </a:r>
            <a:r>
              <a:rPr lang="cs-CZ" sz="2400" b="1" dirty="0">
                <a:solidFill>
                  <a:schemeClr val="accent1">
                    <a:lumMod val="75000"/>
                  </a:schemeClr>
                </a:solidFill>
              </a:rPr>
              <a:t>vydání hudebních edic, odborných, knižních, </a:t>
            </a:r>
            <a:r>
              <a:rPr lang="cs-CZ" sz="2400" b="1" dirty="0" smtClean="0">
                <a:solidFill>
                  <a:schemeClr val="accent1">
                    <a:lumMod val="75000"/>
                  </a:schemeClr>
                </a:solidFill>
              </a:rPr>
              <a:t>lexikografických</a:t>
            </a:r>
            <a:br>
              <a:rPr lang="cs-CZ" sz="24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cs-CZ" sz="2400" b="1" dirty="0" smtClean="0">
                <a:solidFill>
                  <a:schemeClr val="accent1">
                    <a:lumMod val="75000"/>
                  </a:schemeClr>
                </a:solidFill>
              </a:rPr>
              <a:t>	a encyklopedických </a:t>
            </a:r>
            <a:r>
              <a:rPr lang="cs-CZ" sz="2400" b="1" dirty="0">
                <a:solidFill>
                  <a:schemeClr val="accent1">
                    <a:lumMod val="75000"/>
                  </a:schemeClr>
                </a:solidFill>
              </a:rPr>
              <a:t>prací českých autorů z hudební </a:t>
            </a:r>
            <a:r>
              <a:rPr lang="cs-CZ" sz="2400" b="1" dirty="0" smtClean="0">
                <a:solidFill>
                  <a:schemeClr val="accent1">
                    <a:lumMod val="75000"/>
                  </a:schemeClr>
                </a:solidFill>
              </a:rPr>
              <a:t>oblasti</a:t>
            </a:r>
          </a:p>
          <a:p>
            <a:pPr>
              <a:tabLst>
                <a:tab pos="531813" algn="l"/>
              </a:tabLst>
            </a:pPr>
            <a:r>
              <a:rPr lang="cs-CZ" sz="2400" b="1" dirty="0" smtClean="0">
                <a:solidFill>
                  <a:schemeClr val="accent1">
                    <a:lumMod val="75000"/>
                  </a:schemeClr>
                </a:solidFill>
              </a:rPr>
              <a:t>8b.	Vydávání </a:t>
            </a:r>
            <a:r>
              <a:rPr lang="cs-CZ" sz="2400" b="1" dirty="0">
                <a:solidFill>
                  <a:schemeClr val="accent1">
                    <a:lumMod val="75000"/>
                  </a:schemeClr>
                </a:solidFill>
              </a:rPr>
              <a:t>hudebních edic, odborných, lexikografických a encyklopedických prací </a:t>
            </a:r>
            <a:r>
              <a:rPr lang="cs-CZ" sz="2400" b="1" dirty="0" smtClean="0">
                <a:solidFill>
                  <a:schemeClr val="accent1">
                    <a:lumMod val="75000"/>
                  </a:schemeClr>
                </a:solidFill>
              </a:rPr>
              <a:t>	českých </a:t>
            </a:r>
            <a:r>
              <a:rPr lang="cs-CZ" sz="2400" b="1" dirty="0">
                <a:solidFill>
                  <a:schemeClr val="accent1">
                    <a:lumMod val="75000"/>
                  </a:schemeClr>
                </a:solidFill>
              </a:rPr>
              <a:t>autorů z hudební oblasti </a:t>
            </a:r>
          </a:p>
          <a:p>
            <a:pPr>
              <a:tabLst>
                <a:tab pos="531813" algn="l"/>
              </a:tabLst>
            </a:pPr>
            <a:r>
              <a:rPr lang="cs-CZ" sz="2400" b="1" dirty="0" smtClean="0">
                <a:solidFill>
                  <a:schemeClr val="accent1">
                    <a:lumMod val="75000"/>
                  </a:schemeClr>
                </a:solidFill>
              </a:rPr>
              <a:t>9.	Odborné </a:t>
            </a:r>
            <a:r>
              <a:rPr lang="cs-CZ" sz="2400" b="1" dirty="0">
                <a:solidFill>
                  <a:schemeClr val="accent1">
                    <a:lumMod val="75000"/>
                  </a:schemeClr>
                </a:solidFill>
              </a:rPr>
              <a:t>periodické publikace (časopisy) </a:t>
            </a:r>
          </a:p>
          <a:p>
            <a:pPr>
              <a:tabLst>
                <a:tab pos="531813" algn="l"/>
              </a:tabLst>
            </a:pPr>
            <a:r>
              <a:rPr lang="cs-CZ" sz="2400" b="1" dirty="0" smtClean="0">
                <a:solidFill>
                  <a:schemeClr val="accent1">
                    <a:lumMod val="75000"/>
                  </a:schemeClr>
                </a:solidFill>
              </a:rPr>
              <a:t>10.	Nahrávání</a:t>
            </a:r>
            <a:r>
              <a:rPr lang="cs-CZ" sz="2400" b="1" dirty="0">
                <a:solidFill>
                  <a:schemeClr val="accent1">
                    <a:lumMod val="75000"/>
                  </a:schemeClr>
                </a:solidFill>
              </a:rPr>
              <a:t>, výroba, rozmnožování, sdělování zvukových a zvukově-obrazových </a:t>
            </a:r>
            <a:r>
              <a:rPr lang="cs-CZ" sz="2400" b="1" dirty="0" smtClean="0">
                <a:solidFill>
                  <a:schemeClr val="accent1">
                    <a:lumMod val="75000"/>
                  </a:schemeClr>
                </a:solidFill>
              </a:rPr>
              <a:t>	záznamů </a:t>
            </a:r>
            <a:r>
              <a:rPr lang="cs-CZ" sz="2400" b="1" dirty="0">
                <a:solidFill>
                  <a:schemeClr val="accent1">
                    <a:lumMod val="75000"/>
                  </a:schemeClr>
                </a:solidFill>
              </a:rPr>
              <a:t>s dramaturgicky objevnou, umělecky a historicky </a:t>
            </a:r>
            <a:r>
              <a:rPr lang="cs-CZ" sz="2400" b="1" dirty="0" smtClean="0">
                <a:solidFill>
                  <a:schemeClr val="accent1">
                    <a:lumMod val="75000"/>
                  </a:schemeClr>
                </a:solidFill>
              </a:rPr>
              <a:t>významnou</a:t>
            </a:r>
            <a:br>
              <a:rPr lang="cs-CZ" sz="24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cs-CZ" sz="2400" b="1" dirty="0" smtClean="0">
                <a:solidFill>
                  <a:schemeClr val="accent1">
                    <a:lumMod val="75000"/>
                  </a:schemeClr>
                </a:solidFill>
              </a:rPr>
              <a:t>	a výrazně </a:t>
            </a:r>
            <a:r>
              <a:rPr lang="cs-CZ" sz="2400" b="1" dirty="0">
                <a:solidFill>
                  <a:schemeClr val="accent1">
                    <a:lumMod val="75000"/>
                  </a:schemeClr>
                </a:solidFill>
              </a:rPr>
              <a:t>nekomerční </a:t>
            </a:r>
            <a:r>
              <a:rPr lang="cs-CZ" sz="2400" b="1" dirty="0" smtClean="0">
                <a:solidFill>
                  <a:schemeClr val="accent1">
                    <a:lumMod val="75000"/>
                  </a:schemeClr>
                </a:solidFill>
              </a:rPr>
              <a:t>hudbou</a:t>
            </a:r>
          </a:p>
          <a:p>
            <a:pPr>
              <a:tabLst>
                <a:tab pos="531813" algn="l"/>
              </a:tabLst>
            </a:pPr>
            <a:r>
              <a:rPr lang="cs-CZ" sz="2400" b="1" dirty="0" smtClean="0">
                <a:solidFill>
                  <a:schemeClr val="accent1">
                    <a:lumMod val="75000"/>
                  </a:schemeClr>
                </a:solidFill>
              </a:rPr>
              <a:t>11.	Hudebně </a:t>
            </a:r>
            <a:r>
              <a:rPr lang="cs-CZ" sz="2400" b="1" dirty="0">
                <a:solidFill>
                  <a:schemeClr val="accent1">
                    <a:lumMod val="75000"/>
                  </a:schemeClr>
                </a:solidFill>
              </a:rPr>
              <a:t>informační a dokumentační </a:t>
            </a:r>
            <a:r>
              <a:rPr lang="cs-CZ" sz="2400" b="1" dirty="0" smtClean="0">
                <a:solidFill>
                  <a:schemeClr val="accent1">
                    <a:lumMod val="75000"/>
                  </a:schemeClr>
                </a:solidFill>
              </a:rPr>
              <a:t>činnost</a:t>
            </a:r>
          </a:p>
          <a:p>
            <a:pPr>
              <a:tabLst>
                <a:tab pos="531813" algn="l"/>
              </a:tabLst>
            </a:pPr>
            <a:r>
              <a:rPr lang="cs-CZ" sz="2400" b="1" dirty="0" smtClean="0">
                <a:solidFill>
                  <a:schemeClr val="accent1">
                    <a:lumMod val="75000"/>
                  </a:schemeClr>
                </a:solidFill>
              </a:rPr>
              <a:t>12. 	Hudební </a:t>
            </a:r>
            <a:r>
              <a:rPr lang="cs-CZ" sz="2400" b="1" dirty="0">
                <a:solidFill>
                  <a:schemeClr val="accent1">
                    <a:lumMod val="75000"/>
                  </a:schemeClr>
                </a:solidFill>
              </a:rPr>
              <a:t>konference </a:t>
            </a:r>
            <a:endParaRPr lang="cs-CZ" sz="2400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8995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Státní rozpočet</a:t>
            </a:r>
            <a:endParaRPr lang="cs-CZ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TextovéPole 4"/>
          <p:cNvSpPr txBox="1"/>
          <p:nvPr/>
        </p:nvSpPr>
        <p:spPr>
          <a:xfrm>
            <a:off x="833717" y="1883126"/>
            <a:ext cx="1118795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 smtClean="0">
                <a:solidFill>
                  <a:schemeClr val="accent2">
                    <a:lumMod val="75000"/>
                  </a:schemeClr>
                </a:solidFill>
              </a:rPr>
              <a:t>Plán</a:t>
            </a:r>
            <a:r>
              <a:rPr lang="cs-CZ" sz="4000" dirty="0">
                <a:solidFill>
                  <a:schemeClr val="accent2">
                    <a:lumMod val="75000"/>
                  </a:schemeClr>
                </a:solidFill>
              </a:rPr>
              <a:t> finančního hospodaření státu, obvykle na jeden rok, který zajišťuje ekonomické, sociální a politické funkce </a:t>
            </a:r>
            <a:r>
              <a:rPr lang="cs-CZ" sz="4000" dirty="0" smtClean="0">
                <a:solidFill>
                  <a:schemeClr val="accent2">
                    <a:lumMod val="75000"/>
                  </a:schemeClr>
                </a:solidFill>
              </a:rPr>
              <a:t>státu.</a:t>
            </a:r>
            <a:endParaRPr lang="cs-CZ" sz="4000" dirty="0"/>
          </a:p>
          <a:p>
            <a:r>
              <a:rPr lang="cs-CZ" sz="4000" dirty="0">
                <a:solidFill>
                  <a:schemeClr val="accent4">
                    <a:lumMod val="75000"/>
                  </a:schemeClr>
                </a:solidFill>
              </a:rPr>
              <a:t>Státní rozpočet obsahuje odhad příjmů z různých zdrojů a rozdělení výdajů do různých </a:t>
            </a:r>
            <a:r>
              <a:rPr lang="cs-CZ" sz="4000" dirty="0" smtClean="0">
                <a:solidFill>
                  <a:schemeClr val="accent4">
                    <a:lumMod val="75000"/>
                  </a:schemeClr>
                </a:solidFill>
              </a:rPr>
              <a:t>kapitol.</a:t>
            </a:r>
          </a:p>
          <a:p>
            <a:r>
              <a:rPr lang="cs-CZ" sz="4000" dirty="0"/>
              <a:t>V</a:t>
            </a:r>
            <a:r>
              <a:rPr lang="cs-CZ" sz="4000" dirty="0" smtClean="0"/>
              <a:t>yužití </a:t>
            </a:r>
            <a:r>
              <a:rPr lang="cs-CZ" sz="4000" dirty="0"/>
              <a:t>prostředků jednotlivých kapitol </a:t>
            </a:r>
            <a:r>
              <a:rPr lang="cs-CZ" sz="4000" dirty="0" smtClean="0"/>
              <a:t>je v </a:t>
            </a:r>
            <a:r>
              <a:rPr lang="cs-CZ" sz="4000" dirty="0"/>
              <a:t>kompetenci vlády, ministerstev a dalších </a:t>
            </a:r>
            <a:r>
              <a:rPr lang="cs-CZ" sz="4000" dirty="0" smtClean="0"/>
              <a:t>institucí.</a:t>
            </a:r>
            <a:endParaRPr lang="cs-CZ" sz="4000" dirty="0" smtClean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4381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10447436" cy="1499616"/>
          </a:xfrm>
        </p:spPr>
        <p:txBody>
          <a:bodyPr>
            <a:normAutofit/>
          </a:bodyPr>
          <a:lstStyle/>
          <a:p>
            <a:r>
              <a:rPr lang="cs-CZ" b="1" dirty="0"/>
              <a:t>Program kulturních </a:t>
            </a:r>
            <a:r>
              <a:rPr lang="cs-CZ" b="1" dirty="0" smtClean="0"/>
              <a:t>aktivit, </a:t>
            </a:r>
            <a:r>
              <a:rPr lang="cs-CZ" sz="3600" b="1" dirty="0" smtClean="0">
                <a:solidFill>
                  <a:schemeClr val="accent1">
                    <a:lumMod val="75000"/>
                  </a:schemeClr>
                </a:solidFill>
              </a:rPr>
              <a:t>Kl. hudba</a:t>
            </a:r>
            <a:endParaRPr lang="cs-CZ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30</a:t>
            </a:fld>
            <a:endParaRPr lang="en-US" dirty="0"/>
          </a:p>
        </p:txBody>
      </p:sp>
      <p:sp>
        <p:nvSpPr>
          <p:cNvPr id="5" name="TextovéPole 4"/>
          <p:cNvSpPr txBox="1"/>
          <p:nvPr/>
        </p:nvSpPr>
        <p:spPr>
          <a:xfrm>
            <a:off x="833717" y="2006894"/>
            <a:ext cx="1118795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531813" algn="l"/>
              </a:tabLst>
            </a:pPr>
            <a:r>
              <a:rPr lang="cs-CZ" sz="3200" b="1" dirty="0" smtClean="0">
                <a:solidFill>
                  <a:schemeClr val="accent1">
                    <a:lumMod val="75000"/>
                  </a:schemeClr>
                </a:solidFill>
              </a:rPr>
              <a:t>PODMÍNKY:</a:t>
            </a:r>
          </a:p>
          <a:p>
            <a:pPr>
              <a:tabLst>
                <a:tab pos="531813" algn="l"/>
              </a:tabLst>
            </a:pPr>
            <a:r>
              <a:rPr lang="cs-CZ" sz="2400" b="1" dirty="0" smtClean="0"/>
              <a:t>FO i PO se sídlem v ČR, projekt se musí odehrávat na území ČR</a:t>
            </a:r>
          </a:p>
          <a:p>
            <a:pPr>
              <a:tabLst>
                <a:tab pos="531813" algn="l"/>
              </a:tabLst>
            </a:pPr>
            <a:r>
              <a:rPr lang="cs-CZ" sz="2400" b="1" dirty="0" smtClean="0"/>
              <a:t>Poskytování veřejné kulturní služby, provozování umělecké činnosti</a:t>
            </a:r>
          </a:p>
          <a:p>
            <a:pPr>
              <a:tabLst>
                <a:tab pos="531813" algn="l"/>
              </a:tabLst>
            </a:pPr>
            <a:r>
              <a:rPr lang="cs-CZ" sz="2400" b="1" dirty="0" smtClean="0"/>
              <a:t>Žadatel může předložit maximálně 3 projekty, každý formou samostatné žádosti.</a:t>
            </a:r>
          </a:p>
          <a:p>
            <a:pPr>
              <a:tabLst>
                <a:tab pos="531813" algn="l"/>
              </a:tabLst>
            </a:pPr>
            <a:endParaRPr lang="cs-CZ" sz="2400" b="1" dirty="0"/>
          </a:p>
          <a:p>
            <a:pPr>
              <a:tabLst>
                <a:tab pos="531813" algn="l"/>
              </a:tabLst>
            </a:pPr>
            <a:r>
              <a:rPr lang="cs-CZ" sz="2400" b="1" dirty="0" smtClean="0"/>
              <a:t>Vyplnění a zaslání žádosti, rozpočtu, popisu projektu a všech povinných příloh emailově na </a:t>
            </a:r>
            <a:r>
              <a:rPr lang="cs-CZ" sz="2400" b="1" u="sng" dirty="0" smtClean="0"/>
              <a:t>dotace@mkcr.cz</a:t>
            </a:r>
            <a:r>
              <a:rPr lang="cs-CZ" sz="2400" b="1" dirty="0" smtClean="0"/>
              <a:t> a zároveň fyzicky na adresu:</a:t>
            </a:r>
          </a:p>
          <a:p>
            <a:pPr>
              <a:tabLst>
                <a:tab pos="531813" algn="l"/>
              </a:tabLst>
            </a:pPr>
            <a:endParaRPr lang="cs-CZ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394362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Adresa pro dotace </a:t>
            </a:r>
            <a:r>
              <a:rPr lang="cs-CZ" b="1" dirty="0" err="1" smtClean="0"/>
              <a:t>mK</a:t>
            </a:r>
            <a:endParaRPr lang="cs-CZ" sz="4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31</a:t>
            </a:fld>
            <a:endParaRPr lang="en-US" dirty="0"/>
          </a:p>
        </p:txBody>
      </p:sp>
      <p:sp>
        <p:nvSpPr>
          <p:cNvPr id="5" name="TextovéPole 4"/>
          <p:cNvSpPr txBox="1"/>
          <p:nvPr/>
        </p:nvSpPr>
        <p:spPr>
          <a:xfrm>
            <a:off x="2113875" y="2034922"/>
            <a:ext cx="7346009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cs-CZ" sz="4000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algn="r"/>
            <a:r>
              <a:rPr lang="cs-CZ" sz="4000" dirty="0" smtClean="0">
                <a:solidFill>
                  <a:schemeClr val="accent4">
                    <a:lumMod val="75000"/>
                  </a:schemeClr>
                </a:solidFill>
              </a:rPr>
              <a:t>Ministerstvo kultury</a:t>
            </a:r>
          </a:p>
          <a:p>
            <a:pPr algn="r"/>
            <a:r>
              <a:rPr lang="cs-CZ" sz="4000" dirty="0" smtClean="0">
                <a:solidFill>
                  <a:schemeClr val="accent4">
                    <a:lumMod val="75000"/>
                  </a:schemeClr>
                </a:solidFill>
              </a:rPr>
              <a:t>Odbor </a:t>
            </a:r>
            <a:r>
              <a:rPr lang="cs-CZ" sz="4000" dirty="0">
                <a:solidFill>
                  <a:schemeClr val="accent4">
                    <a:lumMod val="75000"/>
                  </a:schemeClr>
                </a:solidFill>
              </a:rPr>
              <a:t>umění, literatury a </a:t>
            </a:r>
            <a:r>
              <a:rPr lang="cs-CZ" sz="4000" dirty="0" smtClean="0">
                <a:solidFill>
                  <a:schemeClr val="accent4">
                    <a:lumMod val="75000"/>
                  </a:schemeClr>
                </a:solidFill>
              </a:rPr>
              <a:t>knihoven</a:t>
            </a:r>
          </a:p>
          <a:p>
            <a:pPr algn="r"/>
            <a:r>
              <a:rPr lang="cs-CZ" sz="4000" dirty="0">
                <a:solidFill>
                  <a:schemeClr val="accent4">
                    <a:lumMod val="75000"/>
                  </a:schemeClr>
                </a:solidFill>
              </a:rPr>
              <a:t>Maltézské nám. </a:t>
            </a:r>
            <a:r>
              <a:rPr lang="cs-CZ" sz="4000" dirty="0" smtClean="0">
                <a:solidFill>
                  <a:schemeClr val="accent4">
                    <a:lumMod val="75000"/>
                  </a:schemeClr>
                </a:solidFill>
              </a:rPr>
              <a:t>471/1</a:t>
            </a:r>
          </a:p>
          <a:p>
            <a:pPr algn="r"/>
            <a:r>
              <a:rPr lang="cs-CZ" sz="4000" dirty="0" smtClean="0">
                <a:solidFill>
                  <a:schemeClr val="accent4">
                    <a:lumMod val="75000"/>
                  </a:schemeClr>
                </a:solidFill>
              </a:rPr>
              <a:t>118 </a:t>
            </a:r>
            <a:r>
              <a:rPr lang="cs-CZ" sz="4000" dirty="0">
                <a:solidFill>
                  <a:schemeClr val="accent4">
                    <a:lumMod val="75000"/>
                  </a:schemeClr>
                </a:solidFill>
              </a:rPr>
              <a:t>00 Praha </a:t>
            </a:r>
            <a:r>
              <a:rPr lang="cs-CZ" sz="4000" dirty="0" smtClean="0">
                <a:solidFill>
                  <a:schemeClr val="accent4">
                    <a:lumMod val="75000"/>
                  </a:schemeClr>
                </a:solidFill>
              </a:rPr>
              <a:t>1- Malá </a:t>
            </a:r>
            <a:r>
              <a:rPr lang="cs-CZ" sz="4000" dirty="0">
                <a:solidFill>
                  <a:schemeClr val="accent4">
                    <a:lumMod val="75000"/>
                  </a:schemeClr>
                </a:solidFill>
              </a:rPr>
              <a:t>Strana</a:t>
            </a:r>
            <a:endParaRPr lang="cs-CZ" sz="4000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algn="r"/>
            <a:endParaRPr lang="cs-CZ" sz="2800" dirty="0" smtClean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7172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KRAJSKÉ ROZPOČTY</a:t>
            </a:r>
            <a:endParaRPr lang="cs-CZ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32</a:t>
            </a:fld>
            <a:endParaRPr lang="en-US" dirty="0"/>
          </a:p>
        </p:txBody>
      </p:sp>
      <p:sp>
        <p:nvSpPr>
          <p:cNvPr id="5" name="TextovéPole 4"/>
          <p:cNvSpPr txBox="1"/>
          <p:nvPr/>
        </p:nvSpPr>
        <p:spPr>
          <a:xfrm>
            <a:off x="833717" y="1883126"/>
            <a:ext cx="11024607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4000" dirty="0" smtClean="0">
                <a:solidFill>
                  <a:schemeClr val="accent2">
                    <a:lumMod val="75000"/>
                  </a:schemeClr>
                </a:solidFill>
              </a:rPr>
              <a:t>Krajské zřízení bylo v ČR obnoveno v roce 2000 (dříve se souhrn obcí sdružoval pod okresy).</a:t>
            </a:r>
          </a:p>
          <a:p>
            <a:endParaRPr lang="cs-CZ" dirty="0">
              <a:solidFill>
                <a:schemeClr val="accent2">
                  <a:lumMod val="75000"/>
                </a:schemeClr>
              </a:solidFill>
            </a:endParaRPr>
          </a:p>
          <a:p>
            <a:pPr algn="just"/>
            <a:r>
              <a:rPr lang="cs-CZ" sz="3200" dirty="0" smtClean="0">
                <a:solidFill>
                  <a:schemeClr val="accent6">
                    <a:lumMod val="75000"/>
                  </a:schemeClr>
                </a:solidFill>
              </a:rPr>
              <a:t>ČR se dle Ústavy člení na obce, které jsou základními územními samosprávnými celky (ÚSC) a kraje, které jsou vyššími územními samosprávnými celky.</a:t>
            </a:r>
          </a:p>
          <a:p>
            <a:endParaRPr lang="cs-CZ" dirty="0">
              <a:solidFill>
                <a:schemeClr val="accent6">
                  <a:lumMod val="75000"/>
                </a:schemeClr>
              </a:solidFill>
            </a:endParaRPr>
          </a:p>
          <a:p>
            <a:pPr algn="just"/>
            <a:r>
              <a:rPr lang="cs-CZ" sz="3000" dirty="0" smtClean="0">
                <a:solidFill>
                  <a:schemeClr val="accent2">
                    <a:lumMod val="75000"/>
                  </a:schemeClr>
                </a:solidFill>
              </a:rPr>
              <a:t>Tvorbu, obsah a funkce rozpočtů ÚSC upravuje zákon č. 250/2000 Sb., o rozpočtových pravidlech územních rozpočtů, tzv. malá rozpočtová pravidla (MRP).</a:t>
            </a:r>
            <a:endParaRPr lang="cs-CZ" sz="3000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cs-CZ" sz="3200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805620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KRAJSKÉ ROZPOČTY</a:t>
            </a:r>
            <a:endParaRPr lang="cs-CZ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33</a:t>
            </a:fld>
            <a:endParaRPr lang="en-US" dirty="0"/>
          </a:p>
        </p:txBody>
      </p:sp>
      <p:pic>
        <p:nvPicPr>
          <p:cNvPr id="1026" name="Picture 2" descr="C:\Users\Pavla.HF-TABLET-PAVLA\Desktop\FUNDRAISING\kraje ČR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588" y="1756828"/>
            <a:ext cx="8589415" cy="4927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5861785" y="906690"/>
            <a:ext cx="57559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4000" dirty="0" smtClean="0">
                <a:solidFill>
                  <a:schemeClr val="accent2">
                    <a:lumMod val="75000"/>
                  </a:schemeClr>
                </a:solidFill>
              </a:rPr>
              <a:t>v ČR celkem 14 krajů</a:t>
            </a:r>
            <a:endParaRPr lang="cs-CZ" sz="30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982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KRAJSKÉ ROZPOČTY (rok 2014)</a:t>
            </a:r>
            <a:endParaRPr lang="cs-CZ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34</a:t>
            </a:fld>
            <a:endParaRPr lang="en-US" dirty="0"/>
          </a:p>
        </p:txBody>
      </p:sp>
      <p:sp>
        <p:nvSpPr>
          <p:cNvPr id="5" name="TextovéPole 4"/>
          <p:cNvSpPr txBox="1"/>
          <p:nvPr/>
        </p:nvSpPr>
        <p:spPr>
          <a:xfrm>
            <a:off x="833717" y="1883126"/>
            <a:ext cx="11024607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4000" dirty="0" smtClean="0">
                <a:solidFill>
                  <a:schemeClr val="accent6">
                    <a:lumMod val="75000"/>
                  </a:schemeClr>
                </a:solidFill>
              </a:rPr>
              <a:t>Výdaje všech krajů: 143,9 mld. Kč</a:t>
            </a:r>
          </a:p>
          <a:p>
            <a:pPr algn="just"/>
            <a:r>
              <a:rPr lang="cs-CZ" sz="40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Příjmy všech krajů: 146,5 mld. Kč</a:t>
            </a:r>
          </a:p>
          <a:p>
            <a:endParaRPr lang="cs-CZ" sz="2800" dirty="0">
              <a:solidFill>
                <a:srgbClr val="FF0000"/>
              </a:solidFill>
            </a:endParaRPr>
          </a:p>
          <a:p>
            <a:r>
              <a:rPr lang="cs-CZ" sz="2800" dirty="0" smtClean="0">
                <a:solidFill>
                  <a:schemeClr val="accent3">
                    <a:lumMod val="75000"/>
                  </a:schemeClr>
                </a:solidFill>
              </a:rPr>
              <a:t>Celkové neinvestiční transfery příspěvkovým a podobným organizacím tvořily 94,1 mld. Kč.</a:t>
            </a:r>
            <a:endParaRPr lang="cs-CZ" sz="2800" b="1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5505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7" y="585216"/>
            <a:ext cx="10834197" cy="1499616"/>
          </a:xfrm>
        </p:spPr>
        <p:txBody>
          <a:bodyPr>
            <a:normAutofit/>
          </a:bodyPr>
          <a:lstStyle/>
          <a:p>
            <a:r>
              <a:rPr lang="cs-CZ" sz="4700" b="1" dirty="0" smtClean="0"/>
              <a:t>Rozpočet Jihomoravského kraje (rok 2016)</a:t>
            </a:r>
            <a:endParaRPr lang="cs-CZ" sz="47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35</a:t>
            </a:fld>
            <a:endParaRPr lang="en-US" dirty="0"/>
          </a:p>
        </p:txBody>
      </p:sp>
      <p:sp>
        <p:nvSpPr>
          <p:cNvPr id="5" name="TextovéPole 4"/>
          <p:cNvSpPr txBox="1"/>
          <p:nvPr/>
        </p:nvSpPr>
        <p:spPr>
          <a:xfrm>
            <a:off x="833717" y="1883126"/>
            <a:ext cx="11024607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4000" dirty="0" smtClean="0">
                <a:solidFill>
                  <a:schemeClr val="accent6">
                    <a:lumMod val="75000"/>
                  </a:schemeClr>
                </a:solidFill>
              </a:rPr>
              <a:t>Výdaje: 5,99 mld. </a:t>
            </a:r>
            <a:r>
              <a:rPr lang="cs-CZ" sz="4000" dirty="0">
                <a:solidFill>
                  <a:schemeClr val="accent6">
                    <a:lumMod val="75000"/>
                  </a:schemeClr>
                </a:solidFill>
              </a:rPr>
              <a:t>Kč</a:t>
            </a:r>
          </a:p>
          <a:p>
            <a:pPr algn="just"/>
            <a:r>
              <a:rPr lang="cs-CZ" sz="40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Příjmy: 5,89 mld. </a:t>
            </a:r>
            <a:r>
              <a:rPr lang="cs-CZ" sz="40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Kč</a:t>
            </a:r>
          </a:p>
          <a:p>
            <a:endParaRPr lang="cs-CZ" sz="2800" dirty="0" smtClean="0"/>
          </a:p>
          <a:p>
            <a:r>
              <a:rPr lang="cs-CZ" sz="32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Výdaje na kulturu JMK za rok 2016: 202 333 000 Kč (3,43 %)</a:t>
            </a:r>
          </a:p>
          <a:p>
            <a:endParaRPr lang="cs-CZ" sz="2800" dirty="0"/>
          </a:p>
          <a:p>
            <a:r>
              <a:rPr lang="cs-CZ" sz="2800" dirty="0" smtClean="0"/>
              <a:t>Na kulturní provoz či akce lze získat dotace skrze dotační portál Krajského úřadu Jihomoravského kraje.</a:t>
            </a:r>
          </a:p>
        </p:txBody>
      </p:sp>
    </p:spTree>
    <p:extLst>
      <p:ext uri="{BB962C8B-B14F-4D97-AF65-F5344CB8AC3E}">
        <p14:creationId xmlns:p14="http://schemas.microsoft.com/office/powerpoint/2010/main" val="3871432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Dotační oblasti </a:t>
            </a:r>
            <a:r>
              <a:rPr lang="cs-CZ" b="1" dirty="0" err="1" smtClean="0"/>
              <a:t>jmk</a:t>
            </a:r>
            <a:endParaRPr lang="cs-CZ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36</a:t>
            </a:fld>
            <a:endParaRPr lang="en-US" dirty="0"/>
          </a:p>
        </p:txBody>
      </p:sp>
      <p:sp>
        <p:nvSpPr>
          <p:cNvPr id="5" name="TextovéPole 4"/>
          <p:cNvSpPr txBox="1"/>
          <p:nvPr/>
        </p:nvSpPr>
        <p:spPr>
          <a:xfrm>
            <a:off x="833717" y="1765142"/>
            <a:ext cx="11024607" cy="45797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36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KULTURA A PAMÁTKOVÁ PÉČE</a:t>
            </a:r>
          </a:p>
          <a:p>
            <a:pPr marL="571500" indent="-57150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36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PREVENCE A POŽÁRNÍ OCHRANA</a:t>
            </a:r>
          </a:p>
          <a:p>
            <a:pPr marL="571500" indent="-57150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36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REGIONÁLNÍ ROZVOJ</a:t>
            </a:r>
          </a:p>
          <a:p>
            <a:pPr marL="571500" indent="-57150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36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SOCIÁLNÍ A RODINNÁ POLITIKA</a:t>
            </a:r>
          </a:p>
          <a:p>
            <a:pPr marL="571500" indent="-57150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36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VENKOV A ZEMĚDĚLSTVÍ</a:t>
            </a:r>
          </a:p>
          <a:p>
            <a:pPr marL="571500" indent="-57150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36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VZDĚLÁVÁNÍ, SPORT A VOLNÝ ČAS</a:t>
            </a:r>
          </a:p>
          <a:p>
            <a:pPr marL="571500" indent="-57150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36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ZDRAVOTNICTVÍ</a:t>
            </a:r>
          </a:p>
          <a:p>
            <a:pPr marL="571500" indent="-57150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36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ŽIVOTNÍ PROSTŘEDÍ</a:t>
            </a:r>
          </a:p>
          <a:p>
            <a:pPr marL="571500" indent="-57150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36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OSTATNÍ DOTACE</a:t>
            </a:r>
            <a:endParaRPr lang="cs-CZ" sz="2400" b="1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064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Dotační oblast kultura a památková péče, okruhy dotací (rok 2016)</a:t>
            </a:r>
            <a:endParaRPr lang="cs-CZ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37</a:t>
            </a:fld>
            <a:endParaRPr lang="en-US" dirty="0"/>
          </a:p>
        </p:txBody>
      </p:sp>
      <p:sp>
        <p:nvSpPr>
          <p:cNvPr id="5" name="TextovéPole 4"/>
          <p:cNvSpPr txBox="1"/>
          <p:nvPr/>
        </p:nvSpPr>
        <p:spPr>
          <a:xfrm>
            <a:off x="833717" y="2222342"/>
            <a:ext cx="1102460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40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Muzejní noci a noci kostelů v Jihomoravském kraji v roce 2016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4000" b="1" dirty="0" smtClean="0">
                <a:solidFill>
                  <a:schemeClr val="accent6">
                    <a:lumMod val="75000"/>
                  </a:schemeClr>
                </a:solidFill>
              </a:rPr>
              <a:t>Podpora památek místního významu</a:t>
            </a:r>
            <a:br>
              <a:rPr lang="cs-CZ" sz="4000" b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cs-CZ" sz="4000" b="1" dirty="0" smtClean="0">
                <a:solidFill>
                  <a:schemeClr val="accent6">
                    <a:lumMod val="75000"/>
                  </a:schemeClr>
                </a:solidFill>
              </a:rPr>
              <a:t>v Jihomoravském kraji v roce 2016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4000" b="1" dirty="0" smtClean="0">
                <a:solidFill>
                  <a:schemeClr val="accent3">
                    <a:lumMod val="75000"/>
                  </a:schemeClr>
                </a:solidFill>
              </a:rPr>
              <a:t>Podpora rozvoje v oblasti kultury a památkové péče v roce 2016</a:t>
            </a:r>
            <a:endParaRPr lang="cs-CZ" sz="2800" b="1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6809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71500" indent="-571500"/>
            <a:r>
              <a:rPr lang="cs-CZ" sz="54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Muzejní noci a noci kostelů </a:t>
            </a:r>
            <a:r>
              <a:rPr lang="cs-CZ" sz="54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v Jihomoravském </a:t>
            </a:r>
            <a:r>
              <a:rPr lang="cs-CZ" sz="54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kraji v roce 2016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38</a:t>
            </a:fld>
            <a:endParaRPr lang="en-US" dirty="0"/>
          </a:p>
        </p:txBody>
      </p:sp>
      <p:sp>
        <p:nvSpPr>
          <p:cNvPr id="5" name="TextovéPole 4"/>
          <p:cNvSpPr txBox="1"/>
          <p:nvPr/>
        </p:nvSpPr>
        <p:spPr>
          <a:xfrm>
            <a:off x="612491" y="2222342"/>
            <a:ext cx="11230464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4000" b="1" dirty="0" smtClean="0">
                <a:solidFill>
                  <a:schemeClr val="accent6">
                    <a:lumMod val="75000"/>
                  </a:schemeClr>
                </a:solidFill>
              </a:rPr>
              <a:t>Objem finančních prostředků: 1 000 000 Kč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32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Podpora subjektů realizujících kulturní aktivity a akce zařazené do Festivalu muzejních nocí 2016, a dále kulturní aktivity a akce uskutečněné v rámci Nosi kostelů 2016.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3600" b="1" dirty="0" smtClean="0">
                <a:solidFill>
                  <a:schemeClr val="accent6">
                    <a:lumMod val="75000"/>
                  </a:schemeClr>
                </a:solidFill>
              </a:rPr>
              <a:t>Minimální výše na jeden projekt/činnost – 20 000 Kč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3600" b="1" dirty="0" smtClean="0">
                <a:solidFill>
                  <a:schemeClr val="accent6">
                    <a:lumMod val="75000"/>
                  </a:schemeClr>
                </a:solidFill>
              </a:rPr>
              <a:t>Maximální výše na jeden projekt/činnost – 100 000 Kč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3600" b="1" dirty="0" smtClean="0">
                <a:solidFill>
                  <a:schemeClr val="accent6">
                    <a:lumMod val="75000"/>
                  </a:schemeClr>
                </a:solidFill>
              </a:rPr>
              <a:t>Minimální podíl spoluúčasti žadatele – 50 %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cs-CZ" sz="2800" b="1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393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7" y="585216"/>
            <a:ext cx="10185155" cy="1499616"/>
          </a:xfrm>
        </p:spPr>
        <p:txBody>
          <a:bodyPr>
            <a:normAutofit fontScale="90000"/>
          </a:bodyPr>
          <a:lstStyle/>
          <a:p>
            <a:pPr marL="571500" indent="-571500"/>
            <a:r>
              <a:rPr lang="cs-CZ" sz="54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Podpora památek místního významu</a:t>
            </a:r>
            <a:br>
              <a:rPr lang="cs-CZ" sz="54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</a:br>
            <a:r>
              <a:rPr lang="cs-CZ" sz="54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v Jihomoravském kraji v roce 2016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39</a:t>
            </a:fld>
            <a:endParaRPr lang="en-US" dirty="0"/>
          </a:p>
        </p:txBody>
      </p:sp>
      <p:sp>
        <p:nvSpPr>
          <p:cNvPr id="3" name="Obdélník 2"/>
          <p:cNvSpPr/>
          <p:nvPr/>
        </p:nvSpPr>
        <p:spPr>
          <a:xfrm>
            <a:off x="662152" y="2178794"/>
            <a:ext cx="11098924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4000" b="1" dirty="0">
                <a:solidFill>
                  <a:schemeClr val="accent6">
                    <a:lumMod val="75000"/>
                  </a:schemeClr>
                </a:solidFill>
              </a:rPr>
              <a:t>Objem finančních prostředků: 1 000 000 Kč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32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Podpora </a:t>
            </a:r>
            <a:r>
              <a:rPr lang="cs-CZ" sz="32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obnovy veřejně přístupných drobných památek místního významu, které nejsou prohlášeny kulturními památkami.</a:t>
            </a:r>
            <a:endParaRPr lang="cs-CZ" sz="32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3600" b="1" dirty="0">
                <a:solidFill>
                  <a:schemeClr val="accent6">
                    <a:lumMod val="75000"/>
                  </a:schemeClr>
                </a:solidFill>
              </a:rPr>
              <a:t>Minimální výše na jeden projekt/činnost – 20 000 Kč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3600" b="1" dirty="0">
                <a:solidFill>
                  <a:schemeClr val="accent6">
                    <a:lumMod val="75000"/>
                  </a:schemeClr>
                </a:solidFill>
              </a:rPr>
              <a:t>Maximální výše na jeden projekt/činnost – </a:t>
            </a:r>
            <a:r>
              <a:rPr lang="cs-CZ" sz="3600" b="1" dirty="0" smtClean="0">
                <a:solidFill>
                  <a:schemeClr val="accent6">
                    <a:lumMod val="75000"/>
                  </a:schemeClr>
                </a:solidFill>
              </a:rPr>
              <a:t>50 </a:t>
            </a:r>
            <a:r>
              <a:rPr lang="cs-CZ" sz="3600" b="1" dirty="0">
                <a:solidFill>
                  <a:schemeClr val="accent6">
                    <a:lumMod val="75000"/>
                  </a:schemeClr>
                </a:solidFill>
              </a:rPr>
              <a:t>000 Kč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3600" b="1" dirty="0">
                <a:solidFill>
                  <a:schemeClr val="accent6">
                    <a:lumMod val="75000"/>
                  </a:schemeClr>
                </a:solidFill>
              </a:rPr>
              <a:t>Minimální podíl spoluúčasti žadatele – 50 %</a:t>
            </a:r>
          </a:p>
        </p:txBody>
      </p:sp>
    </p:spTree>
    <p:extLst>
      <p:ext uri="{BB962C8B-B14F-4D97-AF65-F5344CB8AC3E}">
        <p14:creationId xmlns:p14="http://schemas.microsoft.com/office/powerpoint/2010/main" val="3004891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FUNKCE STÁTNÍHO ROZPOČTU</a:t>
            </a:r>
            <a:endParaRPr lang="cs-CZ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ovéPole 4"/>
          <p:cNvSpPr txBox="1"/>
          <p:nvPr/>
        </p:nvSpPr>
        <p:spPr>
          <a:xfrm>
            <a:off x="833717" y="1883126"/>
            <a:ext cx="1118795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 smtClean="0">
                <a:solidFill>
                  <a:schemeClr val="accent6">
                    <a:lumMod val="75000"/>
                  </a:schemeClr>
                </a:solidFill>
              </a:rPr>
              <a:t>Alokační</a:t>
            </a:r>
            <a:r>
              <a:rPr lang="cs-CZ" sz="4000" dirty="0"/>
              <a:t> </a:t>
            </a:r>
            <a:r>
              <a:rPr lang="cs-CZ" sz="2800" dirty="0" smtClean="0"/>
              <a:t>– cílem je zajistit </a:t>
            </a:r>
            <a:r>
              <a:rPr lang="cs-CZ" sz="2800" dirty="0"/>
              <a:t>efektivní plnění funkcí státu (stát </a:t>
            </a:r>
            <a:r>
              <a:rPr lang="cs-CZ" sz="2800" dirty="0" smtClean="0"/>
              <a:t>financuje</a:t>
            </a:r>
            <a:br>
              <a:rPr lang="cs-CZ" sz="2800" dirty="0" smtClean="0"/>
            </a:br>
            <a:r>
              <a:rPr lang="cs-CZ" sz="2800" dirty="0" smtClean="0"/>
              <a:t>a </a:t>
            </a:r>
            <a:r>
              <a:rPr lang="cs-CZ" sz="2800" dirty="0"/>
              <a:t>zabezpečuje pro občany různé veřejné statky - školství, armáda, policie</a:t>
            </a:r>
            <a:r>
              <a:rPr lang="cs-CZ" sz="2800" dirty="0" smtClean="0"/>
              <a:t>,...)</a:t>
            </a:r>
          </a:p>
          <a:p>
            <a:endParaRPr lang="cs-CZ" sz="2800" dirty="0"/>
          </a:p>
          <a:p>
            <a:r>
              <a:rPr lang="cs-CZ" sz="4000" b="1" dirty="0">
                <a:solidFill>
                  <a:schemeClr val="accent6">
                    <a:lumMod val="75000"/>
                  </a:schemeClr>
                </a:solidFill>
              </a:rPr>
              <a:t>Redistribuční</a:t>
            </a:r>
            <a:r>
              <a:rPr lang="cs-CZ" sz="4000" dirty="0"/>
              <a:t> </a:t>
            </a:r>
            <a:r>
              <a:rPr lang="cs-CZ" sz="2800" dirty="0"/>
              <a:t>= </a:t>
            </a:r>
            <a:r>
              <a:rPr lang="cs-CZ" sz="2800" dirty="0" smtClean="0"/>
              <a:t>cílem je zmírnit </a:t>
            </a:r>
            <a:r>
              <a:rPr lang="cs-CZ" sz="2800" dirty="0"/>
              <a:t>nerovnosti ve společnosti vzniklé důsledkem působení trhu (transfery nebo dotace</a:t>
            </a:r>
            <a:r>
              <a:rPr lang="cs-CZ" sz="2800" dirty="0" smtClean="0"/>
              <a:t>)</a:t>
            </a:r>
          </a:p>
          <a:p>
            <a:endParaRPr lang="cs-CZ" sz="2800" dirty="0"/>
          </a:p>
          <a:p>
            <a:r>
              <a:rPr lang="cs-CZ" sz="4000" b="1" dirty="0">
                <a:solidFill>
                  <a:schemeClr val="accent6">
                    <a:lumMod val="75000"/>
                  </a:schemeClr>
                </a:solidFill>
              </a:rPr>
              <a:t>Stabilizační</a:t>
            </a:r>
            <a:r>
              <a:rPr lang="cs-CZ" sz="2800" dirty="0"/>
              <a:t> = státní rozpočet nastavením příjmů a výdajů </a:t>
            </a:r>
            <a:r>
              <a:rPr lang="cs-CZ" sz="2800" dirty="0" smtClean="0"/>
              <a:t>usiluje</a:t>
            </a:r>
            <a:br>
              <a:rPr lang="cs-CZ" sz="2800" dirty="0" smtClean="0"/>
            </a:br>
            <a:r>
              <a:rPr lang="cs-CZ" sz="2800" dirty="0" smtClean="0"/>
              <a:t>o </a:t>
            </a:r>
            <a:r>
              <a:rPr lang="cs-CZ" sz="2800" dirty="0"/>
              <a:t>stabilní vývoj </a:t>
            </a:r>
            <a:r>
              <a:rPr lang="cs-CZ" sz="2800" dirty="0" smtClean="0"/>
              <a:t>ekonomiky</a:t>
            </a:r>
            <a:endParaRPr lang="cs-CZ" sz="4000" dirty="0"/>
          </a:p>
          <a:p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2720280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71500" indent="-571500"/>
            <a:r>
              <a:rPr lang="cs-CZ" sz="54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PODPORA ROZVOJE V OBLASTI KULTURY A PAMÁTKOVÉ PÉČE V ROCE 2016</a:t>
            </a:r>
            <a:endParaRPr lang="cs-CZ" sz="54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40</a:t>
            </a:fld>
            <a:endParaRPr lang="en-US" dirty="0"/>
          </a:p>
        </p:txBody>
      </p:sp>
      <p:sp>
        <p:nvSpPr>
          <p:cNvPr id="5" name="TextovéPole 4"/>
          <p:cNvSpPr txBox="1"/>
          <p:nvPr/>
        </p:nvSpPr>
        <p:spPr>
          <a:xfrm>
            <a:off x="612491" y="2222342"/>
            <a:ext cx="11230464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4000" b="1" dirty="0" smtClean="0">
                <a:solidFill>
                  <a:schemeClr val="accent6">
                    <a:lumMod val="75000"/>
                  </a:schemeClr>
                </a:solidFill>
              </a:rPr>
              <a:t>Objem finančních prostředků: 23 700 000 Kč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32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Podpora subjektů působících zejména v oblasti hudby, tance, divadla, folkloru, uměleckých řemesel. Podpora subjektů činných v oblasti nemateriálních statků zapsaných na seznamu UNESCO a podpora zachování a obnovy movitých</a:t>
            </a:r>
            <a:br>
              <a:rPr lang="cs-CZ" sz="32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cs-CZ" sz="32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i nemovitých kulturních památek.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32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Projekty realizované na území Jihomoravského kraje nebo projekty, jejichž realizace je či bude pro Jihomoravský kraj přínosem.</a:t>
            </a:r>
          </a:p>
        </p:txBody>
      </p:sp>
    </p:spTree>
    <p:extLst>
      <p:ext uri="{BB962C8B-B14F-4D97-AF65-F5344CB8AC3E}">
        <p14:creationId xmlns:p14="http://schemas.microsoft.com/office/powerpoint/2010/main" val="1003377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71500" indent="-571500"/>
            <a:r>
              <a:rPr lang="cs-CZ" sz="54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PODPORA ROZVOJE V OBLASTI KULTURY A PAMÁTKOVÉ PÉČE V ROCE 2016</a:t>
            </a:r>
            <a:endParaRPr lang="cs-CZ" sz="54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41</a:t>
            </a:fld>
            <a:endParaRPr lang="en-US" dirty="0"/>
          </a:p>
        </p:txBody>
      </p:sp>
      <p:sp>
        <p:nvSpPr>
          <p:cNvPr id="5" name="TextovéPole 4"/>
          <p:cNvSpPr txBox="1"/>
          <p:nvPr/>
        </p:nvSpPr>
        <p:spPr>
          <a:xfrm>
            <a:off x="612491" y="2222342"/>
            <a:ext cx="1123046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solidFill>
                  <a:schemeClr val="accent3">
                    <a:lumMod val="75000"/>
                  </a:schemeClr>
                </a:solidFill>
              </a:rPr>
              <a:t>1. PODPORA PROJEKTŮ V OBLASTI KULTURY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3600" b="1" dirty="0" smtClean="0">
                <a:solidFill>
                  <a:schemeClr val="accent6">
                    <a:lumMod val="75000"/>
                  </a:schemeClr>
                </a:solidFill>
              </a:rPr>
              <a:t>Minimální </a:t>
            </a:r>
            <a:r>
              <a:rPr lang="cs-CZ" sz="3600" b="1" dirty="0">
                <a:solidFill>
                  <a:schemeClr val="accent6">
                    <a:lumMod val="75000"/>
                  </a:schemeClr>
                </a:solidFill>
              </a:rPr>
              <a:t>výše na jeden projekt/činnost – 20 000 Kč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3600" b="1" dirty="0">
                <a:solidFill>
                  <a:schemeClr val="accent6">
                    <a:lumMod val="75000"/>
                  </a:schemeClr>
                </a:solidFill>
              </a:rPr>
              <a:t>Maximální výše na jeden projekt/činnost – 150 000 Kč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3600" b="1" dirty="0">
                <a:solidFill>
                  <a:schemeClr val="accent6">
                    <a:lumMod val="75000"/>
                  </a:schemeClr>
                </a:solidFill>
              </a:rPr>
              <a:t>Minimální podíl spoluúčasti žadatele – 50 %</a:t>
            </a:r>
          </a:p>
        </p:txBody>
      </p:sp>
    </p:spTree>
    <p:extLst>
      <p:ext uri="{BB962C8B-B14F-4D97-AF65-F5344CB8AC3E}">
        <p14:creationId xmlns:p14="http://schemas.microsoft.com/office/powerpoint/2010/main" val="505265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71500" indent="-571500"/>
            <a:r>
              <a:rPr lang="cs-CZ" sz="54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PODPORA ROZVOJE V OBLASTI KULTURY A PAMÁTKOVÉ PÉČE V ROCE 2016</a:t>
            </a:r>
            <a:endParaRPr lang="cs-CZ" sz="54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42</a:t>
            </a:fld>
            <a:endParaRPr lang="en-US" dirty="0"/>
          </a:p>
        </p:txBody>
      </p:sp>
      <p:sp>
        <p:nvSpPr>
          <p:cNvPr id="5" name="TextovéPole 4"/>
          <p:cNvSpPr txBox="1"/>
          <p:nvPr/>
        </p:nvSpPr>
        <p:spPr>
          <a:xfrm>
            <a:off x="612491" y="2222342"/>
            <a:ext cx="11230464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chemeClr val="accent3">
                    <a:lumMod val="75000"/>
                  </a:schemeClr>
                </a:solidFill>
              </a:rPr>
              <a:t>2. PODPORA PROJEKTŮ V OBLASTI NEMATERIÁLNÍCH STATKŮ ZAPSANÝCH DO REPREZENTATIVNÍHO SEZNAMU NEMATERIÁLNÍHO KULTURNÍHO DĚDICTVÍ LIDSTVA (UNESCO)</a:t>
            </a:r>
          </a:p>
          <a:p>
            <a:endParaRPr lang="cs-CZ" sz="16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cs-CZ" sz="3200" b="1" dirty="0" smtClean="0">
                <a:solidFill>
                  <a:schemeClr val="accent3">
                    <a:lumMod val="75000"/>
                  </a:schemeClr>
                </a:solidFill>
              </a:rPr>
              <a:t>3. PODPORA PROJEKTŮ V OBLASTI PAMÁTKOVÉ PÉČE – NEMOVITÉ KULTURNÍ PAMÁTKY</a:t>
            </a:r>
          </a:p>
          <a:p>
            <a:endParaRPr lang="cs-CZ" sz="16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cs-CZ" sz="3200" b="1" dirty="0" smtClean="0">
                <a:solidFill>
                  <a:schemeClr val="accent3">
                    <a:lumMod val="75000"/>
                  </a:schemeClr>
                </a:solidFill>
              </a:rPr>
              <a:t>4. PODPORA PROJEKTŮ V OBLASTI PAMÁTKOVÉ PÉČE – RESTAUROVÁNÍ NEMOVITÝCH A MOVITÝCH KULTURNÍCH PAMÁTEK</a:t>
            </a:r>
          </a:p>
        </p:txBody>
      </p:sp>
    </p:spTree>
    <p:extLst>
      <p:ext uri="{BB962C8B-B14F-4D97-AF65-F5344CB8AC3E}">
        <p14:creationId xmlns:p14="http://schemas.microsoft.com/office/powerpoint/2010/main" val="3346587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Adresa pro dotace </a:t>
            </a:r>
            <a:r>
              <a:rPr lang="cs-CZ" b="1" dirty="0" err="1" smtClean="0"/>
              <a:t>JmK</a:t>
            </a:r>
            <a:endParaRPr lang="cs-CZ" sz="4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43</a:t>
            </a:fld>
            <a:endParaRPr lang="en-US" dirty="0"/>
          </a:p>
        </p:txBody>
      </p:sp>
      <p:sp>
        <p:nvSpPr>
          <p:cNvPr id="5" name="TextovéPole 4"/>
          <p:cNvSpPr txBox="1"/>
          <p:nvPr/>
        </p:nvSpPr>
        <p:spPr>
          <a:xfrm>
            <a:off x="2113875" y="2034922"/>
            <a:ext cx="7346009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cs-CZ" sz="4000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algn="r"/>
            <a:r>
              <a:rPr lang="cs-CZ" sz="4000" dirty="0" smtClean="0">
                <a:solidFill>
                  <a:schemeClr val="accent4">
                    <a:lumMod val="75000"/>
                  </a:schemeClr>
                </a:solidFill>
              </a:rPr>
              <a:t>Jihomoravský kraj</a:t>
            </a:r>
          </a:p>
          <a:p>
            <a:pPr algn="r"/>
            <a:r>
              <a:rPr lang="cs-CZ" sz="4000" dirty="0" smtClean="0">
                <a:solidFill>
                  <a:schemeClr val="accent4">
                    <a:lumMod val="75000"/>
                  </a:schemeClr>
                </a:solidFill>
              </a:rPr>
              <a:t>Žerotínovo nám. 449/3</a:t>
            </a:r>
          </a:p>
          <a:p>
            <a:pPr algn="r"/>
            <a:r>
              <a:rPr lang="cs-CZ" sz="4000" dirty="0" smtClean="0">
                <a:solidFill>
                  <a:schemeClr val="accent4">
                    <a:lumMod val="75000"/>
                  </a:schemeClr>
                </a:solidFill>
              </a:rPr>
              <a:t>601 82 Brno</a:t>
            </a:r>
          </a:p>
          <a:p>
            <a:pPr algn="r"/>
            <a:endParaRPr lang="cs-CZ" sz="2800" dirty="0" smtClean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0158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OBECNÍ / MĚSTSKÉ ROZPOČTY</a:t>
            </a:r>
            <a:endParaRPr lang="cs-CZ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44</a:t>
            </a:fld>
            <a:endParaRPr lang="en-US" dirty="0"/>
          </a:p>
        </p:txBody>
      </p:sp>
      <p:sp>
        <p:nvSpPr>
          <p:cNvPr id="5" name="TextovéPole 4"/>
          <p:cNvSpPr txBox="1"/>
          <p:nvPr/>
        </p:nvSpPr>
        <p:spPr>
          <a:xfrm>
            <a:off x="833717" y="1883126"/>
            <a:ext cx="11024607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4000" dirty="0" smtClean="0">
                <a:solidFill>
                  <a:schemeClr val="accent2">
                    <a:lumMod val="75000"/>
                  </a:schemeClr>
                </a:solidFill>
              </a:rPr>
              <a:t>Řídí se stejným zákonem o rozpočtových pravidlech územních rozpočtů jako kraje.</a:t>
            </a:r>
          </a:p>
          <a:p>
            <a:pPr algn="just"/>
            <a:endParaRPr lang="cs-CZ" sz="4000" dirty="0">
              <a:solidFill>
                <a:schemeClr val="accent2">
                  <a:lumMod val="75000"/>
                </a:schemeClr>
              </a:solidFill>
            </a:endParaRPr>
          </a:p>
          <a:p>
            <a:pPr algn="just"/>
            <a:r>
              <a:rPr lang="cs-CZ" sz="4000" dirty="0" smtClean="0">
                <a:solidFill>
                  <a:schemeClr val="accent6">
                    <a:lumMod val="75000"/>
                  </a:schemeClr>
                </a:solidFill>
              </a:rPr>
              <a:t>V ČR je celkem 6 258 obcí</a:t>
            </a:r>
            <a:r>
              <a:rPr lang="cs-CZ" sz="4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sz="4000" dirty="0" smtClean="0">
                <a:solidFill>
                  <a:schemeClr val="accent6">
                    <a:lumMod val="75000"/>
                  </a:schemeClr>
                </a:solidFill>
              </a:rPr>
              <a:t>(za rok 2015).</a:t>
            </a:r>
          </a:p>
          <a:p>
            <a:pPr algn="just"/>
            <a:r>
              <a:rPr lang="cs-CZ" sz="3600" dirty="0" smtClean="0">
                <a:solidFill>
                  <a:schemeClr val="accent6">
                    <a:lumMod val="75000"/>
                  </a:schemeClr>
                </a:solidFill>
              </a:rPr>
              <a:t>Z toho 604 měst (městem je myšlena obec s počtem obyvatel nad 2 000).</a:t>
            </a:r>
          </a:p>
          <a:p>
            <a:pPr algn="just"/>
            <a:r>
              <a:rPr lang="cs-CZ" sz="3600" dirty="0" smtClean="0">
                <a:solidFill>
                  <a:schemeClr val="accent6">
                    <a:lumMod val="75000"/>
                  </a:schemeClr>
                </a:solidFill>
              </a:rPr>
              <a:t>Měst nad 100 000 obyvatel je v ČR pouze 6.</a:t>
            </a:r>
          </a:p>
        </p:txBody>
      </p:sp>
    </p:spTree>
    <p:extLst>
      <p:ext uri="{BB962C8B-B14F-4D97-AF65-F5344CB8AC3E}">
        <p14:creationId xmlns:p14="http://schemas.microsoft.com/office/powerpoint/2010/main" val="3357241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OBECNÍ / MĚSTSKÉ ROZPOČTY</a:t>
            </a:r>
            <a:endParaRPr lang="cs-CZ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45</a:t>
            </a:fld>
            <a:endParaRPr lang="en-US" dirty="0"/>
          </a:p>
        </p:txBody>
      </p:sp>
      <p:sp>
        <p:nvSpPr>
          <p:cNvPr id="6" name="TextovéPole 5"/>
          <p:cNvSpPr txBox="1"/>
          <p:nvPr/>
        </p:nvSpPr>
        <p:spPr>
          <a:xfrm>
            <a:off x="833717" y="1883126"/>
            <a:ext cx="1102460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40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PŘÍJMY: dotace ze státního rozpočtu a ze státních fondů, dotace z rozpočtu kraje, příjmy z vlastního majetku, z vlastní činnosti, z místních poplatků, z daní, z darů,…</a:t>
            </a:r>
          </a:p>
        </p:txBody>
      </p:sp>
    </p:spTree>
    <p:extLst>
      <p:ext uri="{BB962C8B-B14F-4D97-AF65-F5344CB8AC3E}">
        <p14:creationId xmlns:p14="http://schemas.microsoft.com/office/powerpoint/2010/main" val="3745159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Obce v Jihomoravském kraji</a:t>
            </a:r>
            <a:endParaRPr lang="cs-CZ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46</a:t>
            </a:fld>
            <a:endParaRPr lang="en-US" dirty="0"/>
          </a:p>
        </p:txBody>
      </p:sp>
      <p:sp>
        <p:nvSpPr>
          <p:cNvPr id="5" name="TextovéPole 4"/>
          <p:cNvSpPr txBox="1"/>
          <p:nvPr/>
        </p:nvSpPr>
        <p:spPr>
          <a:xfrm>
            <a:off x="833717" y="1883126"/>
            <a:ext cx="11024607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4000" dirty="0" smtClean="0">
                <a:solidFill>
                  <a:schemeClr val="accent6">
                    <a:lumMod val="75000"/>
                  </a:schemeClr>
                </a:solidFill>
              </a:rPr>
              <a:t>V JMK je celkem 673 obcí (za rok 2015).</a:t>
            </a:r>
          </a:p>
          <a:p>
            <a:pPr algn="just"/>
            <a:r>
              <a:rPr lang="cs-CZ" sz="3600" dirty="0" smtClean="0">
                <a:solidFill>
                  <a:schemeClr val="accent6">
                    <a:lumMod val="75000"/>
                  </a:schemeClr>
                </a:solidFill>
              </a:rPr>
              <a:t>Z toho 49 měst (městem je myšlena obec s počtem obyvatel nad 2 000).</a:t>
            </a:r>
          </a:p>
          <a:p>
            <a:pPr algn="just"/>
            <a:r>
              <a:rPr lang="cs-CZ" sz="3600" dirty="0" smtClean="0">
                <a:solidFill>
                  <a:schemeClr val="accent6">
                    <a:lumMod val="75000"/>
                  </a:schemeClr>
                </a:solidFill>
              </a:rPr>
              <a:t>V JMK existuje pouze jedno město nad 100 000 obyvatel.</a:t>
            </a:r>
          </a:p>
        </p:txBody>
      </p:sp>
    </p:spTree>
    <p:extLst>
      <p:ext uri="{BB962C8B-B14F-4D97-AF65-F5344CB8AC3E}">
        <p14:creationId xmlns:p14="http://schemas.microsoft.com/office/powerpoint/2010/main" val="2610301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STATUTÁRNÍ MĚSTO BRNO</a:t>
            </a:r>
            <a:endParaRPr lang="cs-CZ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47</a:t>
            </a:fld>
            <a:endParaRPr lang="en-US" dirty="0"/>
          </a:p>
        </p:txBody>
      </p:sp>
      <p:sp>
        <p:nvSpPr>
          <p:cNvPr id="6" name="TextovéPole 5"/>
          <p:cNvSpPr txBox="1"/>
          <p:nvPr/>
        </p:nvSpPr>
        <p:spPr>
          <a:xfrm>
            <a:off x="833717" y="1709876"/>
            <a:ext cx="11024607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4000" dirty="0" smtClean="0">
                <a:solidFill>
                  <a:schemeClr val="accent5">
                    <a:lumMod val="75000"/>
                  </a:schemeClr>
                </a:solidFill>
              </a:rPr>
              <a:t>Má celkem </a:t>
            </a:r>
            <a:r>
              <a:rPr lang="cs-CZ" sz="4000" u="sng" dirty="0" smtClean="0">
                <a:solidFill>
                  <a:schemeClr val="accent5">
                    <a:lumMod val="75000"/>
                  </a:schemeClr>
                </a:solidFill>
              </a:rPr>
              <a:t>377 440 </a:t>
            </a:r>
            <a:r>
              <a:rPr lang="cs-CZ" sz="4000" dirty="0" smtClean="0">
                <a:solidFill>
                  <a:schemeClr val="accent5">
                    <a:lumMod val="75000"/>
                  </a:schemeClr>
                </a:solidFill>
              </a:rPr>
              <a:t>obyvatel </a:t>
            </a:r>
            <a:r>
              <a:rPr lang="cs-CZ" sz="2400" dirty="0" smtClean="0">
                <a:solidFill>
                  <a:schemeClr val="accent5">
                    <a:lumMod val="75000"/>
                  </a:schemeClr>
                </a:solidFill>
              </a:rPr>
              <a:t>(údaj z roku 2014).</a:t>
            </a:r>
          </a:p>
          <a:p>
            <a:pPr algn="just"/>
            <a:r>
              <a:rPr lang="cs-CZ" sz="3000" dirty="0" smtClean="0">
                <a:solidFill>
                  <a:schemeClr val="accent5">
                    <a:lumMod val="75000"/>
                  </a:schemeClr>
                </a:solidFill>
              </a:rPr>
              <a:t>Brněnská aglomerace čítá </a:t>
            </a:r>
            <a:r>
              <a:rPr lang="cs-CZ" sz="3000" u="sng" dirty="0" smtClean="0">
                <a:solidFill>
                  <a:schemeClr val="accent5">
                    <a:lumMod val="75000"/>
                  </a:schemeClr>
                </a:solidFill>
              </a:rPr>
              <a:t>609 114 </a:t>
            </a:r>
            <a:r>
              <a:rPr lang="cs-CZ" sz="3000" dirty="0" smtClean="0">
                <a:solidFill>
                  <a:schemeClr val="accent5">
                    <a:lumMod val="75000"/>
                  </a:schemeClr>
                </a:solidFill>
              </a:rPr>
              <a:t>obyvatel (včetně 170 obcí v okolí).</a:t>
            </a:r>
          </a:p>
          <a:p>
            <a:pPr algn="just"/>
            <a:r>
              <a:rPr lang="cs-CZ" sz="3600" dirty="0" smtClean="0">
                <a:solidFill>
                  <a:schemeClr val="accent5">
                    <a:lumMod val="75000"/>
                  </a:schemeClr>
                </a:solidFill>
              </a:rPr>
              <a:t>Ekonomicky aktivními obyvateli Brna je </a:t>
            </a:r>
            <a:r>
              <a:rPr lang="cs-CZ" sz="3600" u="sng" dirty="0" smtClean="0">
                <a:solidFill>
                  <a:schemeClr val="accent5">
                    <a:lumMod val="75000"/>
                  </a:schemeClr>
                </a:solidFill>
              </a:rPr>
              <a:t>623 833 </a:t>
            </a:r>
            <a:r>
              <a:rPr lang="cs-CZ" sz="3600" dirty="0" smtClean="0">
                <a:solidFill>
                  <a:schemeClr val="accent5">
                    <a:lumMod val="75000"/>
                  </a:schemeClr>
                </a:solidFill>
              </a:rPr>
              <a:t>občanů.</a:t>
            </a:r>
          </a:p>
          <a:p>
            <a:pPr algn="just"/>
            <a:endParaRPr lang="cs-CZ" sz="24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just"/>
            <a:r>
              <a:rPr lang="cs-CZ" sz="4000" dirty="0" smtClean="0">
                <a:solidFill>
                  <a:schemeClr val="accent2">
                    <a:lumMod val="75000"/>
                  </a:schemeClr>
                </a:solidFill>
              </a:rPr>
              <a:t>Je zřizovatelem celkem 35 příspěvkových organizací,</a:t>
            </a:r>
          </a:p>
          <a:p>
            <a:pPr algn="just"/>
            <a:r>
              <a:rPr lang="cs-CZ" sz="4000" dirty="0" smtClean="0">
                <a:solidFill>
                  <a:schemeClr val="accent2">
                    <a:lumMod val="75000"/>
                  </a:schemeClr>
                </a:solidFill>
              </a:rPr>
              <a:t>z toho 10 kulturních organizací:</a:t>
            </a:r>
          </a:p>
          <a:p>
            <a:pPr algn="just"/>
            <a:r>
              <a:rPr lang="cs-CZ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Brněnské kulturní centrum, Centrum experimentální divadla, Divadlo Radost, Dům umění města Brna, Filharmonie Brno, Knihovna Jiřího Mahena v Brně, Městské divadlo Brno, Muzeum města Brna, Národní divadlo Brno, Hvězdárna a planetárium Brno</a:t>
            </a:r>
            <a:endParaRPr lang="cs-CZ" sz="2400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3257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STATUTÁRNÍ MĚSTO BRNO, rok 2016</a:t>
            </a:r>
            <a:endParaRPr lang="cs-CZ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48</a:t>
            </a:fld>
            <a:endParaRPr lang="en-US" dirty="0"/>
          </a:p>
        </p:txBody>
      </p:sp>
      <p:sp>
        <p:nvSpPr>
          <p:cNvPr id="5" name="TextovéPole 4"/>
          <p:cNvSpPr txBox="1"/>
          <p:nvPr/>
        </p:nvSpPr>
        <p:spPr>
          <a:xfrm>
            <a:off x="833717" y="1883126"/>
            <a:ext cx="11024607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4000" dirty="0" smtClean="0">
                <a:solidFill>
                  <a:schemeClr val="accent6">
                    <a:lumMod val="75000"/>
                  </a:schemeClr>
                </a:solidFill>
              </a:rPr>
              <a:t>Výdaje: </a:t>
            </a:r>
            <a:r>
              <a:rPr lang="cs-CZ" sz="4000" dirty="0">
                <a:solidFill>
                  <a:schemeClr val="accent6">
                    <a:lumMod val="75000"/>
                  </a:schemeClr>
                </a:solidFill>
              </a:rPr>
              <a:t>12,99 </a:t>
            </a:r>
            <a:r>
              <a:rPr lang="cs-CZ" sz="4000" dirty="0" smtClean="0">
                <a:solidFill>
                  <a:schemeClr val="accent6">
                    <a:lumMod val="75000"/>
                  </a:schemeClr>
                </a:solidFill>
              </a:rPr>
              <a:t>mld. Kč</a:t>
            </a:r>
          </a:p>
          <a:p>
            <a:pPr algn="just"/>
            <a:r>
              <a:rPr lang="cs-CZ" sz="40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Příjmy: </a:t>
            </a:r>
            <a:r>
              <a:rPr lang="cs-CZ" sz="40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11,20 </a:t>
            </a:r>
            <a:r>
              <a:rPr lang="cs-CZ" sz="40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mld. Kč</a:t>
            </a:r>
          </a:p>
          <a:p>
            <a:endParaRPr lang="cs-CZ" sz="2800" dirty="0">
              <a:solidFill>
                <a:srgbClr val="FF0000"/>
              </a:solidFill>
            </a:endParaRPr>
          </a:p>
          <a:p>
            <a:r>
              <a:rPr lang="cs-CZ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Celkové výdaje na kulturu (vč. církve a sdělovacích prostředků) 1 mld. Kč, což činí  7,69 %.</a:t>
            </a:r>
            <a:endParaRPr lang="cs-CZ" sz="28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7491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7" y="585216"/>
            <a:ext cx="10275931" cy="1499616"/>
          </a:xfrm>
        </p:spPr>
        <p:txBody>
          <a:bodyPr>
            <a:normAutofit/>
          </a:bodyPr>
          <a:lstStyle/>
          <a:p>
            <a:r>
              <a:rPr lang="cs-CZ" b="1" dirty="0" smtClean="0"/>
              <a:t>Zastupitelstvo města </a:t>
            </a:r>
            <a:r>
              <a:rPr lang="cs-CZ" b="1" dirty="0" err="1" smtClean="0"/>
              <a:t>brna</a:t>
            </a:r>
            <a:endParaRPr lang="cs-CZ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49</a:t>
            </a:fld>
            <a:endParaRPr lang="en-US" dirty="0"/>
          </a:p>
        </p:txBody>
      </p:sp>
      <p:sp>
        <p:nvSpPr>
          <p:cNvPr id="6" name="TextovéPole 5"/>
          <p:cNvSpPr txBox="1"/>
          <p:nvPr/>
        </p:nvSpPr>
        <p:spPr>
          <a:xfrm>
            <a:off x="683395" y="1883126"/>
            <a:ext cx="11174930" cy="52783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3500" dirty="0" smtClean="0">
                <a:solidFill>
                  <a:schemeClr val="accent2">
                    <a:lumMod val="75000"/>
                  </a:schemeClr>
                </a:solidFill>
              </a:rPr>
              <a:t>Nejvyšším orgánem samosprávy města Brna je </a:t>
            </a:r>
            <a:r>
              <a:rPr lang="cs-CZ" sz="3500" b="1" dirty="0" smtClean="0">
                <a:solidFill>
                  <a:schemeClr val="accent2">
                    <a:lumMod val="75000"/>
                  </a:schemeClr>
                </a:solidFill>
              </a:rPr>
              <a:t>zastupitelstvo</a:t>
            </a:r>
            <a:r>
              <a:rPr lang="cs-CZ" sz="3500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pPr algn="just"/>
            <a:r>
              <a:rPr lang="cs-CZ" sz="30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Schvaluje program rozvoje města, rozpočet a obecně závazné vyhlášky.</a:t>
            </a:r>
          </a:p>
          <a:p>
            <a:pPr algn="just"/>
            <a:endParaRPr lang="cs-CZ" sz="3400" dirty="0" smtClean="0">
              <a:solidFill>
                <a:schemeClr val="accent6"/>
              </a:solidFill>
            </a:endParaRPr>
          </a:p>
          <a:p>
            <a:pPr algn="just"/>
            <a:r>
              <a:rPr lang="cs-CZ" sz="3400" dirty="0" smtClean="0">
                <a:solidFill>
                  <a:schemeClr val="accent6"/>
                </a:solidFill>
              </a:rPr>
              <a:t>Volí z řad svých členů </a:t>
            </a:r>
            <a:r>
              <a:rPr lang="cs-CZ" sz="3400" b="1" dirty="0" smtClean="0">
                <a:solidFill>
                  <a:schemeClr val="accent6"/>
                </a:solidFill>
              </a:rPr>
              <a:t>primátora</a:t>
            </a:r>
            <a:r>
              <a:rPr lang="cs-CZ" sz="3400" dirty="0" smtClean="0">
                <a:solidFill>
                  <a:schemeClr val="accent6"/>
                </a:solidFill>
              </a:rPr>
              <a:t>, jeho </a:t>
            </a:r>
            <a:r>
              <a:rPr lang="cs-CZ" sz="3400" b="1" dirty="0" smtClean="0">
                <a:solidFill>
                  <a:schemeClr val="accent6"/>
                </a:solidFill>
              </a:rPr>
              <a:t>náměstky</a:t>
            </a:r>
            <a:r>
              <a:rPr lang="cs-CZ" sz="3400" dirty="0" smtClean="0">
                <a:solidFill>
                  <a:schemeClr val="accent6"/>
                </a:solidFill>
              </a:rPr>
              <a:t> a členy </a:t>
            </a:r>
            <a:r>
              <a:rPr lang="cs-CZ" sz="3400" b="1" dirty="0" smtClean="0">
                <a:solidFill>
                  <a:schemeClr val="accent6"/>
                </a:solidFill>
              </a:rPr>
              <a:t>rady, </a:t>
            </a:r>
            <a:r>
              <a:rPr lang="cs-CZ" sz="3400" dirty="0" smtClean="0">
                <a:solidFill>
                  <a:schemeClr val="accent6"/>
                </a:solidFill>
              </a:rPr>
              <a:t>zřizuje a ruší </a:t>
            </a:r>
            <a:r>
              <a:rPr lang="cs-CZ" sz="3400" b="1" dirty="0" smtClean="0">
                <a:solidFill>
                  <a:schemeClr val="accent6"/>
                </a:solidFill>
              </a:rPr>
              <a:t>výbory </a:t>
            </a:r>
            <a:r>
              <a:rPr lang="cs-CZ" sz="3400" dirty="0" smtClean="0">
                <a:solidFill>
                  <a:schemeClr val="accent6"/>
                </a:solidFill>
              </a:rPr>
              <a:t>a volí jejich předsedy a další členy.</a:t>
            </a:r>
          </a:p>
          <a:p>
            <a:pPr algn="just"/>
            <a:endParaRPr lang="cs-CZ" sz="3400" dirty="0" smtClean="0">
              <a:solidFill>
                <a:schemeClr val="accent6"/>
              </a:solidFill>
            </a:endParaRPr>
          </a:p>
          <a:p>
            <a:pPr algn="just"/>
            <a:r>
              <a:rPr lang="cs-CZ" sz="3400" dirty="0" smtClean="0">
                <a:solidFill>
                  <a:schemeClr val="bg1">
                    <a:lumMod val="50000"/>
                  </a:schemeClr>
                </a:solidFill>
              </a:rPr>
              <a:t>Zastupitelstvo města Brna má celkem 55 členů.</a:t>
            </a:r>
          </a:p>
          <a:p>
            <a:pPr algn="just"/>
            <a:endParaRPr lang="cs-CZ" sz="3400" dirty="0">
              <a:solidFill>
                <a:schemeClr val="accent6"/>
              </a:solidFill>
            </a:endParaRPr>
          </a:p>
          <a:p>
            <a:pPr algn="just"/>
            <a:r>
              <a:rPr lang="cs-CZ" sz="2800" dirty="0" smtClean="0">
                <a:solidFill>
                  <a:schemeClr val="accent3">
                    <a:lumMod val="75000"/>
                  </a:schemeClr>
                </a:solidFill>
              </a:rPr>
              <a:t>Zasedání zastupitelstva jsou veřejná, jednání se řídí jednacím řádem.</a:t>
            </a:r>
          </a:p>
          <a:p>
            <a:pPr algn="just"/>
            <a:endParaRPr lang="cs-CZ" sz="4000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0601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Státní rozpočet 2016 v číslech</a:t>
            </a:r>
            <a:endParaRPr lang="cs-CZ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ovéPole 4"/>
          <p:cNvSpPr txBox="1"/>
          <p:nvPr/>
        </p:nvSpPr>
        <p:spPr>
          <a:xfrm>
            <a:off x="833717" y="6141956"/>
            <a:ext cx="65923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chemeClr val="accent4">
                    <a:lumMod val="75000"/>
                  </a:schemeClr>
                </a:solidFill>
                <a:hlinkClick r:id="rId3"/>
              </a:rPr>
              <a:t>Více o státním rozpočtu na stránkách Ministerstva financí.</a:t>
            </a:r>
            <a:endParaRPr lang="cs-CZ" sz="1600" dirty="0" smtClean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0808" y="1696242"/>
            <a:ext cx="10120610" cy="43798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86189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Rada města Brna</a:t>
            </a:r>
            <a:endParaRPr lang="cs-CZ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50</a:t>
            </a:fld>
            <a:endParaRPr lang="en-US" dirty="0"/>
          </a:p>
        </p:txBody>
      </p:sp>
      <p:sp>
        <p:nvSpPr>
          <p:cNvPr id="6" name="TextovéPole 5"/>
          <p:cNvSpPr txBox="1"/>
          <p:nvPr/>
        </p:nvSpPr>
        <p:spPr>
          <a:xfrm>
            <a:off x="833717" y="1883126"/>
            <a:ext cx="11024607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900" b="1" dirty="0" smtClean="0">
                <a:solidFill>
                  <a:schemeClr val="bg1">
                    <a:lumMod val="50000"/>
                  </a:schemeClr>
                </a:solidFill>
              </a:rPr>
              <a:t>Je výkonným orgánem města Brna v oblasti samostatné působnosti.</a:t>
            </a:r>
          </a:p>
          <a:p>
            <a:pPr algn="just"/>
            <a:endParaRPr lang="cs-CZ" sz="32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just"/>
            <a:r>
              <a:rPr lang="cs-CZ" sz="3200" dirty="0" smtClean="0">
                <a:solidFill>
                  <a:schemeClr val="accent6">
                    <a:lumMod val="75000"/>
                  </a:schemeClr>
                </a:solidFill>
              </a:rPr>
              <a:t>Vydává nařízení města, zabezpečuje hospodaření města podle schváleného rozpočtu, řídí činnost komisí a Magistrátu města Brna.</a:t>
            </a:r>
          </a:p>
          <a:p>
            <a:pPr algn="just"/>
            <a:endParaRPr lang="cs-CZ" sz="32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just"/>
            <a:r>
              <a:rPr lang="cs-CZ" sz="2900" b="1" dirty="0">
                <a:solidFill>
                  <a:schemeClr val="accent2">
                    <a:lumMod val="75000"/>
                  </a:schemeClr>
                </a:solidFill>
              </a:rPr>
              <a:t>Má 11 členů, je tvořena primátorem, jeho náměstky a dalšími radními.</a:t>
            </a:r>
          </a:p>
          <a:p>
            <a:pPr algn="just"/>
            <a:endParaRPr lang="cs-CZ" sz="40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just"/>
            <a:endParaRPr lang="cs-CZ" sz="4000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9209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Primátor města Brna</a:t>
            </a:r>
            <a:endParaRPr lang="cs-CZ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51</a:t>
            </a:fld>
            <a:endParaRPr lang="en-US" dirty="0"/>
          </a:p>
        </p:txBody>
      </p:sp>
      <p:sp>
        <p:nvSpPr>
          <p:cNvPr id="6" name="TextovéPole 5"/>
          <p:cNvSpPr txBox="1"/>
          <p:nvPr/>
        </p:nvSpPr>
        <p:spPr>
          <a:xfrm>
            <a:off x="833717" y="1883126"/>
            <a:ext cx="11024607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3200" b="1" dirty="0" smtClean="0">
                <a:solidFill>
                  <a:schemeClr val="accent6">
                    <a:lumMod val="75000"/>
                  </a:schemeClr>
                </a:solidFill>
              </a:rPr>
              <a:t>Ing. Petr Vokřál (ANO 2011) pro volební období  2014 – 2018</a:t>
            </a:r>
          </a:p>
          <a:p>
            <a:pPr algn="just"/>
            <a:r>
              <a:rPr lang="cs-CZ" sz="2800" b="1" dirty="0" smtClean="0">
                <a:solidFill>
                  <a:schemeClr val="bg1">
                    <a:lumMod val="50000"/>
                  </a:schemeClr>
                </a:solidFill>
              </a:rPr>
              <a:t>Jedná se o označení starosty statutárního města. Je vrcholným představitelem města, které zastupuje navenek, a stojí v čele Magistrátu měst Brna.</a:t>
            </a:r>
          </a:p>
          <a:p>
            <a:pPr algn="just"/>
            <a:r>
              <a:rPr lang="cs-CZ" sz="2400" dirty="0" smtClean="0">
                <a:solidFill>
                  <a:schemeClr val="bg1">
                    <a:lumMod val="50000"/>
                  </a:schemeClr>
                </a:solidFill>
              </a:rPr>
              <a:t>Primátor má právo užívat při významných příležitostech a obřadech primátorské insignie.</a:t>
            </a:r>
          </a:p>
          <a:p>
            <a:pPr algn="just"/>
            <a:endParaRPr lang="cs-CZ" sz="2400" dirty="0">
              <a:solidFill>
                <a:schemeClr val="bg1">
                  <a:lumMod val="50000"/>
                </a:schemeClr>
              </a:solidFill>
            </a:endParaRPr>
          </a:p>
          <a:p>
            <a:pPr algn="just"/>
            <a:r>
              <a:rPr lang="cs-CZ" sz="2400" b="1" dirty="0" smtClean="0">
                <a:solidFill>
                  <a:schemeClr val="accent3">
                    <a:lumMod val="75000"/>
                  </a:schemeClr>
                </a:solidFill>
              </a:rPr>
              <a:t>Na kulturní akce lze žádat primátora města o záštitu.</a:t>
            </a:r>
          </a:p>
          <a:p>
            <a:pPr algn="just"/>
            <a:r>
              <a:rPr lang="cs-CZ" sz="2400" b="1" dirty="0" smtClean="0">
                <a:solidFill>
                  <a:schemeClr val="accent3">
                    <a:lumMod val="75000"/>
                  </a:schemeClr>
                </a:solidFill>
              </a:rPr>
              <a:t>Zároveň je možné žádat o finanční podporu z kanceláře primátora na propagaci města Brna.</a:t>
            </a:r>
            <a:endParaRPr lang="cs-CZ" sz="32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algn="just"/>
            <a:endParaRPr lang="cs-CZ" sz="4000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9790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Náměstci primátora města Brna</a:t>
            </a:r>
            <a:endParaRPr lang="cs-CZ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52</a:t>
            </a:fld>
            <a:endParaRPr lang="en-US" dirty="0"/>
          </a:p>
        </p:txBody>
      </p:sp>
      <p:sp>
        <p:nvSpPr>
          <p:cNvPr id="6" name="TextovéPole 5"/>
          <p:cNvSpPr txBox="1"/>
          <p:nvPr/>
        </p:nvSpPr>
        <p:spPr>
          <a:xfrm>
            <a:off x="833717" y="1883126"/>
            <a:ext cx="11024607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3000" b="1" dirty="0" smtClean="0">
                <a:solidFill>
                  <a:schemeClr val="accent6">
                    <a:lumMod val="75000"/>
                  </a:schemeClr>
                </a:solidFill>
              </a:rPr>
              <a:t>Náměstci jsou voleni Zastupitelstvem města Brna z řad svých členů.</a:t>
            </a:r>
          </a:p>
          <a:p>
            <a:pPr algn="just"/>
            <a:r>
              <a:rPr lang="cs-CZ" sz="28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Náměstci primátora zabezpečují plnění, koordinaci a kontrolu plnění stanovených úkolů v jim svěřených oblastech.</a:t>
            </a:r>
          </a:p>
          <a:p>
            <a:pPr algn="just"/>
            <a:endParaRPr lang="cs-CZ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algn="just"/>
            <a:r>
              <a:rPr lang="cs-CZ" sz="28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Celkem 5 náměstků, pro oblast sociálně kulturní a dopravu působí na pozici náměstka </a:t>
            </a:r>
            <a:r>
              <a:rPr lang="cs-CZ" sz="2800" b="1" u="sng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Bc. Matěj </a:t>
            </a:r>
            <a:r>
              <a:rPr lang="cs-CZ" sz="2800" b="1" u="sng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Hollan</a:t>
            </a:r>
            <a:r>
              <a:rPr lang="cs-CZ" sz="2800" b="1" u="sng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cs-CZ" sz="28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(Žít Brno s podporou Pirátů).</a:t>
            </a:r>
          </a:p>
          <a:p>
            <a:pPr algn="just"/>
            <a:endParaRPr lang="cs-CZ" sz="40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just"/>
            <a:endParaRPr lang="cs-CZ" sz="4000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1055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Dotace </a:t>
            </a:r>
            <a:r>
              <a:rPr lang="cs-CZ" b="1" dirty="0" err="1" smtClean="0"/>
              <a:t>stmb</a:t>
            </a:r>
            <a:r>
              <a:rPr lang="cs-CZ" b="1" dirty="0" smtClean="0"/>
              <a:t>,</a:t>
            </a:r>
            <a:br>
              <a:rPr lang="cs-CZ" b="1" dirty="0" smtClean="0"/>
            </a:br>
            <a:r>
              <a:rPr lang="cs-CZ" sz="3800" b="1" dirty="0" smtClean="0">
                <a:solidFill>
                  <a:schemeClr val="bg1">
                    <a:lumMod val="50000"/>
                  </a:schemeClr>
                </a:solidFill>
              </a:rPr>
              <a:t>úsek sociálně-kulturní a dopravy,</a:t>
            </a:r>
            <a:r>
              <a:rPr lang="cs-CZ" sz="3800" b="1" dirty="0" smtClean="0"/>
              <a:t> </a:t>
            </a:r>
            <a:r>
              <a:rPr lang="cs-CZ" sz="4000" b="1" dirty="0" smtClean="0">
                <a:solidFill>
                  <a:schemeClr val="accent3">
                    <a:lumMod val="75000"/>
                  </a:schemeClr>
                </a:solidFill>
              </a:rPr>
              <a:t>odbor Kultury</a:t>
            </a:r>
            <a:endParaRPr lang="cs-CZ" sz="40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53</a:t>
            </a:fld>
            <a:endParaRPr lang="en-US" dirty="0"/>
          </a:p>
        </p:txBody>
      </p:sp>
      <p:sp>
        <p:nvSpPr>
          <p:cNvPr id="6" name="TextovéPole 5"/>
          <p:cNvSpPr txBox="1"/>
          <p:nvPr/>
        </p:nvSpPr>
        <p:spPr>
          <a:xfrm>
            <a:off x="833717" y="1883126"/>
            <a:ext cx="11024607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800" b="1" dirty="0" smtClean="0">
                <a:solidFill>
                  <a:schemeClr val="accent6">
                    <a:lumMod val="75000"/>
                  </a:schemeClr>
                </a:solidFill>
              </a:rPr>
              <a:t>Audiovizuální tvorba (film) a nová média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800" b="1" dirty="0" smtClean="0">
                <a:solidFill>
                  <a:schemeClr val="accent6">
                    <a:lumMod val="75000"/>
                  </a:schemeClr>
                </a:solidFill>
              </a:rPr>
              <a:t>Divadlo, performance a cirkus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800" b="1" dirty="0" smtClean="0">
                <a:solidFill>
                  <a:schemeClr val="accent6">
                    <a:lumMod val="75000"/>
                  </a:schemeClr>
                </a:solidFill>
              </a:rPr>
              <a:t>Hudba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800" b="1" dirty="0" smtClean="0">
                <a:solidFill>
                  <a:schemeClr val="accent6">
                    <a:lumMod val="75000"/>
                  </a:schemeClr>
                </a:solidFill>
              </a:rPr>
              <a:t>Klubová činnost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800" b="1" dirty="0" smtClean="0">
                <a:solidFill>
                  <a:schemeClr val="accent6">
                    <a:lumMod val="75000"/>
                  </a:schemeClr>
                </a:solidFill>
              </a:rPr>
              <a:t>Kulturně vzdělávací a zájmová činnost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800" b="1" dirty="0" smtClean="0">
                <a:solidFill>
                  <a:schemeClr val="accent6">
                    <a:lumMod val="75000"/>
                  </a:schemeClr>
                </a:solidFill>
              </a:rPr>
              <a:t>Literatura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800" b="1" dirty="0" smtClean="0">
                <a:solidFill>
                  <a:schemeClr val="accent6">
                    <a:lumMod val="75000"/>
                  </a:schemeClr>
                </a:solidFill>
              </a:rPr>
              <a:t>Podpora uměleckých řemesel a lidových tradic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800" b="1" dirty="0" smtClean="0">
                <a:solidFill>
                  <a:schemeClr val="accent6">
                    <a:lumMod val="75000"/>
                  </a:schemeClr>
                </a:solidFill>
              </a:rPr>
              <a:t>Tanec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800" b="1" dirty="0" smtClean="0">
                <a:solidFill>
                  <a:schemeClr val="accent6">
                    <a:lumMod val="75000"/>
                  </a:schemeClr>
                </a:solidFill>
              </a:rPr>
              <a:t>Výtvarné umění, fotografie, design a architektura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800" b="1" dirty="0" smtClean="0">
                <a:solidFill>
                  <a:schemeClr val="accent6">
                    <a:lumMod val="75000"/>
                  </a:schemeClr>
                </a:solidFill>
              </a:rPr>
              <a:t>Podpora významné kontinuální víceleté kulturní činnosti a kulturních akcí velkého rozsahu (významné akce)</a:t>
            </a:r>
          </a:p>
        </p:txBody>
      </p:sp>
    </p:spTree>
    <p:extLst>
      <p:ext uri="{BB962C8B-B14F-4D97-AF65-F5344CB8AC3E}">
        <p14:creationId xmlns:p14="http://schemas.microsoft.com/office/powerpoint/2010/main" val="767511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Dotace </a:t>
            </a:r>
            <a:r>
              <a:rPr lang="cs-CZ" b="1" dirty="0" err="1" smtClean="0"/>
              <a:t>stmb</a:t>
            </a:r>
            <a:r>
              <a:rPr lang="cs-CZ" b="1" dirty="0" smtClean="0"/>
              <a:t>,</a:t>
            </a:r>
            <a:br>
              <a:rPr lang="cs-CZ" b="1" dirty="0" smtClean="0"/>
            </a:br>
            <a:r>
              <a:rPr lang="cs-CZ" sz="3000" b="1" dirty="0" smtClean="0">
                <a:solidFill>
                  <a:schemeClr val="bg1">
                    <a:lumMod val="50000"/>
                  </a:schemeClr>
                </a:solidFill>
              </a:rPr>
              <a:t>dotační program pro poskytování dotací v oblasti hudby</a:t>
            </a:r>
            <a:endParaRPr lang="cs-CZ" sz="30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54</a:t>
            </a:fld>
            <a:endParaRPr lang="en-US" dirty="0"/>
          </a:p>
        </p:txBody>
      </p:sp>
      <p:sp>
        <p:nvSpPr>
          <p:cNvPr id="6" name="TextovéPole 5"/>
          <p:cNvSpPr txBox="1"/>
          <p:nvPr/>
        </p:nvSpPr>
        <p:spPr>
          <a:xfrm>
            <a:off x="833717" y="1883126"/>
            <a:ext cx="11024607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3200" b="1" dirty="0">
                <a:solidFill>
                  <a:schemeClr val="accent6">
                    <a:lumMod val="75000"/>
                  </a:schemeClr>
                </a:solidFill>
              </a:rPr>
              <a:t>Objem finančních prostředků: </a:t>
            </a:r>
            <a:r>
              <a:rPr lang="cs-CZ" sz="3200" b="1" dirty="0" smtClean="0">
                <a:solidFill>
                  <a:schemeClr val="accent6">
                    <a:lumMod val="75000"/>
                  </a:schemeClr>
                </a:solidFill>
              </a:rPr>
              <a:t>5 448 000 Kč</a:t>
            </a:r>
            <a:endParaRPr lang="cs-CZ" sz="32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Podpora hudebních festivalů a přehlídek, koncertních akcí, kontinuální činnosti stálých souborů, interdisciplinárních projektů s těžištěm v hudebním umění, tvůrčích kurzů a dílen, soutěží pro děti, mladé umělce, přípravu a vydání hudebních edic, encyklopedických prací, nahrávání, výrobu a sdělování zvukových a zvukově obrazových záznamů, hudebně informační a dokumentační činnosti, aj.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cs-CZ" sz="24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2800" b="1" dirty="0" smtClean="0">
                <a:solidFill>
                  <a:schemeClr val="accent6">
                    <a:lumMod val="75000"/>
                  </a:schemeClr>
                </a:solidFill>
              </a:rPr>
              <a:t>PODPORA JEDNOTLIVÝCH PROJEKTŮ </a:t>
            </a:r>
            <a:r>
              <a:rPr lang="cs-CZ" sz="2800" b="1" dirty="0" smtClean="0">
                <a:solidFill>
                  <a:schemeClr val="bg1">
                    <a:lumMod val="50000"/>
                  </a:schemeClr>
                </a:solidFill>
              </a:rPr>
              <a:t>(DOTACE TYPU A)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2800" b="1" dirty="0" smtClean="0">
                <a:solidFill>
                  <a:schemeClr val="accent6">
                    <a:lumMod val="75000"/>
                  </a:schemeClr>
                </a:solidFill>
              </a:rPr>
              <a:t>PODPORA CELOROČNÍ ČINNOSTI </a:t>
            </a:r>
            <a:r>
              <a:rPr lang="cs-CZ" sz="2800" b="1" dirty="0" smtClean="0">
                <a:solidFill>
                  <a:schemeClr val="bg1">
                    <a:lumMod val="50000"/>
                  </a:schemeClr>
                </a:solidFill>
              </a:rPr>
              <a:t>(DOTACE TYPU B)</a:t>
            </a:r>
            <a:endParaRPr lang="cs-CZ" sz="32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2443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Dotace </a:t>
            </a:r>
            <a:r>
              <a:rPr lang="cs-CZ" b="1" dirty="0" err="1" smtClean="0"/>
              <a:t>stmb</a:t>
            </a:r>
            <a:r>
              <a:rPr lang="cs-CZ" b="1" dirty="0" smtClean="0"/>
              <a:t>,</a:t>
            </a:r>
            <a:br>
              <a:rPr lang="cs-CZ" b="1" dirty="0" smtClean="0"/>
            </a:br>
            <a:r>
              <a:rPr lang="cs-CZ" sz="3000" b="1" dirty="0" smtClean="0">
                <a:solidFill>
                  <a:schemeClr val="bg1">
                    <a:lumMod val="50000"/>
                  </a:schemeClr>
                </a:solidFill>
              </a:rPr>
              <a:t>dotační program pro poskytování dotací v oblasti hudby</a:t>
            </a:r>
            <a:endParaRPr lang="cs-CZ" sz="30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55</a:t>
            </a:fld>
            <a:endParaRPr lang="en-US" dirty="0"/>
          </a:p>
        </p:txBody>
      </p:sp>
      <p:sp>
        <p:nvSpPr>
          <p:cNvPr id="6" name="TextovéPole 5"/>
          <p:cNvSpPr txBox="1"/>
          <p:nvPr/>
        </p:nvSpPr>
        <p:spPr>
          <a:xfrm>
            <a:off x="833717" y="1883126"/>
            <a:ext cx="1102460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chemeClr val="accent6">
                    <a:lumMod val="75000"/>
                  </a:schemeClr>
                </a:solidFill>
              </a:rPr>
              <a:t>Hodnotí se 4 následující kritéria, u každého kritéria lze získat max. 5 bodů. Aby projekt byl zařazen mezi úspěšné, musí obdržet min. 15 bodů.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cs-CZ" sz="32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2800" b="1" dirty="0" smtClean="0">
                <a:solidFill>
                  <a:schemeClr val="accent3">
                    <a:lumMod val="75000"/>
                  </a:schemeClr>
                </a:solidFill>
              </a:rPr>
              <a:t>PŘÍNOS PROJEKTU / CELOROČNÍ ČINNOSTI PRO MĚSTO BRNO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2800" b="1" dirty="0" smtClean="0">
                <a:solidFill>
                  <a:schemeClr val="accent3">
                    <a:lumMod val="75000"/>
                  </a:schemeClr>
                </a:solidFill>
              </a:rPr>
              <a:t>OBSAHOVÁ NÁPLŇ PROJEKTU / CELOROČNÍ ČINNOSTI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2800" b="1" dirty="0" smtClean="0">
                <a:solidFill>
                  <a:schemeClr val="accent3">
                    <a:lumMod val="75000"/>
                  </a:schemeClr>
                </a:solidFill>
              </a:rPr>
              <a:t>SCHOPNOST ŽADATELE NAPLNIT PROJEKT / CELOROČNÍ ČINNOST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2800" b="1" dirty="0" smtClean="0">
                <a:solidFill>
                  <a:schemeClr val="accent3">
                    <a:lumMod val="75000"/>
                  </a:schemeClr>
                </a:solidFill>
              </a:rPr>
              <a:t>KVALITA A PŘIMĚŘENOST FINANČNÍ ROZVAHY</a:t>
            </a:r>
            <a:endParaRPr lang="cs-CZ" sz="2800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2410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Adresa pro dotace </a:t>
            </a:r>
            <a:r>
              <a:rPr lang="cs-CZ" b="1" dirty="0" err="1" smtClean="0"/>
              <a:t>StMB</a:t>
            </a:r>
            <a:endParaRPr lang="cs-CZ" sz="4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56</a:t>
            </a:fld>
            <a:endParaRPr lang="en-US" dirty="0"/>
          </a:p>
        </p:txBody>
      </p:sp>
      <p:sp>
        <p:nvSpPr>
          <p:cNvPr id="5" name="TextovéPole 4"/>
          <p:cNvSpPr txBox="1"/>
          <p:nvPr/>
        </p:nvSpPr>
        <p:spPr>
          <a:xfrm>
            <a:off x="404261" y="2034922"/>
            <a:ext cx="9055623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cs-CZ" sz="40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r"/>
            <a:r>
              <a:rPr lang="cs-CZ" sz="4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statutární město Brno</a:t>
            </a:r>
          </a:p>
          <a:p>
            <a:pPr algn="r"/>
            <a:r>
              <a:rPr lang="cs-CZ" sz="4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Odbor kultury Magistrátu města Brna</a:t>
            </a:r>
          </a:p>
          <a:p>
            <a:pPr algn="r"/>
            <a:r>
              <a:rPr lang="cs-CZ" sz="4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Dominikánské nám. 3</a:t>
            </a:r>
          </a:p>
          <a:p>
            <a:pPr algn="r"/>
            <a:r>
              <a:rPr lang="cs-CZ" sz="4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601 67 Brno</a:t>
            </a:r>
          </a:p>
          <a:p>
            <a:pPr algn="r"/>
            <a:endParaRPr lang="cs-CZ" sz="2800" dirty="0" smtClean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356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10179678" cy="1499616"/>
          </a:xfrm>
        </p:spPr>
        <p:txBody>
          <a:bodyPr>
            <a:normAutofit/>
          </a:bodyPr>
          <a:lstStyle/>
          <a:p>
            <a:r>
              <a:rPr lang="cs-CZ" b="1" dirty="0" smtClean="0"/>
              <a:t>STATUTÁRNÍ MĚSTO BRNO, městské části</a:t>
            </a:r>
            <a:endParaRPr lang="cs-CZ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57</a:t>
            </a:fld>
            <a:endParaRPr lang="en-US" dirty="0"/>
          </a:p>
        </p:txBody>
      </p:sp>
      <p:sp>
        <p:nvSpPr>
          <p:cNvPr id="6" name="TextovéPole 5"/>
          <p:cNvSpPr txBox="1"/>
          <p:nvPr/>
        </p:nvSpPr>
        <p:spPr>
          <a:xfrm>
            <a:off x="833717" y="1883126"/>
            <a:ext cx="11024607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4000" dirty="0" smtClean="0">
                <a:solidFill>
                  <a:schemeClr val="accent2">
                    <a:lumMod val="75000"/>
                  </a:schemeClr>
                </a:solidFill>
              </a:rPr>
              <a:t>Má celkem 29 městských částí.</a:t>
            </a:r>
          </a:p>
          <a:p>
            <a:pPr algn="just"/>
            <a:endParaRPr lang="cs-CZ" sz="4000" dirty="0">
              <a:solidFill>
                <a:schemeClr val="accent2">
                  <a:lumMod val="75000"/>
                </a:schemeClr>
              </a:solidFill>
            </a:endParaRPr>
          </a:p>
          <a:p>
            <a:pPr algn="just"/>
            <a:r>
              <a:rPr lang="cs-CZ" sz="40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Každá z městských částí má svého starostu, své zastupitelstvo i svoji radu.</a:t>
            </a:r>
          </a:p>
          <a:p>
            <a:pPr algn="just"/>
            <a:endParaRPr lang="cs-CZ" sz="4000" dirty="0">
              <a:solidFill>
                <a:schemeClr val="accent2">
                  <a:lumMod val="75000"/>
                </a:schemeClr>
              </a:solidFill>
            </a:endParaRPr>
          </a:p>
          <a:p>
            <a:pPr algn="just"/>
            <a:r>
              <a:rPr lang="cs-CZ" sz="4000" dirty="0" smtClean="0">
                <a:solidFill>
                  <a:schemeClr val="bg1">
                    <a:lumMod val="65000"/>
                  </a:schemeClr>
                </a:solidFill>
              </a:rPr>
              <a:t>Orgány městských částí rozhodují ve věcech patřících do samostatné působnosti té dané části.</a:t>
            </a:r>
          </a:p>
          <a:p>
            <a:pPr algn="just"/>
            <a:endParaRPr lang="cs-CZ" sz="40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just"/>
            <a:endParaRPr lang="cs-CZ" sz="2800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4198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10179678" cy="1499616"/>
          </a:xfrm>
        </p:spPr>
        <p:txBody>
          <a:bodyPr>
            <a:normAutofit/>
          </a:bodyPr>
          <a:lstStyle/>
          <a:p>
            <a:r>
              <a:rPr lang="cs-CZ" b="1" dirty="0" smtClean="0"/>
              <a:t>STATUTÁRNÍ MĚSTO BRNO, městské části</a:t>
            </a:r>
            <a:endParaRPr lang="cs-CZ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58</a:t>
            </a:fld>
            <a:endParaRPr lang="en-US" dirty="0"/>
          </a:p>
        </p:txBody>
      </p:sp>
      <p:sp>
        <p:nvSpPr>
          <p:cNvPr id="6" name="TextovéPole 5"/>
          <p:cNvSpPr txBox="1"/>
          <p:nvPr/>
        </p:nvSpPr>
        <p:spPr>
          <a:xfrm>
            <a:off x="833717" y="1883126"/>
            <a:ext cx="11024607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3500" spc="-10" dirty="0" smtClean="0">
                <a:solidFill>
                  <a:schemeClr val="accent5">
                    <a:lumMod val="75000"/>
                  </a:schemeClr>
                </a:solidFill>
              </a:rPr>
              <a:t>Dle místa pořádání kulturní akce lze žádat o dotace i městské části. Zároveň lze žádat starosty městských částí o záštity.</a:t>
            </a:r>
          </a:p>
          <a:p>
            <a:pPr algn="just"/>
            <a:endParaRPr lang="cs-CZ" sz="4000" dirty="0">
              <a:solidFill>
                <a:schemeClr val="accent2">
                  <a:lumMod val="75000"/>
                </a:schemeClr>
              </a:solidFill>
            </a:endParaRPr>
          </a:p>
          <a:p>
            <a:pPr algn="just"/>
            <a:r>
              <a:rPr lang="cs-CZ" sz="3200" b="1" dirty="0" smtClean="0">
                <a:solidFill>
                  <a:schemeClr val="accent6">
                    <a:lumMod val="75000"/>
                  </a:schemeClr>
                </a:solidFill>
              </a:rPr>
              <a:t>Je vždy dobré napojit se na zastupitele/radního, který má na starosti pořádání kulturních akcí v dané městské části.</a:t>
            </a:r>
          </a:p>
          <a:p>
            <a:pPr algn="just"/>
            <a:r>
              <a:rPr lang="cs-CZ" sz="22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Brno - Střed: </a:t>
            </a:r>
            <a:r>
              <a:rPr lang="cs-CZ" sz="2200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BcA</a:t>
            </a:r>
            <a:r>
              <a:rPr lang="cs-CZ" sz="22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. Petr Kalousek – uvolněný člen ZMČ pro kulturu, sport a turismus</a:t>
            </a:r>
          </a:p>
          <a:p>
            <a:pPr algn="just"/>
            <a:r>
              <a:rPr lang="cs-CZ" sz="22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Brno – Královo Pole: Ing. Arch. Helena Vařejková, radní pro oblast územ. plánování, kultury a ŽP</a:t>
            </a:r>
          </a:p>
          <a:p>
            <a:pPr algn="just"/>
            <a:endParaRPr lang="cs-CZ" sz="2800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6283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10179678" cy="1499616"/>
          </a:xfrm>
        </p:spPr>
        <p:txBody>
          <a:bodyPr>
            <a:normAutofit/>
          </a:bodyPr>
          <a:lstStyle/>
          <a:p>
            <a:r>
              <a:rPr lang="cs-CZ" b="1" dirty="0" smtClean="0"/>
              <a:t>STATUTÁRNÍ MĚSTO BRNO,</a:t>
            </a:r>
            <a:br>
              <a:rPr lang="cs-CZ" b="1" dirty="0" smtClean="0"/>
            </a:br>
            <a:r>
              <a:rPr lang="cs-CZ" b="1" dirty="0" smtClean="0"/>
              <a:t>městské části, dotace</a:t>
            </a:r>
            <a:endParaRPr lang="cs-CZ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59</a:t>
            </a:fld>
            <a:endParaRPr lang="en-US" dirty="0"/>
          </a:p>
        </p:txBody>
      </p:sp>
      <p:sp>
        <p:nvSpPr>
          <p:cNvPr id="6" name="TextovéPole 5"/>
          <p:cNvSpPr txBox="1"/>
          <p:nvPr/>
        </p:nvSpPr>
        <p:spPr>
          <a:xfrm>
            <a:off x="833717" y="2037130"/>
            <a:ext cx="11024607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3500" b="1" spc="-10" dirty="0" smtClean="0">
                <a:solidFill>
                  <a:schemeClr val="accent5">
                    <a:lumMod val="75000"/>
                  </a:schemeClr>
                </a:solidFill>
              </a:rPr>
              <a:t>Na rozdíl od města a vyšších územních správních celků mají městské části několik termínů v průběhu kalendářního roku, kdy se dá o dotace zažádat.</a:t>
            </a:r>
          </a:p>
          <a:p>
            <a:pPr algn="just"/>
            <a:endParaRPr lang="cs-CZ" sz="3500" b="1" spc="-10" dirty="0">
              <a:solidFill>
                <a:schemeClr val="accent5">
                  <a:lumMod val="75000"/>
                </a:schemeClr>
              </a:solidFill>
            </a:endParaRPr>
          </a:p>
          <a:p>
            <a:pPr algn="just"/>
            <a:r>
              <a:rPr lang="cs-CZ" sz="3500" b="1" spc="-1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Větší flexibilita je dána nižším objemem poskytovaných finančních prostředků a menší působností.</a:t>
            </a:r>
            <a:endParaRPr lang="cs-CZ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8962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Příjmy státního rozpočtu</a:t>
            </a:r>
            <a:endParaRPr lang="cs-CZ" sz="2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6</a:t>
            </a:fld>
            <a:endParaRPr lang="en-US" dirty="0"/>
          </a:p>
        </p:txBody>
      </p:sp>
      <p:sp>
        <p:nvSpPr>
          <p:cNvPr id="3" name="Obdélník 2"/>
          <p:cNvSpPr/>
          <p:nvPr/>
        </p:nvSpPr>
        <p:spPr>
          <a:xfrm>
            <a:off x="1126837" y="1939276"/>
            <a:ext cx="982749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2800" b="1" dirty="0">
                <a:solidFill>
                  <a:schemeClr val="accent6">
                    <a:lumMod val="75000"/>
                  </a:schemeClr>
                </a:solidFill>
              </a:rPr>
              <a:t>Daně přímé zdaňují majetek nebo příjem osoby: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Daně z příjmu fyzických osob a právnických osob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Daně z nemovitosti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Daně z převodu nemovitosti, dědická a </a:t>
            </a:r>
            <a:r>
              <a:rPr lang="cs-CZ" sz="20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darovací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0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Daně </a:t>
            </a:r>
            <a:r>
              <a:rPr lang="cs-CZ" sz="20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silniční</a:t>
            </a:r>
          </a:p>
          <a:p>
            <a:pPr algn="just"/>
            <a:r>
              <a:rPr lang="cs-CZ" sz="2800" b="1" dirty="0">
                <a:solidFill>
                  <a:schemeClr val="accent6">
                    <a:lumMod val="75000"/>
                  </a:schemeClr>
                </a:solidFill>
              </a:rPr>
              <a:t>Daně nepřímé zdaňují prodej zboží nebo služeb: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Spotřební daň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Daň z přidané hodnoty (DPH)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ekologické daně</a:t>
            </a:r>
          </a:p>
          <a:p>
            <a:pPr algn="just"/>
            <a:r>
              <a:rPr lang="cs-CZ" sz="2800" b="1" dirty="0">
                <a:solidFill>
                  <a:schemeClr val="accent6">
                    <a:lumMod val="75000"/>
                  </a:schemeClr>
                </a:solidFill>
              </a:rPr>
              <a:t>Sociální pojištění</a:t>
            </a:r>
          </a:p>
          <a:p>
            <a:pPr algn="just"/>
            <a:r>
              <a:rPr lang="cs-CZ" sz="2800" b="1" dirty="0">
                <a:solidFill>
                  <a:schemeClr val="accent6">
                    <a:lumMod val="75000"/>
                  </a:schemeClr>
                </a:solidFill>
              </a:rPr>
              <a:t>Evropské fondy</a:t>
            </a:r>
          </a:p>
          <a:p>
            <a:pPr algn="just"/>
            <a:r>
              <a:rPr lang="cs-CZ" sz="2800" b="1" dirty="0">
                <a:solidFill>
                  <a:schemeClr val="accent6">
                    <a:lumMod val="75000"/>
                  </a:schemeClr>
                </a:solidFill>
              </a:rPr>
              <a:t>Ostatní příjmy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5660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NADACE, NADAČNÍ FONDY</a:t>
            </a:r>
            <a:endParaRPr lang="cs-CZ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60</a:t>
            </a:fld>
            <a:endParaRPr lang="en-US" dirty="0"/>
          </a:p>
        </p:txBody>
      </p:sp>
      <p:sp>
        <p:nvSpPr>
          <p:cNvPr id="6" name="TextovéPole 5"/>
          <p:cNvSpPr txBox="1"/>
          <p:nvPr/>
        </p:nvSpPr>
        <p:spPr>
          <a:xfrm>
            <a:off x="833717" y="1883126"/>
            <a:ext cx="11024607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3200" b="1" spc="-80" dirty="0" smtClean="0">
                <a:solidFill>
                  <a:schemeClr val="accent2">
                    <a:lumMod val="75000"/>
                  </a:schemeClr>
                </a:solidFill>
              </a:rPr>
              <a:t>Jedná se o soukromoprávní subjekty zakládané za účelem finanční podpory projektů NNO (nestátních neziskových organizací).</a:t>
            </a:r>
          </a:p>
          <a:p>
            <a:pPr algn="just"/>
            <a:endParaRPr lang="cs-CZ" sz="2400" dirty="0">
              <a:solidFill>
                <a:schemeClr val="accent2">
                  <a:lumMod val="75000"/>
                </a:schemeClr>
              </a:solidFill>
            </a:endParaRPr>
          </a:p>
          <a:p>
            <a:pPr algn="just"/>
            <a:r>
              <a:rPr lang="cs-CZ" sz="2800" b="1" spc="-7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Účelové sdružení majetku založené podle zákona o nadacích a nadačních fondech 227/1997 Sb. ve znění pozdějších předpisů pro dosahování obecně prospěšných cílů (ukotvení nadací ČR ve speciálním zákoně je s ohledem na ostatní státy zajímavým specifikem).</a:t>
            </a:r>
          </a:p>
          <a:p>
            <a:pPr algn="just"/>
            <a:r>
              <a:rPr lang="cs-CZ" sz="2400" b="1" spc="-7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Těmi cíli se rozumí rozvoj duchovních hodnot, ochrana lidských práv nebo jiných humanitárních hodnot, ochrana přírodního prostředí, kulturních památek a tradic a rozvoj vědy, vzdělání, tělovýchovy a sportu.</a:t>
            </a:r>
          </a:p>
        </p:txBody>
      </p:sp>
    </p:spTree>
    <p:extLst>
      <p:ext uri="{BB962C8B-B14F-4D97-AF65-F5344CB8AC3E}">
        <p14:creationId xmlns:p14="http://schemas.microsoft.com/office/powerpoint/2010/main" val="1941802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NADACE, NADAČNÍ FONDY</a:t>
            </a:r>
            <a:endParaRPr lang="cs-CZ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61</a:t>
            </a:fld>
            <a:endParaRPr lang="en-US" dirty="0"/>
          </a:p>
        </p:txBody>
      </p:sp>
      <p:sp>
        <p:nvSpPr>
          <p:cNvPr id="6" name="TextovéPole 5"/>
          <p:cNvSpPr txBox="1"/>
          <p:nvPr/>
        </p:nvSpPr>
        <p:spPr>
          <a:xfrm>
            <a:off x="833717" y="1883126"/>
            <a:ext cx="11024607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3600" b="1" spc="-80" dirty="0" smtClean="0">
                <a:solidFill>
                  <a:schemeClr val="accent6">
                    <a:lumMod val="75000"/>
                  </a:schemeClr>
                </a:solidFill>
              </a:rPr>
              <a:t>Zřizovatelem může být jak právnická, tak právně způsobilá fyzická osoba na základě zákona.</a:t>
            </a:r>
          </a:p>
          <a:p>
            <a:pPr algn="just"/>
            <a:endParaRPr lang="cs-CZ" sz="2400" b="1" spc="-80" dirty="0">
              <a:solidFill>
                <a:schemeClr val="accent2">
                  <a:lumMod val="75000"/>
                </a:schemeClr>
              </a:solidFill>
            </a:endParaRPr>
          </a:p>
          <a:p>
            <a:pPr algn="just"/>
            <a:r>
              <a:rPr lang="cs-CZ" sz="3600" b="1" spc="-80" dirty="0" smtClean="0">
                <a:solidFill>
                  <a:schemeClr val="accent2">
                    <a:lumMod val="75000"/>
                  </a:schemeClr>
                </a:solidFill>
              </a:rPr>
              <a:t>V některých zemích působí i soukromé nadace, které jsou založené k soukromému účelu (např. financování provozu rodinného šlechtického sídla).</a:t>
            </a:r>
          </a:p>
          <a:p>
            <a:pPr algn="just"/>
            <a:endParaRPr lang="cs-CZ" sz="2400" b="1" spc="-80" dirty="0">
              <a:solidFill>
                <a:schemeClr val="bg1">
                  <a:lumMod val="50000"/>
                </a:schemeClr>
              </a:solidFill>
            </a:endParaRPr>
          </a:p>
          <a:p>
            <a:pPr algn="just"/>
            <a:r>
              <a:rPr lang="cs-CZ" sz="3600" b="1" spc="-80" dirty="0" smtClean="0">
                <a:solidFill>
                  <a:schemeClr val="bg1">
                    <a:lumMod val="50000"/>
                  </a:schemeClr>
                </a:solidFill>
              </a:rPr>
              <a:t>Založení nadace je však v České republice poměrně složitým administrativním procesem.</a:t>
            </a:r>
          </a:p>
          <a:p>
            <a:pPr algn="just"/>
            <a:endParaRPr lang="cs-CZ" sz="2800" b="1" spc="-70" dirty="0" smtClean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450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7" y="585216"/>
            <a:ext cx="10766819" cy="1499616"/>
          </a:xfrm>
        </p:spPr>
        <p:txBody>
          <a:bodyPr>
            <a:normAutofit/>
          </a:bodyPr>
          <a:lstStyle/>
          <a:p>
            <a:r>
              <a:rPr lang="cs-CZ" b="1" dirty="0" smtClean="0"/>
              <a:t>Rozdíl mezi nadací a nadačním fondem</a:t>
            </a:r>
            <a:endParaRPr lang="cs-CZ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62</a:t>
            </a:fld>
            <a:endParaRPr lang="en-US" dirty="0"/>
          </a:p>
        </p:txBody>
      </p:sp>
      <p:sp>
        <p:nvSpPr>
          <p:cNvPr id="6" name="TextovéPole 5"/>
          <p:cNvSpPr txBox="1"/>
          <p:nvPr/>
        </p:nvSpPr>
        <p:spPr>
          <a:xfrm>
            <a:off x="833717" y="1883126"/>
            <a:ext cx="11024607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3600" b="1" spc="-80" dirty="0" smtClean="0">
                <a:solidFill>
                  <a:schemeClr val="accent6">
                    <a:lumMod val="75000"/>
                  </a:schemeClr>
                </a:solidFill>
              </a:rPr>
              <a:t>Nadační fond na rozdíl od nadace není povinen upisovat nadační jmění v minimální výši 500 000 Kč.</a:t>
            </a:r>
          </a:p>
          <a:p>
            <a:pPr algn="just"/>
            <a:endParaRPr lang="cs-CZ" sz="2400" b="1" spc="-8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just"/>
            <a:r>
              <a:rPr lang="cs-CZ" sz="3600" b="1" spc="-80" dirty="0" smtClean="0">
                <a:solidFill>
                  <a:schemeClr val="accent2">
                    <a:lumMod val="75000"/>
                  </a:schemeClr>
                </a:solidFill>
              </a:rPr>
              <a:t>Své poslání naplňuje nadační fond s využitím veškerého svého majetku a nemusí splňovat předpoklad trvalého výnosu.</a:t>
            </a:r>
          </a:p>
          <a:p>
            <a:pPr algn="just"/>
            <a:endParaRPr lang="cs-CZ" sz="2400" b="1" spc="-8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just"/>
            <a:r>
              <a:rPr lang="cs-CZ" sz="3200" b="1" spc="-9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Z fundraisingového hlediska je nadační fond spíše menším subjektem, který umožňuje sdružování menšího objemu prostředků.</a:t>
            </a:r>
          </a:p>
          <a:p>
            <a:pPr algn="just"/>
            <a:endParaRPr lang="cs-CZ" sz="2800" b="1" spc="-70" dirty="0" smtClean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8146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NADACE, NADAČNÍ FONDY</a:t>
            </a:r>
            <a:endParaRPr lang="cs-CZ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63</a:t>
            </a:fld>
            <a:endParaRPr lang="en-US" dirty="0"/>
          </a:p>
        </p:txBody>
      </p:sp>
      <p:sp>
        <p:nvSpPr>
          <p:cNvPr id="5" name="TextovéPole 4"/>
          <p:cNvSpPr txBox="1"/>
          <p:nvPr/>
        </p:nvSpPr>
        <p:spPr>
          <a:xfrm>
            <a:off x="833717" y="1883126"/>
            <a:ext cx="11024607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3600" b="1" spc="-80" dirty="0" smtClean="0">
                <a:solidFill>
                  <a:schemeClr val="accent6">
                    <a:lumMod val="75000"/>
                  </a:schemeClr>
                </a:solidFill>
              </a:rPr>
              <a:t>V ČR existuje řádově několik stovek nadací a nadačních fondů.</a:t>
            </a:r>
          </a:p>
          <a:p>
            <a:pPr algn="just"/>
            <a:endParaRPr lang="cs-CZ" sz="3600" b="1" spc="-8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just"/>
            <a:r>
              <a:rPr lang="cs-CZ" sz="3600" b="1" spc="-80" dirty="0" smtClean="0">
                <a:solidFill>
                  <a:schemeClr val="accent6">
                    <a:lumMod val="75000"/>
                  </a:schemeClr>
                </a:solidFill>
              </a:rPr>
              <a:t>Největší počet se vyskytuje v oblasti sociální a humanitní podpory </a:t>
            </a:r>
            <a:r>
              <a:rPr lang="cs-CZ" sz="3200" b="1" spc="-80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cs-CZ" sz="3200" b="1" spc="-80" dirty="0">
                <a:solidFill>
                  <a:schemeClr val="accent6">
                    <a:lumMod val="75000"/>
                  </a:schemeClr>
                </a:solidFill>
              </a:rPr>
              <a:t>Nadační fond Kapka </a:t>
            </a:r>
            <a:r>
              <a:rPr lang="cs-CZ" sz="3200" b="1" spc="-80" dirty="0" smtClean="0">
                <a:solidFill>
                  <a:schemeClr val="accent6">
                    <a:lumMod val="75000"/>
                  </a:schemeClr>
                </a:solidFill>
              </a:rPr>
              <a:t>naděje, Nadační fond Českého rozhlasu - projekt Světluška, Nadace Terezy Maxové, Nadace </a:t>
            </a:r>
            <a:r>
              <a:rPr lang="cs-CZ" sz="3200" b="1" spc="-80" dirty="0" err="1" smtClean="0">
                <a:solidFill>
                  <a:schemeClr val="accent6">
                    <a:lumMod val="75000"/>
                  </a:schemeClr>
                </a:solidFill>
              </a:rPr>
              <a:t>Leontinka</a:t>
            </a:r>
            <a:r>
              <a:rPr lang="cs-CZ" sz="3200" b="1" spc="-8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sz="3200" b="1" spc="-80" dirty="0" smtClean="0">
                <a:solidFill>
                  <a:schemeClr val="accent6">
                    <a:lumMod val="75000"/>
                  </a:schemeClr>
                </a:solidFill>
              </a:rPr>
              <a:t>a další).</a:t>
            </a:r>
          </a:p>
          <a:p>
            <a:pPr algn="just"/>
            <a:endParaRPr lang="cs-CZ" sz="3600" b="1" spc="-8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/>
            <a:endParaRPr lang="cs-CZ" sz="2800" b="1" spc="-70" dirty="0" smtClean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6166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NADACE, NADAČNÍ FONDY</a:t>
            </a:r>
            <a:endParaRPr lang="cs-CZ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64</a:t>
            </a:fld>
            <a:endParaRPr lang="en-US" dirty="0"/>
          </a:p>
        </p:txBody>
      </p:sp>
      <p:sp>
        <p:nvSpPr>
          <p:cNvPr id="5" name="TextovéPole 4"/>
          <p:cNvSpPr txBox="1"/>
          <p:nvPr/>
        </p:nvSpPr>
        <p:spPr>
          <a:xfrm>
            <a:off x="833717" y="1883126"/>
            <a:ext cx="11024607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3200" spc="-80" dirty="0" smtClean="0">
                <a:solidFill>
                  <a:schemeClr val="accent6">
                    <a:lumMod val="75000"/>
                  </a:schemeClr>
                </a:solidFill>
              </a:rPr>
              <a:t>Dále pak v oblasti podpory demokratické společnosti, podpory vzdělávání, zaměstnanosti, volnočasových aktivit, inovačních nápadů a projektů a také v oblasti </a:t>
            </a:r>
            <a:r>
              <a:rPr lang="cs-CZ" sz="3200" b="1" u="sng" spc="-80" dirty="0" smtClean="0">
                <a:solidFill>
                  <a:schemeClr val="accent6">
                    <a:lumMod val="75000"/>
                  </a:schemeClr>
                </a:solidFill>
              </a:rPr>
              <a:t>kultury</a:t>
            </a:r>
            <a:r>
              <a:rPr lang="cs-CZ" sz="3200" b="1" spc="-80" dirty="0" smtClean="0">
                <a:solidFill>
                  <a:schemeClr val="accent6">
                    <a:lumMod val="75000"/>
                  </a:schemeClr>
                </a:solidFill>
              </a:rPr>
              <a:t>:</a:t>
            </a:r>
          </a:p>
          <a:p>
            <a:pPr algn="just"/>
            <a:endParaRPr lang="cs-CZ" sz="2000" b="1" spc="-80" dirty="0">
              <a:solidFill>
                <a:schemeClr val="accent6">
                  <a:lumMod val="75000"/>
                </a:schemeClr>
              </a:solidFill>
            </a:endParaRPr>
          </a:p>
          <a:p>
            <a:pPr algn="just"/>
            <a:r>
              <a:rPr lang="cs-CZ" sz="3200" b="1" spc="-80" dirty="0" smtClean="0">
                <a:solidFill>
                  <a:schemeClr val="accent2">
                    <a:lumMod val="75000"/>
                  </a:schemeClr>
                </a:solidFill>
              </a:rPr>
              <a:t>Nadace Český hudební fond</a:t>
            </a:r>
          </a:p>
          <a:p>
            <a:pPr algn="just"/>
            <a:r>
              <a:rPr lang="cs-CZ" sz="3200" b="1" spc="-80" dirty="0" smtClean="0">
                <a:solidFill>
                  <a:schemeClr val="accent2">
                    <a:lumMod val="75000"/>
                  </a:schemeClr>
                </a:solidFill>
              </a:rPr>
              <a:t>Nadace Život umělce</a:t>
            </a:r>
          </a:p>
          <a:p>
            <a:pPr algn="just"/>
            <a:r>
              <a:rPr lang="cs-CZ" sz="3200" b="1" spc="-80" dirty="0" smtClean="0">
                <a:solidFill>
                  <a:schemeClr val="accent2">
                    <a:lumMod val="75000"/>
                  </a:schemeClr>
                </a:solidFill>
              </a:rPr>
              <a:t>Nadace Bohuslava Martinů</a:t>
            </a:r>
          </a:p>
          <a:p>
            <a:pPr algn="just"/>
            <a:r>
              <a:rPr lang="cs-CZ" sz="3200" b="1" spc="-80" dirty="0" smtClean="0">
                <a:solidFill>
                  <a:schemeClr val="accent2">
                    <a:lumMod val="75000"/>
                  </a:schemeClr>
                </a:solidFill>
              </a:rPr>
              <a:t>Nadace Leoše Janáčka</a:t>
            </a:r>
          </a:p>
          <a:p>
            <a:pPr algn="just"/>
            <a:r>
              <a:rPr lang="cs-CZ" sz="3200" b="1" spc="-80" dirty="0" smtClean="0">
                <a:solidFill>
                  <a:schemeClr val="accent2">
                    <a:lumMod val="75000"/>
                  </a:schemeClr>
                </a:solidFill>
              </a:rPr>
              <a:t>Nadační fond Antonína Dvořáka pro mladé interprety</a:t>
            </a:r>
          </a:p>
          <a:p>
            <a:pPr algn="just"/>
            <a:r>
              <a:rPr lang="cs-CZ" sz="3200" b="1" spc="-80" dirty="0" smtClean="0">
                <a:solidFill>
                  <a:schemeClr val="accent2">
                    <a:lumMod val="75000"/>
                  </a:schemeClr>
                </a:solidFill>
              </a:rPr>
              <a:t>Nadace Tomáše Bati</a:t>
            </a:r>
          </a:p>
        </p:txBody>
      </p:sp>
    </p:spTree>
    <p:extLst>
      <p:ext uri="{BB962C8B-B14F-4D97-AF65-F5344CB8AC3E}">
        <p14:creationId xmlns:p14="http://schemas.microsoft.com/office/powerpoint/2010/main" val="2176200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Asociace firemních nadací a fondů</a:t>
            </a:r>
            <a:endParaRPr lang="cs-CZ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65</a:t>
            </a:fld>
            <a:endParaRPr lang="en-US" dirty="0"/>
          </a:p>
        </p:txBody>
      </p:sp>
      <p:sp>
        <p:nvSpPr>
          <p:cNvPr id="6" name="TextovéPole 5"/>
          <p:cNvSpPr txBox="1"/>
          <p:nvPr/>
        </p:nvSpPr>
        <p:spPr>
          <a:xfrm>
            <a:off x="833717" y="1883126"/>
            <a:ext cx="11024607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3600" b="1" spc="-80" dirty="0" smtClean="0">
                <a:solidFill>
                  <a:schemeClr val="bg1">
                    <a:lumMod val="50000"/>
                  </a:schemeClr>
                </a:solidFill>
              </a:rPr>
              <a:t>Vznikla v září roku 2011 při Fóru dárců.</a:t>
            </a:r>
          </a:p>
          <a:p>
            <a:pPr algn="just"/>
            <a:endParaRPr lang="cs-CZ" sz="3200" b="1" spc="-8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just"/>
            <a:r>
              <a:rPr lang="cs-CZ" sz="3600" b="1" spc="-80" dirty="0" smtClean="0">
                <a:solidFill>
                  <a:schemeClr val="bg1">
                    <a:lumMod val="50000"/>
                  </a:schemeClr>
                </a:solidFill>
              </a:rPr>
              <a:t>Zakládajícími členy jsou:</a:t>
            </a:r>
          </a:p>
          <a:p>
            <a:pPr algn="just"/>
            <a:r>
              <a:rPr lang="cs-CZ" sz="3200" b="1" spc="-8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Nadační fond GSK</a:t>
            </a:r>
          </a:p>
          <a:p>
            <a:pPr algn="just"/>
            <a:r>
              <a:rPr lang="cs-CZ" sz="3200" b="1" spc="-8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Nadační fond </a:t>
            </a:r>
            <a:r>
              <a:rPr lang="cs-CZ" sz="3200" b="1" spc="-80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Veolia</a:t>
            </a:r>
            <a:endParaRPr lang="cs-CZ" sz="3200" b="1" spc="-80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algn="just"/>
            <a:r>
              <a:rPr lang="cs-CZ" sz="3200" b="1" spc="-8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Nadace O2</a:t>
            </a:r>
          </a:p>
          <a:p>
            <a:pPr algn="just"/>
            <a:r>
              <a:rPr lang="cs-CZ" sz="3200" b="1" spc="-8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Nadace OKD</a:t>
            </a:r>
          </a:p>
          <a:p>
            <a:pPr algn="just"/>
            <a:r>
              <a:rPr lang="cs-CZ" sz="3200" b="1" spc="-8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Nadace České spořitelny</a:t>
            </a:r>
          </a:p>
          <a:p>
            <a:pPr algn="just"/>
            <a:r>
              <a:rPr lang="cs-CZ" sz="3200" b="1" spc="-8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Nadace ČEZ</a:t>
            </a:r>
            <a:endParaRPr lang="cs-CZ" sz="2800" b="1" spc="-90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algn="just"/>
            <a:endParaRPr lang="cs-CZ" sz="2800" b="1" spc="-70" dirty="0" smtClean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5229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8272" y="232713"/>
            <a:ext cx="6073728" cy="1499616"/>
          </a:xfrm>
        </p:spPr>
        <p:txBody>
          <a:bodyPr>
            <a:normAutofit/>
          </a:bodyPr>
          <a:lstStyle/>
          <a:p>
            <a:pPr algn="r"/>
            <a:r>
              <a:rPr lang="cs-CZ" b="1" dirty="0" smtClean="0"/>
              <a:t>STRUKTURA PŘÍJMŮ</a:t>
            </a:r>
            <a:br>
              <a:rPr lang="cs-CZ" b="1" dirty="0" smtClean="0"/>
            </a:br>
            <a:r>
              <a:rPr lang="cs-CZ" sz="2800" b="1" dirty="0" smtClean="0"/>
              <a:t>STÁTNÍHO ROZPOČTU ROKU 2016</a:t>
            </a:r>
            <a:endParaRPr lang="cs-CZ" sz="2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7</a:t>
            </a:fld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678" y="0"/>
            <a:ext cx="6993371" cy="6845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70987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VÝDAJE STÁTÍHO ROZPOČTU I</a:t>
            </a:r>
            <a:endParaRPr lang="cs-CZ" sz="2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ovéPole 4"/>
          <p:cNvSpPr txBox="1"/>
          <p:nvPr/>
        </p:nvSpPr>
        <p:spPr>
          <a:xfrm>
            <a:off x="833717" y="1883126"/>
            <a:ext cx="10711738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4000" b="1" dirty="0" smtClean="0">
                <a:solidFill>
                  <a:schemeClr val="accent6">
                    <a:lumMod val="75000"/>
                  </a:schemeClr>
                </a:solidFill>
              </a:rPr>
              <a:t>Mandatorní =</a:t>
            </a:r>
            <a:r>
              <a:rPr lang="cs-CZ" sz="2800" dirty="0" smtClean="0"/>
              <a:t> </a:t>
            </a:r>
            <a:r>
              <a:rPr lang="cs-CZ" sz="2800" dirty="0"/>
              <a:t>Ministerstvo financí dlouhodobě sleduje vybrané výdaje, které je stát povinen </a:t>
            </a:r>
            <a:r>
              <a:rPr lang="cs-CZ" sz="2800" dirty="0" smtClean="0"/>
              <a:t>zajišťovat dle </a:t>
            </a:r>
            <a:r>
              <a:rPr lang="cs-CZ" sz="2800" dirty="0"/>
              <a:t>zákona (sociální dávky, platby státu do zdravotního pojištění, výdaje na </a:t>
            </a:r>
            <a:r>
              <a:rPr lang="cs-CZ" sz="2800" dirty="0" smtClean="0"/>
              <a:t>dluhovou službu</a:t>
            </a:r>
            <a:r>
              <a:rPr lang="cs-CZ" sz="2800" dirty="0"/>
              <a:t>, výdaje na volby aj.) nebo jsou dány jiným právním předpisem nebo </a:t>
            </a:r>
            <a:r>
              <a:rPr lang="cs-CZ" sz="2800" dirty="0" smtClean="0"/>
              <a:t>smluvním závazkem </a:t>
            </a:r>
            <a:r>
              <a:rPr lang="cs-CZ" sz="2800" dirty="0"/>
              <a:t>(obsluha státního dluhu, odvody do rozpočtu EU a mezinárodních </a:t>
            </a:r>
            <a:r>
              <a:rPr lang="cs-CZ" sz="2800" dirty="0" smtClean="0"/>
              <a:t>organizací, záruky </a:t>
            </a:r>
            <a:r>
              <a:rPr lang="cs-CZ" sz="2800" dirty="0"/>
              <a:t>atd.). Tyto výdaje představují 53,0 % v roce </a:t>
            </a:r>
            <a:r>
              <a:rPr lang="cs-CZ" sz="2800" dirty="0" smtClean="0"/>
              <a:t>2015</a:t>
            </a:r>
            <a:br>
              <a:rPr lang="cs-CZ" sz="2800" dirty="0" smtClean="0"/>
            </a:br>
            <a:r>
              <a:rPr lang="cs-CZ" sz="2800" dirty="0" smtClean="0"/>
              <a:t>a </a:t>
            </a:r>
            <a:r>
              <a:rPr lang="cs-CZ" sz="2800" dirty="0"/>
              <a:t>56,6 % v roce 2016 celkových </a:t>
            </a:r>
            <a:r>
              <a:rPr lang="cs-CZ" sz="2800" dirty="0" smtClean="0"/>
              <a:t>výdajů státního rozpočtu.</a:t>
            </a:r>
            <a:endParaRPr lang="cs-CZ" sz="2800" dirty="0"/>
          </a:p>
          <a:p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1201593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VÝDAJE STÁTÍHO ROZPOČTU II</a:t>
            </a:r>
            <a:endParaRPr lang="cs-CZ" sz="2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ovéPole 4"/>
          <p:cNvSpPr txBox="1"/>
          <p:nvPr/>
        </p:nvSpPr>
        <p:spPr>
          <a:xfrm>
            <a:off x="833717" y="1883126"/>
            <a:ext cx="10794865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4000" b="1" dirty="0" smtClean="0">
                <a:solidFill>
                  <a:schemeClr val="accent6">
                    <a:lumMod val="75000"/>
                  </a:schemeClr>
                </a:solidFill>
              </a:rPr>
              <a:t>Quasi-mandatorní =</a:t>
            </a:r>
            <a:r>
              <a:rPr lang="cs-CZ" sz="2800" dirty="0" smtClean="0"/>
              <a:t> </a:t>
            </a:r>
            <a:r>
              <a:rPr lang="cs-CZ" sz="2800" dirty="0"/>
              <a:t>Ministerstvo financí také dlouhodobě sleduje </a:t>
            </a:r>
            <a:r>
              <a:rPr lang="cs-CZ" sz="2800" dirty="0" smtClean="0"/>
              <a:t>i výdaje</a:t>
            </a:r>
            <a:r>
              <a:rPr lang="cs-CZ" sz="2800" dirty="0"/>
              <a:t>, které nejsou přímo </a:t>
            </a:r>
            <a:r>
              <a:rPr lang="cs-CZ" sz="2800" dirty="0" smtClean="0"/>
              <a:t>stanoveny zákonem</a:t>
            </a:r>
            <a:r>
              <a:rPr lang="cs-CZ" sz="2800" dirty="0"/>
              <a:t>, ale jsou rovněž považovány za nezbytné, neboť jejich cílem je zajistit </a:t>
            </a:r>
            <a:r>
              <a:rPr lang="cs-CZ" sz="2800" dirty="0" smtClean="0"/>
              <a:t>chod státu</a:t>
            </a:r>
            <a:r>
              <a:rPr lang="cs-CZ" sz="2800" dirty="0"/>
              <a:t>. Patří sem platy státních zaměstnanců, pracovníků organizačních složek </a:t>
            </a:r>
            <a:r>
              <a:rPr lang="cs-CZ" sz="2800" dirty="0" smtClean="0"/>
              <a:t>státu</a:t>
            </a:r>
            <a:br>
              <a:rPr lang="cs-CZ" sz="2800" dirty="0" smtClean="0"/>
            </a:br>
            <a:r>
              <a:rPr lang="cs-CZ" sz="2800" dirty="0" smtClean="0"/>
              <a:t>a příspěvkových organizací</a:t>
            </a:r>
            <a:r>
              <a:rPr lang="cs-CZ" sz="2800" dirty="0"/>
              <a:t>, výdaje na obranu aj. Tyto výdaje představují 17,1 % v roce </a:t>
            </a:r>
            <a:r>
              <a:rPr lang="cs-CZ" sz="2800" dirty="0" smtClean="0"/>
              <a:t>2015 a </a:t>
            </a:r>
            <a:r>
              <a:rPr lang="cs-CZ" sz="2800" dirty="0"/>
              <a:t>18,5 % v roce 2016 celkových výdajů státního rozpočtu.</a:t>
            </a:r>
          </a:p>
          <a:p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1928022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al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Integral" id="{3577F8C9-A904-41D8-97D2-FD898F53F20E}" vid="{C1C93EF2-4785-427F-84A5-F1666490E9CE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7233</TotalTime>
  <Words>2822</Words>
  <Application>Microsoft Office PowerPoint</Application>
  <PresentationFormat>Vlastní</PresentationFormat>
  <Paragraphs>523</Paragraphs>
  <Slides>65</Slides>
  <Notes>65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65</vt:i4>
      </vt:variant>
    </vt:vector>
  </HeadingPairs>
  <TitlesOfParts>
    <vt:vector size="66" baseType="lpstr">
      <vt:lpstr>Integrál</vt:lpstr>
      <vt:lpstr>Fundraising z veřejných zdrojů  zimní semestr ak. Roku 2017/18</vt:lpstr>
      <vt:lpstr>FINANCOVÁNÍ Z VEŘEJNÝCH ZDROJŮ</vt:lpstr>
      <vt:lpstr>Státní rozpočet</vt:lpstr>
      <vt:lpstr>FUNKCE STÁTNÍHO ROZPOČTU</vt:lpstr>
      <vt:lpstr>Státní rozpočet 2016 v číslech</vt:lpstr>
      <vt:lpstr>Příjmy státního rozpočtu</vt:lpstr>
      <vt:lpstr>STRUKTURA PŘÍJMŮ STÁTNÍHO ROZPOČTU ROKU 2016</vt:lpstr>
      <vt:lpstr>VÝDAJE STÁTÍHO ROZPOČTU I</vt:lpstr>
      <vt:lpstr>VÝDAJE STÁTÍHO ROZPOČTU II</vt:lpstr>
      <vt:lpstr>VÝDAJE STÁTÍHO ROZPOČTU III</vt:lpstr>
      <vt:lpstr>Struktura výdajů  STÁTNÍHO rOZPOČTU ROKU 2016</vt:lpstr>
      <vt:lpstr>Struktura výdajů  STÁTNÍHO rOZPOČTU podle odvětví v roce 2016</vt:lpstr>
      <vt:lpstr>Prezentace aplikace PowerPoint</vt:lpstr>
      <vt:lpstr>Prezentace aplikace PowerPoint</vt:lpstr>
      <vt:lpstr>Ministerstva, plány rozpočtů na rok 2016</vt:lpstr>
      <vt:lpstr>Ministerstvo kultury</vt:lpstr>
      <vt:lpstr>Ministerstvo kultury</vt:lpstr>
      <vt:lpstr>Profesionální umění, granty a dotace</vt:lpstr>
      <vt:lpstr>Program poskytování příspěvků na tvůrčí nebo studijní účely</vt:lpstr>
      <vt:lpstr>Program poskytování příspěvků na tvůrčí nebo studijní účely</vt:lpstr>
      <vt:lpstr>Program státní podpory profesionálních divadel, symfonických orchestrů a pěveckých sborů</vt:lpstr>
      <vt:lpstr>Program státní podpory profesionálních divadel, symfonických orchestrů a pěveckých sborů</vt:lpstr>
      <vt:lpstr>Program státní podpory profesionálních divadel, symfonických orchestrů a pěveckých sborů</vt:lpstr>
      <vt:lpstr>Program státní podpory profesionálních divadel, symfonických orchestrů a pěveckých sborů</vt:lpstr>
      <vt:lpstr>Program státní podpory profesionálních divadel, symfonických orchestrů a pěveckých sborů</vt:lpstr>
      <vt:lpstr>Program státní podpory profesionálních divadel, symfonických orchestrů a pěveckých sborů</vt:lpstr>
      <vt:lpstr>Program kulturních aktivit</vt:lpstr>
      <vt:lpstr>Program kulturních aktivit, Kl. HUDBA</vt:lpstr>
      <vt:lpstr>Program kulturních aktivit, Kl. HUDBA</vt:lpstr>
      <vt:lpstr>Program kulturních aktivit, Kl. hudba</vt:lpstr>
      <vt:lpstr>Adresa pro dotace mK</vt:lpstr>
      <vt:lpstr>KRAJSKÉ ROZPOČTY</vt:lpstr>
      <vt:lpstr>KRAJSKÉ ROZPOČTY</vt:lpstr>
      <vt:lpstr>KRAJSKÉ ROZPOČTY (rok 2014)</vt:lpstr>
      <vt:lpstr>Rozpočet Jihomoravského kraje (rok 2016)</vt:lpstr>
      <vt:lpstr>Dotační oblasti jmk</vt:lpstr>
      <vt:lpstr>Dotační oblast kultura a památková péče, okruhy dotací (rok 2016)</vt:lpstr>
      <vt:lpstr>Muzejní noci a noci kostelů v Jihomoravském kraji v roce 2016</vt:lpstr>
      <vt:lpstr>Podpora památek místního významu v Jihomoravském kraji v roce 2016</vt:lpstr>
      <vt:lpstr>PODPORA ROZVOJE V OBLASTI KULTURY A PAMÁTKOVÉ PÉČE V ROCE 2016</vt:lpstr>
      <vt:lpstr>PODPORA ROZVOJE V OBLASTI KULTURY A PAMÁTKOVÉ PÉČE V ROCE 2016</vt:lpstr>
      <vt:lpstr>PODPORA ROZVOJE V OBLASTI KULTURY A PAMÁTKOVÉ PÉČE V ROCE 2016</vt:lpstr>
      <vt:lpstr>Adresa pro dotace JmK</vt:lpstr>
      <vt:lpstr>OBECNÍ / MĚSTSKÉ ROZPOČTY</vt:lpstr>
      <vt:lpstr>OBECNÍ / MĚSTSKÉ ROZPOČTY</vt:lpstr>
      <vt:lpstr>Obce v Jihomoravském kraji</vt:lpstr>
      <vt:lpstr>STATUTÁRNÍ MĚSTO BRNO</vt:lpstr>
      <vt:lpstr>STATUTÁRNÍ MĚSTO BRNO, rok 2016</vt:lpstr>
      <vt:lpstr>Zastupitelstvo města brna</vt:lpstr>
      <vt:lpstr>Rada města Brna</vt:lpstr>
      <vt:lpstr>Primátor města Brna</vt:lpstr>
      <vt:lpstr>Náměstci primátora města Brna</vt:lpstr>
      <vt:lpstr>Dotace stmb, úsek sociálně-kulturní a dopravy, odbor Kultury</vt:lpstr>
      <vt:lpstr>Dotace stmb, dotační program pro poskytování dotací v oblasti hudby</vt:lpstr>
      <vt:lpstr>Dotace stmb, dotační program pro poskytování dotací v oblasti hudby</vt:lpstr>
      <vt:lpstr>Adresa pro dotace StMB</vt:lpstr>
      <vt:lpstr>STATUTÁRNÍ MĚSTO BRNO, městské části</vt:lpstr>
      <vt:lpstr>STATUTÁRNÍ MĚSTO BRNO, městské části</vt:lpstr>
      <vt:lpstr>STATUTÁRNÍ MĚSTO BRNO, městské části, dotace</vt:lpstr>
      <vt:lpstr>NADACE, NADAČNÍ FONDY</vt:lpstr>
      <vt:lpstr>NADACE, NADAČNÍ FONDY</vt:lpstr>
      <vt:lpstr>Rozdíl mezi nadací a nadačním fondem</vt:lpstr>
      <vt:lpstr>NADACE, NADAČNÍ FONDY</vt:lpstr>
      <vt:lpstr>NADACE, NADAČNÍ FONDY</vt:lpstr>
      <vt:lpstr>Asociace firemních nadací a fondů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Fundraising OSHP II, zimní semestr ak. Roku 2016/17</dc:title>
  <dc:creator>paja</dc:creator>
  <cp:lastModifiedBy>Skarabelova Simona</cp:lastModifiedBy>
  <cp:revision>174</cp:revision>
  <dcterms:created xsi:type="dcterms:W3CDTF">2016-08-22T10:08:34Z</dcterms:created>
  <dcterms:modified xsi:type="dcterms:W3CDTF">2017-11-29T11:49:58Z</dcterms:modified>
</cp:coreProperties>
</file>