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rts/chart3.xml" ContentType="application/vnd.openxmlformats-officedocument.drawingml.chart+xml"/>
  <Override PartName="/ppt/drawings/drawing2.xml" ContentType="application/vnd.openxmlformats-officedocument.drawingml.chartshape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536" r:id="rId1"/>
  </p:sldMasterIdLst>
  <p:notesMasterIdLst>
    <p:notesMasterId r:id="rId114"/>
  </p:notesMasterIdLst>
  <p:handoutMasterIdLst>
    <p:handoutMasterId r:id="rId115"/>
  </p:handoutMasterIdLst>
  <p:sldIdLst>
    <p:sldId id="256" r:id="rId2"/>
    <p:sldId id="287" r:id="rId3"/>
    <p:sldId id="288" r:id="rId4"/>
    <p:sldId id="286" r:id="rId5"/>
    <p:sldId id="582" r:id="rId6"/>
    <p:sldId id="583" r:id="rId7"/>
    <p:sldId id="291" r:id="rId8"/>
    <p:sldId id="758" r:id="rId9"/>
    <p:sldId id="338" r:id="rId10"/>
    <p:sldId id="340" r:id="rId11"/>
    <p:sldId id="342" r:id="rId12"/>
    <p:sldId id="343" r:id="rId13"/>
    <p:sldId id="276" r:id="rId14"/>
    <p:sldId id="301" r:id="rId15"/>
    <p:sldId id="294" r:id="rId16"/>
    <p:sldId id="310" r:id="rId17"/>
    <p:sldId id="752" r:id="rId18"/>
    <p:sldId id="754" r:id="rId19"/>
    <p:sldId id="764" r:id="rId20"/>
    <p:sldId id="753" r:id="rId21"/>
    <p:sldId id="750" r:id="rId22"/>
    <p:sldId id="751" r:id="rId23"/>
    <p:sldId id="316" r:id="rId24"/>
    <p:sldId id="495" r:id="rId25"/>
    <p:sldId id="682" r:id="rId26"/>
    <p:sldId id="497" r:id="rId27"/>
    <p:sldId id="376" r:id="rId28"/>
    <p:sldId id="285" r:id="rId29"/>
    <p:sldId id="335" r:id="rId30"/>
    <p:sldId id="662" r:id="rId31"/>
    <p:sldId id="719" r:id="rId32"/>
    <p:sldId id="660" r:id="rId33"/>
    <p:sldId id="290" r:id="rId34"/>
    <p:sldId id="321" r:id="rId35"/>
    <p:sldId id="347" r:id="rId36"/>
    <p:sldId id="349" r:id="rId37"/>
    <p:sldId id="770" r:id="rId38"/>
    <p:sldId id="765" r:id="rId39"/>
    <p:sldId id="346" r:id="rId40"/>
    <p:sldId id="277" r:id="rId41"/>
    <p:sldId id="757" r:id="rId42"/>
    <p:sldId id="606" r:id="rId43"/>
    <p:sldId id="759" r:id="rId44"/>
    <p:sldId id="353" r:id="rId45"/>
    <p:sldId id="768" r:id="rId46"/>
    <p:sldId id="292" r:id="rId47"/>
    <p:sldId id="511" r:id="rId48"/>
    <p:sldId id="771" r:id="rId49"/>
    <p:sldId id="352" r:id="rId50"/>
    <p:sldId id="278" r:id="rId51"/>
    <p:sldId id="359" r:id="rId52"/>
    <p:sldId id="612" r:id="rId53"/>
    <p:sldId id="613" r:id="rId54"/>
    <p:sldId id="686" r:id="rId55"/>
    <p:sldId id="739" r:id="rId56"/>
    <p:sldId id="741" r:id="rId57"/>
    <p:sldId id="742" r:id="rId58"/>
    <p:sldId id="538" r:id="rId59"/>
    <p:sldId id="641" r:id="rId60"/>
    <p:sldId id="637" r:id="rId61"/>
    <p:sldId id="639" r:id="rId62"/>
    <p:sldId id="743" r:id="rId63"/>
    <p:sldId id="720" r:id="rId64"/>
    <p:sldId id="539" r:id="rId65"/>
    <p:sldId id="540" r:id="rId66"/>
    <p:sldId id="541" r:id="rId67"/>
    <p:sldId id="766" r:id="rId68"/>
    <p:sldId id="760" r:id="rId69"/>
    <p:sldId id="761" r:id="rId70"/>
    <p:sldId id="762" r:id="rId71"/>
    <p:sldId id="763" r:id="rId72"/>
    <p:sldId id="279" r:id="rId73"/>
    <p:sldId id="487" r:id="rId74"/>
    <p:sldId id="520" r:id="rId75"/>
    <p:sldId id="484" r:id="rId76"/>
    <p:sldId id="485" r:id="rId77"/>
    <p:sldId id="663" r:id="rId78"/>
    <p:sldId id="280" r:id="rId79"/>
    <p:sldId id="507" r:id="rId80"/>
    <p:sldId id="556" r:id="rId81"/>
    <p:sldId id="521" r:id="rId82"/>
    <p:sldId id="281" r:id="rId83"/>
    <p:sldId id="365" r:id="rId84"/>
    <p:sldId id="293" r:id="rId85"/>
    <p:sldId id="617" r:id="rId86"/>
    <p:sldId id="721" r:id="rId87"/>
    <p:sldId id="723" r:id="rId88"/>
    <p:sldId id="367" r:id="rId89"/>
    <p:sldId id="369" r:id="rId90"/>
    <p:sldId id="767" r:id="rId91"/>
    <p:sldId id="772" r:id="rId92"/>
    <p:sldId id="370" r:id="rId93"/>
    <p:sldId id="282" r:id="rId94"/>
    <p:sldId id="385" r:id="rId95"/>
    <p:sldId id="386" r:id="rId96"/>
    <p:sldId id="643" r:id="rId97"/>
    <p:sldId id="722" r:id="rId98"/>
    <p:sldId id="283" r:id="rId99"/>
    <p:sldId id="409" r:id="rId100"/>
    <p:sldId id="683" r:id="rId101"/>
    <p:sldId id="407" r:id="rId102"/>
    <p:sldId id="618" r:id="rId103"/>
    <p:sldId id="584" r:id="rId104"/>
    <p:sldId id="284" r:id="rId105"/>
    <p:sldId id="513" r:id="rId106"/>
    <p:sldId id="388" r:id="rId107"/>
    <p:sldId id="514" r:id="rId108"/>
    <p:sldId id="621" r:id="rId109"/>
    <p:sldId id="546" r:id="rId110"/>
    <p:sldId id="628" r:id="rId111"/>
    <p:sldId id="574" r:id="rId112"/>
    <p:sldId id="769" r:id="rId1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7455"/>
    <a:srgbClr val="F2740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07" autoAdjust="0"/>
    <p:restoredTop sz="94607" autoAdjust="0"/>
  </p:normalViewPr>
  <p:slideViewPr>
    <p:cSldViewPr>
      <p:cViewPr>
        <p:scale>
          <a:sx n="50" d="100"/>
          <a:sy n="50" d="100"/>
        </p:scale>
        <p:origin x="-1752" y="-39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2592"/>
    </p:cViewPr>
  </p:sorterViewPr>
  <p:notesViewPr>
    <p:cSldViewPr>
      <p:cViewPr>
        <p:scale>
          <a:sx n="66" d="100"/>
          <a:sy n="66" d="100"/>
        </p:scale>
        <p:origin x="-2371" y="41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notesMaster" Target="notesMasters/notesMaster1.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Who Gives What %?  </c:v>
                </c:pt>
              </c:strCache>
            </c:strRef>
          </c:tx>
          <c:cat>
            <c:strRef>
              <c:f>Sheet1!$A$2:$A$5</c:f>
              <c:strCache>
                <c:ptCount val="4"/>
                <c:pt idx="0">
                  <c:v>Foundations ___%</c:v>
                </c:pt>
                <c:pt idx="1">
                  <c:v>Corporations ___% </c:v>
                </c:pt>
                <c:pt idx="2">
                  <c:v>Bequests ___%</c:v>
                </c:pt>
                <c:pt idx="3">
                  <c:v>Individuals___% </c:v>
                </c:pt>
              </c:strCache>
            </c:strRef>
          </c:cat>
          <c:val>
            <c:numRef>
              <c:f>Sheet1!$B$2:$B$5</c:f>
              <c:numCache>
                <c:formatCode>General</c:formatCode>
                <c:ptCount val="4"/>
                <c:pt idx="0">
                  <c:v>0</c:v>
                </c:pt>
                <c:pt idx="1">
                  <c:v>0</c:v>
                </c:pt>
                <c:pt idx="2">
                  <c:v>0</c:v>
                </c:pt>
                <c:pt idx="3">
                  <c:v>0</c:v>
                </c:pt>
              </c:numCache>
            </c:numRef>
          </c:val>
        </c:ser>
        <c:dLbls>
          <c:showLegendKey val="0"/>
          <c:showVal val="0"/>
          <c:showCatName val="0"/>
          <c:showSerName val="0"/>
          <c:showPercent val="0"/>
          <c:showBubbleSize val="0"/>
          <c:showLeaderLines val="1"/>
        </c:dLbls>
        <c:firstSliceAng val="0"/>
      </c:pieChart>
    </c:plotArea>
    <c:legend>
      <c:legendPos val="r"/>
      <c:legendEntry>
        <c:idx val="0"/>
        <c:txPr>
          <a:bodyPr/>
          <a:lstStyle/>
          <a:p>
            <a:pPr>
              <a:defRPr sz="2800"/>
            </a:pPr>
            <a:endParaRPr lang="en-US"/>
          </a:p>
        </c:txPr>
      </c:legendEntry>
      <c:legendEntry>
        <c:idx val="1"/>
        <c:txPr>
          <a:bodyPr/>
          <a:lstStyle/>
          <a:p>
            <a:pPr>
              <a:defRPr sz="2800"/>
            </a:pPr>
            <a:endParaRPr lang="en-US"/>
          </a:p>
        </c:txPr>
      </c:legendEntry>
      <c:legendEntry>
        <c:idx val="2"/>
        <c:txPr>
          <a:bodyPr/>
          <a:lstStyle/>
          <a:p>
            <a:pPr>
              <a:defRPr sz="2800"/>
            </a:pPr>
            <a:endParaRPr lang="en-US"/>
          </a:p>
        </c:txPr>
      </c:legendEntry>
      <c:legendEntry>
        <c:idx val="3"/>
        <c:txPr>
          <a:bodyPr/>
          <a:lstStyle/>
          <a:p>
            <a:pPr>
              <a:defRPr sz="2800"/>
            </a:pPr>
            <a:endParaRPr lang="en-US"/>
          </a:p>
        </c:txPr>
      </c:legendEntry>
      <c:layout>
        <c:manualLayout>
          <c:xMode val="edge"/>
          <c:yMode val="edge"/>
          <c:x val="0.55889318307688607"/>
          <c:y val="0"/>
          <c:w val="0.44110681692311399"/>
          <c:h val="1"/>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 By Source</c:v>
                </c:pt>
              </c:strCache>
            </c:strRef>
          </c:tx>
          <c:dPt>
            <c:idx val="0"/>
            <c:bubble3D val="0"/>
            <c:explosion val="2"/>
          </c:dPt>
          <c:cat>
            <c:strRef>
              <c:f>Sheet1!$A$2:$A$5</c:f>
              <c:strCache>
                <c:ptCount val="4"/>
                <c:pt idx="0">
                  <c:v>Individuals </c:v>
                </c:pt>
                <c:pt idx="1">
                  <c:v>Foundations</c:v>
                </c:pt>
                <c:pt idx="2">
                  <c:v>Bequests</c:v>
                </c:pt>
                <c:pt idx="3">
                  <c:v>Corporations</c:v>
                </c:pt>
              </c:strCache>
            </c:strRef>
          </c:cat>
          <c:val>
            <c:numRef>
              <c:f>Sheet1!$B$2:$B$5</c:f>
              <c:numCache>
                <c:formatCode>0%</c:formatCode>
                <c:ptCount val="4"/>
                <c:pt idx="0">
                  <c:v>0.72</c:v>
                </c:pt>
                <c:pt idx="1">
                  <c:v>0.15</c:v>
                </c:pt>
                <c:pt idx="2">
                  <c:v>0.08</c:v>
                </c:pt>
                <c:pt idx="3">
                  <c:v>0.05</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69475454457081753"/>
          <c:y val="0.60915682414698158"/>
          <c:w val="0.27901088752794789"/>
          <c:h val="0.33897801837270342"/>
        </c:manualLayout>
      </c:layout>
      <c:overlay val="0"/>
      <c:txPr>
        <a:bodyPr/>
        <a:lstStyle/>
        <a:p>
          <a:pPr>
            <a:defRPr sz="2400" b="1"/>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pieChart>
        <c:varyColors val="1"/>
        <c:ser>
          <c:idx val="0"/>
          <c:order val="0"/>
          <c:tx>
            <c:strRef>
              <c:f>Sheet1!$B$1</c:f>
              <c:strCache>
                <c:ptCount val="1"/>
                <c:pt idx="0">
                  <c:v>Online Giving as % of Total Giving</c:v>
                </c:pt>
              </c:strCache>
            </c:strRef>
          </c:tx>
          <c:cat>
            <c:strRef>
              <c:f>Sheet1!$A$2:$A$5</c:f>
              <c:strCache>
                <c:ptCount val="2"/>
                <c:pt idx="0">
                  <c:v>Other Giving</c:v>
                </c:pt>
                <c:pt idx="1">
                  <c:v>Online Giving</c:v>
                </c:pt>
              </c:strCache>
            </c:strRef>
          </c:cat>
          <c:val>
            <c:numRef>
              <c:f>Sheet1!$B$2:$B$5</c:f>
              <c:numCache>
                <c:formatCode>General</c:formatCode>
                <c:ptCount val="4"/>
                <c:pt idx="0">
                  <c:v>91.7</c:v>
                </c:pt>
                <c:pt idx="1">
                  <c:v>8.3000000000000007</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EB71B5-2E98-469B-9180-93F0E171BE3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F07191A1-216D-45FA-A208-A19B00572812}">
      <dgm:prSet phldrT="[Text]" custT="1"/>
      <dgm:spPr>
        <a:solidFill>
          <a:schemeClr val="bg2"/>
        </a:solidFill>
      </dgm:spPr>
      <dgm:t>
        <a:bodyPr/>
        <a:lstStyle/>
        <a:p>
          <a:r>
            <a:rPr lang="en-US" sz="2000" b="1" dirty="0" smtClean="0">
              <a:solidFill>
                <a:schemeClr val="tx1"/>
              </a:solidFill>
            </a:rPr>
            <a:t>“The</a:t>
          </a:r>
          <a:r>
            <a:rPr lang="en-US" sz="2000" b="1" baseline="0" dirty="0" smtClean="0">
              <a:solidFill>
                <a:schemeClr val="tx1"/>
              </a:solidFill>
            </a:rPr>
            <a:t> campaign chair/co-chair must be someone with the right connections and influence.”</a:t>
          </a:r>
          <a:endParaRPr lang="en-US" sz="2000" b="1" dirty="0">
            <a:solidFill>
              <a:schemeClr val="tx1"/>
            </a:solidFill>
          </a:endParaRPr>
        </a:p>
      </dgm:t>
    </dgm:pt>
    <dgm:pt modelId="{830C9831-428D-41A3-AD3C-AD326D1E655A}" type="parTrans" cxnId="{04090A97-439B-4D82-AB12-15F972EE5E42}">
      <dgm:prSet/>
      <dgm:spPr/>
      <dgm:t>
        <a:bodyPr/>
        <a:lstStyle/>
        <a:p>
          <a:endParaRPr lang="en-US"/>
        </a:p>
      </dgm:t>
    </dgm:pt>
    <dgm:pt modelId="{F6D9A32B-F763-4C12-98EE-544CC666B3FB}" type="sibTrans" cxnId="{04090A97-439B-4D82-AB12-15F972EE5E42}">
      <dgm:prSet/>
      <dgm:spPr/>
      <dgm:t>
        <a:bodyPr/>
        <a:lstStyle/>
        <a:p>
          <a:endParaRPr lang="en-US"/>
        </a:p>
      </dgm:t>
    </dgm:pt>
    <dgm:pt modelId="{AA6CFE4D-217B-4BAA-AD5B-EDB20150C135}">
      <dgm:prSet phldrT="[Text]" custT="1"/>
      <dgm:spPr>
        <a:solidFill>
          <a:schemeClr val="bg2"/>
        </a:solidFill>
      </dgm:spPr>
      <dgm:t>
        <a:bodyPr/>
        <a:lstStyle/>
        <a:p>
          <a:r>
            <a:rPr lang="en-US" sz="2000" b="1" dirty="0" smtClean="0">
              <a:solidFill>
                <a:schemeClr val="tx1"/>
              </a:solidFill>
            </a:rPr>
            <a:t>“A successful campaign truly takes a village—it is essential to line up the right people to help.” </a:t>
          </a:r>
          <a:endParaRPr lang="en-US" sz="2000" b="1" dirty="0">
            <a:solidFill>
              <a:schemeClr val="tx1"/>
            </a:solidFill>
          </a:endParaRPr>
        </a:p>
      </dgm:t>
    </dgm:pt>
    <dgm:pt modelId="{7BC94ACC-CCB8-48FF-B06F-61AD09722931}" type="parTrans" cxnId="{876CF097-E890-4373-B78F-69B4BD9A6026}">
      <dgm:prSet/>
      <dgm:spPr/>
      <dgm:t>
        <a:bodyPr/>
        <a:lstStyle/>
        <a:p>
          <a:endParaRPr lang="en-US"/>
        </a:p>
      </dgm:t>
    </dgm:pt>
    <dgm:pt modelId="{6271D724-C7F3-40C7-9892-032FAAB02C12}" type="sibTrans" cxnId="{876CF097-E890-4373-B78F-69B4BD9A6026}">
      <dgm:prSet/>
      <dgm:spPr/>
      <dgm:t>
        <a:bodyPr/>
        <a:lstStyle/>
        <a:p>
          <a:endParaRPr lang="en-US"/>
        </a:p>
      </dgm:t>
    </dgm:pt>
    <dgm:pt modelId="{4AFBA7FC-3938-41FB-A3D2-3A4E7EF9537C}">
      <dgm:prSet phldrT="[Text]" custT="1"/>
      <dgm:spPr>
        <a:solidFill>
          <a:schemeClr val="bg2"/>
        </a:solidFill>
      </dgm:spPr>
      <dgm:t>
        <a:bodyPr/>
        <a:lstStyle/>
        <a:p>
          <a:r>
            <a:rPr lang="en-US" sz="2000" b="1" dirty="0" smtClean="0">
              <a:solidFill>
                <a:schemeClr val="tx1"/>
              </a:solidFill>
            </a:rPr>
            <a:t>”You might get lucky to have a famous person lend their name and reputation—but that’s a bonus. “</a:t>
          </a:r>
          <a:endParaRPr lang="en-US" sz="2000" b="1" dirty="0">
            <a:solidFill>
              <a:schemeClr val="tx1"/>
            </a:solidFill>
          </a:endParaRPr>
        </a:p>
      </dgm:t>
    </dgm:pt>
    <dgm:pt modelId="{14CE94F2-54C0-4915-9121-60972A14B837}" type="parTrans" cxnId="{BEAFD14C-234C-4943-A55D-C1489883E97D}">
      <dgm:prSet/>
      <dgm:spPr/>
      <dgm:t>
        <a:bodyPr/>
        <a:lstStyle/>
        <a:p>
          <a:endParaRPr lang="en-US"/>
        </a:p>
      </dgm:t>
    </dgm:pt>
    <dgm:pt modelId="{4B6FCC66-D110-4EBE-867C-F4070E7AAFD3}" type="sibTrans" cxnId="{BEAFD14C-234C-4943-A55D-C1489883E97D}">
      <dgm:prSet/>
      <dgm:spPr/>
      <dgm:t>
        <a:bodyPr/>
        <a:lstStyle/>
        <a:p>
          <a:endParaRPr lang="en-US"/>
        </a:p>
      </dgm:t>
    </dgm:pt>
    <dgm:pt modelId="{34D72995-6F37-4AE0-8B26-461C070A594A}">
      <dgm:prSet phldrT="[Text]" custT="1"/>
      <dgm:spPr>
        <a:solidFill>
          <a:schemeClr val="bg2"/>
        </a:solidFill>
      </dgm:spPr>
      <dgm:t>
        <a:bodyPr/>
        <a:lstStyle/>
        <a:p>
          <a:r>
            <a:rPr lang="en-US" sz="2000" b="1" dirty="0" smtClean="0">
              <a:solidFill>
                <a:schemeClr val="tx1"/>
              </a:solidFill>
            </a:rPr>
            <a:t>“We asked every board to make a leadership gift at the outset of the campaign—it was expected.”</a:t>
          </a:r>
          <a:endParaRPr lang="en-US" sz="2000" b="1" dirty="0">
            <a:solidFill>
              <a:schemeClr val="tx1"/>
            </a:solidFill>
          </a:endParaRPr>
        </a:p>
      </dgm:t>
    </dgm:pt>
    <dgm:pt modelId="{055CBD88-D4D9-47BF-9614-79FDF87D848A}" type="parTrans" cxnId="{006505CA-D07F-4D64-80C1-4D96973C2EE5}">
      <dgm:prSet/>
      <dgm:spPr/>
      <dgm:t>
        <a:bodyPr/>
        <a:lstStyle/>
        <a:p>
          <a:endParaRPr lang="en-US"/>
        </a:p>
      </dgm:t>
    </dgm:pt>
    <dgm:pt modelId="{DDD6ED58-3DC6-4CFF-B747-26E718C63D43}" type="sibTrans" cxnId="{006505CA-D07F-4D64-80C1-4D96973C2EE5}">
      <dgm:prSet/>
      <dgm:spPr/>
      <dgm:t>
        <a:bodyPr/>
        <a:lstStyle/>
        <a:p>
          <a:endParaRPr lang="en-US"/>
        </a:p>
      </dgm:t>
    </dgm:pt>
    <dgm:pt modelId="{40E40992-136B-428C-9A89-64C0D8C1203F}">
      <dgm:prSet phldrT="[Text]"/>
      <dgm:spPr>
        <a:solidFill>
          <a:schemeClr val="bg2"/>
        </a:solidFill>
      </dgm:spPr>
      <dgm:t>
        <a:bodyPr/>
        <a:lstStyle/>
        <a:p>
          <a:endParaRPr lang="en-US" b="1" dirty="0">
            <a:solidFill>
              <a:schemeClr val="tx1"/>
            </a:solidFill>
          </a:endParaRPr>
        </a:p>
      </dgm:t>
    </dgm:pt>
    <dgm:pt modelId="{726F0F64-E928-4041-8B48-D9CBA79C33CF}" type="parTrans" cxnId="{5D5D0F22-C4C4-4700-B71A-A719A788A485}">
      <dgm:prSet/>
      <dgm:spPr/>
      <dgm:t>
        <a:bodyPr/>
        <a:lstStyle/>
        <a:p>
          <a:endParaRPr lang="en-US"/>
        </a:p>
      </dgm:t>
    </dgm:pt>
    <dgm:pt modelId="{C0AC0D3E-6757-4401-9891-DDEFB4B2D0AD}" type="sibTrans" cxnId="{5D5D0F22-C4C4-4700-B71A-A719A788A485}">
      <dgm:prSet/>
      <dgm:spPr/>
      <dgm:t>
        <a:bodyPr/>
        <a:lstStyle/>
        <a:p>
          <a:endParaRPr lang="en-US"/>
        </a:p>
      </dgm:t>
    </dgm:pt>
    <dgm:pt modelId="{723BCEEB-4C7C-4F2D-82CB-BF7D3EF76247}">
      <dgm:prSet custT="1"/>
      <dgm:spPr>
        <a:solidFill>
          <a:schemeClr val="bg2"/>
        </a:solidFill>
      </dgm:spPr>
      <dgm:t>
        <a:bodyPr/>
        <a:lstStyle/>
        <a:p>
          <a:r>
            <a:rPr lang="en-US" sz="2000" b="1" dirty="0" smtClean="0">
              <a:solidFill>
                <a:schemeClr val="tx1"/>
              </a:solidFill>
            </a:rPr>
            <a:t>“One of the reasons for a feasibility study is to identify others who can help.”</a:t>
          </a:r>
          <a:endParaRPr lang="en-US" sz="2000" b="1" dirty="0">
            <a:solidFill>
              <a:schemeClr val="tx1"/>
            </a:solidFill>
          </a:endParaRPr>
        </a:p>
      </dgm:t>
    </dgm:pt>
    <dgm:pt modelId="{730FE345-CE45-4B61-868B-2E8000A58C18}" type="parTrans" cxnId="{AFF6AB10-858F-4BB0-8850-C369BD158C56}">
      <dgm:prSet/>
      <dgm:spPr/>
      <dgm:t>
        <a:bodyPr/>
        <a:lstStyle/>
        <a:p>
          <a:endParaRPr lang="en-US"/>
        </a:p>
      </dgm:t>
    </dgm:pt>
    <dgm:pt modelId="{E498DE9E-E9DD-4B74-8DF8-8AD104D86D8E}" type="sibTrans" cxnId="{AFF6AB10-858F-4BB0-8850-C369BD158C56}">
      <dgm:prSet/>
      <dgm:spPr/>
      <dgm:t>
        <a:bodyPr/>
        <a:lstStyle/>
        <a:p>
          <a:endParaRPr lang="en-US"/>
        </a:p>
      </dgm:t>
    </dgm:pt>
    <dgm:pt modelId="{5FE8B00E-575C-4C4F-A0BE-1C7B3D4A6706}" type="pres">
      <dgm:prSet presAssocID="{ABEB71B5-2E98-469B-9180-93F0E171BE3E}" presName="diagram" presStyleCnt="0">
        <dgm:presLayoutVars>
          <dgm:dir/>
          <dgm:resizeHandles val="exact"/>
        </dgm:presLayoutVars>
      </dgm:prSet>
      <dgm:spPr/>
      <dgm:t>
        <a:bodyPr/>
        <a:lstStyle/>
        <a:p>
          <a:endParaRPr lang="en-US"/>
        </a:p>
      </dgm:t>
    </dgm:pt>
    <dgm:pt modelId="{8B9B303B-AFD6-4B59-918B-41E21B000BDD}" type="pres">
      <dgm:prSet presAssocID="{F07191A1-216D-45FA-A208-A19B00572812}" presName="node" presStyleLbl="node1" presStyleIdx="0" presStyleCnt="6" custScaleX="115274" custScaleY="100773" custLinFactNeighborX="8134" custLinFactNeighborY="4206">
        <dgm:presLayoutVars>
          <dgm:bulletEnabled val="1"/>
        </dgm:presLayoutVars>
      </dgm:prSet>
      <dgm:spPr/>
      <dgm:t>
        <a:bodyPr/>
        <a:lstStyle/>
        <a:p>
          <a:endParaRPr lang="en-US"/>
        </a:p>
      </dgm:t>
    </dgm:pt>
    <dgm:pt modelId="{77D13190-BF62-4CA1-AEBE-FA8C53F3E155}" type="pres">
      <dgm:prSet presAssocID="{F6D9A32B-F763-4C12-98EE-544CC666B3FB}" presName="sibTrans" presStyleCnt="0"/>
      <dgm:spPr/>
    </dgm:pt>
    <dgm:pt modelId="{4176D02D-8F43-401E-B1E8-D4E3DA2B6BFA}" type="pres">
      <dgm:prSet presAssocID="{AA6CFE4D-217B-4BAA-AD5B-EDB20150C135}" presName="node" presStyleLbl="node1" presStyleIdx="1" presStyleCnt="6" custScaleX="115549" custLinFactNeighborX="5933" custLinFactNeighborY="2669">
        <dgm:presLayoutVars>
          <dgm:bulletEnabled val="1"/>
        </dgm:presLayoutVars>
      </dgm:prSet>
      <dgm:spPr/>
      <dgm:t>
        <a:bodyPr/>
        <a:lstStyle/>
        <a:p>
          <a:endParaRPr lang="en-US"/>
        </a:p>
      </dgm:t>
    </dgm:pt>
    <dgm:pt modelId="{41736A09-DEE3-4AC7-AEC6-7063D79E9C15}" type="pres">
      <dgm:prSet presAssocID="{6271D724-C7F3-40C7-9892-032FAAB02C12}" presName="sibTrans" presStyleCnt="0"/>
      <dgm:spPr/>
    </dgm:pt>
    <dgm:pt modelId="{79CCE786-5160-4C6A-B3CC-1BBBA534E32C}" type="pres">
      <dgm:prSet presAssocID="{723BCEEB-4C7C-4F2D-82CB-BF7D3EF76247}" presName="node" presStyleLbl="node1" presStyleIdx="2" presStyleCnt="6" custScaleX="101459" custScaleY="111139" custLinFactNeighborX="5529" custLinFactNeighborY="-1232">
        <dgm:presLayoutVars>
          <dgm:bulletEnabled val="1"/>
        </dgm:presLayoutVars>
      </dgm:prSet>
      <dgm:spPr/>
      <dgm:t>
        <a:bodyPr/>
        <a:lstStyle/>
        <a:p>
          <a:endParaRPr lang="en-US"/>
        </a:p>
      </dgm:t>
    </dgm:pt>
    <dgm:pt modelId="{615ED404-FF05-4A14-8E8D-F5376A9BDCAD}" type="pres">
      <dgm:prSet presAssocID="{E498DE9E-E9DD-4B74-8DF8-8AD104D86D8E}" presName="sibTrans" presStyleCnt="0"/>
      <dgm:spPr/>
    </dgm:pt>
    <dgm:pt modelId="{E3689018-0170-4F12-A55C-EA79A7E5AFC8}" type="pres">
      <dgm:prSet presAssocID="{4AFBA7FC-3938-41FB-A3D2-3A4E7EF9537C}" presName="node" presStyleLbl="node1" presStyleIdx="3" presStyleCnt="6" custScaleX="128957" custScaleY="113930">
        <dgm:presLayoutVars>
          <dgm:bulletEnabled val="1"/>
        </dgm:presLayoutVars>
      </dgm:prSet>
      <dgm:spPr/>
      <dgm:t>
        <a:bodyPr/>
        <a:lstStyle/>
        <a:p>
          <a:endParaRPr lang="en-US"/>
        </a:p>
      </dgm:t>
    </dgm:pt>
    <dgm:pt modelId="{7FC97F8E-6136-4DB9-8318-56B6E4AEBFEA}" type="pres">
      <dgm:prSet presAssocID="{4B6FCC66-D110-4EBE-867C-F4070E7AAFD3}" presName="sibTrans" presStyleCnt="0"/>
      <dgm:spPr/>
    </dgm:pt>
    <dgm:pt modelId="{8CE0E327-567C-4948-BBD1-EA9537EADF2D}" type="pres">
      <dgm:prSet presAssocID="{34D72995-6F37-4AE0-8B26-461C070A594A}" presName="node" presStyleLbl="node1" presStyleIdx="4" presStyleCnt="6" custScaleX="106117" custScaleY="107570" custLinFactNeighborX="4560" custLinFactNeighborY="870">
        <dgm:presLayoutVars>
          <dgm:bulletEnabled val="1"/>
        </dgm:presLayoutVars>
      </dgm:prSet>
      <dgm:spPr/>
      <dgm:t>
        <a:bodyPr/>
        <a:lstStyle/>
        <a:p>
          <a:endParaRPr lang="en-US"/>
        </a:p>
      </dgm:t>
    </dgm:pt>
    <dgm:pt modelId="{1495A706-E74A-44F1-A8EB-D5AF285A17BD}" type="pres">
      <dgm:prSet presAssocID="{DDD6ED58-3DC6-4CFF-B747-26E718C63D43}" presName="sibTrans" presStyleCnt="0"/>
      <dgm:spPr/>
    </dgm:pt>
    <dgm:pt modelId="{74AF7E8F-D0AE-4D63-A306-8BC218474EEC}" type="pres">
      <dgm:prSet presAssocID="{40E40992-136B-428C-9A89-64C0D8C1203F}" presName="node" presStyleLbl="node1" presStyleIdx="5" presStyleCnt="6" custScaleX="126314" custScaleY="106063" custLinFactNeighborX="-1644" custLinFactNeighborY="870">
        <dgm:presLayoutVars>
          <dgm:bulletEnabled val="1"/>
        </dgm:presLayoutVars>
      </dgm:prSet>
      <dgm:spPr/>
      <dgm:t>
        <a:bodyPr/>
        <a:lstStyle/>
        <a:p>
          <a:endParaRPr lang="en-US"/>
        </a:p>
      </dgm:t>
    </dgm:pt>
  </dgm:ptLst>
  <dgm:cxnLst>
    <dgm:cxn modelId="{31FC3433-E912-45C0-A34C-CA531AF36EA4}" type="presOf" srcId="{4AFBA7FC-3938-41FB-A3D2-3A4E7EF9537C}" destId="{E3689018-0170-4F12-A55C-EA79A7E5AFC8}" srcOrd="0" destOrd="0" presId="urn:microsoft.com/office/officeart/2005/8/layout/default"/>
    <dgm:cxn modelId="{04090A97-439B-4D82-AB12-15F972EE5E42}" srcId="{ABEB71B5-2E98-469B-9180-93F0E171BE3E}" destId="{F07191A1-216D-45FA-A208-A19B00572812}" srcOrd="0" destOrd="0" parTransId="{830C9831-428D-41A3-AD3C-AD326D1E655A}" sibTransId="{F6D9A32B-F763-4C12-98EE-544CC666B3FB}"/>
    <dgm:cxn modelId="{F3F0AB00-8CE4-42B0-B955-D284B088D55B}" type="presOf" srcId="{40E40992-136B-428C-9A89-64C0D8C1203F}" destId="{74AF7E8F-D0AE-4D63-A306-8BC218474EEC}" srcOrd="0" destOrd="0" presId="urn:microsoft.com/office/officeart/2005/8/layout/default"/>
    <dgm:cxn modelId="{9BAD8C40-C423-4003-A373-D20A05559F74}" type="presOf" srcId="{ABEB71B5-2E98-469B-9180-93F0E171BE3E}" destId="{5FE8B00E-575C-4C4F-A0BE-1C7B3D4A6706}" srcOrd="0" destOrd="0" presId="urn:microsoft.com/office/officeart/2005/8/layout/default"/>
    <dgm:cxn modelId="{876CF097-E890-4373-B78F-69B4BD9A6026}" srcId="{ABEB71B5-2E98-469B-9180-93F0E171BE3E}" destId="{AA6CFE4D-217B-4BAA-AD5B-EDB20150C135}" srcOrd="1" destOrd="0" parTransId="{7BC94ACC-CCB8-48FF-B06F-61AD09722931}" sibTransId="{6271D724-C7F3-40C7-9892-032FAAB02C12}"/>
    <dgm:cxn modelId="{46C5F511-5D66-4652-AC5F-C44329CAB8F1}" type="presOf" srcId="{34D72995-6F37-4AE0-8B26-461C070A594A}" destId="{8CE0E327-567C-4948-BBD1-EA9537EADF2D}" srcOrd="0" destOrd="0" presId="urn:microsoft.com/office/officeart/2005/8/layout/default"/>
    <dgm:cxn modelId="{7008A0D4-E43F-40F4-842A-F56F1B36CA57}" type="presOf" srcId="{AA6CFE4D-217B-4BAA-AD5B-EDB20150C135}" destId="{4176D02D-8F43-401E-B1E8-D4E3DA2B6BFA}" srcOrd="0" destOrd="0" presId="urn:microsoft.com/office/officeart/2005/8/layout/default"/>
    <dgm:cxn modelId="{5D5D0F22-C4C4-4700-B71A-A719A788A485}" srcId="{ABEB71B5-2E98-469B-9180-93F0E171BE3E}" destId="{40E40992-136B-428C-9A89-64C0D8C1203F}" srcOrd="5" destOrd="0" parTransId="{726F0F64-E928-4041-8B48-D9CBA79C33CF}" sibTransId="{C0AC0D3E-6757-4401-9891-DDEFB4B2D0AD}"/>
    <dgm:cxn modelId="{99CB8210-C223-4C5F-947C-31A9D0F61070}" type="presOf" srcId="{723BCEEB-4C7C-4F2D-82CB-BF7D3EF76247}" destId="{79CCE786-5160-4C6A-B3CC-1BBBA534E32C}" srcOrd="0" destOrd="0" presId="urn:microsoft.com/office/officeart/2005/8/layout/default"/>
    <dgm:cxn modelId="{AFF6AB10-858F-4BB0-8850-C369BD158C56}" srcId="{ABEB71B5-2E98-469B-9180-93F0E171BE3E}" destId="{723BCEEB-4C7C-4F2D-82CB-BF7D3EF76247}" srcOrd="2" destOrd="0" parTransId="{730FE345-CE45-4B61-868B-2E8000A58C18}" sibTransId="{E498DE9E-E9DD-4B74-8DF8-8AD104D86D8E}"/>
    <dgm:cxn modelId="{006505CA-D07F-4D64-80C1-4D96973C2EE5}" srcId="{ABEB71B5-2E98-469B-9180-93F0E171BE3E}" destId="{34D72995-6F37-4AE0-8B26-461C070A594A}" srcOrd="4" destOrd="0" parTransId="{055CBD88-D4D9-47BF-9614-79FDF87D848A}" sibTransId="{DDD6ED58-3DC6-4CFF-B747-26E718C63D43}"/>
    <dgm:cxn modelId="{E1AAABFF-5FDD-4A72-9CE4-A99B7EE2B308}" type="presOf" srcId="{F07191A1-216D-45FA-A208-A19B00572812}" destId="{8B9B303B-AFD6-4B59-918B-41E21B000BDD}" srcOrd="0" destOrd="0" presId="urn:microsoft.com/office/officeart/2005/8/layout/default"/>
    <dgm:cxn modelId="{BEAFD14C-234C-4943-A55D-C1489883E97D}" srcId="{ABEB71B5-2E98-469B-9180-93F0E171BE3E}" destId="{4AFBA7FC-3938-41FB-A3D2-3A4E7EF9537C}" srcOrd="3" destOrd="0" parTransId="{14CE94F2-54C0-4915-9121-60972A14B837}" sibTransId="{4B6FCC66-D110-4EBE-867C-F4070E7AAFD3}"/>
    <dgm:cxn modelId="{03C0A736-3C9A-46C7-BBB7-976881E5975E}" type="presParOf" srcId="{5FE8B00E-575C-4C4F-A0BE-1C7B3D4A6706}" destId="{8B9B303B-AFD6-4B59-918B-41E21B000BDD}" srcOrd="0" destOrd="0" presId="urn:microsoft.com/office/officeart/2005/8/layout/default"/>
    <dgm:cxn modelId="{BF14EB72-87D0-4353-B865-CD2740E1275E}" type="presParOf" srcId="{5FE8B00E-575C-4C4F-A0BE-1C7B3D4A6706}" destId="{77D13190-BF62-4CA1-AEBE-FA8C53F3E155}" srcOrd="1" destOrd="0" presId="urn:microsoft.com/office/officeart/2005/8/layout/default"/>
    <dgm:cxn modelId="{153BC10F-F4C3-4B80-A950-6309BCC025FE}" type="presParOf" srcId="{5FE8B00E-575C-4C4F-A0BE-1C7B3D4A6706}" destId="{4176D02D-8F43-401E-B1E8-D4E3DA2B6BFA}" srcOrd="2" destOrd="0" presId="urn:microsoft.com/office/officeart/2005/8/layout/default"/>
    <dgm:cxn modelId="{CC1D24BA-F77A-4275-A554-A385327910B4}" type="presParOf" srcId="{5FE8B00E-575C-4C4F-A0BE-1C7B3D4A6706}" destId="{41736A09-DEE3-4AC7-AEC6-7063D79E9C15}" srcOrd="3" destOrd="0" presId="urn:microsoft.com/office/officeart/2005/8/layout/default"/>
    <dgm:cxn modelId="{C1B91ADD-EC8C-4B10-B51E-65A18EBB4771}" type="presParOf" srcId="{5FE8B00E-575C-4C4F-A0BE-1C7B3D4A6706}" destId="{79CCE786-5160-4C6A-B3CC-1BBBA534E32C}" srcOrd="4" destOrd="0" presId="urn:microsoft.com/office/officeart/2005/8/layout/default"/>
    <dgm:cxn modelId="{892129A6-5B5A-4216-A354-12D4BF20B5A3}" type="presParOf" srcId="{5FE8B00E-575C-4C4F-A0BE-1C7B3D4A6706}" destId="{615ED404-FF05-4A14-8E8D-F5376A9BDCAD}" srcOrd="5" destOrd="0" presId="urn:microsoft.com/office/officeart/2005/8/layout/default"/>
    <dgm:cxn modelId="{9F47EAE3-95EB-459E-A182-696F071F2802}" type="presParOf" srcId="{5FE8B00E-575C-4C4F-A0BE-1C7B3D4A6706}" destId="{E3689018-0170-4F12-A55C-EA79A7E5AFC8}" srcOrd="6" destOrd="0" presId="urn:microsoft.com/office/officeart/2005/8/layout/default"/>
    <dgm:cxn modelId="{CE604B00-78F2-40E7-B465-190BACBCB8D9}" type="presParOf" srcId="{5FE8B00E-575C-4C4F-A0BE-1C7B3D4A6706}" destId="{7FC97F8E-6136-4DB9-8318-56B6E4AEBFEA}" srcOrd="7" destOrd="0" presId="urn:microsoft.com/office/officeart/2005/8/layout/default"/>
    <dgm:cxn modelId="{1D462FF6-FF3C-478C-8C39-8DB303A9B7BF}" type="presParOf" srcId="{5FE8B00E-575C-4C4F-A0BE-1C7B3D4A6706}" destId="{8CE0E327-567C-4948-BBD1-EA9537EADF2D}" srcOrd="8" destOrd="0" presId="urn:microsoft.com/office/officeart/2005/8/layout/default"/>
    <dgm:cxn modelId="{48E0ED5E-A1CE-4903-9883-D92F376EBE9D}" type="presParOf" srcId="{5FE8B00E-575C-4C4F-A0BE-1C7B3D4A6706}" destId="{1495A706-E74A-44F1-A8EB-D5AF285A17BD}" srcOrd="9" destOrd="0" presId="urn:microsoft.com/office/officeart/2005/8/layout/default"/>
    <dgm:cxn modelId="{43F0D2AE-6CB5-4F2F-8598-4941CF6FEBD3}" type="presParOf" srcId="{5FE8B00E-575C-4C4F-A0BE-1C7B3D4A6706}" destId="{74AF7E8F-D0AE-4D63-A306-8BC218474EEC}"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EB71B5-2E98-469B-9180-93F0E171BE3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F07191A1-216D-45FA-A208-A19B00572812}">
      <dgm:prSet phldrT="[Text]"/>
      <dgm:spPr>
        <a:solidFill>
          <a:schemeClr val="bg2"/>
        </a:solidFill>
      </dgm:spPr>
      <dgm:t>
        <a:bodyPr/>
        <a:lstStyle/>
        <a:p>
          <a:r>
            <a:rPr lang="en-US" b="1" dirty="0" smtClean="0">
              <a:solidFill>
                <a:schemeClr val="tx1"/>
              </a:solidFill>
            </a:rPr>
            <a:t>“Board members will be better at asking potential donors if they give themselves.” </a:t>
          </a:r>
          <a:endParaRPr lang="en-US" b="1" dirty="0">
            <a:solidFill>
              <a:schemeClr val="tx1"/>
            </a:solidFill>
          </a:endParaRPr>
        </a:p>
      </dgm:t>
    </dgm:pt>
    <dgm:pt modelId="{830C9831-428D-41A3-AD3C-AD326D1E655A}" type="parTrans" cxnId="{04090A97-439B-4D82-AB12-15F972EE5E42}">
      <dgm:prSet/>
      <dgm:spPr/>
      <dgm:t>
        <a:bodyPr/>
        <a:lstStyle/>
        <a:p>
          <a:endParaRPr lang="en-US"/>
        </a:p>
      </dgm:t>
    </dgm:pt>
    <dgm:pt modelId="{F6D9A32B-F763-4C12-98EE-544CC666B3FB}" type="sibTrans" cxnId="{04090A97-439B-4D82-AB12-15F972EE5E42}">
      <dgm:prSet/>
      <dgm:spPr/>
      <dgm:t>
        <a:bodyPr/>
        <a:lstStyle/>
        <a:p>
          <a:endParaRPr lang="en-US"/>
        </a:p>
      </dgm:t>
    </dgm:pt>
    <dgm:pt modelId="{AA6CFE4D-217B-4BAA-AD5B-EDB20150C135}">
      <dgm:prSet phldrT="[Text]"/>
      <dgm:spPr>
        <a:solidFill>
          <a:schemeClr val="bg2"/>
        </a:solidFill>
      </dgm:spPr>
      <dgm:t>
        <a:bodyPr/>
        <a:lstStyle/>
        <a:p>
          <a:r>
            <a:rPr lang="en-US" dirty="0" smtClean="0">
              <a:solidFill>
                <a:schemeClr val="tx1"/>
              </a:solidFill>
            </a:rPr>
            <a:t>“</a:t>
          </a:r>
          <a:r>
            <a:rPr lang="en-US" b="1" dirty="0" smtClean="0">
              <a:solidFill>
                <a:schemeClr val="tx1"/>
              </a:solidFill>
            </a:rPr>
            <a:t>There must be a very clear up-front understanding of a board member’s fundraising responsibilities.”</a:t>
          </a:r>
          <a:endParaRPr lang="en-US" b="1" dirty="0">
            <a:solidFill>
              <a:schemeClr val="tx1"/>
            </a:solidFill>
          </a:endParaRPr>
        </a:p>
      </dgm:t>
    </dgm:pt>
    <dgm:pt modelId="{7BC94ACC-CCB8-48FF-B06F-61AD09722931}" type="parTrans" cxnId="{876CF097-E890-4373-B78F-69B4BD9A6026}">
      <dgm:prSet/>
      <dgm:spPr/>
      <dgm:t>
        <a:bodyPr/>
        <a:lstStyle/>
        <a:p>
          <a:endParaRPr lang="en-US"/>
        </a:p>
      </dgm:t>
    </dgm:pt>
    <dgm:pt modelId="{6271D724-C7F3-40C7-9892-032FAAB02C12}" type="sibTrans" cxnId="{876CF097-E890-4373-B78F-69B4BD9A6026}">
      <dgm:prSet/>
      <dgm:spPr/>
      <dgm:t>
        <a:bodyPr/>
        <a:lstStyle/>
        <a:p>
          <a:endParaRPr lang="en-US"/>
        </a:p>
      </dgm:t>
    </dgm:pt>
    <dgm:pt modelId="{4AFBA7FC-3938-41FB-A3D2-3A4E7EF9537C}">
      <dgm:prSet phldrT="[Text]"/>
      <dgm:spPr>
        <a:solidFill>
          <a:schemeClr val="bg2"/>
        </a:solidFill>
      </dgm:spPr>
      <dgm:t>
        <a:bodyPr/>
        <a:lstStyle/>
        <a:p>
          <a:r>
            <a:rPr lang="en-US" b="1" dirty="0" smtClean="0">
              <a:solidFill>
                <a:schemeClr val="tx1"/>
              </a:solidFill>
            </a:rPr>
            <a:t>“Major donors will ask if board members have given—you can expect this.” </a:t>
          </a:r>
          <a:endParaRPr lang="en-US" b="1" dirty="0">
            <a:solidFill>
              <a:schemeClr val="tx1"/>
            </a:solidFill>
          </a:endParaRPr>
        </a:p>
      </dgm:t>
    </dgm:pt>
    <dgm:pt modelId="{14CE94F2-54C0-4915-9121-60972A14B837}" type="parTrans" cxnId="{BEAFD14C-234C-4943-A55D-C1489883E97D}">
      <dgm:prSet/>
      <dgm:spPr/>
      <dgm:t>
        <a:bodyPr/>
        <a:lstStyle/>
        <a:p>
          <a:endParaRPr lang="en-US"/>
        </a:p>
      </dgm:t>
    </dgm:pt>
    <dgm:pt modelId="{4B6FCC66-D110-4EBE-867C-F4070E7AAFD3}" type="sibTrans" cxnId="{BEAFD14C-234C-4943-A55D-C1489883E97D}">
      <dgm:prSet/>
      <dgm:spPr/>
      <dgm:t>
        <a:bodyPr/>
        <a:lstStyle/>
        <a:p>
          <a:endParaRPr lang="en-US"/>
        </a:p>
      </dgm:t>
    </dgm:pt>
    <dgm:pt modelId="{34D72995-6F37-4AE0-8B26-461C070A594A}">
      <dgm:prSet phldrT="[Text]"/>
      <dgm:spPr>
        <a:solidFill>
          <a:schemeClr val="bg2"/>
        </a:solidFill>
      </dgm:spPr>
      <dgm:t>
        <a:bodyPr/>
        <a:lstStyle/>
        <a:p>
          <a:r>
            <a:rPr lang="en-US" b="1" dirty="0" smtClean="0">
              <a:solidFill>
                <a:schemeClr val="tx1"/>
              </a:solidFill>
            </a:rPr>
            <a:t>“We asked every board to make a leadership gift at the outset of the campaign—it was expected.”</a:t>
          </a:r>
          <a:endParaRPr lang="en-US" b="1" dirty="0">
            <a:solidFill>
              <a:schemeClr val="tx1"/>
            </a:solidFill>
          </a:endParaRPr>
        </a:p>
      </dgm:t>
    </dgm:pt>
    <dgm:pt modelId="{055CBD88-D4D9-47BF-9614-79FDF87D848A}" type="parTrans" cxnId="{006505CA-D07F-4D64-80C1-4D96973C2EE5}">
      <dgm:prSet/>
      <dgm:spPr/>
      <dgm:t>
        <a:bodyPr/>
        <a:lstStyle/>
        <a:p>
          <a:endParaRPr lang="en-US"/>
        </a:p>
      </dgm:t>
    </dgm:pt>
    <dgm:pt modelId="{DDD6ED58-3DC6-4CFF-B747-26E718C63D43}" type="sibTrans" cxnId="{006505CA-D07F-4D64-80C1-4D96973C2EE5}">
      <dgm:prSet/>
      <dgm:spPr/>
      <dgm:t>
        <a:bodyPr/>
        <a:lstStyle/>
        <a:p>
          <a:endParaRPr lang="en-US"/>
        </a:p>
      </dgm:t>
    </dgm:pt>
    <dgm:pt modelId="{40E40992-136B-428C-9A89-64C0D8C1203F}">
      <dgm:prSet phldrT="[Text]"/>
      <dgm:spPr>
        <a:solidFill>
          <a:schemeClr val="bg2"/>
        </a:solidFill>
      </dgm:spPr>
      <dgm:t>
        <a:bodyPr/>
        <a:lstStyle/>
        <a:p>
          <a:r>
            <a:rPr lang="en-US" b="1" dirty="0" smtClean="0">
              <a:solidFill>
                <a:schemeClr val="tx1"/>
              </a:solidFill>
            </a:rPr>
            <a:t>“We also asked our board members to host house parties or other events.” </a:t>
          </a:r>
          <a:endParaRPr lang="en-US" b="1" dirty="0">
            <a:solidFill>
              <a:schemeClr val="tx1"/>
            </a:solidFill>
          </a:endParaRPr>
        </a:p>
      </dgm:t>
    </dgm:pt>
    <dgm:pt modelId="{726F0F64-E928-4041-8B48-D9CBA79C33CF}" type="parTrans" cxnId="{5D5D0F22-C4C4-4700-B71A-A719A788A485}">
      <dgm:prSet/>
      <dgm:spPr/>
      <dgm:t>
        <a:bodyPr/>
        <a:lstStyle/>
        <a:p>
          <a:endParaRPr lang="en-US"/>
        </a:p>
      </dgm:t>
    </dgm:pt>
    <dgm:pt modelId="{C0AC0D3E-6757-4401-9891-DDEFB4B2D0AD}" type="sibTrans" cxnId="{5D5D0F22-C4C4-4700-B71A-A719A788A485}">
      <dgm:prSet/>
      <dgm:spPr/>
      <dgm:t>
        <a:bodyPr/>
        <a:lstStyle/>
        <a:p>
          <a:endParaRPr lang="en-US"/>
        </a:p>
      </dgm:t>
    </dgm:pt>
    <dgm:pt modelId="{5FE8B00E-575C-4C4F-A0BE-1C7B3D4A6706}" type="pres">
      <dgm:prSet presAssocID="{ABEB71B5-2E98-469B-9180-93F0E171BE3E}" presName="diagram" presStyleCnt="0">
        <dgm:presLayoutVars>
          <dgm:dir/>
          <dgm:resizeHandles val="exact"/>
        </dgm:presLayoutVars>
      </dgm:prSet>
      <dgm:spPr/>
      <dgm:t>
        <a:bodyPr/>
        <a:lstStyle/>
        <a:p>
          <a:endParaRPr lang="en-US"/>
        </a:p>
      </dgm:t>
    </dgm:pt>
    <dgm:pt modelId="{8B9B303B-AFD6-4B59-918B-41E21B000BDD}" type="pres">
      <dgm:prSet presAssocID="{F07191A1-216D-45FA-A208-A19B00572812}" presName="node" presStyleLbl="node1" presStyleIdx="0" presStyleCnt="5">
        <dgm:presLayoutVars>
          <dgm:bulletEnabled val="1"/>
        </dgm:presLayoutVars>
      </dgm:prSet>
      <dgm:spPr/>
      <dgm:t>
        <a:bodyPr/>
        <a:lstStyle/>
        <a:p>
          <a:endParaRPr lang="en-US"/>
        </a:p>
      </dgm:t>
    </dgm:pt>
    <dgm:pt modelId="{77D13190-BF62-4CA1-AEBE-FA8C53F3E155}" type="pres">
      <dgm:prSet presAssocID="{F6D9A32B-F763-4C12-98EE-544CC666B3FB}" presName="sibTrans" presStyleCnt="0"/>
      <dgm:spPr/>
    </dgm:pt>
    <dgm:pt modelId="{4176D02D-8F43-401E-B1E8-D4E3DA2B6BFA}" type="pres">
      <dgm:prSet presAssocID="{AA6CFE4D-217B-4BAA-AD5B-EDB20150C135}" presName="node" presStyleLbl="node1" presStyleIdx="1" presStyleCnt="5">
        <dgm:presLayoutVars>
          <dgm:bulletEnabled val="1"/>
        </dgm:presLayoutVars>
      </dgm:prSet>
      <dgm:spPr/>
      <dgm:t>
        <a:bodyPr/>
        <a:lstStyle/>
        <a:p>
          <a:endParaRPr lang="en-US"/>
        </a:p>
      </dgm:t>
    </dgm:pt>
    <dgm:pt modelId="{41736A09-DEE3-4AC7-AEC6-7063D79E9C15}" type="pres">
      <dgm:prSet presAssocID="{6271D724-C7F3-40C7-9892-032FAAB02C12}" presName="sibTrans" presStyleCnt="0"/>
      <dgm:spPr/>
    </dgm:pt>
    <dgm:pt modelId="{E3689018-0170-4F12-A55C-EA79A7E5AFC8}" type="pres">
      <dgm:prSet presAssocID="{4AFBA7FC-3938-41FB-A3D2-3A4E7EF9537C}" presName="node" presStyleLbl="node1" presStyleIdx="2" presStyleCnt="5">
        <dgm:presLayoutVars>
          <dgm:bulletEnabled val="1"/>
        </dgm:presLayoutVars>
      </dgm:prSet>
      <dgm:spPr/>
      <dgm:t>
        <a:bodyPr/>
        <a:lstStyle/>
        <a:p>
          <a:endParaRPr lang="en-US"/>
        </a:p>
      </dgm:t>
    </dgm:pt>
    <dgm:pt modelId="{7FC97F8E-6136-4DB9-8318-56B6E4AEBFEA}" type="pres">
      <dgm:prSet presAssocID="{4B6FCC66-D110-4EBE-867C-F4070E7AAFD3}" presName="sibTrans" presStyleCnt="0"/>
      <dgm:spPr/>
    </dgm:pt>
    <dgm:pt modelId="{8CE0E327-567C-4948-BBD1-EA9537EADF2D}" type="pres">
      <dgm:prSet presAssocID="{34D72995-6F37-4AE0-8B26-461C070A594A}" presName="node" presStyleLbl="node1" presStyleIdx="3" presStyleCnt="5">
        <dgm:presLayoutVars>
          <dgm:bulletEnabled val="1"/>
        </dgm:presLayoutVars>
      </dgm:prSet>
      <dgm:spPr/>
      <dgm:t>
        <a:bodyPr/>
        <a:lstStyle/>
        <a:p>
          <a:endParaRPr lang="en-US"/>
        </a:p>
      </dgm:t>
    </dgm:pt>
    <dgm:pt modelId="{1495A706-E74A-44F1-A8EB-D5AF285A17BD}" type="pres">
      <dgm:prSet presAssocID="{DDD6ED58-3DC6-4CFF-B747-26E718C63D43}" presName="sibTrans" presStyleCnt="0"/>
      <dgm:spPr/>
    </dgm:pt>
    <dgm:pt modelId="{74AF7E8F-D0AE-4D63-A306-8BC218474EEC}" type="pres">
      <dgm:prSet presAssocID="{40E40992-136B-428C-9A89-64C0D8C1203F}" presName="node" presStyleLbl="node1" presStyleIdx="4" presStyleCnt="5" custScaleX="118662" custLinFactNeighborX="-1932" custLinFactNeighborY="-7445">
        <dgm:presLayoutVars>
          <dgm:bulletEnabled val="1"/>
        </dgm:presLayoutVars>
      </dgm:prSet>
      <dgm:spPr/>
      <dgm:t>
        <a:bodyPr/>
        <a:lstStyle/>
        <a:p>
          <a:endParaRPr lang="en-US"/>
        </a:p>
      </dgm:t>
    </dgm:pt>
  </dgm:ptLst>
  <dgm:cxnLst>
    <dgm:cxn modelId="{5D192447-40DB-4121-9ACE-E47AC4763A6A}" type="presOf" srcId="{4AFBA7FC-3938-41FB-A3D2-3A4E7EF9537C}" destId="{E3689018-0170-4F12-A55C-EA79A7E5AFC8}" srcOrd="0" destOrd="0" presId="urn:microsoft.com/office/officeart/2005/8/layout/default"/>
    <dgm:cxn modelId="{04090A97-439B-4D82-AB12-15F972EE5E42}" srcId="{ABEB71B5-2E98-469B-9180-93F0E171BE3E}" destId="{F07191A1-216D-45FA-A208-A19B00572812}" srcOrd="0" destOrd="0" parTransId="{830C9831-428D-41A3-AD3C-AD326D1E655A}" sibTransId="{F6D9A32B-F763-4C12-98EE-544CC666B3FB}"/>
    <dgm:cxn modelId="{876CF097-E890-4373-B78F-69B4BD9A6026}" srcId="{ABEB71B5-2E98-469B-9180-93F0E171BE3E}" destId="{AA6CFE4D-217B-4BAA-AD5B-EDB20150C135}" srcOrd="1" destOrd="0" parTransId="{7BC94ACC-CCB8-48FF-B06F-61AD09722931}" sibTransId="{6271D724-C7F3-40C7-9892-032FAAB02C12}"/>
    <dgm:cxn modelId="{5D5D0F22-C4C4-4700-B71A-A719A788A485}" srcId="{ABEB71B5-2E98-469B-9180-93F0E171BE3E}" destId="{40E40992-136B-428C-9A89-64C0D8C1203F}" srcOrd="4" destOrd="0" parTransId="{726F0F64-E928-4041-8B48-D9CBA79C33CF}" sibTransId="{C0AC0D3E-6757-4401-9891-DDEFB4B2D0AD}"/>
    <dgm:cxn modelId="{915F93EA-5C4D-46F2-BF3F-BDB88375070E}" type="presOf" srcId="{AA6CFE4D-217B-4BAA-AD5B-EDB20150C135}" destId="{4176D02D-8F43-401E-B1E8-D4E3DA2B6BFA}" srcOrd="0" destOrd="0" presId="urn:microsoft.com/office/officeart/2005/8/layout/default"/>
    <dgm:cxn modelId="{FCFFA690-9BBD-40A4-8989-CA8FEC0A0097}" type="presOf" srcId="{F07191A1-216D-45FA-A208-A19B00572812}" destId="{8B9B303B-AFD6-4B59-918B-41E21B000BDD}" srcOrd="0" destOrd="0" presId="urn:microsoft.com/office/officeart/2005/8/layout/default"/>
    <dgm:cxn modelId="{299DB634-CB9A-4637-A512-AF7CF60C17B1}" type="presOf" srcId="{ABEB71B5-2E98-469B-9180-93F0E171BE3E}" destId="{5FE8B00E-575C-4C4F-A0BE-1C7B3D4A6706}" srcOrd="0" destOrd="0" presId="urn:microsoft.com/office/officeart/2005/8/layout/default"/>
    <dgm:cxn modelId="{4D4A15DD-02E5-47BA-B663-1E3B0D18AD4F}" type="presOf" srcId="{34D72995-6F37-4AE0-8B26-461C070A594A}" destId="{8CE0E327-567C-4948-BBD1-EA9537EADF2D}" srcOrd="0" destOrd="0" presId="urn:microsoft.com/office/officeart/2005/8/layout/default"/>
    <dgm:cxn modelId="{59E53618-B3E0-4451-BB7F-DD77B9A22667}" type="presOf" srcId="{40E40992-136B-428C-9A89-64C0D8C1203F}" destId="{74AF7E8F-D0AE-4D63-A306-8BC218474EEC}" srcOrd="0" destOrd="0" presId="urn:microsoft.com/office/officeart/2005/8/layout/default"/>
    <dgm:cxn modelId="{006505CA-D07F-4D64-80C1-4D96973C2EE5}" srcId="{ABEB71B5-2E98-469B-9180-93F0E171BE3E}" destId="{34D72995-6F37-4AE0-8B26-461C070A594A}" srcOrd="3" destOrd="0" parTransId="{055CBD88-D4D9-47BF-9614-79FDF87D848A}" sibTransId="{DDD6ED58-3DC6-4CFF-B747-26E718C63D43}"/>
    <dgm:cxn modelId="{BEAFD14C-234C-4943-A55D-C1489883E97D}" srcId="{ABEB71B5-2E98-469B-9180-93F0E171BE3E}" destId="{4AFBA7FC-3938-41FB-A3D2-3A4E7EF9537C}" srcOrd="2" destOrd="0" parTransId="{14CE94F2-54C0-4915-9121-60972A14B837}" sibTransId="{4B6FCC66-D110-4EBE-867C-F4070E7AAFD3}"/>
    <dgm:cxn modelId="{9A0C9C2E-74E3-4C5F-B3AD-AF077E887B8D}" type="presParOf" srcId="{5FE8B00E-575C-4C4F-A0BE-1C7B3D4A6706}" destId="{8B9B303B-AFD6-4B59-918B-41E21B000BDD}" srcOrd="0" destOrd="0" presId="urn:microsoft.com/office/officeart/2005/8/layout/default"/>
    <dgm:cxn modelId="{15D24109-6BDC-43E5-971C-239EF8C7E7C4}" type="presParOf" srcId="{5FE8B00E-575C-4C4F-A0BE-1C7B3D4A6706}" destId="{77D13190-BF62-4CA1-AEBE-FA8C53F3E155}" srcOrd="1" destOrd="0" presId="urn:microsoft.com/office/officeart/2005/8/layout/default"/>
    <dgm:cxn modelId="{FBC94EB1-3EC3-4C6B-8887-9C11B0EF3FE8}" type="presParOf" srcId="{5FE8B00E-575C-4C4F-A0BE-1C7B3D4A6706}" destId="{4176D02D-8F43-401E-B1E8-D4E3DA2B6BFA}" srcOrd="2" destOrd="0" presId="urn:microsoft.com/office/officeart/2005/8/layout/default"/>
    <dgm:cxn modelId="{6667D99D-36B6-47BB-BDF3-D467AD03EAD3}" type="presParOf" srcId="{5FE8B00E-575C-4C4F-A0BE-1C7B3D4A6706}" destId="{41736A09-DEE3-4AC7-AEC6-7063D79E9C15}" srcOrd="3" destOrd="0" presId="urn:microsoft.com/office/officeart/2005/8/layout/default"/>
    <dgm:cxn modelId="{2800DB00-A408-44C1-852C-F2FB81C27916}" type="presParOf" srcId="{5FE8B00E-575C-4C4F-A0BE-1C7B3D4A6706}" destId="{E3689018-0170-4F12-A55C-EA79A7E5AFC8}" srcOrd="4" destOrd="0" presId="urn:microsoft.com/office/officeart/2005/8/layout/default"/>
    <dgm:cxn modelId="{BEA38791-CDB0-453A-BF8B-99AA10AF1E99}" type="presParOf" srcId="{5FE8B00E-575C-4C4F-A0BE-1C7B3D4A6706}" destId="{7FC97F8E-6136-4DB9-8318-56B6E4AEBFEA}" srcOrd="5" destOrd="0" presId="urn:microsoft.com/office/officeart/2005/8/layout/default"/>
    <dgm:cxn modelId="{EB725C97-318D-47F8-93A5-617D8698C24F}" type="presParOf" srcId="{5FE8B00E-575C-4C4F-A0BE-1C7B3D4A6706}" destId="{8CE0E327-567C-4948-BBD1-EA9537EADF2D}" srcOrd="6" destOrd="0" presId="urn:microsoft.com/office/officeart/2005/8/layout/default"/>
    <dgm:cxn modelId="{3BB5925F-CAE0-4112-84AF-D64C1BCC1A6D}" type="presParOf" srcId="{5FE8B00E-575C-4C4F-A0BE-1C7B3D4A6706}" destId="{1495A706-E74A-44F1-A8EB-D5AF285A17BD}" srcOrd="7" destOrd="0" presId="urn:microsoft.com/office/officeart/2005/8/layout/default"/>
    <dgm:cxn modelId="{5C32433D-1C14-48AB-A835-0309E51BF425}" type="presParOf" srcId="{5FE8B00E-575C-4C4F-A0BE-1C7B3D4A6706}" destId="{74AF7E8F-D0AE-4D63-A306-8BC218474EEC}"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0.47222</cdr:x>
      <cdr:y>0.51563</cdr:y>
    </cdr:from>
    <cdr:to>
      <cdr:x>0.58333</cdr:x>
      <cdr:y>0.70313</cdr:y>
    </cdr:to>
    <cdr:sp macro="" textlink="">
      <cdr:nvSpPr>
        <cdr:cNvPr id="2" name="TextBox 1"/>
        <cdr:cNvSpPr txBox="1"/>
      </cdr:nvSpPr>
      <cdr:spPr>
        <a:xfrm xmlns:a="http://schemas.openxmlformats.org/drawingml/2006/main">
          <a:off x="3886200" y="25146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0.36111</cdr:x>
      <cdr:y>0.375</cdr:y>
    </cdr:from>
    <cdr:to>
      <cdr:x>0.68519</cdr:x>
      <cdr:y>0.54688</cdr:y>
    </cdr:to>
    <cdr:sp macro="" textlink="">
      <cdr:nvSpPr>
        <cdr:cNvPr id="3" name="TextBox 2"/>
        <cdr:cNvSpPr txBox="1"/>
      </cdr:nvSpPr>
      <cdr:spPr>
        <a:xfrm xmlns:a="http://schemas.openxmlformats.org/drawingml/2006/main">
          <a:off x="2971800" y="1828800"/>
          <a:ext cx="2667000" cy="83822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b="1" dirty="0" smtClean="0">
              <a:solidFill>
                <a:schemeClr val="tx2"/>
              </a:solidFill>
            </a:rPr>
            <a:t>Individuals</a:t>
          </a:r>
          <a:r>
            <a:rPr lang="en-US" sz="2000" dirty="0" smtClean="0">
              <a:solidFill>
                <a:schemeClr val="tx2"/>
              </a:solidFill>
            </a:rPr>
            <a:t> </a:t>
          </a:r>
          <a:r>
            <a:rPr lang="en-US" sz="2000" b="1" dirty="0" smtClean="0">
              <a:solidFill>
                <a:schemeClr val="tx2"/>
              </a:solidFill>
            </a:rPr>
            <a:t>72%</a:t>
          </a:r>
          <a:endParaRPr lang="en-US" sz="2000" b="1" dirty="0">
            <a:solidFill>
              <a:schemeClr val="tx2"/>
            </a:solidFill>
          </a:endParaRPr>
        </a:p>
      </cdr:txBody>
    </cdr:sp>
  </cdr:relSizeAnchor>
  <cdr:relSizeAnchor xmlns:cdr="http://schemas.openxmlformats.org/drawingml/2006/chartDrawing">
    <cdr:from>
      <cdr:x>0.06481</cdr:x>
      <cdr:y>0.42188</cdr:y>
    </cdr:from>
    <cdr:to>
      <cdr:x>0.34259</cdr:x>
      <cdr:y>0.64063</cdr:y>
    </cdr:to>
    <cdr:sp macro="" textlink="">
      <cdr:nvSpPr>
        <cdr:cNvPr id="4" name="TextBox 3"/>
        <cdr:cNvSpPr txBox="1"/>
      </cdr:nvSpPr>
      <cdr:spPr>
        <a:xfrm xmlns:a="http://schemas.openxmlformats.org/drawingml/2006/main">
          <a:off x="533400" y="2057400"/>
          <a:ext cx="2286018" cy="10668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b="1" dirty="0" smtClean="0">
              <a:solidFill>
                <a:schemeClr val="bg1"/>
              </a:solidFill>
            </a:rPr>
            <a:t>Foundations 15% </a:t>
          </a:r>
        </a:p>
        <a:p xmlns:a="http://schemas.openxmlformats.org/drawingml/2006/main">
          <a:r>
            <a:rPr lang="en-US" sz="2400" b="1" dirty="0" smtClean="0">
              <a:solidFill>
                <a:schemeClr val="tx1"/>
              </a:solidFill>
            </a:rPr>
            <a:t> </a:t>
          </a:r>
          <a:endParaRPr lang="en-US" sz="2400" dirty="0">
            <a:solidFill>
              <a:schemeClr val="tx1"/>
            </a:solidFill>
          </a:endParaRPr>
        </a:p>
      </cdr:txBody>
    </cdr:sp>
  </cdr:relSizeAnchor>
  <cdr:relSizeAnchor xmlns:cdr="http://schemas.openxmlformats.org/drawingml/2006/chartDrawing">
    <cdr:from>
      <cdr:x>0.01852</cdr:x>
      <cdr:y>0.07813</cdr:y>
    </cdr:from>
    <cdr:to>
      <cdr:x>0.2963</cdr:x>
      <cdr:y>0.18749</cdr:y>
    </cdr:to>
    <cdr:sp macro="" textlink="">
      <cdr:nvSpPr>
        <cdr:cNvPr id="5" name="TextBox 1"/>
        <cdr:cNvSpPr txBox="1"/>
      </cdr:nvSpPr>
      <cdr:spPr>
        <a:xfrm xmlns:a="http://schemas.openxmlformats.org/drawingml/2006/main">
          <a:off x="152400" y="381000"/>
          <a:ext cx="2286019" cy="53337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dirty="0" smtClean="0">
              <a:solidFill>
                <a:schemeClr val="tx2"/>
              </a:solidFill>
            </a:rPr>
            <a:t>Bequests 8% </a:t>
          </a:r>
          <a:endParaRPr lang="en-US" sz="2000" b="1" dirty="0">
            <a:solidFill>
              <a:schemeClr val="tx2"/>
            </a:solidFill>
          </a:endParaRPr>
        </a:p>
      </cdr:txBody>
    </cdr:sp>
  </cdr:relSizeAnchor>
  <cdr:relSizeAnchor xmlns:cdr="http://schemas.openxmlformats.org/drawingml/2006/chartDrawing">
    <cdr:from>
      <cdr:x>0.28704</cdr:x>
      <cdr:y>0.03125</cdr:y>
    </cdr:from>
    <cdr:to>
      <cdr:x>0.59259</cdr:x>
      <cdr:y>0.17187</cdr:y>
    </cdr:to>
    <cdr:sp macro="" textlink="">
      <cdr:nvSpPr>
        <cdr:cNvPr id="6" name="TextBox 1"/>
        <cdr:cNvSpPr txBox="1"/>
      </cdr:nvSpPr>
      <cdr:spPr>
        <a:xfrm xmlns:a="http://schemas.openxmlformats.org/drawingml/2006/main">
          <a:off x="2362200" y="152400"/>
          <a:ext cx="2514554" cy="68577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dirty="0" smtClean="0">
              <a:solidFill>
                <a:schemeClr val="tx2"/>
              </a:solidFill>
            </a:rPr>
            <a:t>Corporations  5%  </a:t>
          </a:r>
          <a:endParaRPr lang="en-US" sz="2000" dirty="0">
            <a:solidFill>
              <a:schemeClr val="tx2"/>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0.44444</cdr:x>
      <cdr:y>0.34375</cdr:y>
    </cdr:from>
    <cdr:to>
      <cdr:x>0.63889</cdr:x>
      <cdr:y>0.53125</cdr:y>
    </cdr:to>
    <cdr:sp macro="" textlink="">
      <cdr:nvSpPr>
        <cdr:cNvPr id="2" name="TextBox 1"/>
        <cdr:cNvSpPr txBox="1"/>
      </cdr:nvSpPr>
      <cdr:spPr>
        <a:xfrm xmlns:a="http://schemas.openxmlformats.org/drawingml/2006/main">
          <a:off x="3657600" y="1676400"/>
          <a:ext cx="16002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0.33333</cdr:x>
      <cdr:y>0.57813</cdr:y>
    </cdr:from>
    <cdr:to>
      <cdr:x>0.66667</cdr:x>
      <cdr:y>0.84375</cdr:y>
    </cdr:to>
    <cdr:sp macro="" textlink="">
      <cdr:nvSpPr>
        <cdr:cNvPr id="3" name="TextBox 2"/>
        <cdr:cNvSpPr txBox="1"/>
      </cdr:nvSpPr>
      <cdr:spPr>
        <a:xfrm xmlns:a="http://schemas.openxmlformats.org/drawingml/2006/main">
          <a:off x="2743200" y="2819400"/>
          <a:ext cx="2743200" cy="1295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0.44444</cdr:x>
      <cdr:y>0.46875</cdr:y>
    </cdr:from>
    <cdr:to>
      <cdr:x>0.64815</cdr:x>
      <cdr:y>0.75</cdr:y>
    </cdr:to>
    <cdr:sp macro="" textlink="">
      <cdr:nvSpPr>
        <cdr:cNvPr id="4" name="TextBox 3"/>
        <cdr:cNvSpPr txBox="1"/>
      </cdr:nvSpPr>
      <cdr:spPr>
        <a:xfrm xmlns:a="http://schemas.openxmlformats.org/drawingml/2006/main">
          <a:off x="3657600" y="2286000"/>
          <a:ext cx="1676400" cy="13716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0.68519</cdr:x>
      <cdr:y>0.12866</cdr:y>
    </cdr:from>
    <cdr:to>
      <cdr:x>0.99074</cdr:x>
      <cdr:y>0.53491</cdr:y>
    </cdr:to>
    <cdr:sp macro="" textlink="">
      <cdr:nvSpPr>
        <cdr:cNvPr id="5" name="TextBox 4"/>
        <cdr:cNvSpPr txBox="1"/>
      </cdr:nvSpPr>
      <cdr:spPr>
        <a:xfrm xmlns:a="http://schemas.openxmlformats.org/drawingml/2006/main">
          <a:off x="5638800" y="627459"/>
          <a:ext cx="2514600" cy="19812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b="1" dirty="0" smtClean="0">
              <a:solidFill>
                <a:schemeClr val="tx1"/>
              </a:solidFill>
            </a:rPr>
            <a:t>Online Giving  8.3%</a:t>
          </a:r>
        </a:p>
        <a:p xmlns:a="http://schemas.openxmlformats.org/drawingml/2006/main">
          <a:endParaRPr lang="en-US" sz="2000" b="1" dirty="0">
            <a:solidFill>
              <a:schemeClr val="tx1"/>
            </a:solidFill>
          </a:endParaRPr>
        </a:p>
        <a:p xmlns:a="http://schemas.openxmlformats.org/drawingml/2006/main">
          <a:endParaRPr lang="en-US" sz="2000" b="1" dirty="0" smtClean="0">
            <a:solidFill>
              <a:schemeClr val="tx1"/>
            </a:solidFill>
          </a:endParaRPr>
        </a:p>
        <a:p xmlns:a="http://schemas.openxmlformats.org/drawingml/2006/main">
          <a:r>
            <a:rPr lang="en-US" sz="2000" b="1" dirty="0" smtClean="0">
              <a:solidFill>
                <a:schemeClr val="tx1"/>
              </a:solidFill>
            </a:rPr>
            <a:t>  Other Giving 91.7% </a:t>
          </a:r>
        </a:p>
        <a:p xmlns:a="http://schemas.openxmlformats.org/drawingml/2006/main">
          <a:endParaRPr lang="en-US" sz="2000" b="1" dirty="0">
            <a:solidFill>
              <a:schemeClr val="tx1"/>
            </a:solidFill>
          </a:endParaRPr>
        </a:p>
      </cdr:txBody>
    </cdr:sp>
  </cdr:relSizeAnchor>
  <cdr:relSizeAnchor xmlns:cdr="http://schemas.openxmlformats.org/drawingml/2006/chartDrawing">
    <cdr:from>
      <cdr:x>0.44444</cdr:x>
      <cdr:y>0.1875</cdr:y>
    </cdr:from>
    <cdr:to>
      <cdr:x>0.7037</cdr:x>
      <cdr:y>0.25</cdr:y>
    </cdr:to>
    <cdr:cxnSp macro="">
      <cdr:nvCxnSpPr>
        <cdr:cNvPr id="7" name="Straight Arrow Connector 6"/>
        <cdr:cNvCxnSpPr/>
      </cdr:nvCxnSpPr>
      <cdr:spPr>
        <a:xfrm xmlns:a="http://schemas.openxmlformats.org/drawingml/2006/main" flipH="1">
          <a:off x="3657600" y="914400"/>
          <a:ext cx="2133606" cy="304800"/>
        </a:xfrm>
        <a:prstGeom xmlns:a="http://schemas.openxmlformats.org/drawingml/2006/main" prst="straightConnector1">
          <a:avLst/>
        </a:prstGeom>
        <a:ln xmlns:a="http://schemas.openxmlformats.org/drawingml/2006/main" w="38100">
          <a:solidFill>
            <a:schemeClr val="bg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0.51852</cdr:x>
      <cdr:y>0.375</cdr:y>
    </cdr:from>
    <cdr:to>
      <cdr:x>0.7037</cdr:x>
      <cdr:y>0.57813</cdr:y>
    </cdr:to>
    <cdr:cxnSp macro="">
      <cdr:nvCxnSpPr>
        <cdr:cNvPr id="8" name="Straight Arrow Connector 7"/>
        <cdr:cNvCxnSpPr/>
      </cdr:nvCxnSpPr>
      <cdr:spPr>
        <a:xfrm xmlns:a="http://schemas.openxmlformats.org/drawingml/2006/main" flipH="1">
          <a:off x="4267212" y="1828800"/>
          <a:ext cx="1523988" cy="990624"/>
        </a:xfrm>
        <a:prstGeom xmlns:a="http://schemas.openxmlformats.org/drawingml/2006/main" prst="straightConnector1">
          <a:avLst/>
        </a:prstGeom>
        <a:ln xmlns:a="http://schemas.openxmlformats.org/drawingml/2006/main" w="38100">
          <a:solidFill>
            <a:schemeClr val="bg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8D7EA21-BCFE-4A0F-8FCF-FD9CCC7D4CCA}" type="datetimeFigureOut">
              <a:rPr lang="en-US" smtClean="0"/>
              <a:t>10/11/2017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AE97E0F-069E-4627-B149-975D0CF5A6CB}" type="slidenum">
              <a:rPr lang="en-US" smtClean="0"/>
              <a:t>‹#›</a:t>
            </a:fld>
            <a:endParaRPr lang="en-US" dirty="0"/>
          </a:p>
        </p:txBody>
      </p:sp>
    </p:spTree>
    <p:extLst>
      <p:ext uri="{BB962C8B-B14F-4D97-AF65-F5344CB8AC3E}">
        <p14:creationId xmlns:p14="http://schemas.microsoft.com/office/powerpoint/2010/main" val="209108459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DCD0502-9C85-41AD-9E3B-E193C1AB0B22}" type="datetimeFigureOut">
              <a:rPr lang="en-US" smtClean="0"/>
              <a:t>10/11/2017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59AF08-692A-4B3A-9FA4-25F73796D58C}" type="slidenum">
              <a:rPr lang="en-US" smtClean="0"/>
              <a:t>‹#›</a:t>
            </a:fld>
            <a:endParaRPr lang="en-US" dirty="0"/>
          </a:p>
        </p:txBody>
      </p:sp>
    </p:spTree>
    <p:extLst>
      <p:ext uri="{BB962C8B-B14F-4D97-AF65-F5344CB8AC3E}">
        <p14:creationId xmlns:p14="http://schemas.microsoft.com/office/powerpoint/2010/main" val="2861791031"/>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www.thebalance.com/fundraising-letter-donts-2502107" TargetMode="External"/><Relationship Id="rId2" Type="http://schemas.openxmlformats.org/officeDocument/2006/relationships/slide" Target="../slides/slide74.xml"/><Relationship Id="rId1" Type="http://schemas.openxmlformats.org/officeDocument/2006/relationships/notesMaster" Target="../notesMasters/notesMaster1.xml"/><Relationship Id="rId5" Type="http://schemas.openxmlformats.org/officeDocument/2006/relationships/hyperlink" Target="https://www.thebalance.com/tax-deductions-for-charitable-donations-2501942" TargetMode="External"/><Relationship Id="rId4" Type="http://schemas.openxmlformats.org/officeDocument/2006/relationships/hyperlink" Target="https://www.thebalance.com/fundraising-with-social-media-ambassadors-2502044" TargetMode="Externa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www.raise-funds.com/wp-content/uploads/2010/09/pdf-58donors58-major2.pdf"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www.themaskproject.org/" TargetMode="External"/><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fconline.foundationcenter.org/" TargetMode="External"/><Relationship Id="rId2" Type="http://schemas.openxmlformats.org/officeDocument/2006/relationships/slide" Target="../slides/slide95.xml"/><Relationship Id="rId1" Type="http://schemas.openxmlformats.org/officeDocument/2006/relationships/notesMaster" Target="../notesMasters/notesMaster1.xml"/><Relationship Id="rId6" Type="http://schemas.openxmlformats.org/officeDocument/2006/relationships/hyperlink" Target="http://hepdata.com/" TargetMode="External"/><Relationship Id="rId5" Type="http://schemas.openxmlformats.org/officeDocument/2006/relationships/hyperlink" Target="http://doublethedonation.com/" TargetMode="External"/><Relationship Id="rId4" Type="http://schemas.openxmlformats.org/officeDocument/2006/relationships/hyperlink" Target="http://grantspace.org/find-us" TargetMode="Externa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CD59AF08-692A-4B3A-9FA4-25F73796D58C}" type="slidenum">
              <a:rPr lang="en-US" smtClean="0"/>
              <a:t>1</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5396899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10</a:t>
            </a:fld>
            <a:endParaRPr lang="en-US" dirty="0"/>
          </a:p>
        </p:txBody>
      </p:sp>
    </p:spTree>
    <p:extLst>
      <p:ext uri="{BB962C8B-B14F-4D97-AF65-F5344CB8AC3E}">
        <p14:creationId xmlns:p14="http://schemas.microsoft.com/office/powerpoint/2010/main" val="2391463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11</a:t>
            </a:fld>
            <a:endParaRPr lang="en-US" dirty="0"/>
          </a:p>
        </p:txBody>
      </p:sp>
    </p:spTree>
    <p:extLst>
      <p:ext uri="{BB962C8B-B14F-4D97-AF65-F5344CB8AC3E}">
        <p14:creationId xmlns:p14="http://schemas.microsoft.com/office/powerpoint/2010/main" val="3274918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12</a:t>
            </a:fld>
            <a:endParaRPr lang="en-US" dirty="0"/>
          </a:p>
        </p:txBody>
      </p:sp>
    </p:spTree>
    <p:extLst>
      <p:ext uri="{BB962C8B-B14F-4D97-AF65-F5344CB8AC3E}">
        <p14:creationId xmlns:p14="http://schemas.microsoft.com/office/powerpoint/2010/main" val="37641931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Today’s workshop primarily</a:t>
            </a:r>
            <a:r>
              <a:rPr lang="en-US" baseline="0" dirty="0" smtClean="0"/>
              <a:t> focuses on Private Giving.  </a:t>
            </a:r>
          </a:p>
          <a:p>
            <a:endParaRPr lang="en-US" baseline="0" dirty="0" smtClean="0"/>
          </a:p>
          <a:p>
            <a:r>
              <a:rPr lang="en-US" baseline="0" dirty="0" smtClean="0"/>
              <a:t>Before we go further, let me ask you a question. To just make a guess.</a:t>
            </a:r>
          </a:p>
          <a:p>
            <a:endParaRPr lang="en-US" baseline="0" dirty="0" smtClean="0"/>
          </a:p>
          <a:p>
            <a:r>
              <a:rPr lang="en-US" baseline="0" dirty="0" smtClean="0"/>
              <a:t>Think for a minute about the total amount of giving from all sources.  The total pie.  </a:t>
            </a:r>
          </a:p>
          <a:p>
            <a:r>
              <a:rPr lang="en-US" baseline="0" dirty="0" smtClean="0"/>
              <a:t>What percentage do you think comes from these main sources?  </a:t>
            </a:r>
          </a:p>
          <a:p>
            <a:endParaRPr lang="en-US" baseline="0" dirty="0" smtClean="0"/>
          </a:p>
          <a:p>
            <a:r>
              <a:rPr lang="en-US" baseline="0" dirty="0" smtClean="0"/>
              <a:t>Take a quick guess…adding your guesses from all sources up to 100%.  </a:t>
            </a:r>
          </a:p>
          <a:p>
            <a:endParaRPr lang="en-US" baseline="0" dirty="0" smtClean="0"/>
          </a:p>
          <a:p>
            <a:endParaRPr lang="en-US" baseline="0" dirty="0" smtClean="0"/>
          </a:p>
          <a:p>
            <a:r>
              <a:rPr lang="en-US" baseline="0" dirty="0" smtClean="0"/>
              <a:t>Why?  Because of its overall significance.  </a:t>
            </a:r>
          </a:p>
          <a:p>
            <a:endParaRPr lang="en-US" baseline="0" dirty="0" smtClean="0"/>
          </a:p>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13</a:t>
            </a:fld>
            <a:endParaRPr lang="en-US" dirty="0"/>
          </a:p>
        </p:txBody>
      </p:sp>
    </p:spTree>
    <p:extLst>
      <p:ext uri="{BB962C8B-B14F-4D97-AF65-F5344CB8AC3E}">
        <p14:creationId xmlns:p14="http://schemas.microsoft.com/office/powerpoint/2010/main" val="3273215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14</a:t>
            </a:fld>
            <a:endParaRPr lang="en-US" dirty="0"/>
          </a:p>
        </p:txBody>
      </p:sp>
    </p:spTree>
    <p:extLst>
      <p:ext uri="{BB962C8B-B14F-4D97-AF65-F5344CB8AC3E}">
        <p14:creationId xmlns:p14="http://schemas.microsoft.com/office/powerpoint/2010/main" val="20936797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15</a:t>
            </a:fld>
            <a:endParaRPr lang="en-US" dirty="0"/>
          </a:p>
        </p:txBody>
      </p:sp>
      <p:pic>
        <p:nvPicPr>
          <p:cNvPr id="6" name="Picture 2" descr="C:\Users\Marlene\Documents\NADACE PARTNERSTVI\US Embassy Grant- Fall 2017\GIVING USA 2017\What is Giving US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029200"/>
            <a:ext cx="5232269" cy="2990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86020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16</a:t>
            </a:fld>
            <a:endParaRPr lang="en-US" dirty="0"/>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992" y="4343399"/>
            <a:ext cx="5407025" cy="3025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85276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17</a:t>
            </a:fld>
            <a:endParaRPr lang="en-US" dirty="0"/>
          </a:p>
        </p:txBody>
      </p:sp>
    </p:spTree>
    <p:extLst>
      <p:ext uri="{BB962C8B-B14F-4D97-AF65-F5344CB8AC3E}">
        <p14:creationId xmlns:p14="http://schemas.microsoft.com/office/powerpoint/2010/main" val="39292738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18</a:t>
            </a:fld>
            <a:endParaRPr lang="en-US" dirty="0"/>
          </a:p>
        </p:txBody>
      </p:sp>
    </p:spTree>
    <p:extLst>
      <p:ext uri="{BB962C8B-B14F-4D97-AF65-F5344CB8AC3E}">
        <p14:creationId xmlns:p14="http://schemas.microsoft.com/office/powerpoint/2010/main" val="23653941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19</a:t>
            </a:fld>
            <a:endParaRPr lang="en-US" dirty="0"/>
          </a:p>
        </p:txBody>
      </p:sp>
    </p:spTree>
    <p:extLst>
      <p:ext uri="{BB962C8B-B14F-4D97-AF65-F5344CB8AC3E}">
        <p14:creationId xmlns:p14="http://schemas.microsoft.com/office/powerpoint/2010/main" val="3273215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2</a:t>
            </a:fld>
            <a:endParaRPr lang="en-US" dirty="0"/>
          </a:p>
        </p:txBody>
      </p:sp>
    </p:spTree>
    <p:extLst>
      <p:ext uri="{BB962C8B-B14F-4D97-AF65-F5344CB8AC3E}">
        <p14:creationId xmlns:p14="http://schemas.microsoft.com/office/powerpoint/2010/main" val="39375951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year ago he would have bought a new car or a luxury holiday in an exotic country. But now Martin Hausenblas has decided to do something different: he will donate 750,000 crowns to charity. "Staying abroad gives young people new perspectives," says the 37-year-old entrepreneur, explaining why he decided to donate the money to a special fund that sponsors young people from the north Bohemian town of Ústí nad Labem to go on foreign study programs.</a:t>
            </a:r>
            <a:br>
              <a:rPr lang="en-US" dirty="0"/>
            </a:br>
            <a:r>
              <a:rPr lang="en-US" dirty="0"/>
              <a:t/>
            </a:r>
            <a:br>
              <a:rPr lang="en-US" dirty="0"/>
            </a:br>
            <a:r>
              <a:rPr lang="en-US" dirty="0"/>
              <a:t>The </a:t>
            </a:r>
            <a:r>
              <a:rPr lang="en-US" b="1" dirty="0"/>
              <a:t>10 percent of his annual income he has promised to the fund </a:t>
            </a:r>
            <a:r>
              <a:rPr lang="en-US" dirty="0"/>
              <a:t>should guarantee it a long and beneficial existence. "I want to dedicate my time to this project as well as starting up new ones," says Hausenblas, a young-looking man wearing a pair of plain jeans and a sweatshirt. "Right now I'm planning to build a horse-breeding farm for local children."</a:t>
            </a:r>
            <a:br>
              <a:rPr lang="en-US" dirty="0"/>
            </a:br>
            <a:r>
              <a:rPr lang="en-US" dirty="0"/>
              <a:t/>
            </a:r>
            <a:br>
              <a:rPr lang="en-US" dirty="0"/>
            </a:br>
            <a:r>
              <a:rPr lang="en-US" dirty="0"/>
              <a:t>"I made so much money, which I don't need, and the time has come for me to start thinking about others too," he adds. </a:t>
            </a:r>
            <a:br>
              <a:rPr lang="en-US" dirty="0"/>
            </a:br>
            <a:r>
              <a:rPr lang="en-US" dirty="0"/>
              <a:t/>
            </a:r>
            <a:br>
              <a:rPr lang="en-US" dirty="0"/>
            </a:br>
            <a:r>
              <a:rPr lang="en-US" dirty="0"/>
              <a:t>Hausenblas is typical of the growing number of young Czech entrepreneurs who are turning to philanthropy.</a:t>
            </a:r>
          </a:p>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20</a:t>
            </a:fld>
            <a:endParaRPr lang="en-US" dirty="0"/>
          </a:p>
        </p:txBody>
      </p:sp>
    </p:spTree>
    <p:extLst>
      <p:ext uri="{BB962C8B-B14F-4D97-AF65-F5344CB8AC3E}">
        <p14:creationId xmlns:p14="http://schemas.microsoft.com/office/powerpoint/2010/main" val="33600395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867400" cy="4114800"/>
          </a:xfrm>
        </p:spPr>
        <p:txBody>
          <a:bodyPr/>
          <a:lstStyle/>
          <a:p>
            <a:r>
              <a:rPr lang="en-US" dirty="0" smtClean="0"/>
              <a:t>CONTRAST WITH NORTH </a:t>
            </a:r>
            <a:r>
              <a:rPr lang="en-US" dirty="0"/>
              <a:t>AMERICA</a:t>
            </a:r>
          </a:p>
          <a:p>
            <a:r>
              <a:rPr lang="en-US" dirty="0" smtClean="0"/>
              <a:t>Donors </a:t>
            </a:r>
            <a:r>
              <a:rPr lang="en-US" dirty="0"/>
              <a:t>in North America are unique in that they are </a:t>
            </a:r>
            <a:r>
              <a:rPr lang="en-US" dirty="0" smtClean="0"/>
              <a:t> predominately </a:t>
            </a:r>
            <a:r>
              <a:rPr lang="en-US" dirty="0"/>
              <a:t>women </a:t>
            </a:r>
            <a:r>
              <a:rPr lang="en-US" dirty="0" smtClean="0"/>
              <a:t>(</a:t>
            </a:r>
            <a:r>
              <a:rPr lang="en-US" dirty="0"/>
              <a:t>75%),</a:t>
            </a:r>
          </a:p>
          <a:p>
            <a:r>
              <a:rPr lang="en-US" dirty="0"/>
              <a:t>ideologically </a:t>
            </a:r>
            <a:r>
              <a:rPr lang="en-US" dirty="0" smtClean="0"/>
              <a:t>liberal (63</a:t>
            </a:r>
            <a:r>
              <a:rPr lang="en-US" dirty="0"/>
              <a:t>%), </a:t>
            </a:r>
            <a:r>
              <a:rPr lang="en-US" dirty="0" smtClean="0"/>
              <a:t> and </a:t>
            </a:r>
            <a:r>
              <a:rPr lang="en-US" dirty="0"/>
              <a:t>Baby Boomers </a:t>
            </a:r>
            <a:r>
              <a:rPr lang="en-US" dirty="0" smtClean="0"/>
              <a:t> (</a:t>
            </a:r>
            <a:r>
              <a:rPr lang="en-US" dirty="0"/>
              <a:t>42%).</a:t>
            </a:r>
          </a:p>
          <a:p>
            <a:endParaRPr lang="en-US" dirty="0" smtClean="0"/>
          </a:p>
          <a:p>
            <a:r>
              <a:rPr lang="en-US" dirty="0" smtClean="0"/>
              <a:t>Of </a:t>
            </a:r>
            <a:r>
              <a:rPr lang="en-US" dirty="0"/>
              <a:t>all donors worldwide, North </a:t>
            </a:r>
            <a:r>
              <a:rPr lang="en-US" dirty="0" smtClean="0"/>
              <a:t>American </a:t>
            </a:r>
            <a:r>
              <a:rPr lang="en-US" dirty="0"/>
              <a:t>donors give the most to the cause of religious </a:t>
            </a:r>
          </a:p>
          <a:p>
            <a:r>
              <a:rPr lang="en-US" dirty="0"/>
              <a:t>services and faith. </a:t>
            </a:r>
            <a:r>
              <a:rPr lang="en-US" dirty="0" smtClean="0"/>
              <a:t>62% prefer </a:t>
            </a:r>
            <a:r>
              <a:rPr lang="en-US" dirty="0"/>
              <a:t>to give online which is also </a:t>
            </a:r>
            <a:r>
              <a:rPr lang="en-US" dirty="0" smtClean="0"/>
              <a:t> the </a:t>
            </a:r>
            <a:r>
              <a:rPr lang="en-US" dirty="0"/>
              <a:t>highest rate in the world.</a:t>
            </a:r>
          </a:p>
          <a:p>
            <a:endParaRPr lang="en-US" dirty="0" smtClean="0"/>
          </a:p>
          <a:p>
            <a:r>
              <a:rPr lang="en-US" dirty="0" smtClean="0"/>
              <a:t>In </a:t>
            </a:r>
            <a:r>
              <a:rPr lang="en-US" dirty="0"/>
              <a:t>the United States, the causes most donated to reflect a </a:t>
            </a:r>
            <a:r>
              <a:rPr lang="en-US" dirty="0" smtClean="0"/>
              <a:t> generational </a:t>
            </a:r>
            <a:r>
              <a:rPr lang="en-US" dirty="0"/>
              <a:t>and ideological divide indicative of recent </a:t>
            </a:r>
            <a:r>
              <a:rPr lang="en-US" dirty="0" smtClean="0"/>
              <a:t> political </a:t>
            </a:r>
            <a:r>
              <a:rPr lang="en-US" dirty="0"/>
              <a:t>and social upheaval. Millennials give the most to </a:t>
            </a:r>
          </a:p>
          <a:p>
            <a:r>
              <a:rPr lang="en-US" dirty="0"/>
              <a:t>support human and civil rights. Baby Boomers are most </a:t>
            </a:r>
            <a:r>
              <a:rPr lang="en-US" dirty="0" smtClean="0"/>
              <a:t> supportive </a:t>
            </a:r>
            <a:r>
              <a:rPr lang="en-US" dirty="0"/>
              <a:t>of religious services and faith. And in the middle </a:t>
            </a:r>
            <a:r>
              <a:rPr lang="en-US" dirty="0" smtClean="0"/>
              <a:t> is </a:t>
            </a:r>
            <a:r>
              <a:rPr lang="en-US" dirty="0"/>
              <a:t>Gen X giving the most to help animals</a:t>
            </a:r>
          </a:p>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21</a:t>
            </a:fld>
            <a:endParaRPr lang="en-US" dirty="0"/>
          </a:p>
        </p:txBody>
      </p:sp>
    </p:spTree>
    <p:extLst>
      <p:ext uri="{BB962C8B-B14F-4D97-AF65-F5344CB8AC3E}">
        <p14:creationId xmlns:p14="http://schemas.microsoft.com/office/powerpoint/2010/main" val="20500618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Heather Mansfield, principal, Nonprofit Tech for Good</a:t>
            </a:r>
          </a:p>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22</a:t>
            </a:fld>
            <a:endParaRPr lang="en-US" dirty="0"/>
          </a:p>
        </p:txBody>
      </p:sp>
    </p:spTree>
    <p:extLst>
      <p:ext uri="{BB962C8B-B14F-4D97-AF65-F5344CB8AC3E}">
        <p14:creationId xmlns:p14="http://schemas.microsoft.com/office/powerpoint/2010/main" val="15043328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23</a:t>
            </a:fld>
            <a:endParaRPr lang="en-US" dirty="0"/>
          </a:p>
        </p:txBody>
      </p:sp>
    </p:spTree>
    <p:extLst>
      <p:ext uri="{BB962C8B-B14F-4D97-AF65-F5344CB8AC3E}">
        <p14:creationId xmlns:p14="http://schemas.microsoft.com/office/powerpoint/2010/main" val="21846927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24</a:t>
            </a:fld>
            <a:endParaRPr lang="en-US" dirty="0"/>
          </a:p>
        </p:txBody>
      </p:sp>
    </p:spTree>
    <p:extLst>
      <p:ext uri="{BB962C8B-B14F-4D97-AF65-F5344CB8AC3E}">
        <p14:creationId xmlns:p14="http://schemas.microsoft.com/office/powerpoint/2010/main" val="40624481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25</a:t>
            </a:fld>
            <a:endParaRPr lang="en-US" dirty="0"/>
          </a:p>
        </p:txBody>
      </p:sp>
    </p:spTree>
    <p:extLst>
      <p:ext uri="{BB962C8B-B14F-4D97-AF65-F5344CB8AC3E}">
        <p14:creationId xmlns:p14="http://schemas.microsoft.com/office/powerpoint/2010/main" val="18754460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26</a:t>
            </a:fld>
            <a:endParaRPr lang="en-US" dirty="0"/>
          </a:p>
        </p:txBody>
      </p:sp>
    </p:spTree>
    <p:extLst>
      <p:ext uri="{BB962C8B-B14F-4D97-AF65-F5344CB8AC3E}">
        <p14:creationId xmlns:p14="http://schemas.microsoft.com/office/powerpoint/2010/main" val="17124572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27</a:t>
            </a:fld>
            <a:endParaRPr lang="en-US" dirty="0"/>
          </a:p>
        </p:txBody>
      </p:sp>
    </p:spTree>
    <p:extLst>
      <p:ext uri="{BB962C8B-B14F-4D97-AF65-F5344CB8AC3E}">
        <p14:creationId xmlns:p14="http://schemas.microsoft.com/office/powerpoint/2010/main" val="38035911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28</a:t>
            </a:fld>
            <a:endParaRPr lang="en-US" dirty="0"/>
          </a:p>
        </p:txBody>
      </p:sp>
    </p:spTree>
    <p:extLst>
      <p:ext uri="{BB962C8B-B14F-4D97-AF65-F5344CB8AC3E}">
        <p14:creationId xmlns:p14="http://schemas.microsoft.com/office/powerpoint/2010/main" val="4992754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29</a:t>
            </a:fld>
            <a:endParaRPr lang="en-US" dirty="0"/>
          </a:p>
        </p:txBody>
      </p:sp>
    </p:spTree>
    <p:extLst>
      <p:ext uri="{BB962C8B-B14F-4D97-AF65-F5344CB8AC3E}">
        <p14:creationId xmlns:p14="http://schemas.microsoft.com/office/powerpoint/2010/main" val="2362508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3</a:t>
            </a:fld>
            <a:endParaRPr lang="en-US" dirty="0"/>
          </a:p>
        </p:txBody>
      </p:sp>
    </p:spTree>
    <p:extLst>
      <p:ext uri="{BB962C8B-B14F-4D97-AF65-F5344CB8AC3E}">
        <p14:creationId xmlns:p14="http://schemas.microsoft.com/office/powerpoint/2010/main" val="3937226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30</a:t>
            </a:fld>
            <a:endParaRPr lang="en-US" dirty="0"/>
          </a:p>
        </p:txBody>
      </p:sp>
    </p:spTree>
    <p:extLst>
      <p:ext uri="{BB962C8B-B14F-4D97-AF65-F5344CB8AC3E}">
        <p14:creationId xmlns:p14="http://schemas.microsoft.com/office/powerpoint/2010/main" val="31919957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31</a:t>
            </a:fld>
            <a:endParaRPr lang="en-US" dirty="0"/>
          </a:p>
        </p:txBody>
      </p:sp>
    </p:spTree>
    <p:extLst>
      <p:ext uri="{BB962C8B-B14F-4D97-AF65-F5344CB8AC3E}">
        <p14:creationId xmlns:p14="http://schemas.microsoft.com/office/powerpoint/2010/main" val="40195703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32</a:t>
            </a:fld>
            <a:endParaRPr lang="en-US" dirty="0"/>
          </a:p>
        </p:txBody>
      </p:sp>
    </p:spTree>
    <p:extLst>
      <p:ext uri="{BB962C8B-B14F-4D97-AF65-F5344CB8AC3E}">
        <p14:creationId xmlns:p14="http://schemas.microsoft.com/office/powerpoint/2010/main" val="15653337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33</a:t>
            </a:fld>
            <a:endParaRPr lang="en-US" dirty="0"/>
          </a:p>
        </p:txBody>
      </p:sp>
    </p:spTree>
    <p:extLst>
      <p:ext uri="{BB962C8B-B14F-4D97-AF65-F5344CB8AC3E}">
        <p14:creationId xmlns:p14="http://schemas.microsoft.com/office/powerpoint/2010/main" val="25577137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Campaigns are big undertakings that challenge an organization.  Makes sense to carefully evaluate the likelihood of success before embarking on one. </a:t>
            </a:r>
          </a:p>
          <a:p>
            <a:endParaRPr lang="en-US" dirty="0"/>
          </a:p>
          <a:p>
            <a:r>
              <a:rPr lang="en-US" dirty="0" smtClean="0"/>
              <a:t>Can you do without a feasibility study?  You could—but they are well worth the time and investment even if you don’t go forward. </a:t>
            </a:r>
          </a:p>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34</a:t>
            </a:fld>
            <a:endParaRPr lang="en-US" dirty="0"/>
          </a:p>
        </p:txBody>
      </p:sp>
    </p:spTree>
    <p:extLst>
      <p:ext uri="{BB962C8B-B14F-4D97-AF65-F5344CB8AC3E}">
        <p14:creationId xmlns:p14="http://schemas.microsoft.com/office/powerpoint/2010/main" val="3946726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35</a:t>
            </a:fld>
            <a:endParaRPr lang="en-US" dirty="0"/>
          </a:p>
        </p:txBody>
      </p:sp>
    </p:spTree>
    <p:extLst>
      <p:ext uri="{BB962C8B-B14F-4D97-AF65-F5344CB8AC3E}">
        <p14:creationId xmlns:p14="http://schemas.microsoft.com/office/powerpoint/2010/main" val="3946726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36</a:t>
            </a:fld>
            <a:endParaRPr lang="en-US" dirty="0"/>
          </a:p>
        </p:txBody>
      </p:sp>
    </p:spTree>
    <p:extLst>
      <p:ext uri="{BB962C8B-B14F-4D97-AF65-F5344CB8AC3E}">
        <p14:creationId xmlns:p14="http://schemas.microsoft.com/office/powerpoint/2010/main" val="3946726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37</a:t>
            </a:fld>
            <a:endParaRPr lang="en-US" dirty="0"/>
          </a:p>
        </p:txBody>
      </p:sp>
    </p:spTree>
    <p:extLst>
      <p:ext uri="{BB962C8B-B14F-4D97-AF65-F5344CB8AC3E}">
        <p14:creationId xmlns:p14="http://schemas.microsoft.com/office/powerpoint/2010/main" val="3946726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38</a:t>
            </a:fld>
            <a:endParaRPr lang="en-US" dirty="0"/>
          </a:p>
        </p:txBody>
      </p:sp>
    </p:spTree>
    <p:extLst>
      <p:ext uri="{BB962C8B-B14F-4D97-AF65-F5344CB8AC3E}">
        <p14:creationId xmlns:p14="http://schemas.microsoft.com/office/powerpoint/2010/main" val="11466731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39</a:t>
            </a:fld>
            <a:endParaRPr lang="en-US" dirty="0"/>
          </a:p>
        </p:txBody>
      </p:sp>
    </p:spTree>
    <p:extLst>
      <p:ext uri="{BB962C8B-B14F-4D97-AF65-F5344CB8AC3E}">
        <p14:creationId xmlns:p14="http://schemas.microsoft.com/office/powerpoint/2010/main" val="394672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4</a:t>
            </a:fld>
            <a:endParaRPr lang="en-US" dirty="0"/>
          </a:p>
        </p:txBody>
      </p:sp>
    </p:spTree>
    <p:extLst>
      <p:ext uri="{BB962C8B-B14F-4D97-AF65-F5344CB8AC3E}">
        <p14:creationId xmlns:p14="http://schemas.microsoft.com/office/powerpoint/2010/main" val="20699218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40</a:t>
            </a:fld>
            <a:endParaRPr lang="en-US" dirty="0"/>
          </a:p>
        </p:txBody>
      </p:sp>
    </p:spTree>
    <p:extLst>
      <p:ext uri="{BB962C8B-B14F-4D97-AF65-F5344CB8AC3E}">
        <p14:creationId xmlns:p14="http://schemas.microsoft.com/office/powerpoint/2010/main" val="16721577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41</a:t>
            </a:fld>
            <a:endParaRPr lang="en-US" dirty="0"/>
          </a:p>
        </p:txBody>
      </p:sp>
    </p:spTree>
    <p:extLst>
      <p:ext uri="{BB962C8B-B14F-4D97-AF65-F5344CB8AC3E}">
        <p14:creationId xmlns:p14="http://schemas.microsoft.com/office/powerpoint/2010/main" val="14020822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42</a:t>
            </a:fld>
            <a:endParaRPr lang="en-US" dirty="0"/>
          </a:p>
        </p:txBody>
      </p:sp>
    </p:spTree>
    <p:extLst>
      <p:ext uri="{BB962C8B-B14F-4D97-AF65-F5344CB8AC3E}">
        <p14:creationId xmlns:p14="http://schemas.microsoft.com/office/powerpoint/2010/main" val="7543037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1CDD7-54AA-4AE5-BF07-E040D843E356}" type="slidenum">
              <a:rPr lang="en-US" altLang="en-US"/>
              <a:pPr/>
              <a:t>43</a:t>
            </a:fld>
            <a:endParaRPr lang="en-US" altLang="en-US" dirty="0"/>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r>
              <a:rPr lang="en-US" altLang="en-US" b="1" i="1" dirty="0"/>
              <a:t>[NOTE: this slide can be omitted by the facilitator if pressed for time]</a:t>
            </a:r>
          </a:p>
          <a:p>
            <a:pPr>
              <a:buFontTx/>
              <a:buChar char="•"/>
            </a:pPr>
            <a:r>
              <a:rPr lang="en-US" altLang="en-US" dirty="0"/>
              <a:t>The cycle in this slide focuses more on the donor—the donor is at the center. </a:t>
            </a:r>
          </a:p>
          <a:p>
            <a:pPr>
              <a:buFontTx/>
              <a:buChar char="•"/>
            </a:pPr>
            <a:r>
              <a:rPr lang="en-US" altLang="en-US" dirty="0"/>
              <a:t>Note also that it involves building a trust-based relationship. We aim to move donors up a </a:t>
            </a:r>
            <a:r>
              <a:rPr lang="en-US" altLang="en-US" i="1" dirty="0"/>
              <a:t>donor commitment continuum</a:t>
            </a:r>
            <a:r>
              <a:rPr lang="en-US" altLang="en-US" dirty="0"/>
              <a:t> (illustrated on the next slide)—from mere </a:t>
            </a:r>
            <a:r>
              <a:rPr lang="en-US" altLang="en-US" i="1" dirty="0"/>
              <a:t>awareness</a:t>
            </a:r>
            <a:r>
              <a:rPr lang="en-US" altLang="en-US" dirty="0"/>
              <a:t> of a program, to </a:t>
            </a:r>
            <a:r>
              <a:rPr lang="en-US" altLang="en-US" i="1" dirty="0"/>
              <a:t>ownership</a:t>
            </a:r>
            <a:r>
              <a:rPr lang="en-US" altLang="en-US" dirty="0"/>
              <a:t>. </a:t>
            </a:r>
          </a:p>
          <a:p>
            <a:pPr>
              <a:buFontTx/>
              <a:buChar char="•"/>
            </a:pPr>
            <a:r>
              <a:rPr lang="en-US" altLang="en-US" dirty="0"/>
              <a:t>Note that on this and the last slide, we are talking about a continuous </a:t>
            </a:r>
            <a:r>
              <a:rPr lang="en-US" altLang="en-US" i="1" dirty="0"/>
              <a:t>cycle</a:t>
            </a:r>
            <a:r>
              <a:rPr lang="en-US" altLang="en-US" dirty="0"/>
              <a:t>—as donors see that their support makes an impact, they become compelled to give again. </a:t>
            </a:r>
          </a:p>
          <a:p>
            <a:pPr>
              <a:buFontTx/>
              <a:buChar char="•"/>
            </a:pPr>
            <a:endParaRPr lang="en-US" alt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9200" y="685800"/>
            <a:ext cx="4572000" cy="3429000"/>
          </a:xfrm>
        </p:spPr>
      </p:sp>
      <p:sp>
        <p:nvSpPr>
          <p:cNvPr id="3" name="Notes Placeholder 2"/>
          <p:cNvSpPr>
            <a:spLocks noGrp="1"/>
          </p:cNvSpPr>
          <p:nvPr>
            <p:ph type="body" idx="1"/>
          </p:nvPr>
        </p:nvSpPr>
        <p:spPr/>
        <p:txBody>
          <a:bodyPr/>
          <a:lstStyle/>
          <a:p>
            <a:pPr lvl="0" eaLnBrk="0" fontAlgn="base" hangingPunct="0">
              <a:spcBef>
                <a:spcPct val="0"/>
              </a:spcBef>
              <a:spcAft>
                <a:spcPct val="0"/>
              </a:spcAft>
            </a:pPr>
            <a:r>
              <a:rPr lang="en-US" altLang="en-US" i="1" dirty="0">
                <a:latin typeface="Arial" pitchFamily="34" charset="0"/>
                <a:cs typeface="Arial" pitchFamily="34" charset="0"/>
              </a:rPr>
              <a:t>The continuum relates to the donor’s level of engagement and emotional commitment to the organization.</a:t>
            </a:r>
            <a:endParaRPr lang="en-US" altLang="en-US" sz="200" dirty="0">
              <a:latin typeface="Arial" pitchFamily="34" charset="0"/>
              <a:cs typeface="Arial" pitchFamily="34" charset="0"/>
            </a:endParaRPr>
          </a:p>
          <a:p>
            <a:pPr lvl="0" eaLnBrk="0" fontAlgn="base" hangingPunct="0">
              <a:spcBef>
                <a:spcPct val="0"/>
              </a:spcBef>
              <a:spcAft>
                <a:spcPct val="0"/>
              </a:spcAft>
            </a:pPr>
            <a:r>
              <a:rPr lang="en-US" altLang="en-US" i="1" dirty="0">
                <a:latin typeface="Arial" pitchFamily="34" charset="0"/>
                <a:cs typeface="Arial" pitchFamily="34" charset="0"/>
              </a:rPr>
              <a:t>Research suggests that as the level of engagement and commitment increases, so does gift size.</a:t>
            </a:r>
            <a:endParaRPr lang="en-US" altLang="en-US" sz="200" dirty="0">
              <a:latin typeface="Arial" pitchFamily="34" charset="0"/>
              <a:cs typeface="Arial" pitchFamily="34" charset="0"/>
            </a:endParaRPr>
          </a:p>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44</a:t>
            </a:fld>
            <a:endParaRPr lang="en-US" dirty="0"/>
          </a:p>
        </p:txBody>
      </p:sp>
    </p:spTree>
    <p:extLst>
      <p:ext uri="{BB962C8B-B14F-4D97-AF65-F5344CB8AC3E}">
        <p14:creationId xmlns:p14="http://schemas.microsoft.com/office/powerpoint/2010/main" val="38393878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about the difference the donor wants to make---not what you need. </a:t>
            </a:r>
          </a:p>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46</a:t>
            </a:fld>
            <a:endParaRPr lang="en-US" dirty="0"/>
          </a:p>
        </p:txBody>
      </p:sp>
    </p:spTree>
    <p:extLst>
      <p:ext uri="{BB962C8B-B14F-4D97-AF65-F5344CB8AC3E}">
        <p14:creationId xmlns:p14="http://schemas.microsoft.com/office/powerpoint/2010/main" val="357819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47</a:t>
            </a:fld>
            <a:endParaRPr lang="en-US" dirty="0"/>
          </a:p>
        </p:txBody>
      </p:sp>
    </p:spTree>
    <p:extLst>
      <p:ext uri="{BB962C8B-B14F-4D97-AF65-F5344CB8AC3E}">
        <p14:creationId xmlns:p14="http://schemas.microsoft.com/office/powerpoint/2010/main" val="25469387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1CDD7-54AA-4AE5-BF07-E040D843E356}" type="slidenum">
              <a:rPr lang="en-US" altLang="en-US"/>
              <a:pPr/>
              <a:t>48</a:t>
            </a:fld>
            <a:endParaRPr lang="en-US" altLang="en-US" dirty="0"/>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r>
              <a:rPr lang="en-US" altLang="en-US" b="1" i="1" dirty="0"/>
              <a:t>[NOTE: this slide can be omitted by the facilitator if pressed for time]</a:t>
            </a:r>
          </a:p>
          <a:p>
            <a:pPr>
              <a:buFontTx/>
              <a:buChar char="•"/>
            </a:pPr>
            <a:r>
              <a:rPr lang="en-US" altLang="en-US" dirty="0"/>
              <a:t>The cycle in this slide focuses more on the donor—the donor is at the center. </a:t>
            </a:r>
          </a:p>
          <a:p>
            <a:pPr>
              <a:buFontTx/>
              <a:buChar char="•"/>
            </a:pPr>
            <a:r>
              <a:rPr lang="en-US" altLang="en-US" dirty="0"/>
              <a:t>Note also that it involves building a trust-based relationship. We aim to move donors up a </a:t>
            </a:r>
            <a:r>
              <a:rPr lang="en-US" altLang="en-US" i="1" dirty="0"/>
              <a:t>donor commitment continuum</a:t>
            </a:r>
            <a:r>
              <a:rPr lang="en-US" altLang="en-US" dirty="0"/>
              <a:t> (illustrated on the next slide)—from mere </a:t>
            </a:r>
            <a:r>
              <a:rPr lang="en-US" altLang="en-US" i="1" dirty="0"/>
              <a:t>awareness</a:t>
            </a:r>
            <a:r>
              <a:rPr lang="en-US" altLang="en-US" dirty="0"/>
              <a:t> of a program, to </a:t>
            </a:r>
            <a:r>
              <a:rPr lang="en-US" altLang="en-US" i="1" dirty="0"/>
              <a:t>ownership</a:t>
            </a:r>
            <a:r>
              <a:rPr lang="en-US" altLang="en-US" dirty="0"/>
              <a:t>. </a:t>
            </a:r>
          </a:p>
          <a:p>
            <a:pPr>
              <a:buFontTx/>
              <a:buChar char="•"/>
            </a:pPr>
            <a:r>
              <a:rPr lang="en-US" altLang="en-US" dirty="0"/>
              <a:t>Note that on this and the last slide, we are talking about a continuous </a:t>
            </a:r>
            <a:r>
              <a:rPr lang="en-US" altLang="en-US" i="1" dirty="0"/>
              <a:t>cycle</a:t>
            </a:r>
            <a:r>
              <a:rPr lang="en-US" altLang="en-US" dirty="0"/>
              <a:t>—as donors see that their support makes an impact, they become compelled to give again. </a:t>
            </a:r>
          </a:p>
          <a:p>
            <a:pPr>
              <a:buFontTx/>
              <a:buChar char="•"/>
            </a:pPr>
            <a:endParaRPr lang="en-US" alt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49</a:t>
            </a:fld>
            <a:endParaRPr lang="en-US" dirty="0"/>
          </a:p>
        </p:txBody>
      </p:sp>
    </p:spTree>
    <p:extLst>
      <p:ext uri="{BB962C8B-B14F-4D97-AF65-F5344CB8AC3E}">
        <p14:creationId xmlns:p14="http://schemas.microsoft.com/office/powerpoint/2010/main" val="26340096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50</a:t>
            </a:fld>
            <a:endParaRPr lang="en-US" dirty="0"/>
          </a:p>
        </p:txBody>
      </p:sp>
    </p:spTree>
    <p:extLst>
      <p:ext uri="{BB962C8B-B14F-4D97-AF65-F5344CB8AC3E}">
        <p14:creationId xmlns:p14="http://schemas.microsoft.com/office/powerpoint/2010/main" val="3077006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5</a:t>
            </a:fld>
            <a:endParaRPr lang="en-US" dirty="0"/>
          </a:p>
        </p:txBody>
      </p:sp>
    </p:spTree>
    <p:extLst>
      <p:ext uri="{BB962C8B-B14F-4D97-AF65-F5344CB8AC3E}">
        <p14:creationId xmlns:p14="http://schemas.microsoft.com/office/powerpoint/2010/main" val="38400685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51</a:t>
            </a:fld>
            <a:endParaRPr lang="en-US" dirty="0"/>
          </a:p>
        </p:txBody>
      </p:sp>
    </p:spTree>
    <p:extLst>
      <p:ext uri="{BB962C8B-B14F-4D97-AF65-F5344CB8AC3E}">
        <p14:creationId xmlns:p14="http://schemas.microsoft.com/office/powerpoint/2010/main" val="7969236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solidFill>
                  <a:prstClr val="black"/>
                </a:solidFill>
              </a:rPr>
              <a:t>Social media is listed by millennials (33 percent) and Gen Xers (28 percent) as the tool that most inspires giving</a:t>
            </a:r>
            <a:r>
              <a:rPr lang="en-US" dirty="0">
                <a:solidFill>
                  <a:prstClr val="black"/>
                </a:solidFill>
              </a:rPr>
              <a:t>, while Baby Boomers list fundraising events (24 percent) as most inspirational.</a:t>
            </a:r>
          </a:p>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52</a:t>
            </a:fld>
            <a:endParaRPr lang="en-US" dirty="0"/>
          </a:p>
        </p:txBody>
      </p:sp>
    </p:spTree>
    <p:extLst>
      <p:ext uri="{BB962C8B-B14F-4D97-AF65-F5344CB8AC3E}">
        <p14:creationId xmlns:p14="http://schemas.microsoft.com/office/powerpoint/2010/main" val="32246222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Giving website now </a:t>
            </a:r>
            <a:r>
              <a:rPr lang="en-US" b="1" dirty="0"/>
              <a:t>10 years old.  </a:t>
            </a:r>
            <a:r>
              <a:rPr lang="en-US" b="1" dirty="0" smtClean="0"/>
              <a:t> </a:t>
            </a:r>
          </a:p>
          <a:p>
            <a:endParaRPr lang="en-US" dirty="0" smtClean="0"/>
          </a:p>
          <a:p>
            <a:r>
              <a:rPr lang="en-US" dirty="0" smtClean="0"/>
              <a:t>Year-round </a:t>
            </a:r>
            <a:r>
              <a:rPr lang="en-US" dirty="0"/>
              <a:t>giving.   Most </a:t>
            </a:r>
            <a:r>
              <a:rPr lang="en-US" dirty="0" smtClean="0"/>
              <a:t>other Giving Sites do </a:t>
            </a:r>
            <a:r>
              <a:rPr lang="en-US" dirty="0"/>
              <a:t>just the day. </a:t>
            </a:r>
            <a:r>
              <a:rPr lang="en-US" dirty="0" smtClean="0"/>
              <a:t>Colorado started </a:t>
            </a:r>
            <a:r>
              <a:rPr lang="en-US" dirty="0"/>
              <a:t>as year-round </a:t>
            </a:r>
            <a:r>
              <a:rPr lang="en-US" dirty="0" smtClean="0"/>
              <a:t>giving </a:t>
            </a:r>
            <a:r>
              <a:rPr lang="en-US" dirty="0"/>
              <a:t>and moved to the Giving Day.</a:t>
            </a:r>
          </a:p>
          <a:p>
            <a:r>
              <a:rPr lang="en-US" dirty="0"/>
              <a:t> </a:t>
            </a:r>
          </a:p>
          <a:p>
            <a:r>
              <a:rPr lang="en-US" dirty="0" smtClean="0"/>
              <a:t>Colorado Giving is a consolidated giving portal</a:t>
            </a:r>
            <a:r>
              <a:rPr lang="en-US" dirty="0"/>
              <a:t> </a:t>
            </a:r>
            <a:r>
              <a:rPr lang="en-US" dirty="0" smtClean="0"/>
              <a:t>for many nonprofits.  Features recurring,  monthly giving feature.  </a:t>
            </a:r>
          </a:p>
          <a:p>
            <a:endParaRPr lang="en-US" dirty="0"/>
          </a:p>
          <a:p>
            <a:r>
              <a:rPr lang="en-US" dirty="0"/>
              <a:t>T</a:t>
            </a:r>
            <a:r>
              <a:rPr lang="en-US" dirty="0" smtClean="0"/>
              <a:t>hrough </a:t>
            </a:r>
            <a:r>
              <a:rPr lang="en-US" dirty="0"/>
              <a:t>the site 3200 </a:t>
            </a:r>
            <a:r>
              <a:rPr lang="en-US" dirty="0" smtClean="0"/>
              <a:t>individuals are giving </a:t>
            </a:r>
            <a:r>
              <a:rPr lang="en-US" dirty="0"/>
              <a:t>to 900 </a:t>
            </a:r>
            <a:r>
              <a:rPr lang="en-US" dirty="0" smtClean="0"/>
              <a:t>organization </a:t>
            </a:r>
            <a:r>
              <a:rPr lang="en-US" dirty="0"/>
              <a:t>about $200,000 per month.  </a:t>
            </a:r>
            <a:r>
              <a:rPr lang="en-US" dirty="0" smtClean="0"/>
              <a:t>They are also giving </a:t>
            </a:r>
            <a:r>
              <a:rPr lang="en-US" dirty="0"/>
              <a:t>to multiple non-profits.  At one point </a:t>
            </a:r>
            <a:r>
              <a:rPr lang="en-US" dirty="0" smtClean="0"/>
              <a:t>they had </a:t>
            </a:r>
            <a:r>
              <a:rPr lang="en-US" dirty="0"/>
              <a:t>a gentlemen who was giving 17 monthly </a:t>
            </a:r>
            <a:r>
              <a:rPr lang="en-US" dirty="0" smtClean="0"/>
              <a:t>gifts (and he lives in </a:t>
            </a:r>
            <a:r>
              <a:rPr lang="en-US" dirty="0"/>
              <a:t>New </a:t>
            </a:r>
            <a:r>
              <a:rPr lang="en-US" dirty="0" smtClean="0"/>
              <a:t>Jersey, not Colorado).  </a:t>
            </a:r>
            <a:endParaRPr lang="en-US" dirty="0"/>
          </a:p>
          <a:p>
            <a:endParaRPr lang="en-US" dirty="0" smtClean="0"/>
          </a:p>
          <a:p>
            <a:r>
              <a:rPr lang="en-US" dirty="0" smtClean="0"/>
              <a:t>The website can also be used for Peer </a:t>
            </a:r>
            <a:r>
              <a:rPr lang="en-US" dirty="0"/>
              <a:t>to peer challenges</a:t>
            </a:r>
            <a:r>
              <a:rPr lang="en-US" dirty="0" smtClean="0"/>
              <a:t>—”getting </a:t>
            </a:r>
            <a:r>
              <a:rPr lang="en-US" dirty="0"/>
              <a:t>my friends to give to my </a:t>
            </a:r>
            <a:r>
              <a:rPr lang="en-US" dirty="0" smtClean="0"/>
              <a:t>causes”.  </a:t>
            </a:r>
            <a:r>
              <a:rPr lang="en-US" dirty="0"/>
              <a:t>Some non-profits tie to an event</a:t>
            </a:r>
            <a:r>
              <a:rPr lang="en-US" i="1" dirty="0"/>
              <a:t>.  It’s a virtual lemonade stand. </a:t>
            </a:r>
            <a:endParaRPr lang="en-US" i="1" dirty="0" smtClean="0"/>
          </a:p>
          <a:p>
            <a:endParaRPr lang="en-US" i="1" dirty="0"/>
          </a:p>
          <a:p>
            <a:r>
              <a:rPr lang="en-US" dirty="0" smtClean="0"/>
              <a:t>Virtual </a:t>
            </a:r>
            <a:r>
              <a:rPr lang="en-US" dirty="0"/>
              <a:t>food drive by one </a:t>
            </a:r>
            <a:r>
              <a:rPr lang="en-US" dirty="0" smtClean="0"/>
              <a:t>non-profit—to raise money, they packaged gifts to impact.  For example, $10 </a:t>
            </a:r>
            <a:r>
              <a:rPr lang="en-US" dirty="0"/>
              <a:t>buys 3 cases of corn.  Involvement device. </a:t>
            </a:r>
            <a:endParaRPr lang="en-US" dirty="0" smtClean="0"/>
          </a:p>
          <a:p>
            <a:r>
              <a:rPr lang="en-US" dirty="0"/>
              <a:t> </a:t>
            </a:r>
          </a:p>
          <a:p>
            <a:r>
              <a:rPr lang="en-US" dirty="0" smtClean="0"/>
              <a:t>E-giving Gift </a:t>
            </a:r>
            <a:r>
              <a:rPr lang="en-US" dirty="0"/>
              <a:t>Card—A concept of gift for </a:t>
            </a:r>
            <a:r>
              <a:rPr lang="en-US" dirty="0" smtClean="0"/>
              <a:t>friends </a:t>
            </a:r>
            <a:r>
              <a:rPr lang="en-US" dirty="0"/>
              <a:t>who have everything.  It’s more fun for me to give a gift car to let you play </a:t>
            </a:r>
            <a:r>
              <a:rPr lang="en-US" dirty="0" smtClean="0"/>
              <a:t>around </a:t>
            </a:r>
            <a:r>
              <a:rPr lang="en-US" dirty="0"/>
              <a:t>with it.  </a:t>
            </a:r>
            <a:r>
              <a:rPr lang="en-US" dirty="0" smtClean="0"/>
              <a:t>They are promoting using Online </a:t>
            </a:r>
            <a:r>
              <a:rPr lang="en-US" dirty="0"/>
              <a:t>Google ads…</a:t>
            </a:r>
          </a:p>
          <a:p>
            <a:endParaRPr lang="en-US" dirty="0"/>
          </a:p>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58</a:t>
            </a:fld>
            <a:endParaRPr lang="en-US" dirty="0"/>
          </a:p>
        </p:txBody>
      </p:sp>
    </p:spTree>
    <p:extLst>
      <p:ext uri="{BB962C8B-B14F-4D97-AF65-F5344CB8AC3E}">
        <p14:creationId xmlns:p14="http://schemas.microsoft.com/office/powerpoint/2010/main" val="29840802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59</a:t>
            </a:fld>
            <a:endParaRPr lang="en-US" dirty="0"/>
          </a:p>
        </p:txBody>
      </p:sp>
    </p:spTree>
    <p:extLst>
      <p:ext uri="{BB962C8B-B14F-4D97-AF65-F5344CB8AC3E}">
        <p14:creationId xmlns:p14="http://schemas.microsoft.com/office/powerpoint/2010/main" val="32910811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5400" y="838200"/>
            <a:ext cx="4572000" cy="3429000"/>
          </a:xfrm>
        </p:spPr>
      </p:sp>
      <p:sp>
        <p:nvSpPr>
          <p:cNvPr id="3" name="Notes Placeholder 2"/>
          <p:cNvSpPr>
            <a:spLocks noGrp="1"/>
          </p:cNvSpPr>
          <p:nvPr>
            <p:ph type="body" idx="1"/>
          </p:nvPr>
        </p:nvSpPr>
        <p:spPr>
          <a:xfrm>
            <a:off x="685800" y="4343400"/>
            <a:ext cx="5791200" cy="4114800"/>
          </a:xfrm>
        </p:spPr>
        <p:txBody>
          <a:bodyPr/>
          <a:lstStyle/>
          <a:p>
            <a:r>
              <a:rPr lang="en-US" dirty="0"/>
              <a:t>Community First Foundation and FirstBank are presenting Colorado Gives Day on Tuesday, December 5, 2017. This annual statewide movement celebrates and increases philanthropy in Colorado through online giving. The $1 Million Incentive Fund created by the partners is one of the largest giving-day incentive funds in the country</a:t>
            </a:r>
            <a:r>
              <a:rPr lang="en-US" dirty="0" smtClean="0"/>
              <a:t>.</a:t>
            </a:r>
          </a:p>
          <a:p>
            <a:endParaRPr lang="en-US" dirty="0"/>
          </a:p>
          <a:p>
            <a:r>
              <a:rPr lang="en-US" dirty="0"/>
              <a:t>This year’s GIVES DAY ….Tuesday, December 5, 2017 </a:t>
            </a:r>
          </a:p>
          <a:p>
            <a:endParaRPr lang="en-US" i="1" dirty="0"/>
          </a:p>
          <a:p>
            <a:r>
              <a:rPr lang="en-US" i="1" dirty="0"/>
              <a:t>Community First Foundation and FirstBank are presenting Colorado Gives Day on Tuesday, December 5, 2017. This annual statewide movement celebrates and increases philanthropy in Colorado through online giving. The $1 Million Incentive Fund created by the partners is one of the largest giving-day incentive funds in the country.</a:t>
            </a:r>
            <a:br>
              <a:rPr lang="en-US" i="1" dirty="0"/>
            </a:br>
            <a:endParaRPr lang="en-US" dirty="0"/>
          </a:p>
          <a:p>
            <a:r>
              <a:rPr lang="en-US" dirty="0"/>
              <a:t>Matching—too hard to do.  For GIVES DAY, there has always been an incentive pool. Changed to incentive pool.  It still boosts the total.  Right now they get about 4 cents on the dollar. </a:t>
            </a:r>
          </a:p>
          <a:p>
            <a:endParaRPr lang="en-US" dirty="0"/>
          </a:p>
          <a:p>
            <a:r>
              <a:rPr lang="en-US" dirty="0"/>
              <a:t>Biggest gift was $1.4 million—from a trust.  She put it in her will.  Closing out her will and she wanted to give YMCA.  </a:t>
            </a:r>
          </a:p>
          <a:p>
            <a:endParaRPr lang="en-US" dirty="0"/>
          </a:p>
          <a:p>
            <a:r>
              <a:rPr lang="en-US" dirty="0"/>
              <a:t>Gives Day—great way to kick off or end a capital campaign. One of the non-profits got $100,000 gift for capital campaign.  </a:t>
            </a:r>
          </a:p>
          <a:p>
            <a:endParaRPr lang="en-US" dirty="0"/>
          </a:p>
          <a:p>
            <a:endParaRPr lang="en-US" dirty="0"/>
          </a:p>
          <a:p>
            <a:endParaRPr lang="en-US" dirty="0"/>
          </a:p>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63</a:t>
            </a:fld>
            <a:endParaRPr lang="en-US" dirty="0"/>
          </a:p>
        </p:txBody>
      </p:sp>
    </p:spTree>
    <p:extLst>
      <p:ext uri="{BB962C8B-B14F-4D97-AF65-F5344CB8AC3E}">
        <p14:creationId xmlns:p14="http://schemas.microsoft.com/office/powerpoint/2010/main" val="12683381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67200"/>
            <a:ext cx="5486400" cy="4114800"/>
          </a:xfrm>
        </p:spPr>
        <p:txBody>
          <a:bodyPr/>
          <a:lstStyle/>
          <a:p>
            <a:r>
              <a:rPr lang="en-US" dirty="0"/>
              <a:t>Kids for Colorado Gives…all </a:t>
            </a:r>
            <a:r>
              <a:rPr lang="en-US" dirty="0" smtClean="0"/>
              <a:t>gift </a:t>
            </a:r>
            <a:r>
              <a:rPr lang="en-US" dirty="0"/>
              <a:t>cards.  </a:t>
            </a:r>
            <a:endParaRPr lang="en-US" dirty="0" smtClean="0"/>
          </a:p>
          <a:p>
            <a:endParaRPr lang="en-US" dirty="0" smtClean="0"/>
          </a:p>
          <a:p>
            <a:r>
              <a:rPr lang="en-US" dirty="0" smtClean="0"/>
              <a:t>Heard </a:t>
            </a:r>
            <a:r>
              <a:rPr lang="en-US" dirty="0"/>
              <a:t>that people were using GIVES DAY with her grandkids and they pick the </a:t>
            </a:r>
            <a:r>
              <a:rPr lang="en-US" dirty="0" smtClean="0"/>
              <a:t>non profits </a:t>
            </a:r>
            <a:r>
              <a:rPr lang="en-US" dirty="0"/>
              <a:t>they want to give to.  Safe and trusted non-profits.  </a:t>
            </a:r>
            <a:endParaRPr lang="en-US" dirty="0" smtClean="0"/>
          </a:p>
          <a:p>
            <a:endParaRPr lang="en-US" dirty="0"/>
          </a:p>
          <a:p>
            <a:r>
              <a:rPr lang="en-US" dirty="0" smtClean="0"/>
              <a:t>So they created a special site just for kids.  </a:t>
            </a:r>
            <a:r>
              <a:rPr lang="en-US" dirty="0"/>
              <a:t>U</a:t>
            </a:r>
            <a:r>
              <a:rPr lang="en-US" dirty="0" smtClean="0"/>
              <a:t>pdated </a:t>
            </a:r>
            <a:r>
              <a:rPr lang="en-US" dirty="0"/>
              <a:t>the profiles for Kids…specially-designed page.  Launched Sept 2016…still very new.  Lots of opportunities.  Young Americans Bank and Junior </a:t>
            </a:r>
            <a:r>
              <a:rPr lang="en-US" dirty="0" smtClean="0"/>
              <a:t>Achievement are partners.  Also partnering </a:t>
            </a:r>
            <a:r>
              <a:rPr lang="en-US" dirty="0"/>
              <a:t>with girl </a:t>
            </a:r>
            <a:r>
              <a:rPr lang="en-US" dirty="0" smtClean="0"/>
              <a:t>Scouts.  They created a special philanthropy badge to encourage kids to go online and give. </a:t>
            </a:r>
          </a:p>
          <a:p>
            <a:endParaRPr lang="en-US" dirty="0"/>
          </a:p>
          <a:p>
            <a:r>
              <a:rPr lang="en-US" dirty="0" smtClean="0"/>
              <a:t>Getting </a:t>
            </a:r>
            <a:r>
              <a:rPr lang="en-US" dirty="0"/>
              <a:t>kids on the site…Young Americans </a:t>
            </a:r>
            <a:r>
              <a:rPr lang="en-US" dirty="0" smtClean="0"/>
              <a:t>has another program called Penny </a:t>
            </a:r>
            <a:r>
              <a:rPr lang="en-US" dirty="0"/>
              <a:t>Harvest out of new York.  Kids collect their pennies…they learn about the nonprofits and grant their pennies at the end of the year. </a:t>
            </a:r>
            <a:r>
              <a:rPr lang="en-US" dirty="0" smtClean="0"/>
              <a:t>They include some volunteer opportunities </a:t>
            </a:r>
            <a:r>
              <a:rPr lang="en-US" dirty="0"/>
              <a:t>for kids too. </a:t>
            </a:r>
          </a:p>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64</a:t>
            </a:fld>
            <a:endParaRPr lang="en-US" dirty="0"/>
          </a:p>
        </p:txBody>
      </p:sp>
    </p:spTree>
    <p:extLst>
      <p:ext uri="{BB962C8B-B14F-4D97-AF65-F5344CB8AC3E}">
        <p14:creationId xmlns:p14="http://schemas.microsoft.com/office/powerpoint/2010/main" val="8726626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ColoradoGives </a:t>
            </a:r>
          </a:p>
          <a:p>
            <a:r>
              <a:rPr lang="en-US" dirty="0"/>
              <a:t>This hugely successful online giving option powers your work and multiplies your good.</a:t>
            </a:r>
          </a:p>
          <a:p>
            <a:r>
              <a:rPr lang="en-US" dirty="0"/>
              <a:t>Community First Foundation is proud to offer Colorado nonprofits a unique and highly engaging way to increase donations, connect with supporters and spread the word about their mission and work. ColoradoGives.org is our year-round, online giving website </a:t>
            </a:r>
            <a:r>
              <a:rPr lang="en-US" b="1" dirty="0"/>
              <a:t>featuring the missions, programs and finances of more than 2,000 Colorado nonprofits</a:t>
            </a:r>
            <a:r>
              <a:rPr lang="en-US" dirty="0"/>
              <a:t>. </a:t>
            </a:r>
            <a:endParaRPr lang="en-US" dirty="0" smtClean="0"/>
          </a:p>
          <a:p>
            <a:r>
              <a:rPr lang="en-US" dirty="0" smtClean="0"/>
              <a:t>Each </a:t>
            </a:r>
            <a:r>
              <a:rPr lang="en-US" dirty="0"/>
              <a:t>organization's online profile is screened by Community First Foundation to ensure specific standards of transparency.</a:t>
            </a:r>
          </a:p>
          <a:p>
            <a:r>
              <a:rPr lang="en-US" dirty="0"/>
              <a:t>Made possible by Community First Foundation since 2007, ColoradoGives.org encourages charitable giving by providing comprehensive, objective and up-to-date information about Colorado nonprofits and an easy way to support them online. ColoradoGives.org and its signature giving day - Colorado Gives Day - make fundraising simple for your organization and easy for donors. More than $200 million has been raised for Colorado nonprofits through ColoradoGives.org since 2007</a:t>
            </a:r>
            <a:r>
              <a:rPr lang="en-US" dirty="0" smtClean="0"/>
              <a:t>.</a:t>
            </a:r>
          </a:p>
          <a:p>
            <a:endParaRPr lang="en-US" dirty="0" smtClean="0"/>
          </a:p>
          <a:p>
            <a:r>
              <a:rPr lang="en-US" b="1" dirty="0"/>
              <a:t>Story about woman who </a:t>
            </a:r>
            <a:r>
              <a:rPr lang="en-US" b="1" dirty="0" smtClean="0"/>
              <a:t>went on line but forgot to give to one of her favorite causes--Lutheran </a:t>
            </a:r>
            <a:r>
              <a:rPr lang="en-US" b="1" dirty="0"/>
              <a:t>Family Services.  Thought </a:t>
            </a:r>
            <a:r>
              <a:rPr lang="en-US" b="1" dirty="0" smtClean="0"/>
              <a:t>called and said that she had “filled </a:t>
            </a:r>
            <a:r>
              <a:rPr lang="en-US" b="1" dirty="0"/>
              <a:t>my cart”  </a:t>
            </a:r>
            <a:r>
              <a:rPr lang="en-US" b="1" dirty="0" smtClean="0"/>
              <a:t>but had another gift to make.  She then gave </a:t>
            </a:r>
            <a:r>
              <a:rPr lang="en-US" b="1" dirty="0"/>
              <a:t>$</a:t>
            </a:r>
            <a:r>
              <a:rPr lang="en-US" b="1" dirty="0" smtClean="0"/>
              <a:t>10,000.</a:t>
            </a:r>
            <a:endParaRPr lang="en-US" dirty="0"/>
          </a:p>
          <a:p>
            <a:endParaRPr lang="en-US" dirty="0"/>
          </a:p>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65</a:t>
            </a:fld>
            <a:endParaRPr lang="en-US" dirty="0"/>
          </a:p>
        </p:txBody>
      </p:sp>
    </p:spTree>
    <p:extLst>
      <p:ext uri="{BB962C8B-B14F-4D97-AF65-F5344CB8AC3E}">
        <p14:creationId xmlns:p14="http://schemas.microsoft.com/office/powerpoint/2010/main" val="74994084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66</a:t>
            </a:fld>
            <a:endParaRPr lang="en-US" dirty="0"/>
          </a:p>
        </p:txBody>
      </p:sp>
    </p:spTree>
    <p:extLst>
      <p:ext uri="{BB962C8B-B14F-4D97-AF65-F5344CB8AC3E}">
        <p14:creationId xmlns:p14="http://schemas.microsoft.com/office/powerpoint/2010/main" val="30547707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72</a:t>
            </a:fld>
            <a:endParaRPr lang="en-US" dirty="0"/>
          </a:p>
        </p:txBody>
      </p:sp>
    </p:spTree>
    <p:extLst>
      <p:ext uri="{BB962C8B-B14F-4D97-AF65-F5344CB8AC3E}">
        <p14:creationId xmlns:p14="http://schemas.microsoft.com/office/powerpoint/2010/main" val="131753603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Why the annual fund is “the cornerstone” of all fundraising     </a:t>
            </a:r>
          </a:p>
          <a:p>
            <a:r>
              <a:rPr lang="en-US" dirty="0"/>
              <a:t>The annual fund carries this distinction for three reasons:</a:t>
            </a:r>
          </a:p>
          <a:p>
            <a:r>
              <a:rPr lang="en-US" dirty="0"/>
              <a:t>1. It keeps donors </a:t>
            </a:r>
            <a:r>
              <a:rPr lang="en-US" i="1" dirty="0"/>
              <a:t>loyal</a:t>
            </a:r>
            <a:r>
              <a:rPr lang="en-US" dirty="0"/>
              <a:t> and </a:t>
            </a:r>
            <a:r>
              <a:rPr lang="en-US" i="1" dirty="0"/>
              <a:t>invested</a:t>
            </a:r>
            <a:r>
              <a:rPr lang="en-US" dirty="0"/>
              <a:t> in your work by keeping them informed every year of what the organization has accomplished. In other words, the annual fund keeps your organization “front and center” and reminds donors of all the good work you do. </a:t>
            </a:r>
            <a:br>
              <a:rPr lang="en-US" dirty="0"/>
            </a:br>
            <a:r>
              <a:rPr lang="en-US" dirty="0"/>
              <a:t/>
            </a:r>
            <a:br>
              <a:rPr lang="en-US" dirty="0"/>
            </a:br>
            <a:r>
              <a:rPr lang="en-US" dirty="0"/>
              <a:t>2. It allows for </a:t>
            </a:r>
            <a:r>
              <a:rPr lang="en-US" i="1" dirty="0"/>
              <a:t>flexibility</a:t>
            </a:r>
            <a:r>
              <a:rPr lang="en-US" dirty="0"/>
              <a:t>. Because the dollars an annual fund raises are unrestricted, those dollars can to be spent wherever they are most needed. </a:t>
            </a:r>
            <a:br>
              <a:rPr lang="en-US" dirty="0"/>
            </a:br>
            <a:r>
              <a:rPr lang="en-US" dirty="0"/>
              <a:t/>
            </a:r>
            <a:br>
              <a:rPr lang="en-US" dirty="0"/>
            </a:br>
            <a:r>
              <a:rPr lang="en-US" dirty="0"/>
              <a:t>3. It can become an individual’s </a:t>
            </a:r>
            <a:r>
              <a:rPr lang="en-US" i="1" dirty="0"/>
              <a:t>stepping stone</a:t>
            </a:r>
            <a:r>
              <a:rPr lang="en-US" dirty="0"/>
              <a:t> to a higher level of giving. From the annual fund, individuals can progress to becoming “major” gift donors (however your library defines this) and, finally, to planned giving, leaving a gift to your library in their will or estate plan</a:t>
            </a:r>
            <a:r>
              <a:rPr lang="en-US" dirty="0" smtClean="0"/>
              <a:t>.</a:t>
            </a:r>
          </a:p>
          <a:p>
            <a:endParaRPr lang="en-US" dirty="0"/>
          </a:p>
          <a:p>
            <a:r>
              <a:rPr lang="en-US" i="1" dirty="0" smtClean="0"/>
              <a:t>Annual </a:t>
            </a:r>
            <a:r>
              <a:rPr lang="en-US" i="1" dirty="0"/>
              <a:t>fund</a:t>
            </a:r>
            <a:r>
              <a:rPr lang="en-US" dirty="0"/>
              <a:t> is a catch-all term for fundraising activities that are designed to stimulate regular giving. It encompasses activities such as telephone campaigns, direct mail, e-appeals, inserts in alumni magazines, adverts and web-based appeals. </a:t>
            </a:r>
            <a:endParaRPr lang="en-US" dirty="0" smtClean="0"/>
          </a:p>
          <a:p>
            <a:endParaRPr lang="en-US" dirty="0"/>
          </a:p>
          <a:p>
            <a:r>
              <a:rPr lang="en-US" dirty="0" smtClean="0"/>
              <a:t>These </a:t>
            </a:r>
            <a:r>
              <a:rPr lang="en-US" dirty="0"/>
              <a:t>activities are important for many reasons, including that they:</a:t>
            </a:r>
          </a:p>
          <a:p>
            <a:pPr marL="171450" indent="-171450">
              <a:buFont typeface="Arial" panose="020B0604020202020204" pitchFamily="34" charset="0"/>
              <a:buChar char="•"/>
            </a:pPr>
            <a:r>
              <a:rPr lang="en-US" dirty="0"/>
              <a:t>Provide income both for specific projects and unrestricted funds,</a:t>
            </a:r>
          </a:p>
          <a:p>
            <a:pPr marL="171450" indent="-171450">
              <a:buFont typeface="Arial" panose="020B0604020202020204" pitchFamily="34" charset="0"/>
              <a:buChar char="•"/>
            </a:pPr>
            <a:r>
              <a:rPr lang="en-US" dirty="0"/>
              <a:t>Establish giving habits and enable patterns of giving to be tracked,</a:t>
            </a:r>
          </a:p>
          <a:p>
            <a:pPr marL="171450" indent="-171450">
              <a:buFont typeface="Arial" panose="020B0604020202020204" pitchFamily="34" charset="0"/>
              <a:buChar char="•"/>
            </a:pPr>
            <a:r>
              <a:rPr lang="en-US" dirty="0"/>
              <a:t>Establish a donor pipeline, enabling the identification of donors with the potential capacity and propensity to give bigger gifts in the future,</a:t>
            </a:r>
          </a:p>
          <a:p>
            <a:pPr marL="171450" indent="-171450">
              <a:buFont typeface="Arial" panose="020B0604020202020204" pitchFamily="34" charset="0"/>
              <a:buChar char="•"/>
            </a:pPr>
            <a:r>
              <a:rPr lang="en-US" dirty="0"/>
              <a:t>Increase donor participation rates,</a:t>
            </a:r>
          </a:p>
          <a:p>
            <a:pPr marL="171450" indent="-171450">
              <a:buFont typeface="Arial" panose="020B0604020202020204" pitchFamily="34" charset="0"/>
              <a:buChar char="•"/>
            </a:pPr>
            <a:r>
              <a:rPr lang="en-US" dirty="0"/>
              <a:t>Help improve and keep data about prospects up to date,</a:t>
            </a:r>
          </a:p>
          <a:p>
            <a:pPr marL="171450" indent="-171450">
              <a:buFont typeface="Arial" panose="020B0604020202020204" pitchFamily="34" charset="0"/>
              <a:buChar char="•"/>
            </a:pPr>
            <a:r>
              <a:rPr lang="en-US" dirty="0"/>
              <a:t>Are a great stewardship tool,</a:t>
            </a:r>
          </a:p>
          <a:p>
            <a:pPr marL="171450" indent="-171450">
              <a:buFont typeface="Arial" panose="020B0604020202020204" pitchFamily="34" charset="0"/>
              <a:buChar char="•"/>
            </a:pPr>
            <a:r>
              <a:rPr lang="en-US" dirty="0"/>
              <a:t>Help reinforce core messages about an institution,</a:t>
            </a:r>
          </a:p>
          <a:p>
            <a:pPr marL="171450" indent="-171450">
              <a:buFont typeface="Arial" panose="020B0604020202020204" pitchFamily="34" charset="0"/>
              <a:buChar char="•"/>
            </a:pPr>
            <a:r>
              <a:rPr lang="en-US" dirty="0"/>
              <a:t>Help identify the enthusiasts who might be leaders or significant volunteers and</a:t>
            </a:r>
          </a:p>
          <a:p>
            <a:pPr marL="171450" indent="-171450">
              <a:buFont typeface="Arial" panose="020B0604020202020204" pitchFamily="34" charset="0"/>
              <a:buChar char="•"/>
            </a:pPr>
            <a:r>
              <a:rPr lang="en-US" dirty="0"/>
              <a:t>Strengthen the bonds between an institution and its prospects.</a:t>
            </a:r>
          </a:p>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73</a:t>
            </a:fld>
            <a:endParaRPr lang="en-US" dirty="0"/>
          </a:p>
        </p:txBody>
      </p:sp>
    </p:spTree>
    <p:extLst>
      <p:ext uri="{BB962C8B-B14F-4D97-AF65-F5344CB8AC3E}">
        <p14:creationId xmlns:p14="http://schemas.microsoft.com/office/powerpoint/2010/main" val="3416563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6</a:t>
            </a:fld>
            <a:endParaRPr lang="en-US" dirty="0"/>
          </a:p>
        </p:txBody>
      </p:sp>
    </p:spTree>
    <p:extLst>
      <p:ext uri="{BB962C8B-B14F-4D97-AF65-F5344CB8AC3E}">
        <p14:creationId xmlns:p14="http://schemas.microsoft.com/office/powerpoint/2010/main" val="32531388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Many charities mount a signature campaign during the last few months of the year (or before their fiscal year is up). That push is often a themed campaign across multiple channels over a defined period. </a:t>
            </a:r>
          </a:p>
          <a:p>
            <a:endParaRPr lang="en-US" dirty="0" smtClean="0"/>
          </a:p>
          <a:p>
            <a:r>
              <a:rPr lang="en-US" dirty="0" smtClean="0"/>
              <a:t>Standard </a:t>
            </a:r>
            <a:r>
              <a:rPr lang="en-US" dirty="0"/>
              <a:t>methods used for this anchor campaign include </a:t>
            </a:r>
            <a:r>
              <a:rPr lang="en-US" dirty="0">
                <a:hlinkClick r:id="rId3"/>
              </a:rPr>
              <a:t>direct mail</a:t>
            </a:r>
            <a:r>
              <a:rPr lang="en-US" dirty="0"/>
              <a:t>, email appeals, a </a:t>
            </a:r>
            <a:r>
              <a:rPr lang="en-US" dirty="0">
                <a:hlinkClick r:id="rId4"/>
              </a:rPr>
              <a:t>coordinated social media campaign</a:t>
            </a:r>
            <a:r>
              <a:rPr lang="en-US" dirty="0"/>
              <a:t>, and a telephone push to key donors.</a:t>
            </a:r>
          </a:p>
          <a:p>
            <a:r>
              <a:rPr lang="en-US" dirty="0"/>
              <a:t> </a:t>
            </a:r>
          </a:p>
          <a:p>
            <a:r>
              <a:rPr lang="en-US" dirty="0"/>
              <a:t>Year-end campaigns work well because donors are accustomed to giving at that time of year, and the looming deadline if they want a </a:t>
            </a:r>
            <a:r>
              <a:rPr lang="en-US" dirty="0">
                <a:hlinkClick r:id="rId5"/>
              </a:rPr>
              <a:t>charitable tax deduction</a:t>
            </a:r>
            <a:r>
              <a:rPr lang="en-US" dirty="0"/>
              <a:t> provides added incentive</a:t>
            </a:r>
            <a:r>
              <a:rPr lang="en-US" dirty="0" smtClean="0"/>
              <a:t>.</a:t>
            </a:r>
          </a:p>
          <a:p>
            <a:endParaRPr lang="en-US" dirty="0"/>
          </a:p>
          <a:p>
            <a:r>
              <a:rPr lang="en-US" dirty="0"/>
              <a:t>Many donors use the end of the year to revisit their giving plans, determine how much they wish to give in total to charity, and add or subtract charities from their list of favorites</a:t>
            </a:r>
            <a:r>
              <a:rPr lang="en-US" dirty="0" smtClean="0"/>
              <a:t>.</a:t>
            </a:r>
          </a:p>
          <a:p>
            <a:endParaRPr lang="en-US" dirty="0"/>
          </a:p>
          <a:p>
            <a:r>
              <a:rPr lang="en-US" dirty="0"/>
              <a:t>If a nonprofit does not already have an annual fundraising campaign, the year-end general appeal is a must.  Most nonprofits start their fundraising in this way, and many have built on that base successfully.</a:t>
            </a:r>
          </a:p>
          <a:p>
            <a:endParaRPr lang="en-US" dirty="0" smtClean="0"/>
          </a:p>
          <a:p>
            <a:r>
              <a:rPr lang="en-US" dirty="0" smtClean="0"/>
              <a:t>However</a:t>
            </a:r>
            <a:r>
              <a:rPr lang="en-US" dirty="0"/>
              <a:t>, the most creative fundraisers go beyond the signature campaign.  They devise waves of smaller campaigns throughout the year. These can be more focused both by theme and audience. </a:t>
            </a:r>
          </a:p>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74</a:t>
            </a:fld>
            <a:endParaRPr lang="en-US" dirty="0"/>
          </a:p>
        </p:txBody>
      </p:sp>
    </p:spTree>
    <p:extLst>
      <p:ext uri="{BB962C8B-B14F-4D97-AF65-F5344CB8AC3E}">
        <p14:creationId xmlns:p14="http://schemas.microsoft.com/office/powerpoint/2010/main" val="38273323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 difference between an annual fund and a membership campaign     </a:t>
            </a:r>
          </a:p>
          <a:p>
            <a:r>
              <a:rPr lang="en-US" dirty="0" smtClean="0"/>
              <a:t>Many Friends groups and Foundations conduct membership campaigns throughout the year. Membership contributions can be solicited from individuals anytime during the year. Most individuals think of a membership contribution as a fairly small gift; most memberships are in the $10 to $50 range. Most donors who give a membership contribution don’t think very much about that gift constituting a charitable (tax deductible) contribution, but rather view it as a small token that provides an affiliation between the individual and the institution.</a:t>
            </a:r>
          </a:p>
          <a:p>
            <a:r>
              <a:rPr lang="en-US" dirty="0" smtClean="0"/>
              <a:t>An annual fund contribution, however, is made at the end of the year and does feel like a tax deductible contribution to the giver because that is the time of year when people are thinking about  doing just that – taking advantage of a last chance to lower their taxes. As a result, people are usually more generous with their annual fund contribution than with their membership contribution; thus, the annual fund has the potential to bring in large amounts of revenue.</a:t>
            </a:r>
          </a:p>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75</a:t>
            </a:fld>
            <a:endParaRPr lang="en-US" dirty="0"/>
          </a:p>
        </p:txBody>
      </p:sp>
    </p:spTree>
    <p:extLst>
      <p:ext uri="{BB962C8B-B14F-4D97-AF65-F5344CB8AC3E}">
        <p14:creationId xmlns:p14="http://schemas.microsoft.com/office/powerpoint/2010/main" val="30848182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Operation giving…annual giving….keep the doors open.  It’s all about packaging.  </a:t>
            </a:r>
          </a:p>
          <a:p>
            <a:endParaRPr lang="en-US" dirty="0"/>
          </a:p>
          <a:p>
            <a:r>
              <a:rPr lang="en-US" dirty="0"/>
              <a:t>Trying to get kids funded to go to camp. Campfire, zip lines, archery…poor kids don’t get to do this.  Mail appeal asking for camp gifts.  Didn’t get much.  They packaged the campaign=== send 6 kids to camp.  Buy t-ps’.  Raised about $200,000.  Scholarships to camp.  The gifts all go to the camp….res    Dining hall sponsors.  </a:t>
            </a:r>
          </a:p>
          <a:p>
            <a:endParaRPr lang="en-US" dirty="0"/>
          </a:p>
          <a:p>
            <a:r>
              <a:rPr lang="en-US" dirty="0"/>
              <a:t>Individuals tend to give from three sources: discretionary or disposable income, </a:t>
            </a:r>
          </a:p>
          <a:p>
            <a:r>
              <a:rPr lang="en-US" dirty="0"/>
              <a:t>their assets, and estates. The annual fund generally seeks funding from individuals’ </a:t>
            </a:r>
          </a:p>
          <a:p>
            <a:r>
              <a:rPr lang="en-US" dirty="0"/>
              <a:t>discretionary income. This statement does not seek to belittle the practice of sacrificial </a:t>
            </a:r>
          </a:p>
          <a:p>
            <a:r>
              <a:rPr lang="en-US" dirty="0"/>
              <a:t>giving. People with strong religious belief or those who share a tradition of philanthropy</a:t>
            </a:r>
          </a:p>
          <a:p>
            <a:r>
              <a:rPr lang="en-US" dirty="0"/>
              <a:t>, </a:t>
            </a:r>
          </a:p>
          <a:p>
            <a:r>
              <a:rPr lang="en-US" dirty="0"/>
              <a:t>will tend to give sacrificially. For the most part, however, the bulk of contributors will </a:t>
            </a:r>
          </a:p>
          <a:p>
            <a:r>
              <a:rPr lang="en-US" dirty="0"/>
              <a:t>not make any gift that will compel them to give up something important in their lives </a:t>
            </a:r>
          </a:p>
          <a:p>
            <a:r>
              <a:rPr lang="en-US" dirty="0"/>
              <a:t>or cause them to change their standard of living. Nevertheless, they continue to give </a:t>
            </a:r>
          </a:p>
          <a:p>
            <a:r>
              <a:rPr lang="en-US" dirty="0"/>
              <a:t>generously to causes.</a:t>
            </a:r>
          </a:p>
          <a:p>
            <a:r>
              <a:rPr lang="en-US" dirty="0"/>
              <a:t>Contributors will give for current program support, to meet a special need, for capital </a:t>
            </a:r>
          </a:p>
          <a:p>
            <a:r>
              <a:rPr lang="en-US" dirty="0"/>
              <a:t>purposes, or to help build the organization’s endowment holdings. This sympathetic </a:t>
            </a:r>
          </a:p>
          <a:p>
            <a:r>
              <a:rPr lang="en-US" dirty="0"/>
              <a:t>broad-based giving pattern is not haphazard. The interests of the contributor must be </a:t>
            </a:r>
          </a:p>
          <a:p>
            <a:r>
              <a:rPr lang="en-US" dirty="0"/>
              <a:t>nurtured. Involvement is invited through the annual solicitation of gifts to the annual </a:t>
            </a:r>
          </a:p>
          <a:p>
            <a:r>
              <a:rPr lang="en-US" dirty="0"/>
              <a:t>fund. The very process of solicitation can encourage the contributor to become more </a:t>
            </a:r>
          </a:p>
          <a:p>
            <a:r>
              <a:rPr lang="en-US" dirty="0"/>
              <a:t>knowledgeable about the organization, more understanding, and therefore more </a:t>
            </a:r>
          </a:p>
          <a:p>
            <a:r>
              <a:rPr lang="en-US" dirty="0"/>
              <a:t>supportive</a:t>
            </a:r>
          </a:p>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76</a:t>
            </a:fld>
            <a:endParaRPr lang="en-US" dirty="0"/>
          </a:p>
        </p:txBody>
      </p:sp>
    </p:spTree>
    <p:extLst>
      <p:ext uri="{BB962C8B-B14F-4D97-AF65-F5344CB8AC3E}">
        <p14:creationId xmlns:p14="http://schemas.microsoft.com/office/powerpoint/2010/main" val="5152702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78</a:t>
            </a:fld>
            <a:endParaRPr lang="en-US" dirty="0"/>
          </a:p>
        </p:txBody>
      </p:sp>
    </p:spTree>
    <p:extLst>
      <p:ext uri="{BB962C8B-B14F-4D97-AF65-F5344CB8AC3E}">
        <p14:creationId xmlns:p14="http://schemas.microsoft.com/office/powerpoint/2010/main" val="12387011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Alternative to annual giving that creates feeling of belonging</a:t>
            </a:r>
          </a:p>
          <a:p>
            <a:pPr marL="171450" indent="-171450">
              <a:buFont typeface="Arial" panose="020B0604020202020204" pitchFamily="34" charset="0"/>
              <a:buChar char="•"/>
            </a:pPr>
            <a:r>
              <a:rPr lang="en-US" dirty="0"/>
              <a:t>Opportunity for ongoing dialogue with members.</a:t>
            </a:r>
          </a:p>
          <a:p>
            <a:pPr marL="171450" indent="-171450">
              <a:buFont typeface="Arial" panose="020B0604020202020204" pitchFamily="34" charset="0"/>
              <a:buChar char="•"/>
            </a:pPr>
            <a:r>
              <a:rPr lang="en-US" dirty="0"/>
              <a:t>Helps identify prospects for major donors. </a:t>
            </a:r>
          </a:p>
          <a:p>
            <a:pPr marL="171450" indent="-171450">
              <a:buFont typeface="Arial" panose="020B0604020202020204" pitchFamily="34" charset="0"/>
              <a:buChar char="•"/>
            </a:pPr>
            <a:r>
              <a:rPr lang="en-US" dirty="0"/>
              <a:t>Different levels can helps you better understand your donors—provides clues to their capacity.  </a:t>
            </a:r>
          </a:p>
          <a:p>
            <a:pPr marL="171450" indent="-171450">
              <a:buFont typeface="Arial" panose="020B0604020202020204" pitchFamily="34" charset="0"/>
              <a:buChar char="•"/>
            </a:pPr>
            <a:r>
              <a:rPr lang="en-US" dirty="0"/>
              <a:t>It’s a value proposition—you are providing something very valuable. You are asking people to invest….people to invest.   </a:t>
            </a:r>
          </a:p>
          <a:p>
            <a:pPr marL="171450" indent="-171450">
              <a:buFont typeface="Arial" panose="020B0604020202020204" pitchFamily="34" charset="0"/>
              <a:buChar char="•"/>
            </a:pPr>
            <a:r>
              <a:rPr lang="en-US" dirty="0"/>
              <a:t>If you are afraid of cutting off access---you can support this .  Like SCFD </a:t>
            </a:r>
            <a:r>
              <a:rPr lang="en-US" dirty="0" smtClean="0"/>
              <a:t>says</a:t>
            </a:r>
            <a:r>
              <a:rPr lang="en-US" dirty="0"/>
              <a:t>,</a:t>
            </a:r>
            <a:r>
              <a:rPr lang="en-US" dirty="0" smtClean="0"/>
              <a:t> “Serving </a:t>
            </a:r>
            <a:r>
              <a:rPr lang="en-US" dirty="0"/>
              <a:t>the community—people who can afford it will subsidize people who can’t</a:t>
            </a:r>
            <a:r>
              <a:rPr lang="en-US" dirty="0" smtClean="0"/>
              <a:t>.”</a:t>
            </a:r>
            <a:endParaRPr lang="en-US" dirty="0"/>
          </a:p>
          <a:p>
            <a:pPr marL="171450" indent="-171450">
              <a:buFont typeface="Arial" panose="020B0604020202020204" pitchFamily="34" charset="0"/>
              <a:buChar char="•"/>
            </a:pPr>
            <a:endParaRPr lang="en-US" dirty="0"/>
          </a:p>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79</a:t>
            </a:fld>
            <a:endParaRPr lang="en-US" dirty="0"/>
          </a:p>
        </p:txBody>
      </p:sp>
    </p:spTree>
    <p:extLst>
      <p:ext uri="{BB962C8B-B14F-4D97-AF65-F5344CB8AC3E}">
        <p14:creationId xmlns:p14="http://schemas.microsoft.com/office/powerpoint/2010/main" val="153009322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difference between an annual fund and a membership campaign     </a:t>
            </a:r>
          </a:p>
          <a:p>
            <a:r>
              <a:rPr lang="en-US" dirty="0"/>
              <a:t>Many Friends groups and Foundations conduct membership campaigns throughout the year. </a:t>
            </a:r>
            <a:endParaRPr lang="en-US" dirty="0" smtClean="0"/>
          </a:p>
          <a:p>
            <a:endParaRPr lang="en-US" dirty="0"/>
          </a:p>
          <a:p>
            <a:r>
              <a:rPr lang="en-US" dirty="0" smtClean="0"/>
              <a:t>Membership </a:t>
            </a:r>
            <a:r>
              <a:rPr lang="en-US" dirty="0"/>
              <a:t>contributions can be solicited from individuals anytime during the year. Most individuals think of a membership contribution as a fairly small gift; most memberships are in the $10 to $50 range. </a:t>
            </a:r>
            <a:endParaRPr lang="en-US" dirty="0" smtClean="0"/>
          </a:p>
          <a:p>
            <a:endParaRPr lang="en-US" dirty="0"/>
          </a:p>
          <a:p>
            <a:r>
              <a:rPr lang="en-US" dirty="0" smtClean="0"/>
              <a:t>Most </a:t>
            </a:r>
            <a:r>
              <a:rPr lang="en-US" dirty="0"/>
              <a:t>donors who give a membership contribution don’t think very much about that gift constituting a charitable (tax deductible) contribution, but rather view it as a small token that provides an affiliation between the individual and the institution.</a:t>
            </a:r>
          </a:p>
          <a:p>
            <a:r>
              <a:rPr lang="en-US" dirty="0"/>
              <a:t>An annual fund contribution, however, is made at the end of the year and does feel like a tax deductible contribution to the giver because that is the time of year when people are thinking about  doing just that – taking advantage of a last chance to lower their taxes. As a result, people are usually more generous with their annual fund contribution than with their membership contribution; thus, the annual fund has the potential to bring in large amounts of revenue.</a:t>
            </a:r>
          </a:p>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80</a:t>
            </a:fld>
            <a:endParaRPr lang="en-US" dirty="0"/>
          </a:p>
        </p:txBody>
      </p:sp>
    </p:spTree>
    <p:extLst>
      <p:ext uri="{BB962C8B-B14F-4D97-AF65-F5344CB8AC3E}">
        <p14:creationId xmlns:p14="http://schemas.microsoft.com/office/powerpoint/2010/main" val="300530372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867400" cy="4114800"/>
          </a:xfrm>
        </p:spPr>
        <p:txBody>
          <a:bodyPr/>
          <a:lstStyle/>
          <a:p>
            <a:pPr fontAlgn="base"/>
            <a:r>
              <a:rPr lang="en-US" dirty="0"/>
              <a:t>You want to attract as many donors as possible to make their respective donations which they may choose from a number of various giving levels you provide in your </a:t>
            </a:r>
            <a:r>
              <a:rPr lang="en-US" dirty="0" smtClean="0"/>
              <a:t>campaign</a:t>
            </a:r>
          </a:p>
          <a:p>
            <a:pPr fontAlgn="base"/>
            <a:endParaRPr lang="en-US" dirty="0"/>
          </a:p>
          <a:p>
            <a:pPr fontAlgn="base"/>
            <a:r>
              <a:rPr lang="en-US" dirty="0"/>
              <a:t>Membership levels need to be structured around what you believe is, or close to, the giving potential of your prospective “members.” As you will discover after rating each of them, capacity will vary widely</a:t>
            </a:r>
            <a:r>
              <a:rPr lang="en-US" dirty="0" smtClean="0"/>
              <a:t>.</a:t>
            </a:r>
          </a:p>
          <a:p>
            <a:pPr fontAlgn="base"/>
            <a:endParaRPr lang="en-US" dirty="0"/>
          </a:p>
          <a:p>
            <a:pPr fontAlgn="base"/>
            <a:r>
              <a:rPr lang="en-US" dirty="0"/>
              <a:t>Plugging into your campaign a wide range of membership levels allows you to provide each donor a giving opportunity he or she will recognize as appropriate to personal circumstances and the depth of his or her connection to your mission. In addition, the more giving levels you offer, the greater flexibility you will have in securing support at even higher levels as solicitations continue</a:t>
            </a:r>
            <a:r>
              <a:rPr lang="en-US" dirty="0" smtClean="0"/>
              <a:t>.</a:t>
            </a:r>
          </a:p>
          <a:p>
            <a:pPr fontAlgn="base"/>
            <a:endParaRPr lang="en-US" dirty="0"/>
          </a:p>
          <a:p>
            <a:pPr fontAlgn="base"/>
            <a:r>
              <a:rPr lang="en-US" dirty="0"/>
              <a:t>Some organizations offer special rates for students or senior citizens. </a:t>
            </a:r>
            <a:endParaRPr lang="en-US" dirty="0" smtClean="0"/>
          </a:p>
          <a:p>
            <a:pPr fontAlgn="base"/>
            <a:endParaRPr lang="en-US" dirty="0" smtClean="0"/>
          </a:p>
          <a:p>
            <a:pPr fontAlgn="base"/>
            <a:r>
              <a:rPr lang="en-US" dirty="0" smtClean="0"/>
              <a:t>Odds </a:t>
            </a:r>
            <a:r>
              <a:rPr lang="en-US" dirty="0"/>
              <a:t>are, some whom you’ve solicited at higher levels will send donations at those lower levels anyway. </a:t>
            </a:r>
            <a:r>
              <a:rPr lang="en-US" dirty="0" smtClean="0"/>
              <a:t>Not a good </a:t>
            </a:r>
            <a:r>
              <a:rPr lang="en-US" dirty="0"/>
              <a:t>practice to solicit them intentionally. Of course, you’ll welcome any and all donations – – and use the time between membership and renewal to cultivate and engage such members toward upgraded support.</a:t>
            </a:r>
          </a:p>
          <a:p>
            <a:pPr fontAlgn="base"/>
            <a:r>
              <a:rPr lang="en-US" dirty="0"/>
              <a:t>If you’re starting from scratch or seeking to expand an existing but small base of donors, identify new prospects in ways described in the exhibit </a:t>
            </a:r>
            <a:r>
              <a:rPr lang="en-US" dirty="0">
                <a:hlinkClick r:id="rId3"/>
              </a:rPr>
              <a:t>Major Donors &amp; Prospects</a:t>
            </a:r>
            <a:r>
              <a:rPr lang="en-US" dirty="0"/>
              <a:t>—beginning always with your Board of Trustees.</a:t>
            </a:r>
          </a:p>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81</a:t>
            </a:fld>
            <a:endParaRPr lang="en-US" dirty="0"/>
          </a:p>
        </p:txBody>
      </p:sp>
    </p:spTree>
    <p:extLst>
      <p:ext uri="{BB962C8B-B14F-4D97-AF65-F5344CB8AC3E}">
        <p14:creationId xmlns:p14="http://schemas.microsoft.com/office/powerpoint/2010/main" val="73943904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82</a:t>
            </a:fld>
            <a:endParaRPr lang="en-US" dirty="0"/>
          </a:p>
        </p:txBody>
      </p:sp>
    </p:spTree>
    <p:extLst>
      <p:ext uri="{BB962C8B-B14F-4D97-AF65-F5344CB8AC3E}">
        <p14:creationId xmlns:p14="http://schemas.microsoft.com/office/powerpoint/2010/main" val="352962341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83</a:t>
            </a:fld>
            <a:endParaRPr lang="en-US" dirty="0"/>
          </a:p>
        </p:txBody>
      </p:sp>
    </p:spTree>
    <p:extLst>
      <p:ext uri="{BB962C8B-B14F-4D97-AF65-F5344CB8AC3E}">
        <p14:creationId xmlns:p14="http://schemas.microsoft.com/office/powerpoint/2010/main" val="298614794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year they had a gala. An Italian woman, well-connected. Pulled beautiful gala at </a:t>
            </a:r>
            <a:r>
              <a:rPr lang="en-US" dirty="0" smtClean="0"/>
              <a:t> a top </a:t>
            </a:r>
            <a:r>
              <a:rPr lang="en-US" dirty="0"/>
              <a:t>hotel.  Had well-known personality who </a:t>
            </a:r>
            <a:r>
              <a:rPr lang="en-US" dirty="0" smtClean="0"/>
              <a:t>served as the MC</a:t>
            </a:r>
            <a:r>
              <a:rPr lang="en-US" dirty="0"/>
              <a:t>. </a:t>
            </a:r>
            <a:r>
              <a:rPr lang="en-US" dirty="0" smtClean="0"/>
              <a:t>Different </a:t>
            </a:r>
            <a:r>
              <a:rPr lang="en-US" dirty="0"/>
              <a:t>demographics—affluent Italians, state department middle class paid for by state </a:t>
            </a:r>
            <a:r>
              <a:rPr lang="en-US" dirty="0" smtClean="0"/>
              <a:t>dept., </a:t>
            </a:r>
            <a:r>
              <a:rPr lang="en-US" dirty="0"/>
              <a:t>then other embassy kids.  Big range of economic levels.  Pricing the gala tickets was an issue…beautiful event…but the tickets were 150 Euros but made no money at all, even thought they had live auction.  Italians loved it because it was lavish.  No incomes. </a:t>
            </a:r>
          </a:p>
          <a:p>
            <a:endParaRPr lang="en-US" dirty="0" smtClean="0"/>
          </a:p>
          <a:p>
            <a:endParaRPr lang="en-US" dirty="0"/>
          </a:p>
          <a:p>
            <a:r>
              <a:rPr lang="en-US" dirty="0" smtClean="0"/>
              <a:t>New </a:t>
            </a:r>
            <a:r>
              <a:rPr lang="en-US" dirty="0"/>
              <a:t>ambassador in </a:t>
            </a:r>
            <a:r>
              <a:rPr lang="en-US" dirty="0" smtClean="0"/>
              <a:t>Rome—massive </a:t>
            </a:r>
            <a:r>
              <a:rPr lang="en-US" dirty="0"/>
              <a:t>villa in Rome. One shot to have an event there. We needed to use it for fundraising.  You could buy a ticket to an event.  Priced the tickets as though it was an event in NY—steps of pricing.  Just a cocktail reception. They didn’t understand the different benefactor levels at all.  Will they spend more than what they have to.  Simply a different level of recognition.  Just a different way of recognizing the donors in the program.  Surprisingly, a large number of people bought at the $1,000 level yet it would have cost $75 to attend.  Indication of how the culture can work both ways.  Raised a lot of money—cost very little.  </a:t>
            </a:r>
          </a:p>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85</a:t>
            </a:fld>
            <a:endParaRPr lang="en-US" dirty="0"/>
          </a:p>
        </p:txBody>
      </p:sp>
    </p:spTree>
    <p:extLst>
      <p:ext uri="{BB962C8B-B14F-4D97-AF65-F5344CB8AC3E}">
        <p14:creationId xmlns:p14="http://schemas.microsoft.com/office/powerpoint/2010/main" val="992485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7</a:t>
            </a:fld>
            <a:endParaRPr lang="en-US" dirty="0"/>
          </a:p>
        </p:txBody>
      </p:sp>
    </p:spTree>
    <p:extLst>
      <p:ext uri="{BB962C8B-B14F-4D97-AF65-F5344CB8AC3E}">
        <p14:creationId xmlns:p14="http://schemas.microsoft.com/office/powerpoint/2010/main" val="280137711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year marked the 18</a:t>
            </a:r>
            <a:r>
              <a:rPr lang="en-US" baseline="30000" dirty="0"/>
              <a:t>th</a:t>
            </a:r>
            <a:r>
              <a:rPr lang="en-US" dirty="0"/>
              <a:t> anniversary of the founding of The MASK Project and the 10</a:t>
            </a:r>
            <a:r>
              <a:rPr lang="en-US" baseline="30000" dirty="0"/>
              <a:t>th</a:t>
            </a:r>
            <a:r>
              <a:rPr lang="en-US" dirty="0"/>
              <a:t> year of the gallery and auction. Held </a:t>
            </a:r>
            <a:r>
              <a:rPr lang="en-US" b="1" dirty="0"/>
              <a:t>biennially,</a:t>
            </a:r>
            <a:r>
              <a:rPr lang="en-US" dirty="0"/>
              <a:t> the internationally known fundraiser </a:t>
            </a:r>
            <a:r>
              <a:rPr lang="en-US" b="1" dirty="0"/>
              <a:t>features hand-painted works from fine artists, musicians, athletes, celebrities, business leaders and more.</a:t>
            </a:r>
            <a:r>
              <a:rPr lang="en-US" dirty="0"/>
              <a:t> To date, The MASK Project has raised more than $4.5 million to assist The Denver Hospice to care for all people in metro-Denver.</a:t>
            </a:r>
          </a:p>
          <a:p>
            <a:r>
              <a:rPr lang="en-US" b="1" cap="all" dirty="0"/>
              <a:t>HISTORY OF THE MASK </a:t>
            </a:r>
            <a:r>
              <a:rPr lang="en-US" b="1" cap="all" dirty="0" smtClean="0"/>
              <a:t>PROJECT The</a:t>
            </a:r>
            <a:r>
              <a:rPr lang="en-US" dirty="0" smtClean="0"/>
              <a:t> </a:t>
            </a:r>
            <a:r>
              <a:rPr lang="en-US" dirty="0"/>
              <a:t>MASK Project was founded in 1998 by The Denver Hospice and the Cherry Creek Shopping Center. The goal was to capture the imagination of Coloradans with a unique, interactive fundraiser.</a:t>
            </a:r>
          </a:p>
          <a:p>
            <a:r>
              <a:rPr lang="en-US" dirty="0"/>
              <a:t>And—18 years and 10 exhibitions later—that creative vision is as vibrant as ever.</a:t>
            </a:r>
          </a:p>
          <a:p>
            <a:r>
              <a:rPr lang="en-US" dirty="0"/>
              <a:t>Over the years, the community event has gained international attention, garnering masks by nationally-renowned artists, celebrities, sports figures, political and community leaders. </a:t>
            </a:r>
            <a:r>
              <a:rPr lang="en-US" dirty="0" smtClean="0"/>
              <a:t>The </a:t>
            </a:r>
            <a:r>
              <a:rPr lang="en-US" dirty="0"/>
              <a:t>highest bid ever received for a mask was in 2006, when Steve Chotin’s mask titled Helpful = Joyful Heart, sold during a festive round of bidding for $141,000. Calls to the live auction came in from Tel Aviv, Australia, Los Angeles and New York as associates of Steve and Robin Chotin and The Chotin Group bid on a mask by Denver artist Charles Wooldridge.</a:t>
            </a:r>
          </a:p>
          <a:p>
            <a:r>
              <a:rPr lang="en-US" b="1" dirty="0"/>
              <a:t>The Mask Project Online Auction, a Benefit for The Denver Hospice</a:t>
            </a:r>
          </a:p>
          <a:p>
            <a:r>
              <a:rPr lang="en-US" b="1" dirty="0"/>
              <a:t>Date/Time</a:t>
            </a:r>
          </a:p>
          <a:p>
            <a:r>
              <a:rPr lang="en-US" b="1" dirty="0"/>
              <a:t>Sep 12, 2016 to Oct 9, 2016</a:t>
            </a:r>
            <a:br>
              <a:rPr lang="en-US" b="1" dirty="0"/>
            </a:br>
            <a:r>
              <a:rPr lang="en-US" b="1" dirty="0"/>
              <a:t>08:00 AM until 12:00 AM</a:t>
            </a:r>
          </a:p>
          <a:p>
            <a:r>
              <a:rPr lang="en-US" b="1" dirty="0" smtClean="0"/>
              <a:t>Description</a:t>
            </a:r>
            <a:endParaRPr lang="en-US" b="1"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88</a:t>
            </a:fld>
            <a:endParaRPr lang="en-US" dirty="0"/>
          </a:p>
        </p:txBody>
      </p:sp>
    </p:spTree>
    <p:extLst>
      <p:ext uri="{BB962C8B-B14F-4D97-AF65-F5344CB8AC3E}">
        <p14:creationId xmlns:p14="http://schemas.microsoft.com/office/powerpoint/2010/main" val="251354370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Mask Project</a:t>
            </a:r>
            <a:r>
              <a:rPr lang="en-US" dirty="0"/>
              <a:t> was </a:t>
            </a:r>
            <a:r>
              <a:rPr lang="en-US" dirty="0">
                <a:solidFill>
                  <a:srgbClr val="FF0000"/>
                </a:solidFill>
              </a:rPr>
              <a:t>founded in 1998 </a:t>
            </a:r>
            <a:r>
              <a:rPr lang="en-US" dirty="0"/>
              <a:t>to capture the imagination of Coloradans with a unique fundraiser. The unconventional art auction features custom created masks by celebrities, sports figures, </a:t>
            </a:r>
            <a:r>
              <a:rPr lang="en-US" dirty="0" smtClean="0"/>
              <a:t>politicians, artists</a:t>
            </a:r>
            <a:r>
              <a:rPr lang="en-US" dirty="0"/>
              <a:t>, such as Robert Redford, Michelle Obama, Luke Bryant, Bon Jovi, Dale Chihuly, Von Miller, Governor Hickenlooper, Walter Isenberg and many more.  Since its inception, the Mask Project has generated upwards of </a:t>
            </a:r>
            <a:r>
              <a:rPr lang="en-US" dirty="0">
                <a:solidFill>
                  <a:srgbClr val="FF0000"/>
                </a:solidFill>
              </a:rPr>
              <a:t>$4.5 million in support for hospice</a:t>
            </a:r>
            <a:r>
              <a:rPr lang="en-US" dirty="0"/>
              <a:t> and palliative care for </a:t>
            </a:r>
            <a:r>
              <a:rPr lang="en-US" b="1" dirty="0"/>
              <a:t>The Denver Hospice. </a:t>
            </a:r>
            <a:r>
              <a:rPr lang="en-US" dirty="0"/>
              <a:t>The 500 masks gallery will be available for viewing at the Cherry Creek Shopping Center from </a:t>
            </a:r>
            <a:r>
              <a:rPr lang="en-US" b="1" dirty="0"/>
              <a:t>September 12 to October 9, 2016.</a:t>
            </a:r>
            <a:r>
              <a:rPr lang="en-US" dirty="0"/>
              <a:t> Over 1.5 million people are expected to view the gallery. Artists interested in creating a mask can reach out to The Denver Hospice to obtain a mask kit. The masks will be available for bidding through an on-line auction, at www.themaskproject.org.</a:t>
            </a:r>
          </a:p>
          <a:p>
            <a:r>
              <a:rPr lang="en-US" dirty="0"/>
              <a:t>The Mask Project Auction will be complemented by The Mask Project Luncheon, which will feature </a:t>
            </a:r>
            <a:r>
              <a:rPr lang="en-US" b="1" dirty="0"/>
              <a:t>Mitch Albom,</a:t>
            </a:r>
            <a:r>
              <a:rPr lang="en-US" dirty="0"/>
              <a:t>bestselling author, awarded sports journalist and philanthropist as the keynote speaker for the luncheon, and which is set to take place on </a:t>
            </a:r>
            <a:r>
              <a:rPr lang="en-US" b="1" dirty="0"/>
              <a:t>Wednesday,</a:t>
            </a:r>
            <a:r>
              <a:rPr lang="en-US" dirty="0"/>
              <a:t> </a:t>
            </a:r>
            <a:r>
              <a:rPr lang="en-US" b="1" dirty="0"/>
              <a:t>September 28, 2016, at 11:30am,</a:t>
            </a:r>
            <a:r>
              <a:rPr lang="en-US" dirty="0"/>
              <a:t> at the </a:t>
            </a:r>
            <a:r>
              <a:rPr lang="en-US" b="1" dirty="0"/>
              <a:t>Seawell Grand Ballroom </a:t>
            </a:r>
            <a:r>
              <a:rPr lang="en-US" dirty="0"/>
              <a:t>(1350 Arapahoe Street, Denver, CO, 80204). Albom is the author of six consecutive number one New York Times bestsellers, including “Tuesdays with Morrie”, the best-selling memoirs of all time. </a:t>
            </a:r>
            <a:r>
              <a:rPr lang="en-US" dirty="0" smtClean="0"/>
              <a:t>Tickets </a:t>
            </a:r>
            <a:r>
              <a:rPr lang="en-US" dirty="0"/>
              <a:t>are $175.  </a:t>
            </a:r>
          </a:p>
          <a:p>
            <a:r>
              <a:rPr lang="en-US" b="1" dirty="0"/>
              <a:t>Cost</a:t>
            </a:r>
          </a:p>
          <a:p>
            <a:r>
              <a:rPr lang="en-US" dirty="0"/>
              <a:t>$75 starting bid</a:t>
            </a:r>
          </a:p>
          <a:p>
            <a:r>
              <a:rPr lang="en-US" b="1" dirty="0" smtClean="0"/>
              <a:t>Additional </a:t>
            </a:r>
            <a:r>
              <a:rPr lang="en-US" b="1" dirty="0"/>
              <a:t>Information</a:t>
            </a:r>
          </a:p>
          <a:p>
            <a:r>
              <a:rPr lang="en-US" b="1" dirty="0"/>
              <a:t>Sponsor</a:t>
            </a:r>
          </a:p>
          <a:p>
            <a:r>
              <a:rPr lang="en-US" dirty="0"/>
              <a:t>Colorado Homes &amp; Lifestyles, 9NEWS, The Denver Hospice, Cherry Creek Shopping Center</a:t>
            </a:r>
          </a:p>
          <a:p>
            <a:r>
              <a:rPr lang="en-US" b="1" dirty="0"/>
              <a:t>Phone</a:t>
            </a:r>
          </a:p>
          <a:p>
            <a:r>
              <a:rPr lang="en-US" dirty="0"/>
              <a:t>303-398-6257</a:t>
            </a:r>
          </a:p>
          <a:p>
            <a:r>
              <a:rPr lang="en-US" b="1" dirty="0"/>
              <a:t>Contact name</a:t>
            </a:r>
          </a:p>
          <a:p>
            <a:r>
              <a:rPr lang="en-US" dirty="0"/>
              <a:t>Sean Goergen</a:t>
            </a:r>
          </a:p>
          <a:p>
            <a:r>
              <a:rPr lang="en-US" b="1" dirty="0"/>
              <a:t>Contact email</a:t>
            </a:r>
          </a:p>
          <a:p>
            <a:r>
              <a:rPr lang="en-US" dirty="0"/>
              <a:t>sgoergen@care4denver.org</a:t>
            </a:r>
          </a:p>
          <a:p>
            <a:r>
              <a:rPr lang="en-US" b="1" dirty="0"/>
              <a:t>Website</a:t>
            </a:r>
          </a:p>
          <a:p>
            <a:r>
              <a:rPr lang="en-US" dirty="0">
                <a:hlinkClick r:id="rId3"/>
              </a:rPr>
              <a:t>http://www.themaskproject.org</a:t>
            </a:r>
            <a:endParaRPr lang="en-US" dirty="0"/>
          </a:p>
          <a:p>
            <a:endParaRPr lang="en-US" dirty="0"/>
          </a:p>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89</a:t>
            </a:fld>
            <a:endParaRPr lang="en-US" dirty="0"/>
          </a:p>
        </p:txBody>
      </p:sp>
    </p:spTree>
    <p:extLst>
      <p:ext uri="{BB962C8B-B14F-4D97-AF65-F5344CB8AC3E}">
        <p14:creationId xmlns:p14="http://schemas.microsoft.com/office/powerpoint/2010/main" val="59276486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If you have a creative idea and then you need a leadership and connection</a:t>
            </a:r>
            <a:r>
              <a:rPr lang="en-US" b="1" dirty="0" smtClean="0"/>
              <a:t>…</a:t>
            </a:r>
          </a:p>
          <a:p>
            <a:endParaRPr lang="en-US" b="1" dirty="0"/>
          </a:p>
          <a:p>
            <a:r>
              <a:rPr lang="en-US" b="1" dirty="0" smtClean="0"/>
              <a:t>Lynn </a:t>
            </a:r>
            <a:r>
              <a:rPr lang="en-US" b="1" dirty="0"/>
              <a:t>cornered Pete Coors.  He said he would do this…asked for $1,000 for a leadership survey. </a:t>
            </a:r>
            <a:endParaRPr lang="en-US" dirty="0"/>
          </a:p>
          <a:p>
            <a:endParaRPr lang="en-US" b="1" dirty="0" smtClean="0"/>
          </a:p>
          <a:p>
            <a:r>
              <a:rPr lang="en-US" b="1" dirty="0" smtClean="0"/>
              <a:t>What </a:t>
            </a:r>
            <a:r>
              <a:rPr lang="en-US" b="1" dirty="0"/>
              <a:t>happens is that you connect with donors personally, it is a true relationship.   No matter what happens…it leads elsewhere in life.  </a:t>
            </a:r>
            <a:endParaRPr lang="en-US" dirty="0"/>
          </a:p>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92</a:t>
            </a:fld>
            <a:endParaRPr lang="en-US" dirty="0"/>
          </a:p>
        </p:txBody>
      </p:sp>
    </p:spTree>
    <p:extLst>
      <p:ext uri="{BB962C8B-B14F-4D97-AF65-F5344CB8AC3E}">
        <p14:creationId xmlns:p14="http://schemas.microsoft.com/office/powerpoint/2010/main" val="59463744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93</a:t>
            </a:fld>
            <a:endParaRPr lang="en-US" dirty="0"/>
          </a:p>
        </p:txBody>
      </p:sp>
    </p:spTree>
    <p:extLst>
      <p:ext uri="{BB962C8B-B14F-4D97-AF65-F5344CB8AC3E}">
        <p14:creationId xmlns:p14="http://schemas.microsoft.com/office/powerpoint/2010/main" val="408514849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1" dirty="0"/>
              <a:t>Sometimes called “Dollars for Doers”  </a:t>
            </a:r>
            <a:r>
              <a:rPr lang="en-US" dirty="0"/>
              <a:t>(individual volunteer grants) </a:t>
            </a:r>
          </a:p>
          <a:p>
            <a:pPr fontAlgn="base"/>
            <a:r>
              <a:rPr lang="en-US" dirty="0"/>
              <a:t>can take various forms. Also known as individual volunteer grants, these programs essentially reward employees who take time to donate their time to a nonprofit. For instance, a company might offer a $250 stipend to a nonprofit for every 15 hours that an employee volunteers there.</a:t>
            </a:r>
          </a:p>
          <a:p>
            <a:pPr fontAlgn="base"/>
            <a:endParaRPr lang="en-US" dirty="0" smtClean="0"/>
          </a:p>
          <a:p>
            <a:pPr fontAlgn="base"/>
            <a:r>
              <a:rPr lang="en-US" dirty="0" smtClean="0"/>
              <a:t>Some </a:t>
            </a:r>
            <a:r>
              <a:rPr lang="en-US" dirty="0"/>
              <a:t>companies will also help groups of employees organize for various nonprofit projects, for example, making calls to fundraise for public television or building a house for Habitat for Humanity. A corporate donation to the nonprofit often accompanies these “team building” efforts.</a:t>
            </a:r>
          </a:p>
          <a:p>
            <a:pPr fontAlgn="base"/>
            <a:endParaRPr lang="en-US" dirty="0"/>
          </a:p>
          <a:p>
            <a:pPr fontAlgn="base"/>
            <a:r>
              <a:rPr lang="en-US" b="1" dirty="0"/>
              <a:t>Tools to Facilitate Employee Matching Gifts </a:t>
            </a:r>
          </a:p>
          <a:p>
            <a:pPr fontAlgn="base"/>
            <a:r>
              <a:rPr lang="en-US" dirty="0"/>
              <a:t>For example, when an employee participates in a walkathon or other type of fundraising event, their employer may match the money they raise through sponsorships or other donations.</a:t>
            </a:r>
          </a:p>
          <a:p>
            <a:pPr fontAlgn="base"/>
            <a:r>
              <a:rPr lang="en-US" dirty="0"/>
              <a:t>To find companies that match their employees’ gifts, use </a:t>
            </a:r>
            <a:r>
              <a:rPr lang="en-US" dirty="0">
                <a:hlinkClick r:id="rId3"/>
              </a:rPr>
              <a:t>Foundation Directory Online</a:t>
            </a:r>
            <a:r>
              <a:rPr lang="en-US" dirty="0"/>
              <a:t>, our searchable </a:t>
            </a:r>
            <a:r>
              <a:rPr lang="en-US" dirty="0" smtClean="0"/>
              <a:t>grant makers </a:t>
            </a:r>
            <a:r>
              <a:rPr lang="en-US" dirty="0"/>
              <a:t>database, selecting a Transaction Type search for "Matching grants." You can subscribe to FDO, or use it for free at our </a:t>
            </a:r>
            <a:r>
              <a:rPr lang="en-US" dirty="0">
                <a:hlinkClick r:id="rId4"/>
              </a:rPr>
              <a:t>libraries and Funding Information Network </a:t>
            </a:r>
            <a:r>
              <a:rPr lang="en-US" dirty="0" smtClean="0"/>
              <a:t>partners nationwide.</a:t>
            </a:r>
            <a:endParaRPr lang="en-US" dirty="0"/>
          </a:p>
          <a:p>
            <a:pPr fontAlgn="base"/>
            <a:endParaRPr lang="en-US" dirty="0"/>
          </a:p>
          <a:p>
            <a:pPr fontAlgn="base"/>
            <a:r>
              <a:rPr lang="en-US" dirty="0"/>
              <a:t>Companies like </a:t>
            </a:r>
            <a:r>
              <a:rPr lang="en-US" dirty="0">
                <a:hlinkClick r:id="rId5"/>
              </a:rPr>
              <a:t>Double the Donation</a:t>
            </a:r>
            <a:r>
              <a:rPr lang="en-US" dirty="0"/>
              <a:t> or </a:t>
            </a:r>
            <a:r>
              <a:rPr lang="en-US" dirty="0">
                <a:hlinkClick r:id="rId6"/>
              </a:rPr>
              <a:t>HEP Development</a:t>
            </a:r>
            <a:r>
              <a:rPr lang="en-US" dirty="0"/>
              <a:t> also provide databases and services for nonprofits to find matching gift providers and make the process easier for their donors.</a:t>
            </a:r>
          </a:p>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95</a:t>
            </a:fld>
            <a:endParaRPr lang="en-US" dirty="0"/>
          </a:p>
        </p:txBody>
      </p:sp>
    </p:spTree>
    <p:extLst>
      <p:ext uri="{BB962C8B-B14F-4D97-AF65-F5344CB8AC3E}">
        <p14:creationId xmlns:p14="http://schemas.microsoft.com/office/powerpoint/2010/main" val="39467260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98</a:t>
            </a:fld>
            <a:endParaRPr lang="en-US" dirty="0"/>
          </a:p>
        </p:txBody>
      </p:sp>
    </p:spTree>
    <p:extLst>
      <p:ext uri="{BB962C8B-B14F-4D97-AF65-F5344CB8AC3E}">
        <p14:creationId xmlns:p14="http://schemas.microsoft.com/office/powerpoint/2010/main" val="200589436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had one donor whose will was written in a confusing way so that three different faculty members could have controlled </a:t>
            </a:r>
          </a:p>
          <a:p>
            <a:endParaRPr lang="en-US" dirty="0"/>
          </a:p>
          <a:p>
            <a:r>
              <a:rPr lang="en-US" dirty="0"/>
              <a:t>Trying to ensure the person that their wishes will be honored.  </a:t>
            </a:r>
          </a:p>
          <a:p>
            <a:endParaRPr lang="en-US" dirty="0"/>
          </a:p>
          <a:p>
            <a:r>
              <a:rPr lang="en-US" dirty="0"/>
              <a:t>Not unusual that people won’t share that information. </a:t>
            </a:r>
          </a:p>
          <a:p>
            <a:endParaRPr lang="en-US" dirty="0"/>
          </a:p>
          <a:p>
            <a:r>
              <a:rPr lang="en-US" dirty="0"/>
              <a:t>Bequest story….Anschutz gift.  The way it was written in a will, one of three different faculty members could have controlled the gift.  What should have been celebrated became a big fight.  </a:t>
            </a:r>
          </a:p>
          <a:p>
            <a:endParaRPr lang="en-US" dirty="0"/>
          </a:p>
          <a:p>
            <a:r>
              <a:rPr lang="en-US" dirty="0"/>
              <a:t>Would encourage them to share intention…ambiguity is cleared up.  </a:t>
            </a:r>
          </a:p>
          <a:p>
            <a:endParaRPr lang="en-US" dirty="0"/>
          </a:p>
          <a:p>
            <a:r>
              <a:rPr lang="en-US" dirty="0"/>
              <a:t>Also, encourage the donor their giving program during the lifetime…with a current gift. That way, they can see the impact….see if its doing what you want it to do.  </a:t>
            </a:r>
          </a:p>
          <a:p>
            <a:endParaRPr lang="en-US" dirty="0"/>
          </a:p>
          <a:p>
            <a:r>
              <a:rPr lang="en-US" dirty="0"/>
              <a:t>Some donors set up their gift to be an endowment—with their name associated so that their gift continues forever.  Typically supports scholarships or certain programs.  Can also fund a ‘chair’ at a university.  </a:t>
            </a:r>
          </a:p>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102</a:t>
            </a:fld>
            <a:endParaRPr lang="en-US" dirty="0"/>
          </a:p>
        </p:txBody>
      </p:sp>
    </p:spTree>
    <p:extLst>
      <p:ext uri="{BB962C8B-B14F-4D97-AF65-F5344CB8AC3E}">
        <p14:creationId xmlns:p14="http://schemas.microsoft.com/office/powerpoint/2010/main" val="116627354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104</a:t>
            </a:fld>
            <a:endParaRPr lang="en-US" dirty="0"/>
          </a:p>
        </p:txBody>
      </p:sp>
    </p:spTree>
    <p:extLst>
      <p:ext uri="{BB962C8B-B14F-4D97-AF65-F5344CB8AC3E}">
        <p14:creationId xmlns:p14="http://schemas.microsoft.com/office/powerpoint/2010/main" val="17078980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107</a:t>
            </a:fld>
            <a:endParaRPr lang="en-US" dirty="0"/>
          </a:p>
        </p:txBody>
      </p:sp>
    </p:spTree>
    <p:extLst>
      <p:ext uri="{BB962C8B-B14F-4D97-AF65-F5344CB8AC3E}">
        <p14:creationId xmlns:p14="http://schemas.microsoft.com/office/powerpoint/2010/main" val="183858424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108</a:t>
            </a:fld>
            <a:endParaRPr lang="en-US" dirty="0"/>
          </a:p>
        </p:txBody>
      </p:sp>
    </p:spTree>
    <p:extLst>
      <p:ext uri="{BB962C8B-B14F-4D97-AF65-F5344CB8AC3E}">
        <p14:creationId xmlns:p14="http://schemas.microsoft.com/office/powerpoint/2010/main" val="822258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52400" y="4191000"/>
            <a:ext cx="6705600" cy="4114800"/>
          </a:xfrm>
        </p:spPr>
        <p:txBody>
          <a:bodyPr/>
          <a:lstStyle/>
          <a:p>
            <a:r>
              <a:rPr lang="en-US" dirty="0" smtClean="0"/>
              <a:t>Data </a:t>
            </a:r>
            <a:r>
              <a:rPr lang="en-US" dirty="0"/>
              <a:t>is a key fundraising resource for third sector </a:t>
            </a:r>
            <a:r>
              <a:rPr lang="en-US" dirty="0" err="1"/>
              <a:t>organisations</a:t>
            </a:r>
            <a:r>
              <a:rPr lang="en-US" dirty="0"/>
              <a:t> - it is how supporters are identified, contacted and often how they are made aware of fundraising campaigns. However, with data comes responsibility for protection of that data. The GDPR will reform the current data laws in the UK as of 25 May 2018 – meaning direct marketing and consent will face significant change and influence how charities raise funds in the future.</a:t>
            </a:r>
          </a:p>
          <a:p>
            <a:r>
              <a:rPr lang="en-US" b="1" dirty="0" smtClean="0"/>
              <a:t>So</a:t>
            </a:r>
            <a:r>
              <a:rPr lang="en-US" b="1" dirty="0"/>
              <a:t>, what do charities need to know?</a:t>
            </a:r>
            <a:endParaRPr lang="en-US" dirty="0"/>
          </a:p>
          <a:p>
            <a:r>
              <a:rPr lang="en-US" u="sng" dirty="0"/>
              <a:t>1. Affirmative consent – the demise of the pre-ticked box</a:t>
            </a:r>
          </a:p>
          <a:p>
            <a:r>
              <a:rPr lang="en-US" dirty="0"/>
              <a:t>A donor or supporters consent to receive your newsletters, updates and information on your latest campaigns will need to be “affirmative” to be lawful. What does “affirmative” mean? Well, this will include ticking boxes on a website (the opt-in), but reliance on silence, inactivity or the pre-ticked box will be explicitly excluded as means of consent. An early review of how you obtain consent and what information you provide at the time is good practice but will also help you “GDPR prepare”.</a:t>
            </a:r>
          </a:p>
          <a:p>
            <a:r>
              <a:rPr lang="en-US" u="sng" dirty="0"/>
              <a:t>2. Rights of supporters and donors</a:t>
            </a:r>
          </a:p>
          <a:p>
            <a:r>
              <a:rPr lang="en-US" dirty="0"/>
              <a:t>Under the GDPR, your supporters and donors will have the right to:</a:t>
            </a:r>
          </a:p>
          <a:p>
            <a:r>
              <a:rPr lang="en-US" dirty="0"/>
              <a:t>• “Withdraw consent” at any time, and it must be as easy for them to withdraw it as it was for them to give it - once a participant or donor withdraws consent his or her personal data must be erased and no longer used by the charity; and</a:t>
            </a:r>
          </a:p>
          <a:p>
            <a:r>
              <a:rPr lang="en-US" dirty="0"/>
              <a:t>• Object to receiving your direct marketing - objection would require you to erase the individuals personal details “without undue delay”. </a:t>
            </a:r>
          </a:p>
          <a:p>
            <a:r>
              <a:rPr lang="en-US" dirty="0"/>
              <a:t>To avoid fines, consider now how you would ensure that supporters and donors are not contacted once they have withdrawn consent or objected to use of their information</a:t>
            </a:r>
            <a:r>
              <a:rPr lang="en-US" dirty="0" smtClean="0"/>
              <a:t>.</a:t>
            </a:r>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8</a:t>
            </a:fld>
            <a:endParaRPr lang="en-US" dirty="0"/>
          </a:p>
        </p:txBody>
      </p:sp>
    </p:spTree>
    <p:extLst>
      <p:ext uri="{BB962C8B-B14F-4D97-AF65-F5344CB8AC3E}">
        <p14:creationId xmlns:p14="http://schemas.microsoft.com/office/powerpoint/2010/main" val="124607733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Pinnacle, JP Morgan, </a:t>
            </a:r>
            <a:r>
              <a:rPr lang="en-US" dirty="0" smtClean="0"/>
              <a:t> Co-Bank—all gifts were the result of developing relationships with three  key individuals</a:t>
            </a:r>
            <a:r>
              <a:rPr lang="en-US" dirty="0"/>
              <a:t>.  </a:t>
            </a:r>
            <a:endParaRPr lang="en-US" dirty="0" smtClean="0"/>
          </a:p>
          <a:p>
            <a:endParaRPr lang="en-US" dirty="0"/>
          </a:p>
          <a:p>
            <a:r>
              <a:rPr lang="en-US" dirty="0" smtClean="0"/>
              <a:t>Funded the university’s Commodities </a:t>
            </a:r>
            <a:r>
              <a:rPr lang="en-US" dirty="0"/>
              <a:t>Center, </a:t>
            </a:r>
            <a:r>
              <a:rPr lang="en-US" dirty="0" smtClean="0"/>
              <a:t>and</a:t>
            </a:r>
          </a:p>
          <a:p>
            <a:r>
              <a:rPr lang="en-US" dirty="0" smtClean="0"/>
              <a:t>Risk </a:t>
            </a:r>
            <a:r>
              <a:rPr lang="en-US" dirty="0"/>
              <a:t>Management Insurance Program.  </a:t>
            </a:r>
            <a:endParaRPr lang="en-US" dirty="0" smtClean="0"/>
          </a:p>
          <a:p>
            <a:endParaRPr lang="en-US" dirty="0"/>
          </a:p>
          <a:p>
            <a:r>
              <a:rPr lang="en-US" dirty="0" smtClean="0"/>
              <a:t>They were interested in academic </a:t>
            </a:r>
            <a:r>
              <a:rPr lang="en-US" dirty="0"/>
              <a:t>programs that would </a:t>
            </a:r>
            <a:r>
              <a:rPr lang="en-US" dirty="0" smtClean="0"/>
              <a:t>support and help change </a:t>
            </a:r>
            <a:r>
              <a:rPr lang="en-US" dirty="0"/>
              <a:t>the </a:t>
            </a:r>
            <a:r>
              <a:rPr lang="en-US" dirty="0" smtClean="0"/>
              <a:t>way </a:t>
            </a:r>
            <a:r>
              <a:rPr lang="en-US" dirty="0"/>
              <a:t>they are doing business.  Clear outline of what type of services they are wanting</a:t>
            </a:r>
            <a:r>
              <a:rPr lang="en-US" dirty="0" smtClean="0"/>
              <a:t>.</a:t>
            </a:r>
          </a:p>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109</a:t>
            </a:fld>
            <a:endParaRPr lang="en-US" dirty="0"/>
          </a:p>
        </p:txBody>
      </p:sp>
    </p:spTree>
    <p:extLst>
      <p:ext uri="{BB962C8B-B14F-4D97-AF65-F5344CB8AC3E}">
        <p14:creationId xmlns:p14="http://schemas.microsoft.com/office/powerpoint/2010/main" val="272587865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112</a:t>
            </a:fld>
            <a:endParaRPr lang="en-US" dirty="0"/>
          </a:p>
        </p:txBody>
      </p:sp>
    </p:spTree>
    <p:extLst>
      <p:ext uri="{BB962C8B-B14F-4D97-AF65-F5344CB8AC3E}">
        <p14:creationId xmlns:p14="http://schemas.microsoft.com/office/powerpoint/2010/main" val="2801377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D59AF08-692A-4B3A-9FA4-25F73796D58C}" type="slidenum">
              <a:rPr lang="en-US" smtClean="0"/>
              <a:t>9</a:t>
            </a:fld>
            <a:endParaRPr lang="en-US" dirty="0"/>
          </a:p>
        </p:txBody>
      </p:sp>
    </p:spTree>
    <p:extLst>
      <p:ext uri="{BB962C8B-B14F-4D97-AF65-F5344CB8AC3E}">
        <p14:creationId xmlns:p14="http://schemas.microsoft.com/office/powerpoint/2010/main" val="3320415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A42F6E8-42C3-4381-A584-B1957DD56402}" type="datetime1">
              <a:rPr lang="en-US" smtClean="0"/>
              <a:t>10/11/2017</a:t>
            </a:fld>
            <a:endParaRPr lang="en-US" dirty="0"/>
          </a:p>
        </p:txBody>
      </p:sp>
      <p:sp>
        <p:nvSpPr>
          <p:cNvPr id="5" name="Footer Placeholder 4"/>
          <p:cNvSpPr>
            <a:spLocks noGrp="1"/>
          </p:cNvSpPr>
          <p:nvPr>
            <p:ph type="ftr" sz="quarter" idx="11"/>
          </p:nvPr>
        </p:nvSpPr>
        <p:spPr/>
        <p:txBody>
          <a:bodyPr/>
          <a:lstStyle/>
          <a:p>
            <a:r>
              <a:rPr lang="en-US" dirty="0" smtClean="0"/>
              <a:t>Fundraising Best Practices | Cultural Differences?</a:t>
            </a:r>
            <a:endParaRPr lang="en-US" dirty="0"/>
          </a:p>
        </p:txBody>
      </p:sp>
      <p:sp>
        <p:nvSpPr>
          <p:cNvPr id="6" name="Slide Number Placeholder 5"/>
          <p:cNvSpPr>
            <a:spLocks noGrp="1"/>
          </p:cNvSpPr>
          <p:nvPr>
            <p:ph type="sldNum" sz="quarter" idx="12"/>
          </p:nvPr>
        </p:nvSpPr>
        <p:spPr/>
        <p:txBody>
          <a:bodyPr/>
          <a:lstStyle/>
          <a:p>
            <a:fld id="{8B37D5FE-740C-46F5-801A-FA5477D9711F}" type="slidenum">
              <a:rPr lang="en-US" smtClean="0"/>
              <a:pPr/>
              <a:t>‹#›</a:t>
            </a:fld>
            <a:endParaRPr lang="en-US" dirty="0"/>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B0F40F-2173-4932-BED7-6CAC4DEA7A58}" type="datetime1">
              <a:rPr lang="en-US" smtClean="0"/>
              <a:t>10/11/2017</a:t>
            </a:fld>
            <a:endParaRPr lang="en-US" dirty="0"/>
          </a:p>
        </p:txBody>
      </p:sp>
      <p:sp>
        <p:nvSpPr>
          <p:cNvPr id="5" name="Footer Placeholder 4"/>
          <p:cNvSpPr>
            <a:spLocks noGrp="1"/>
          </p:cNvSpPr>
          <p:nvPr>
            <p:ph type="ftr" sz="quarter" idx="11"/>
          </p:nvPr>
        </p:nvSpPr>
        <p:spPr/>
        <p:txBody>
          <a:bodyPr/>
          <a:lstStyle/>
          <a:p>
            <a:r>
              <a:rPr lang="en-US" dirty="0" smtClean="0"/>
              <a:t>Fundraising Best Practices | Cultural Differences?</a:t>
            </a:r>
            <a:endParaRPr lang="en-US" dirty="0"/>
          </a:p>
        </p:txBody>
      </p:sp>
      <p:sp>
        <p:nvSpPr>
          <p:cNvPr id="6" name="Slide Number Placeholder 5"/>
          <p:cNvSpPr>
            <a:spLocks noGrp="1"/>
          </p:cNvSpPr>
          <p:nvPr>
            <p:ph type="sldNum" sz="quarter" idx="12"/>
          </p:nvPr>
        </p:nvSpPr>
        <p:spPr/>
        <p:txBody>
          <a:bodyPr/>
          <a:lstStyle/>
          <a:p>
            <a:fld id="{8AF7BF85-B74E-45F2-A316-1B8E50CDA4CB}"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E93734E-172C-429C-9199-E16E0ED6C733}" type="datetime1">
              <a:rPr lang="en-US" smtClean="0"/>
              <a:t>10/11/2017</a:t>
            </a:fld>
            <a:endParaRPr lang="en-US" dirty="0"/>
          </a:p>
        </p:txBody>
      </p:sp>
      <p:sp>
        <p:nvSpPr>
          <p:cNvPr id="5" name="Footer Placeholder 4"/>
          <p:cNvSpPr>
            <a:spLocks noGrp="1"/>
          </p:cNvSpPr>
          <p:nvPr>
            <p:ph type="ftr" sz="quarter" idx="11"/>
          </p:nvPr>
        </p:nvSpPr>
        <p:spPr/>
        <p:txBody>
          <a:bodyPr/>
          <a:lstStyle/>
          <a:p>
            <a:r>
              <a:rPr lang="en-US" dirty="0" smtClean="0"/>
              <a:t>Fundraising Best Practices | Cultural Differences?</a:t>
            </a:r>
            <a:endParaRPr lang="en-US" dirty="0"/>
          </a:p>
        </p:txBody>
      </p:sp>
      <p:sp>
        <p:nvSpPr>
          <p:cNvPr id="6" name="Slide Number Placeholder 5"/>
          <p:cNvSpPr>
            <a:spLocks noGrp="1"/>
          </p:cNvSpPr>
          <p:nvPr>
            <p:ph type="sldNum" sz="quarter" idx="12"/>
          </p:nvPr>
        </p:nvSpPr>
        <p:spPr/>
        <p:txBody>
          <a:bodyPr/>
          <a:lstStyle/>
          <a:p>
            <a:fld id="{8AF7BF85-B74E-45F2-A316-1B8E50CDA4CB}"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F6E5FF-29ED-4FD2-B2F5-469C4FF79523}" type="datetime1">
              <a:rPr lang="en-US" smtClean="0"/>
              <a:t>10/11/2017</a:t>
            </a:fld>
            <a:endParaRPr lang="en-US" dirty="0"/>
          </a:p>
        </p:txBody>
      </p:sp>
      <p:sp>
        <p:nvSpPr>
          <p:cNvPr id="5" name="Footer Placeholder 4"/>
          <p:cNvSpPr>
            <a:spLocks noGrp="1"/>
          </p:cNvSpPr>
          <p:nvPr>
            <p:ph type="ftr" sz="quarter" idx="11"/>
          </p:nvPr>
        </p:nvSpPr>
        <p:spPr/>
        <p:txBody>
          <a:bodyPr/>
          <a:lstStyle/>
          <a:p>
            <a:r>
              <a:rPr lang="en-US" dirty="0" smtClean="0"/>
              <a:t>Fundraising Best Practices | Cultural Differences?</a:t>
            </a:r>
            <a:endParaRPr lang="en-US" dirty="0"/>
          </a:p>
        </p:txBody>
      </p:sp>
      <p:sp>
        <p:nvSpPr>
          <p:cNvPr id="6" name="Slide Number Placeholder 5"/>
          <p:cNvSpPr>
            <a:spLocks noGrp="1"/>
          </p:cNvSpPr>
          <p:nvPr>
            <p:ph type="sldNum" sz="quarter" idx="12"/>
          </p:nvPr>
        </p:nvSpPr>
        <p:spPr/>
        <p:txBody>
          <a:bodyPr/>
          <a:lstStyle/>
          <a:p>
            <a:fld id="{8AF7BF85-B74E-45F2-A316-1B8E50CDA4CB}"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42655AA-2595-4C5D-A1EC-81EB1F9F93DF}" type="datetime1">
              <a:rPr lang="en-US" smtClean="0"/>
              <a:t>10/11/2017</a:t>
            </a:fld>
            <a:endParaRPr lang="en-US" dirty="0"/>
          </a:p>
        </p:txBody>
      </p:sp>
      <p:sp>
        <p:nvSpPr>
          <p:cNvPr id="5" name="Footer Placeholder 4"/>
          <p:cNvSpPr>
            <a:spLocks noGrp="1"/>
          </p:cNvSpPr>
          <p:nvPr>
            <p:ph type="ftr" sz="quarter" idx="11"/>
          </p:nvPr>
        </p:nvSpPr>
        <p:spPr/>
        <p:txBody>
          <a:bodyPr/>
          <a:lstStyle/>
          <a:p>
            <a:r>
              <a:rPr lang="en-US" dirty="0" smtClean="0"/>
              <a:t>Fundraising Best Practices | Cultural Differences?</a:t>
            </a:r>
            <a:endParaRPr lang="en-US" dirty="0"/>
          </a:p>
        </p:txBody>
      </p:sp>
      <p:sp>
        <p:nvSpPr>
          <p:cNvPr id="6" name="Slide Number Placeholder 5"/>
          <p:cNvSpPr>
            <a:spLocks noGrp="1"/>
          </p:cNvSpPr>
          <p:nvPr>
            <p:ph type="sldNum" sz="quarter" idx="12"/>
          </p:nvPr>
        </p:nvSpPr>
        <p:spPr/>
        <p:txBody>
          <a:bodyPr/>
          <a:lstStyle/>
          <a:p>
            <a:fld id="{8AF7BF85-B74E-45F2-A316-1B8E50CDA4CB}" type="slidenum">
              <a:rPr lang="en-US" smtClean="0"/>
              <a:t>‹#›</a:t>
            </a:fld>
            <a:endParaRPr lang="en-US" dirty="0"/>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0A90B0D-A3E3-442E-883F-A2E2E4256046}" type="datetime1">
              <a:rPr lang="en-US" smtClean="0"/>
              <a:t>10/11/2017</a:t>
            </a:fld>
            <a:endParaRPr lang="en-US" dirty="0"/>
          </a:p>
        </p:txBody>
      </p:sp>
      <p:sp>
        <p:nvSpPr>
          <p:cNvPr id="6" name="Footer Placeholder 5"/>
          <p:cNvSpPr>
            <a:spLocks noGrp="1"/>
          </p:cNvSpPr>
          <p:nvPr>
            <p:ph type="ftr" sz="quarter" idx="11"/>
          </p:nvPr>
        </p:nvSpPr>
        <p:spPr/>
        <p:txBody>
          <a:bodyPr/>
          <a:lstStyle/>
          <a:p>
            <a:r>
              <a:rPr lang="en-US" dirty="0" smtClean="0"/>
              <a:t>Fundraising Best Practices | Cultural Differences?</a:t>
            </a:r>
            <a:endParaRPr lang="en-US" dirty="0"/>
          </a:p>
        </p:txBody>
      </p:sp>
      <p:sp>
        <p:nvSpPr>
          <p:cNvPr id="7" name="Slide Number Placeholder 6"/>
          <p:cNvSpPr>
            <a:spLocks noGrp="1"/>
          </p:cNvSpPr>
          <p:nvPr>
            <p:ph type="sldNum" sz="quarter" idx="12"/>
          </p:nvPr>
        </p:nvSpPr>
        <p:spPr/>
        <p:txBody>
          <a:bodyPr/>
          <a:lstStyle/>
          <a:p>
            <a:fld id="{8AF7BF85-B74E-45F2-A316-1B8E50CDA4CB}"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2784811-9614-4CB8-AB57-4EDF71649268}" type="datetime1">
              <a:rPr lang="en-US" smtClean="0"/>
              <a:t>10/11/2017</a:t>
            </a:fld>
            <a:endParaRPr lang="en-US" dirty="0"/>
          </a:p>
        </p:txBody>
      </p:sp>
      <p:sp>
        <p:nvSpPr>
          <p:cNvPr id="8" name="Footer Placeholder 7"/>
          <p:cNvSpPr>
            <a:spLocks noGrp="1"/>
          </p:cNvSpPr>
          <p:nvPr>
            <p:ph type="ftr" sz="quarter" idx="11"/>
          </p:nvPr>
        </p:nvSpPr>
        <p:spPr/>
        <p:txBody>
          <a:bodyPr/>
          <a:lstStyle/>
          <a:p>
            <a:r>
              <a:rPr lang="en-US" dirty="0" smtClean="0"/>
              <a:t>Fundraising Best Practices | Cultural Differences?</a:t>
            </a:r>
            <a:endParaRPr lang="en-US" dirty="0"/>
          </a:p>
        </p:txBody>
      </p:sp>
      <p:sp>
        <p:nvSpPr>
          <p:cNvPr id="9" name="Slide Number Placeholder 8"/>
          <p:cNvSpPr>
            <a:spLocks noGrp="1"/>
          </p:cNvSpPr>
          <p:nvPr>
            <p:ph type="sldNum" sz="quarter" idx="12"/>
          </p:nvPr>
        </p:nvSpPr>
        <p:spPr/>
        <p:txBody>
          <a:bodyPr/>
          <a:lstStyle/>
          <a:p>
            <a:fld id="{8AF7BF85-B74E-45F2-A316-1B8E50CDA4CB}" type="slidenum">
              <a:rPr lang="en-US" smtClean="0"/>
              <a:t>‹#›</a:t>
            </a:fld>
            <a:endParaRPr lang="en-US" dirty="0"/>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116A725-FC17-4BB2-A815-27727D5039D3}" type="datetime1">
              <a:rPr lang="en-US" smtClean="0"/>
              <a:t>10/11/2017</a:t>
            </a:fld>
            <a:endParaRPr lang="en-US" dirty="0"/>
          </a:p>
        </p:txBody>
      </p:sp>
      <p:sp>
        <p:nvSpPr>
          <p:cNvPr id="4" name="Footer Placeholder 3"/>
          <p:cNvSpPr>
            <a:spLocks noGrp="1"/>
          </p:cNvSpPr>
          <p:nvPr>
            <p:ph type="ftr" sz="quarter" idx="11"/>
          </p:nvPr>
        </p:nvSpPr>
        <p:spPr/>
        <p:txBody>
          <a:bodyPr/>
          <a:lstStyle/>
          <a:p>
            <a:r>
              <a:rPr lang="en-US" dirty="0" smtClean="0"/>
              <a:t>Fundraising Best Practices | Cultural Differences?</a:t>
            </a:r>
            <a:endParaRPr lang="en-US" dirty="0"/>
          </a:p>
        </p:txBody>
      </p:sp>
      <p:sp>
        <p:nvSpPr>
          <p:cNvPr id="5" name="Slide Number Placeholder 4"/>
          <p:cNvSpPr>
            <a:spLocks noGrp="1"/>
          </p:cNvSpPr>
          <p:nvPr>
            <p:ph type="sldNum" sz="quarter" idx="12"/>
          </p:nvPr>
        </p:nvSpPr>
        <p:spPr/>
        <p:txBody>
          <a:bodyPr/>
          <a:lstStyle/>
          <a:p>
            <a:fld id="{8AF7BF85-B74E-45F2-A316-1B8E50CDA4CB}"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FED334-5F0F-47AC-B0AE-501EA3D5D045}" type="datetime1">
              <a:rPr lang="en-US" smtClean="0"/>
              <a:t>10/11/2017</a:t>
            </a:fld>
            <a:endParaRPr lang="en-US" dirty="0"/>
          </a:p>
        </p:txBody>
      </p:sp>
      <p:sp>
        <p:nvSpPr>
          <p:cNvPr id="3" name="Footer Placeholder 2"/>
          <p:cNvSpPr>
            <a:spLocks noGrp="1"/>
          </p:cNvSpPr>
          <p:nvPr>
            <p:ph type="ftr" sz="quarter" idx="11"/>
          </p:nvPr>
        </p:nvSpPr>
        <p:spPr/>
        <p:txBody>
          <a:bodyPr/>
          <a:lstStyle/>
          <a:p>
            <a:r>
              <a:rPr lang="en-US" dirty="0" smtClean="0"/>
              <a:t>Fundraising Best Practices | Cultural Differences?</a:t>
            </a:r>
            <a:endParaRPr lang="en-US" dirty="0"/>
          </a:p>
        </p:txBody>
      </p:sp>
      <p:sp>
        <p:nvSpPr>
          <p:cNvPr id="4" name="Slide Number Placeholder 3"/>
          <p:cNvSpPr>
            <a:spLocks noGrp="1"/>
          </p:cNvSpPr>
          <p:nvPr>
            <p:ph type="sldNum" sz="quarter" idx="12"/>
          </p:nvPr>
        </p:nvSpPr>
        <p:spPr/>
        <p:txBody>
          <a:bodyPr/>
          <a:lstStyle/>
          <a:p>
            <a:fld id="{8AF7BF85-B74E-45F2-A316-1B8E50CDA4CB}"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3976EF-7035-4367-84A7-5EC7C1AEF15A}" type="datetime1">
              <a:rPr lang="en-US" smtClean="0"/>
              <a:t>10/11/2017</a:t>
            </a:fld>
            <a:endParaRPr lang="en-US" dirty="0"/>
          </a:p>
        </p:txBody>
      </p:sp>
      <p:sp>
        <p:nvSpPr>
          <p:cNvPr id="6" name="Footer Placeholder 5"/>
          <p:cNvSpPr>
            <a:spLocks noGrp="1"/>
          </p:cNvSpPr>
          <p:nvPr>
            <p:ph type="ftr" sz="quarter" idx="11"/>
          </p:nvPr>
        </p:nvSpPr>
        <p:spPr/>
        <p:txBody>
          <a:bodyPr/>
          <a:lstStyle/>
          <a:p>
            <a:r>
              <a:rPr lang="en-US" dirty="0" smtClean="0"/>
              <a:t>Fundraising Best Practices | Cultural Differences?</a:t>
            </a:r>
            <a:endParaRPr lang="en-US" dirty="0"/>
          </a:p>
        </p:txBody>
      </p:sp>
      <p:sp>
        <p:nvSpPr>
          <p:cNvPr id="7" name="Slide Number Placeholder 6"/>
          <p:cNvSpPr>
            <a:spLocks noGrp="1"/>
          </p:cNvSpPr>
          <p:nvPr>
            <p:ph type="sldNum" sz="quarter" idx="12"/>
          </p:nvPr>
        </p:nvSpPr>
        <p:spPr/>
        <p:txBody>
          <a:bodyPr/>
          <a:lstStyle/>
          <a:p>
            <a:fld id="{8AF7BF85-B74E-45F2-A316-1B8E50CDA4CB}" type="slidenum">
              <a:rPr lang="en-US" smtClean="0"/>
              <a:t>‹#›</a:t>
            </a:fld>
            <a:endParaRPr lang="en-US" dirty="0"/>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007C78-AB4A-4BAD-BD0E-03B0A51077A3}" type="datetime1">
              <a:rPr lang="en-US" smtClean="0"/>
              <a:t>10/11/2017</a:t>
            </a:fld>
            <a:endParaRPr lang="en-US" dirty="0"/>
          </a:p>
        </p:txBody>
      </p:sp>
      <p:sp>
        <p:nvSpPr>
          <p:cNvPr id="6" name="Footer Placeholder 5"/>
          <p:cNvSpPr>
            <a:spLocks noGrp="1"/>
          </p:cNvSpPr>
          <p:nvPr>
            <p:ph type="ftr" sz="quarter" idx="11"/>
          </p:nvPr>
        </p:nvSpPr>
        <p:spPr/>
        <p:txBody>
          <a:bodyPr/>
          <a:lstStyle/>
          <a:p>
            <a:r>
              <a:rPr lang="en-US" dirty="0" smtClean="0"/>
              <a:t>Fundraising Best Practices | Cultural Differences?</a:t>
            </a:r>
            <a:endParaRPr lang="en-US" dirty="0"/>
          </a:p>
        </p:txBody>
      </p:sp>
      <p:sp>
        <p:nvSpPr>
          <p:cNvPr id="7" name="Slide Number Placeholder 6"/>
          <p:cNvSpPr>
            <a:spLocks noGrp="1"/>
          </p:cNvSpPr>
          <p:nvPr>
            <p:ph type="sldNum" sz="quarter" idx="12"/>
          </p:nvPr>
        </p:nvSpPr>
        <p:spPr/>
        <p:txBody>
          <a:bodyPr/>
          <a:lstStyle/>
          <a:p>
            <a:fld id="{8AF7BF85-B74E-45F2-A316-1B8E50CDA4CB}"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21DDF893-303F-4915-9C29-B17D6C6568BD}" type="datetime1">
              <a:rPr lang="en-US" smtClean="0"/>
              <a:t>10/11/2017</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r>
              <a:rPr lang="en-US" dirty="0" smtClean="0"/>
              <a:t>Fundraising Best Practices | Cultural Differences?</a:t>
            </a:r>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8AF7BF85-B74E-45F2-A316-1B8E50CDA4CB}"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4537" r:id="rId1"/>
    <p:sldLayoutId id="2147484538" r:id="rId2"/>
    <p:sldLayoutId id="2147484539" r:id="rId3"/>
    <p:sldLayoutId id="2147484540" r:id="rId4"/>
    <p:sldLayoutId id="2147484541" r:id="rId5"/>
    <p:sldLayoutId id="2147484542" r:id="rId6"/>
    <p:sldLayoutId id="2147484543" r:id="rId7"/>
    <p:sldLayoutId id="2147484544" r:id="rId8"/>
    <p:sldLayoutId id="2147484545" r:id="rId9"/>
    <p:sldLayoutId id="2147484546" r:id="rId10"/>
    <p:sldLayoutId id="2147484547" r:id="rId11"/>
  </p:sldLayoutIdLst>
  <p:hf hd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8.xml"/><Relationship Id="rId4" Type="http://schemas.openxmlformats.org/officeDocument/2006/relationships/image" Target="../media/image101.png"/></Relationships>
</file>

<file path=ppt/slides/_rels/slide10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6.xml"/><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5.xml"/><Relationship Id="rId5" Type="http://schemas.openxmlformats.org/officeDocument/2006/relationships/image" Target="../media/image106.png"/><Relationship Id="rId4" Type="http://schemas.openxmlformats.org/officeDocument/2006/relationships/image" Target="../media/image105.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8.xml"/><Relationship Id="rId1" Type="http://schemas.openxmlformats.org/officeDocument/2006/relationships/slideLayout" Target="../slideLayouts/slideLayout5.xml"/><Relationship Id="rId4" Type="http://schemas.openxmlformats.org/officeDocument/2006/relationships/image" Target="../media/image108.png"/></Relationships>
</file>

<file path=ppt/slides/_rels/slide108.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79.xml"/><Relationship Id="rId1" Type="http://schemas.openxmlformats.org/officeDocument/2006/relationships/slideLayout" Target="../slideLayouts/slideLayout8.xml"/><Relationship Id="rId4" Type="http://schemas.openxmlformats.org/officeDocument/2006/relationships/image" Target="../media/image109.png"/></Relationships>
</file>

<file path=ppt/slides/_rels/slide10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7.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8.xml"/><Relationship Id="rId5" Type="http://schemas.openxmlformats.org/officeDocument/2006/relationships/image" Target="../media/image35.pn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png"/><Relationship Id="rId3" Type="http://schemas.openxmlformats.org/officeDocument/2006/relationships/image" Target="../media/image6.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jpeg"/><Relationship Id="rId4" Type="http://schemas.microsoft.com/office/2007/relationships/hdphoto" Target="../media/hdphoto1.wdp"/><Relationship Id="rId9" Type="http://schemas.openxmlformats.org/officeDocument/2006/relationships/image" Target="../media/image11.jpeg"/><Relationship Id="rId14" Type="http://schemas.openxmlformats.org/officeDocument/2006/relationships/image" Target="../media/image16.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55.xml.rels><?xml version="1.0" encoding="UTF-8" standalone="yes"?>
<Relationships xmlns="http://schemas.openxmlformats.org/package/2006/relationships"><Relationship Id="rId3" Type="http://schemas.openxmlformats.org/officeDocument/2006/relationships/hyperlink" Target="http://www.colorado.edu/crowdfunding/" TargetMode="External"/><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6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donorguru.blogspot.com/2017/09/upgrading-one-time-donor-into-monthly.html" TargetMode="External"/><Relationship Id="rId2" Type="http://schemas.openxmlformats.org/officeDocument/2006/relationships/hyperlink" Target="https://4.bp.blogspot.com/--qGfS-M2L9Y/Wbf1JJYhdaI/AAAAAAAACb0/EUmaCXpbODQLqfUP-2EGsa0AzVZjpuC-QCLcBGAs/s1600/2017-08-29+11.55.41.png" TargetMode="Externa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4.bp.blogspot.com/-jdFtpRnKEZk/Wbf1n59LCGI/AAAAAAAACb4/lb3jtjspz4MPDpxKH-wv7D0rV2u-EA6qACLcBGAs/s1600/Screenshot+2017-09-12+09.32.15.png"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0.xml"/><Relationship Id="rId1" Type="http://schemas.openxmlformats.org/officeDocument/2006/relationships/slideLayout" Target="../slideLayouts/slideLayout8.xml"/><Relationship Id="rId5" Type="http://schemas.openxmlformats.org/officeDocument/2006/relationships/image" Target="../media/image67.png"/><Relationship Id="rId4" Type="http://schemas.openxmlformats.org/officeDocument/2006/relationships/image" Target="../media/image66.jpe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5.xml"/><Relationship Id="rId1" Type="http://schemas.openxmlformats.org/officeDocument/2006/relationships/slideLayout" Target="../slideLayouts/slideLayout5.xml"/><Relationship Id="rId4" Type="http://schemas.openxmlformats.org/officeDocument/2006/relationships/image" Target="../media/image71.png"/></Relationships>
</file>

<file path=ppt/slides/_rels/slide8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6.xml"/><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9.xml"/><Relationship Id="rId1" Type="http://schemas.openxmlformats.org/officeDocument/2006/relationships/slideLayout" Target="../slideLayouts/slideLayout5.xml"/><Relationship Id="rId5" Type="http://schemas.openxmlformats.org/officeDocument/2006/relationships/image" Target="../media/image76.jpeg"/><Relationship Id="rId4" Type="http://schemas.openxmlformats.org/officeDocument/2006/relationships/image" Target="../media/image75.png"/></Relationships>
</file>

<file path=ppt/slides/_rels/slide8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8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0.xml"/><Relationship Id="rId1" Type="http://schemas.openxmlformats.org/officeDocument/2006/relationships/slideLayout" Target="../slideLayouts/slideLayout9.xml"/><Relationship Id="rId4" Type="http://schemas.openxmlformats.org/officeDocument/2006/relationships/image" Target="../media/image83.png"/></Relationships>
</file>

<file path=ppt/slides/_rels/slide8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1.xml"/><Relationship Id="rId1" Type="http://schemas.openxmlformats.org/officeDocument/2006/relationships/slideLayout" Target="../slideLayouts/slideLayout9.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2.xml"/><Relationship Id="rId1" Type="http://schemas.openxmlformats.org/officeDocument/2006/relationships/slideLayout" Target="../slideLayouts/slideLayout8.xml"/><Relationship Id="rId5" Type="http://schemas.openxmlformats.org/officeDocument/2006/relationships/image" Target="../media/image92.png"/><Relationship Id="rId4" Type="http://schemas.openxmlformats.org/officeDocument/2006/relationships/image" Target="../media/image91.jp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3" Type="http://schemas.openxmlformats.org/officeDocument/2006/relationships/hyperlink" Target="http://fconline.foundationcenter.org/" TargetMode="External"/><Relationship Id="rId2" Type="http://schemas.openxmlformats.org/officeDocument/2006/relationships/notesSlide" Target="../notesSlides/notesSlide74.xml"/><Relationship Id="rId1" Type="http://schemas.openxmlformats.org/officeDocument/2006/relationships/slideLayout" Target="../slideLayouts/slideLayout8.xml"/><Relationship Id="rId4" Type="http://schemas.openxmlformats.org/officeDocument/2006/relationships/image" Target="../media/image94.png"/></Relationships>
</file>

<file path=ppt/slides/_rels/slide9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05200"/>
            <a:ext cx="7848600" cy="1927225"/>
          </a:xfrm>
        </p:spPr>
        <p:txBody>
          <a:bodyPr/>
          <a:lstStyle/>
          <a:p>
            <a:r>
              <a:rPr lang="en-US" b="1" dirty="0" smtClean="0">
                <a:solidFill>
                  <a:schemeClr val="accent1">
                    <a:lumMod val="75000"/>
                  </a:schemeClr>
                </a:solidFill>
              </a:rPr>
              <a:t>Fundraising </a:t>
            </a:r>
            <a:br>
              <a:rPr lang="en-US" b="1" dirty="0" smtClean="0">
                <a:solidFill>
                  <a:schemeClr val="accent1">
                    <a:lumMod val="75000"/>
                  </a:schemeClr>
                </a:solidFill>
              </a:rPr>
            </a:br>
            <a:r>
              <a:rPr lang="en-US" b="1" dirty="0" smtClean="0">
                <a:solidFill>
                  <a:schemeClr val="accent1">
                    <a:lumMod val="75000"/>
                  </a:schemeClr>
                </a:solidFill>
              </a:rPr>
              <a:t>best Practices</a:t>
            </a:r>
            <a:endParaRPr lang="en-US" b="1" dirty="0">
              <a:solidFill>
                <a:schemeClr val="accent1">
                  <a:lumMod val="75000"/>
                </a:schemeClr>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92724"/>
            <a:ext cx="3276600" cy="2859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ubtitle 3"/>
          <p:cNvSpPr>
            <a:spLocks noGrp="1"/>
          </p:cNvSpPr>
          <p:nvPr>
            <p:ph type="subTitle" idx="1"/>
          </p:nvPr>
        </p:nvSpPr>
        <p:spPr/>
        <p:txBody>
          <a:bodyPr>
            <a:normAutofit/>
          </a:bodyPr>
          <a:lstStyle/>
          <a:p>
            <a:endParaRPr lang="en-US" dirty="0" smtClean="0"/>
          </a:p>
          <a:p>
            <a:endParaRPr lang="en-US" dirty="0"/>
          </a:p>
          <a:p>
            <a:endParaRPr lang="en-US" dirty="0" smtClean="0"/>
          </a:p>
          <a:p>
            <a:endParaRPr lang="en-US"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609600"/>
            <a:ext cx="2514600"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62000" y="5486400"/>
            <a:ext cx="6667500" cy="584775"/>
          </a:xfrm>
          <a:prstGeom prst="rect">
            <a:avLst/>
          </a:prstGeom>
          <a:noFill/>
        </p:spPr>
        <p:txBody>
          <a:bodyPr wrap="square" rtlCol="0">
            <a:spAutoFit/>
          </a:bodyPr>
          <a:lstStyle/>
          <a:p>
            <a:r>
              <a:rPr lang="en-US" sz="3200" dirty="0" smtClean="0"/>
              <a:t>Cultural Differences?</a:t>
            </a:r>
            <a:endParaRPr lang="en-US" sz="3200" dirty="0"/>
          </a:p>
        </p:txBody>
      </p:sp>
    </p:spTree>
    <p:extLst>
      <p:ext uri="{BB962C8B-B14F-4D97-AF65-F5344CB8AC3E}">
        <p14:creationId xmlns:p14="http://schemas.microsoft.com/office/powerpoint/2010/main" val="16417595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533400"/>
          </a:xfrm>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dirty="0" smtClean="0"/>
              <a:t/>
            </a:r>
            <a:br>
              <a:rPr lang="en-US" dirty="0" smtClean="0"/>
            </a:br>
            <a:r>
              <a:rPr lang="en-US" b="1" dirty="0">
                <a:solidFill>
                  <a:schemeClr val="accent1">
                    <a:lumMod val="75000"/>
                  </a:schemeClr>
                </a:solidFill>
              </a:rPr>
              <a:t>The All-Important Mindset</a:t>
            </a:r>
            <a:r>
              <a:rPr lang="en-US" dirty="0" smtClean="0">
                <a:solidFill>
                  <a:schemeClr val="accent1"/>
                </a:solidFill>
              </a:rPr>
              <a:t/>
            </a:r>
            <a:br>
              <a:rPr lang="en-US" dirty="0" smtClean="0">
                <a:solidFill>
                  <a:schemeClr val="accent1"/>
                </a:solidFill>
              </a:rPr>
            </a:br>
            <a:r>
              <a:rPr lang="en-US" dirty="0">
                <a:solidFill>
                  <a:schemeClr val="accent1"/>
                </a:solidFill>
              </a:rPr>
              <a:t/>
            </a:r>
            <a:br>
              <a:rPr lang="en-US" dirty="0">
                <a:solidFill>
                  <a:schemeClr val="accent1"/>
                </a:solidFill>
              </a:rPr>
            </a:br>
            <a:r>
              <a:rPr lang="en-US" sz="3600" dirty="0" smtClean="0"/>
              <a:t>Some fundraisers think their job is to ask people for money. </a:t>
            </a:r>
            <a:r>
              <a:rPr lang="en-US" sz="3600" dirty="0"/>
              <a:t/>
            </a:r>
            <a:br>
              <a:rPr lang="en-US" sz="3600" dirty="0"/>
            </a:br>
            <a:r>
              <a:rPr lang="en-US" sz="3600" dirty="0"/>
              <a:t/>
            </a:r>
            <a:br>
              <a:rPr lang="en-US" sz="3600" dirty="0"/>
            </a:br>
            <a:r>
              <a:rPr lang="en-US" sz="3600" dirty="0" smtClean="0"/>
              <a:t>But, it’s not about asking for money.  </a:t>
            </a:r>
            <a:r>
              <a:rPr lang="en-US" sz="3100" dirty="0" smtClean="0"/>
              <a:t/>
            </a:r>
            <a:br>
              <a:rPr lang="en-US" sz="3100" dirty="0" smtClean="0"/>
            </a:br>
            <a:r>
              <a:rPr lang="en-US" sz="3100" dirty="0" smtClean="0"/>
              <a:t/>
            </a:r>
            <a:br>
              <a:rPr lang="en-US" sz="3100" dirty="0" smtClean="0"/>
            </a:br>
            <a:r>
              <a:rPr lang="en-US" sz="3100" dirty="0" smtClean="0"/>
              <a:t>It’s about…</a:t>
            </a:r>
            <a:r>
              <a:rPr lang="en-US" sz="3100" dirty="0"/>
              <a:t/>
            </a:r>
            <a:br>
              <a:rPr lang="en-US" sz="3100" dirty="0"/>
            </a:br>
            <a:r>
              <a:rPr lang="en-US" sz="3100" dirty="0" smtClean="0"/>
              <a:t>- presenting </a:t>
            </a:r>
            <a:r>
              <a:rPr lang="en-US" sz="3100" dirty="0"/>
              <a:t>an opportunity to </a:t>
            </a:r>
            <a:r>
              <a:rPr lang="en-US" sz="3100" dirty="0" smtClean="0"/>
              <a:t>have an impact </a:t>
            </a:r>
            <a:r>
              <a:rPr lang="en-US" sz="3100" dirty="0"/>
              <a:t/>
            </a:r>
            <a:br>
              <a:rPr lang="en-US" sz="3100" dirty="0"/>
            </a:br>
            <a:r>
              <a:rPr lang="en-US" sz="3100" dirty="0" smtClean="0"/>
              <a:t>- giving </a:t>
            </a:r>
            <a:r>
              <a:rPr lang="en-US" sz="3100" dirty="0"/>
              <a:t>people a chance to </a:t>
            </a:r>
            <a:r>
              <a:rPr lang="en-US" b="1" dirty="0">
                <a:solidFill>
                  <a:schemeClr val="accent1">
                    <a:lumMod val="75000"/>
                  </a:schemeClr>
                </a:solidFill>
              </a:rPr>
              <a:t>save lives</a:t>
            </a:r>
            <a:r>
              <a:rPr lang="en-US" sz="3100" dirty="0">
                <a:solidFill>
                  <a:schemeClr val="accent1">
                    <a:lumMod val="75000"/>
                  </a:schemeClr>
                </a:solidFill>
              </a:rPr>
              <a:t>, </a:t>
            </a:r>
            <a:r>
              <a:rPr lang="en-US" sz="3100" dirty="0"/>
              <a:t>to </a:t>
            </a:r>
            <a:r>
              <a:rPr lang="en-US" b="1" dirty="0">
                <a:solidFill>
                  <a:schemeClr val="accent1">
                    <a:lumMod val="75000"/>
                  </a:schemeClr>
                </a:solidFill>
              </a:rPr>
              <a:t>change lives</a:t>
            </a:r>
            <a:r>
              <a:rPr lang="en-US" sz="3100" dirty="0"/>
              <a:t>, to </a:t>
            </a:r>
            <a:r>
              <a:rPr lang="en-US" b="1" dirty="0">
                <a:solidFill>
                  <a:schemeClr val="accent1">
                    <a:lumMod val="75000"/>
                  </a:schemeClr>
                </a:solidFill>
              </a:rPr>
              <a:t>change the world</a:t>
            </a:r>
            <a:r>
              <a:rPr lang="en-US" sz="3100" dirty="0"/>
              <a:t/>
            </a:r>
            <a:br>
              <a:rPr lang="en-US" sz="3100" dirty="0"/>
            </a:br>
            <a:endParaRPr lang="en-US" sz="2200" dirty="0"/>
          </a:p>
        </p:txBody>
      </p:sp>
      <p:sp>
        <p:nvSpPr>
          <p:cNvPr id="3" name="Footer Placeholder 2"/>
          <p:cNvSpPr>
            <a:spLocks noGrp="1"/>
          </p:cNvSpPr>
          <p:nvPr>
            <p:ph type="ftr" sz="quarter" idx="11"/>
          </p:nvPr>
        </p:nvSpPr>
        <p:spPr/>
        <p:txBody>
          <a:bodyPr/>
          <a:lstStyle/>
          <a:p>
            <a:r>
              <a:rPr lang="en-US" dirty="0" smtClean="0"/>
              <a:t>Fundraising Best Practices | Cultural Differences?</a:t>
            </a:r>
            <a:endParaRPr lang="en-US" dirty="0"/>
          </a:p>
        </p:txBody>
      </p:sp>
      <p:sp>
        <p:nvSpPr>
          <p:cNvPr id="4" name="Slide Number Placeholder 3"/>
          <p:cNvSpPr>
            <a:spLocks noGrp="1"/>
          </p:cNvSpPr>
          <p:nvPr>
            <p:ph type="sldNum" sz="quarter" idx="12"/>
          </p:nvPr>
        </p:nvSpPr>
        <p:spPr/>
        <p:txBody>
          <a:bodyPr/>
          <a:lstStyle/>
          <a:p>
            <a:fld id="{8AF7BF85-B74E-45F2-A316-1B8E50CDA4CB}" type="slidenum">
              <a:rPr lang="en-US" smtClean="0"/>
              <a:t>10</a:t>
            </a:fld>
            <a:endParaRPr lang="en-US" dirty="0"/>
          </a:p>
        </p:txBody>
      </p:sp>
    </p:spTree>
    <p:extLst>
      <p:ext uri="{BB962C8B-B14F-4D97-AF65-F5344CB8AC3E}">
        <p14:creationId xmlns:p14="http://schemas.microsoft.com/office/powerpoint/2010/main" val="402891435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2292096" cy="1672952"/>
          </a:xfrm>
        </p:spPr>
        <p:txBody>
          <a:bodyPr/>
          <a:lstStyle/>
          <a:p>
            <a:r>
              <a:rPr lang="en-US" dirty="0" smtClean="0"/>
              <a:t/>
            </a:r>
            <a:br>
              <a:rPr lang="en-US" dirty="0" smtClean="0"/>
            </a:br>
            <a:r>
              <a:rPr lang="en-US" b="1" dirty="0" smtClean="0"/>
              <a:t>BEQUESTS</a:t>
            </a:r>
            <a:br>
              <a:rPr lang="en-US" b="1" dirty="0" smtClean="0"/>
            </a:br>
            <a:r>
              <a:rPr lang="en-US" b="1" dirty="0" smtClean="0"/>
              <a:t>(PLANNED GIFTS)</a:t>
            </a:r>
            <a:br>
              <a:rPr lang="en-US" b="1" dirty="0" smtClean="0"/>
            </a:br>
            <a:endParaRPr lang="en-US" dirty="0"/>
          </a:p>
        </p:txBody>
      </p:sp>
      <p:sp>
        <p:nvSpPr>
          <p:cNvPr id="3" name="Content Placeholder 2"/>
          <p:cNvSpPr>
            <a:spLocks noGrp="1"/>
          </p:cNvSpPr>
          <p:nvPr>
            <p:ph idx="1"/>
          </p:nvPr>
        </p:nvSpPr>
        <p:spPr>
          <a:xfrm>
            <a:off x="2971800" y="762000"/>
            <a:ext cx="6019800" cy="5791200"/>
          </a:xfrm>
        </p:spPr>
        <p:txBody>
          <a:bodyPr>
            <a:normAutofit/>
          </a:bodyPr>
          <a:lstStyle/>
          <a:p>
            <a:pPr marL="0" indent="0">
              <a:buNone/>
            </a:pPr>
            <a:r>
              <a:rPr lang="en-US" sz="2800" b="1" dirty="0" smtClean="0">
                <a:solidFill>
                  <a:schemeClr val="accent1">
                    <a:lumMod val="75000"/>
                  </a:schemeClr>
                </a:solidFill>
              </a:rPr>
              <a:t>Profile of a planned giving donor </a:t>
            </a:r>
          </a:p>
          <a:p>
            <a:pPr lvl="0"/>
            <a:r>
              <a:rPr lang="en-US" sz="2000" dirty="0" smtClean="0"/>
              <a:t>Age </a:t>
            </a:r>
            <a:r>
              <a:rPr lang="en-US" sz="2000" dirty="0"/>
              <a:t>49 or older </a:t>
            </a:r>
          </a:p>
          <a:p>
            <a:pPr lvl="0"/>
            <a:r>
              <a:rPr lang="en-US" sz="2000" dirty="0"/>
              <a:t>Pattern of loyal giving over a number of years</a:t>
            </a:r>
          </a:p>
          <a:p>
            <a:pPr lvl="0"/>
            <a:r>
              <a:rPr lang="en-US" sz="2000" dirty="0"/>
              <a:t>Demonstrated support for a particular cause </a:t>
            </a:r>
            <a:endParaRPr lang="en-US" sz="2000" dirty="0" smtClean="0"/>
          </a:p>
          <a:p>
            <a:pPr lvl="0"/>
            <a:r>
              <a:rPr lang="en-US" sz="2000" i="1" u="sng" dirty="0" smtClean="0"/>
              <a:t>Not necessarily wealthiest of donors</a:t>
            </a:r>
          </a:p>
          <a:p>
            <a:pPr lvl="0"/>
            <a:endParaRPr lang="en-US" sz="2000" dirty="0" smtClean="0"/>
          </a:p>
          <a:p>
            <a:pPr marL="0" lvl="0" indent="0">
              <a:buNone/>
            </a:pPr>
            <a:endParaRPr lang="en-US" sz="2000" dirty="0"/>
          </a:p>
          <a:p>
            <a:pPr marL="0" indent="0">
              <a:buNone/>
            </a:pPr>
            <a:r>
              <a:rPr lang="en-US" sz="2200" i="1" dirty="0"/>
              <a:t>Nearly 40 percent of current planned givers </a:t>
            </a:r>
            <a:r>
              <a:rPr lang="en-US" sz="2200" i="1" dirty="0" smtClean="0"/>
              <a:t>have a </a:t>
            </a:r>
            <a:r>
              <a:rPr lang="en-US" sz="2200" i="1" dirty="0"/>
              <a:t>history of giving make annual donations of less than $500. </a:t>
            </a:r>
            <a:r>
              <a:rPr lang="en-US" sz="2200" i="1" dirty="0" smtClean="0"/>
              <a:t> </a:t>
            </a:r>
            <a:r>
              <a:rPr lang="en-US" sz="1400" i="1" dirty="0"/>
              <a:t>- 2012 Stelter Donor Insight </a:t>
            </a:r>
            <a:r>
              <a:rPr lang="en-US" sz="1400" i="1" dirty="0" smtClean="0"/>
              <a:t>Report</a:t>
            </a:r>
            <a:endParaRPr lang="en-US" sz="1400" i="1" dirty="0"/>
          </a:p>
          <a:p>
            <a:pPr marL="0" indent="0">
              <a:buNone/>
            </a:pPr>
            <a:endParaRPr lang="en-US" sz="2200" i="1" dirty="0" smtClean="0"/>
          </a:p>
          <a:p>
            <a:pPr marL="0" indent="0">
              <a:buNone/>
            </a:pPr>
            <a:r>
              <a:rPr lang="en-US" sz="2400" i="1" dirty="0" smtClean="0"/>
              <a:t>We’ve </a:t>
            </a:r>
            <a:r>
              <a:rPr lang="en-US" sz="2400" i="1" dirty="0"/>
              <a:t>seen donors who had given </a:t>
            </a:r>
            <a:r>
              <a:rPr lang="en-US" sz="2400" i="1" dirty="0" smtClean="0"/>
              <a:t>only $275 </a:t>
            </a:r>
            <a:r>
              <a:rPr lang="en-US" sz="2400" i="1" dirty="0"/>
              <a:t>over their lifetime, make a $1.5 million bequest</a:t>
            </a:r>
            <a:r>
              <a:rPr lang="en-US" sz="2400" i="1" dirty="0" smtClean="0"/>
              <a:t>.  </a:t>
            </a:r>
            <a:r>
              <a:rPr lang="en-US" sz="1400" i="1" dirty="0"/>
              <a:t>-- CUF Planned Giving Team </a:t>
            </a:r>
          </a:p>
          <a:p>
            <a:pPr marL="0" indent="0">
              <a:buNone/>
            </a:pPr>
            <a:endParaRPr lang="en-US" sz="1400" dirty="0" smtClean="0"/>
          </a:p>
          <a:p>
            <a:pPr marL="0" indent="0">
              <a:buNone/>
            </a:pPr>
            <a:endParaRPr lang="en-US" dirty="0"/>
          </a:p>
        </p:txBody>
      </p:sp>
      <p:sp>
        <p:nvSpPr>
          <p:cNvPr id="4" name="Text Placeholder 3"/>
          <p:cNvSpPr>
            <a:spLocks noGrp="1"/>
          </p:cNvSpPr>
          <p:nvPr>
            <p:ph type="body" sz="half" idx="2"/>
          </p:nvPr>
        </p:nvSpPr>
        <p:spPr>
          <a:xfrm>
            <a:off x="228600" y="1981200"/>
            <a:ext cx="2514600" cy="4419600"/>
          </a:xfrm>
        </p:spPr>
        <p:txBody>
          <a:bodyPr>
            <a:normAutofit/>
          </a:bodyPr>
          <a:lstStyle/>
          <a:p>
            <a:endParaRPr lang="en-US" sz="2400" dirty="0"/>
          </a:p>
          <a:p>
            <a:endParaRPr lang="en-US" sz="2400" dirty="0" smtClean="0"/>
          </a:p>
          <a:p>
            <a:endParaRPr lang="en-US" sz="2400" dirty="0"/>
          </a:p>
          <a:p>
            <a:endParaRPr lang="en-US" sz="2400" dirty="0" smtClean="0"/>
          </a:p>
          <a:p>
            <a:endParaRPr lang="en-US" sz="2400" dirty="0" smtClean="0"/>
          </a:p>
          <a:p>
            <a:endParaRPr lang="en-US" sz="2400" dirty="0"/>
          </a:p>
        </p:txBody>
      </p:sp>
      <p:sp>
        <p:nvSpPr>
          <p:cNvPr id="5" name="Footer Placeholder 4"/>
          <p:cNvSpPr>
            <a:spLocks noGrp="1"/>
          </p:cNvSpPr>
          <p:nvPr>
            <p:ph type="ftr" sz="quarter" idx="11"/>
          </p:nvPr>
        </p:nvSpPr>
        <p:spPr/>
        <p:txBody>
          <a:bodyPr/>
          <a:lstStyle/>
          <a:p>
            <a:r>
              <a:rPr lang="en-US" dirty="0" smtClean="0"/>
              <a:t>Fundraising Best Practices | Cultural Differences?</a:t>
            </a:r>
            <a:endParaRPr lang="en-US" dirty="0"/>
          </a:p>
        </p:txBody>
      </p:sp>
      <p:sp>
        <p:nvSpPr>
          <p:cNvPr id="6" name="Slide Number Placeholder 5"/>
          <p:cNvSpPr>
            <a:spLocks noGrp="1"/>
          </p:cNvSpPr>
          <p:nvPr>
            <p:ph type="sldNum" sz="quarter" idx="12"/>
          </p:nvPr>
        </p:nvSpPr>
        <p:spPr/>
        <p:txBody>
          <a:bodyPr/>
          <a:lstStyle/>
          <a:p>
            <a:fld id="{8AF7BF85-B74E-45F2-A316-1B8E50CDA4CB}" type="slidenum">
              <a:rPr lang="en-US" smtClean="0"/>
              <a:t>100</a:t>
            </a:fld>
            <a:endParaRPr lang="en-US" dirty="0"/>
          </a:p>
        </p:txBody>
      </p:sp>
      <p:sp>
        <p:nvSpPr>
          <p:cNvPr id="7" name="TextBox 6"/>
          <p:cNvSpPr txBox="1"/>
          <p:nvPr/>
        </p:nvSpPr>
        <p:spPr>
          <a:xfrm>
            <a:off x="254518" y="2209800"/>
            <a:ext cx="2167121" cy="2369880"/>
          </a:xfrm>
          <a:prstGeom prst="rect">
            <a:avLst/>
          </a:prstGeom>
          <a:noFill/>
        </p:spPr>
        <p:txBody>
          <a:bodyPr wrap="square" rtlCol="0">
            <a:spAutoFit/>
          </a:bodyPr>
          <a:lstStyle/>
          <a:p>
            <a:r>
              <a:rPr lang="en-US" sz="2000" i="1" dirty="0" smtClean="0"/>
              <a:t>There is a clear link between </a:t>
            </a:r>
            <a:r>
              <a:rPr lang="en-US" sz="2400" b="1" i="1" dirty="0" smtClean="0"/>
              <a:t>life stories</a:t>
            </a:r>
            <a:r>
              <a:rPr lang="en-US" sz="2000" i="1" dirty="0" smtClean="0"/>
              <a:t> and the charities that bequest donors choose to remember.</a:t>
            </a:r>
            <a:endParaRPr lang="en-US" sz="2000" i="1"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399" y="4579680"/>
            <a:ext cx="1867357" cy="198262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3504166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381000" y="533399"/>
            <a:ext cx="2139696" cy="1261872"/>
          </a:xfrm>
        </p:spPr>
        <p:txBody>
          <a:bodyPr/>
          <a:lstStyle/>
          <a:p>
            <a:r>
              <a:rPr lang="en-US" b="1" dirty="0" smtClean="0"/>
              <a:t>BEQUESTS </a:t>
            </a:r>
            <a:br>
              <a:rPr lang="en-US" b="1" dirty="0" smtClean="0"/>
            </a:br>
            <a:r>
              <a:rPr lang="en-US" b="1" dirty="0" smtClean="0"/>
              <a:t>PLANNED GIFTS</a:t>
            </a:r>
            <a:endParaRPr lang="en-US" dirty="0"/>
          </a:p>
        </p:txBody>
      </p:sp>
      <p:sp>
        <p:nvSpPr>
          <p:cNvPr id="16" name="Text Placeholder 15"/>
          <p:cNvSpPr>
            <a:spLocks noGrp="1"/>
          </p:cNvSpPr>
          <p:nvPr>
            <p:ph type="body" sz="half" idx="2"/>
          </p:nvPr>
        </p:nvSpPr>
        <p:spPr>
          <a:xfrm>
            <a:off x="304800" y="1828800"/>
            <a:ext cx="2292097" cy="4545367"/>
          </a:xfrm>
        </p:spPr>
        <p:txBody>
          <a:bodyPr>
            <a:normAutofit fontScale="85000" lnSpcReduction="10000"/>
          </a:bodyPr>
          <a:lstStyle/>
          <a:p>
            <a:r>
              <a:rPr lang="en-US" sz="2600" dirty="0" smtClean="0">
                <a:solidFill>
                  <a:schemeClr val="accent1">
                    <a:lumMod val="75000"/>
                  </a:schemeClr>
                </a:solidFill>
              </a:rPr>
              <a:t>Best Practice </a:t>
            </a:r>
          </a:p>
          <a:p>
            <a:endParaRPr lang="en-US" sz="1900" dirty="0" smtClean="0"/>
          </a:p>
          <a:p>
            <a:r>
              <a:rPr lang="en-US" sz="2200" i="1" dirty="0" smtClean="0"/>
              <a:t>Ongoing, inspiring  messaging through various channels.</a:t>
            </a:r>
          </a:p>
          <a:p>
            <a:endParaRPr lang="en-US" sz="2000" i="1" dirty="0" smtClean="0"/>
          </a:p>
          <a:p>
            <a:endParaRPr lang="en-US" sz="2000" i="1" dirty="0" smtClean="0"/>
          </a:p>
          <a:p>
            <a:endParaRPr lang="en-US" sz="2200" i="1" dirty="0"/>
          </a:p>
          <a:p>
            <a:r>
              <a:rPr lang="en-US" sz="2200" i="1" dirty="0" smtClean="0"/>
              <a:t>“Many people are able to give significant gifts through their wills—far more than they may be able to give during their lifetimes.”</a:t>
            </a:r>
          </a:p>
          <a:p>
            <a:endParaRPr lang="en-US" sz="2000" i="1" dirty="0" smtClean="0"/>
          </a:p>
          <a:p>
            <a:endParaRPr lang="en-US" sz="2000" i="1" dirty="0"/>
          </a:p>
          <a:p>
            <a:endParaRPr lang="en-US" sz="2000" i="1" dirty="0" smtClean="0"/>
          </a:p>
          <a:p>
            <a:endParaRPr lang="en-US" sz="2000" i="1" dirty="0"/>
          </a:p>
        </p:txBody>
      </p:sp>
      <p:sp>
        <p:nvSpPr>
          <p:cNvPr id="3" name="Footer Placeholder 2"/>
          <p:cNvSpPr>
            <a:spLocks noGrp="1"/>
          </p:cNvSpPr>
          <p:nvPr>
            <p:ph type="ftr" sz="quarter" idx="11"/>
          </p:nvPr>
        </p:nvSpPr>
        <p:spPr/>
        <p:txBody>
          <a:bodyPr/>
          <a:lstStyle/>
          <a:p>
            <a:r>
              <a:rPr lang="en-US" dirty="0" smtClean="0"/>
              <a:t>Fundraising Best Practices | Cultural Differences?</a:t>
            </a:r>
            <a:endParaRPr lang="en-US" dirty="0"/>
          </a:p>
        </p:txBody>
      </p:sp>
      <p:sp>
        <p:nvSpPr>
          <p:cNvPr id="4" name="Slide Number Placeholder 3"/>
          <p:cNvSpPr>
            <a:spLocks noGrp="1"/>
          </p:cNvSpPr>
          <p:nvPr>
            <p:ph type="sldNum" sz="quarter" idx="12"/>
          </p:nvPr>
        </p:nvSpPr>
        <p:spPr/>
        <p:txBody>
          <a:bodyPr/>
          <a:lstStyle/>
          <a:p>
            <a:fld id="{8AF7BF85-B74E-45F2-A316-1B8E50CDA4CB}" type="slidenum">
              <a:rPr lang="en-US" smtClean="0"/>
              <a:t>101</a:t>
            </a:fld>
            <a:endParaRPr lang="en-US" dirty="0"/>
          </a:p>
        </p:txBody>
      </p:sp>
      <p:pic>
        <p:nvPicPr>
          <p:cNvPr id="15365" name="Picture 5" descr="C:\Users\Marlene\Documents\CUF\COMMUNICATION PROJECTS-ONGOING\PLANNED GIVING\WILL POWER (Ads, Postcards, Eblasts)\Swaby_UCCS\Web Banner\Willpower Banner Swab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4787386"/>
            <a:ext cx="5345723" cy="134007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883877" y="533399"/>
            <a:ext cx="6096000" cy="830997"/>
          </a:xfrm>
          <a:prstGeom prst="rect">
            <a:avLst/>
          </a:prstGeom>
          <a:noFill/>
        </p:spPr>
        <p:txBody>
          <a:bodyPr wrap="square" rtlCol="0">
            <a:spAutoFit/>
          </a:bodyPr>
          <a:lstStyle/>
          <a:p>
            <a:r>
              <a:rPr lang="en-US" sz="2400" dirty="0" smtClean="0"/>
              <a:t>Inspire Donors to Make a Gift in their Wills--</a:t>
            </a:r>
          </a:p>
          <a:p>
            <a:r>
              <a:rPr lang="en-US" sz="2400" dirty="0" smtClean="0"/>
              <a:t>A Long-Term Strategy</a:t>
            </a:r>
          </a:p>
        </p:txBody>
      </p:sp>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72951">
            <a:off x="2748179" y="2142903"/>
            <a:ext cx="2443163" cy="244316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33742">
            <a:off x="5147350" y="1769022"/>
            <a:ext cx="3701625" cy="2626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423862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2292096" cy="1672952"/>
          </a:xfrm>
        </p:spPr>
        <p:txBody>
          <a:bodyPr/>
          <a:lstStyle/>
          <a:p>
            <a:r>
              <a:rPr lang="en-US" dirty="0" smtClean="0"/>
              <a:t/>
            </a:r>
            <a:br>
              <a:rPr lang="en-US" dirty="0" smtClean="0"/>
            </a:br>
            <a:r>
              <a:rPr lang="en-US" b="1" dirty="0" smtClean="0"/>
              <a:t>BEQUESTS</a:t>
            </a:r>
            <a:br>
              <a:rPr lang="en-US" b="1" dirty="0" smtClean="0"/>
            </a:br>
            <a:r>
              <a:rPr lang="en-US" b="1" dirty="0" smtClean="0"/>
              <a:t>(PLANNED GIFTS)</a:t>
            </a:r>
            <a:br>
              <a:rPr lang="en-US" b="1" dirty="0" smtClean="0"/>
            </a:br>
            <a:endParaRPr lang="en-US" dirty="0"/>
          </a:p>
        </p:txBody>
      </p:sp>
      <p:sp>
        <p:nvSpPr>
          <p:cNvPr id="3" name="Content Placeholder 2"/>
          <p:cNvSpPr>
            <a:spLocks noGrp="1"/>
          </p:cNvSpPr>
          <p:nvPr>
            <p:ph idx="1"/>
          </p:nvPr>
        </p:nvSpPr>
        <p:spPr>
          <a:xfrm>
            <a:off x="2895600" y="552450"/>
            <a:ext cx="6019800" cy="5791200"/>
          </a:xfrm>
        </p:spPr>
        <p:txBody>
          <a:bodyPr>
            <a:normAutofit fontScale="92500" lnSpcReduction="20000"/>
          </a:bodyPr>
          <a:lstStyle/>
          <a:p>
            <a:pPr marL="0" indent="0">
              <a:buNone/>
            </a:pPr>
            <a:endParaRPr lang="en-US" sz="2400" dirty="0"/>
          </a:p>
          <a:p>
            <a:r>
              <a:rPr lang="en-US" sz="2400" dirty="0" smtClean="0"/>
              <a:t>Include a discussion about bequests when talking with donors—educate them </a:t>
            </a:r>
            <a:endParaRPr lang="en-US" sz="2400" dirty="0"/>
          </a:p>
          <a:p>
            <a:endParaRPr lang="en-US" sz="2400" dirty="0"/>
          </a:p>
          <a:p>
            <a:r>
              <a:rPr lang="en-US" sz="2400" dirty="0"/>
              <a:t>Develop relationships with lawyers and accountants (referral sources</a:t>
            </a:r>
            <a:r>
              <a:rPr lang="en-US" sz="2400" dirty="0" smtClean="0"/>
              <a:t>)</a:t>
            </a:r>
          </a:p>
          <a:p>
            <a:pPr marL="0" indent="0">
              <a:buNone/>
            </a:pPr>
            <a:endParaRPr lang="en-US" sz="2400" dirty="0"/>
          </a:p>
          <a:p>
            <a:r>
              <a:rPr lang="en-US" sz="2400" dirty="0"/>
              <a:t>P</a:t>
            </a:r>
            <a:r>
              <a:rPr lang="en-US" sz="2400" dirty="0" smtClean="0"/>
              <a:t>rovide </a:t>
            </a:r>
            <a:r>
              <a:rPr lang="en-US" sz="2400" dirty="0"/>
              <a:t>legally accepted language that can be included in a will or </a:t>
            </a:r>
            <a:r>
              <a:rPr lang="en-US" sz="2400" dirty="0" smtClean="0"/>
              <a:t>bequest (will kit)</a:t>
            </a:r>
            <a:endParaRPr lang="en-US" sz="2400" dirty="0"/>
          </a:p>
          <a:p>
            <a:pPr marL="0" indent="0">
              <a:buNone/>
            </a:pPr>
            <a:endParaRPr lang="en-US" sz="2400" dirty="0"/>
          </a:p>
          <a:p>
            <a:r>
              <a:rPr lang="en-US" sz="2400" dirty="0" smtClean="0"/>
              <a:t>Encourage donors to make their intentions known  </a:t>
            </a:r>
            <a:r>
              <a:rPr lang="en-US" sz="2000" i="1" dirty="0" smtClean="0"/>
              <a:t>(A story here…)</a:t>
            </a:r>
          </a:p>
          <a:p>
            <a:pPr marL="0" indent="0">
              <a:buNone/>
            </a:pPr>
            <a:endParaRPr lang="en-US" sz="2400" dirty="0"/>
          </a:p>
          <a:p>
            <a:r>
              <a:rPr lang="en-US" sz="2400" dirty="0" smtClean="0"/>
              <a:t>Encourage </a:t>
            </a:r>
            <a:r>
              <a:rPr lang="en-US" sz="2400" dirty="0"/>
              <a:t>the donor to also make a current gift so they can see the impact of their </a:t>
            </a:r>
            <a:r>
              <a:rPr lang="en-US" sz="2400" dirty="0" smtClean="0"/>
              <a:t>gift</a:t>
            </a:r>
          </a:p>
          <a:p>
            <a:endParaRPr lang="en-US" sz="2400" dirty="0" smtClean="0"/>
          </a:p>
          <a:p>
            <a:r>
              <a:rPr lang="en-US" sz="2400" dirty="0" smtClean="0"/>
              <a:t>Create a special “club” for bequest donors </a:t>
            </a:r>
            <a:r>
              <a:rPr lang="en-US" sz="2200" dirty="0" smtClean="0"/>
              <a:t>(e.g. Heritage Society,  Honor Guard)</a:t>
            </a:r>
            <a:endParaRPr lang="en-US" sz="2200" dirty="0"/>
          </a:p>
          <a:p>
            <a:endParaRPr lang="en-US" sz="2400" dirty="0" smtClean="0"/>
          </a:p>
          <a:p>
            <a:endParaRPr lang="en-US" sz="2200" dirty="0" smtClean="0"/>
          </a:p>
          <a:p>
            <a:pPr marL="0" indent="0">
              <a:buNone/>
            </a:pPr>
            <a:endParaRPr lang="en-US" dirty="0"/>
          </a:p>
        </p:txBody>
      </p:sp>
      <p:sp>
        <p:nvSpPr>
          <p:cNvPr id="4" name="Text Placeholder 3"/>
          <p:cNvSpPr>
            <a:spLocks noGrp="1"/>
          </p:cNvSpPr>
          <p:nvPr>
            <p:ph type="body" sz="half" idx="2"/>
          </p:nvPr>
        </p:nvSpPr>
        <p:spPr>
          <a:xfrm>
            <a:off x="128373" y="2057400"/>
            <a:ext cx="2590800" cy="4495800"/>
          </a:xfrm>
        </p:spPr>
        <p:txBody>
          <a:bodyPr>
            <a:normAutofit/>
          </a:bodyPr>
          <a:lstStyle/>
          <a:p>
            <a:r>
              <a:rPr lang="en-US" sz="2400" dirty="0" smtClean="0">
                <a:solidFill>
                  <a:schemeClr val="accent1">
                    <a:lumMod val="75000"/>
                  </a:schemeClr>
                </a:solidFill>
              </a:rPr>
              <a:t> Best Practices</a:t>
            </a:r>
          </a:p>
          <a:p>
            <a:endParaRPr lang="en-US" sz="2400" dirty="0" smtClean="0">
              <a:solidFill>
                <a:schemeClr val="accent1">
                  <a:lumMod val="75000"/>
                </a:schemeClr>
              </a:solidFill>
            </a:endParaRPr>
          </a:p>
          <a:p>
            <a:pPr algn="r"/>
            <a:r>
              <a:rPr lang="en-US" sz="1800" i="1" dirty="0" smtClean="0"/>
              <a:t>“</a:t>
            </a:r>
            <a:r>
              <a:rPr lang="en-US" sz="1800" i="1" dirty="0"/>
              <a:t>It’s </a:t>
            </a:r>
            <a:r>
              <a:rPr lang="en-US" sz="1800" i="1" dirty="0" smtClean="0"/>
              <a:t>common for people </a:t>
            </a:r>
            <a:endParaRPr lang="en-US" sz="1800" i="1" dirty="0"/>
          </a:p>
          <a:p>
            <a:pPr algn="r"/>
            <a:r>
              <a:rPr lang="en-US" sz="1800" i="1" u="sng" dirty="0"/>
              <a:t>n</a:t>
            </a:r>
            <a:r>
              <a:rPr lang="en-US" sz="1800" i="1" u="sng" dirty="0" smtClean="0"/>
              <a:t>ot</a:t>
            </a:r>
            <a:r>
              <a:rPr lang="en-US" sz="1800" i="1" dirty="0" smtClean="0"/>
              <a:t> to share </a:t>
            </a:r>
            <a:r>
              <a:rPr lang="en-US" sz="1800" i="1" dirty="0"/>
              <a:t>information </a:t>
            </a:r>
          </a:p>
          <a:p>
            <a:pPr algn="r"/>
            <a:r>
              <a:rPr lang="en-US" sz="1800" i="1" dirty="0"/>
              <a:t>about a gift in their will. </a:t>
            </a:r>
            <a:r>
              <a:rPr lang="en-US" sz="1800" i="1" dirty="0" smtClean="0"/>
              <a:t> Yet there are reasons why they should.”   </a:t>
            </a:r>
            <a:endParaRPr lang="en-US" sz="1800" i="1" dirty="0"/>
          </a:p>
          <a:p>
            <a:endParaRPr lang="en-US" sz="1600" i="1" dirty="0"/>
          </a:p>
          <a:p>
            <a:endParaRPr lang="en-US" sz="1600" i="1" dirty="0"/>
          </a:p>
          <a:p>
            <a:pPr algn="r"/>
            <a:r>
              <a:rPr lang="en-US" sz="1600" i="1" dirty="0"/>
              <a:t>			Yet it’s important that they do.  </a:t>
            </a:r>
          </a:p>
          <a:p>
            <a:endParaRPr lang="en-US" sz="1600" i="1" dirty="0"/>
          </a:p>
          <a:p>
            <a:endParaRPr lang="en-US" sz="2400" dirty="0" smtClean="0"/>
          </a:p>
          <a:p>
            <a:endParaRPr lang="en-US" sz="2400" dirty="0"/>
          </a:p>
          <a:p>
            <a:endParaRPr lang="en-US" sz="2400" dirty="0" smtClean="0"/>
          </a:p>
          <a:p>
            <a:endParaRPr lang="en-US" sz="2400" dirty="0" smtClean="0"/>
          </a:p>
          <a:p>
            <a:endParaRPr lang="en-US" sz="2400" dirty="0"/>
          </a:p>
        </p:txBody>
      </p:sp>
      <p:sp>
        <p:nvSpPr>
          <p:cNvPr id="5" name="Footer Placeholder 4"/>
          <p:cNvSpPr>
            <a:spLocks noGrp="1"/>
          </p:cNvSpPr>
          <p:nvPr>
            <p:ph type="ftr" sz="quarter" idx="11"/>
          </p:nvPr>
        </p:nvSpPr>
        <p:spPr/>
        <p:txBody>
          <a:bodyPr/>
          <a:lstStyle/>
          <a:p>
            <a:r>
              <a:rPr lang="en-US" dirty="0" smtClean="0"/>
              <a:t>Fundraising Best Practices | Cultural Differences?</a:t>
            </a:r>
            <a:endParaRPr lang="en-US" dirty="0"/>
          </a:p>
        </p:txBody>
      </p:sp>
      <p:sp>
        <p:nvSpPr>
          <p:cNvPr id="6" name="Slide Number Placeholder 5"/>
          <p:cNvSpPr>
            <a:spLocks noGrp="1"/>
          </p:cNvSpPr>
          <p:nvPr>
            <p:ph type="sldNum" sz="quarter" idx="12"/>
          </p:nvPr>
        </p:nvSpPr>
        <p:spPr/>
        <p:txBody>
          <a:bodyPr/>
          <a:lstStyle/>
          <a:p>
            <a:fld id="{8AF7BF85-B74E-45F2-A316-1B8E50CDA4CB}" type="slidenum">
              <a:rPr lang="en-US" smtClean="0"/>
              <a:t>102</a:t>
            </a:fld>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800600"/>
            <a:ext cx="2542747"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841315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228600" y="457200"/>
            <a:ext cx="6076070" cy="990600"/>
          </a:xfrm>
        </p:spPr>
        <p:txBody>
          <a:bodyPr>
            <a:normAutofit/>
          </a:bodyPr>
          <a:lstStyle/>
          <a:p>
            <a:r>
              <a:rPr lang="en-US" sz="2800" dirty="0" smtClean="0"/>
              <a:t>BEQUESTS (PLANNED </a:t>
            </a:r>
            <a:r>
              <a:rPr lang="en-US" sz="2800" dirty="0"/>
              <a:t>GIFTS</a:t>
            </a:r>
            <a:r>
              <a:rPr lang="en-US" sz="2800" dirty="0" smtClean="0"/>
              <a:t>)</a:t>
            </a:r>
            <a:br>
              <a:rPr lang="en-US" sz="2800" dirty="0" smtClean="0"/>
            </a:br>
            <a:r>
              <a:rPr lang="en-US" sz="2800" b="1" dirty="0" smtClean="0">
                <a:solidFill>
                  <a:schemeClr val="accent1">
                    <a:lumMod val="75000"/>
                  </a:schemeClr>
                </a:solidFill>
              </a:rPr>
              <a:t>Ongoing Communication Strategy</a:t>
            </a:r>
            <a:endParaRPr lang="en-US" sz="2800" b="1" dirty="0">
              <a:solidFill>
                <a:schemeClr val="accent1">
                  <a:lumMod val="75000"/>
                </a:schemeClr>
              </a:solidFill>
            </a:endParaRPr>
          </a:p>
        </p:txBody>
      </p:sp>
      <p:sp>
        <p:nvSpPr>
          <p:cNvPr id="3" name="Footer Placeholder 2"/>
          <p:cNvSpPr>
            <a:spLocks noGrp="1"/>
          </p:cNvSpPr>
          <p:nvPr>
            <p:ph type="ftr" sz="quarter" idx="11"/>
          </p:nvPr>
        </p:nvSpPr>
        <p:spPr/>
        <p:txBody>
          <a:bodyPr/>
          <a:lstStyle/>
          <a:p>
            <a:r>
              <a:rPr lang="en-US" dirty="0" smtClean="0"/>
              <a:t>Fundraising Best Practices | Cultural Differences?</a:t>
            </a:r>
            <a:endParaRPr lang="en-US" dirty="0"/>
          </a:p>
        </p:txBody>
      </p:sp>
      <p:sp>
        <p:nvSpPr>
          <p:cNvPr id="4" name="Slide Number Placeholder 3"/>
          <p:cNvSpPr>
            <a:spLocks noGrp="1"/>
          </p:cNvSpPr>
          <p:nvPr>
            <p:ph type="sldNum" sz="quarter" idx="12"/>
          </p:nvPr>
        </p:nvSpPr>
        <p:spPr/>
        <p:txBody>
          <a:bodyPr/>
          <a:lstStyle/>
          <a:p>
            <a:fld id="{8AF7BF85-B74E-45F2-A316-1B8E50CDA4CB}" type="slidenum">
              <a:rPr lang="en-US" smtClean="0"/>
              <a:t>103</a:t>
            </a:fld>
            <a:endParaRPr 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101903">
            <a:off x="3286923" y="1500654"/>
            <a:ext cx="2778823" cy="351122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7411" name="Picture 3" descr="C:\Users\Marlene\Documents\CUF\COMMUNICATION PROJECTS-ONGOING\PLANNED GIVING\WILL POWER (Ads, Postcards, Eblasts)\Bob Graham_Denver_Boulder_Willpower\Graham-Boulder\Web Banner\Willpower Banner Graham Bould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1" y="5229263"/>
            <a:ext cx="5553075" cy="1392051"/>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48149">
            <a:off x="6213030" y="649947"/>
            <a:ext cx="2582788" cy="452724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741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554014"/>
            <a:ext cx="2909006" cy="50673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0362561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CORPORATE FUNDRAISING</a:t>
            </a:r>
            <a:endParaRPr lang="en-US" dirty="0">
              <a:solidFill>
                <a:schemeClr val="tx1"/>
              </a:solidFill>
            </a:endParaRPr>
          </a:p>
        </p:txBody>
      </p:sp>
      <p:sp>
        <p:nvSpPr>
          <p:cNvPr id="3" name="Text Placeholder 2"/>
          <p:cNvSpPr>
            <a:spLocks noGrp="1"/>
          </p:cNvSpPr>
          <p:nvPr>
            <p:ph type="body" idx="1"/>
          </p:nvPr>
        </p:nvSpPr>
        <p:spPr/>
        <p:txBody>
          <a:bodyPr>
            <a:normAutofit/>
          </a:bodyPr>
          <a:lstStyle/>
          <a:p>
            <a:r>
              <a:rPr lang="en-US" dirty="0"/>
              <a:t>What experience have you had?</a:t>
            </a:r>
          </a:p>
          <a:p>
            <a:r>
              <a:rPr lang="en-US" dirty="0"/>
              <a:t>Best Practices to share? </a:t>
            </a:r>
          </a:p>
          <a:p>
            <a:endParaRPr lang="en-US" dirty="0"/>
          </a:p>
        </p:txBody>
      </p:sp>
      <p:sp>
        <p:nvSpPr>
          <p:cNvPr id="4" name="Footer Placeholder 3"/>
          <p:cNvSpPr>
            <a:spLocks noGrp="1"/>
          </p:cNvSpPr>
          <p:nvPr>
            <p:ph type="ftr" sz="quarter" idx="11"/>
          </p:nvPr>
        </p:nvSpPr>
        <p:spPr/>
        <p:txBody>
          <a:bodyPr/>
          <a:lstStyle/>
          <a:p>
            <a:r>
              <a:rPr lang="en-US" dirty="0" smtClean="0"/>
              <a:t>Fundraising Best Practices | Cultural Differences?</a:t>
            </a:r>
            <a:endParaRPr lang="en-US" dirty="0"/>
          </a:p>
        </p:txBody>
      </p:sp>
      <p:sp>
        <p:nvSpPr>
          <p:cNvPr id="5" name="Slide Number Placeholder 4"/>
          <p:cNvSpPr>
            <a:spLocks noGrp="1"/>
          </p:cNvSpPr>
          <p:nvPr>
            <p:ph type="sldNum" sz="quarter" idx="12"/>
          </p:nvPr>
        </p:nvSpPr>
        <p:spPr/>
        <p:txBody>
          <a:bodyPr/>
          <a:lstStyle/>
          <a:p>
            <a:fld id="{8AF7BF85-B74E-45F2-A316-1B8E50CDA4CB}" type="slidenum">
              <a:rPr lang="en-US" smtClean="0"/>
              <a:t>104</a:t>
            </a:fld>
            <a:endParaRPr lang="en-US" dirty="0"/>
          </a:p>
        </p:txBody>
      </p:sp>
    </p:spTree>
    <p:extLst>
      <p:ext uri="{BB962C8B-B14F-4D97-AF65-F5344CB8AC3E}">
        <p14:creationId xmlns:p14="http://schemas.microsoft.com/office/powerpoint/2010/main" val="417405455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2292096" cy="1672952"/>
          </a:xfrm>
        </p:spPr>
        <p:txBody>
          <a:bodyPr/>
          <a:lstStyle/>
          <a:p>
            <a:r>
              <a:rPr lang="en-US" b="1" dirty="0" smtClean="0"/>
              <a:t>CORPORATE FUNDRAISING</a:t>
            </a:r>
            <a:r>
              <a:rPr lang="en-US" dirty="0"/>
              <a:t/>
            </a:r>
            <a:br>
              <a:rPr lang="en-US" dirty="0"/>
            </a:br>
            <a:endParaRPr lang="en-US" dirty="0"/>
          </a:p>
        </p:txBody>
      </p:sp>
      <p:sp>
        <p:nvSpPr>
          <p:cNvPr id="7" name="Content Placeholder 6"/>
          <p:cNvSpPr>
            <a:spLocks noGrp="1"/>
          </p:cNvSpPr>
          <p:nvPr>
            <p:ph idx="1"/>
          </p:nvPr>
        </p:nvSpPr>
        <p:spPr>
          <a:xfrm>
            <a:off x="2971800" y="792080"/>
            <a:ext cx="5715000" cy="5913520"/>
          </a:xfrm>
        </p:spPr>
        <p:txBody>
          <a:bodyPr>
            <a:normAutofit lnSpcReduction="10000"/>
          </a:bodyPr>
          <a:lstStyle/>
          <a:p>
            <a:pPr marL="0" indent="0">
              <a:buNone/>
            </a:pPr>
            <a:r>
              <a:rPr lang="en-US" sz="2400" dirty="0" smtClean="0"/>
              <a:t>Philanthropy is good business—enables a company to differentiate and boost good wil</a:t>
            </a:r>
            <a:r>
              <a:rPr lang="en-US" sz="2400" dirty="0"/>
              <a:t>l</a:t>
            </a:r>
            <a:r>
              <a:rPr lang="en-US" sz="2400" dirty="0" smtClean="0"/>
              <a:t> (with its employees, too).</a:t>
            </a:r>
          </a:p>
          <a:p>
            <a:pPr marL="0" indent="0">
              <a:buNone/>
            </a:pPr>
            <a:endParaRPr lang="en-US" sz="2800" dirty="0" smtClean="0"/>
          </a:p>
          <a:p>
            <a:r>
              <a:rPr lang="en-US" sz="2400" dirty="0"/>
              <a:t>C</a:t>
            </a:r>
            <a:r>
              <a:rPr lang="en-US" sz="2400" dirty="0" smtClean="0"/>
              <a:t>orporate foundations—philanthropy  </a:t>
            </a:r>
          </a:p>
          <a:p>
            <a:r>
              <a:rPr lang="en-US" sz="2400" dirty="0" smtClean="0"/>
              <a:t>Sponsorships</a:t>
            </a:r>
          </a:p>
          <a:p>
            <a:r>
              <a:rPr lang="en-US" sz="2400" dirty="0" smtClean="0"/>
              <a:t>Cause-related marketing</a:t>
            </a:r>
          </a:p>
          <a:p>
            <a:r>
              <a:rPr lang="en-US" sz="2400" dirty="0" smtClean="0"/>
              <a:t>Matching gifts/challenge grants</a:t>
            </a:r>
          </a:p>
          <a:p>
            <a:r>
              <a:rPr lang="en-US" sz="2400" dirty="0" smtClean="0"/>
              <a:t>In-kind donations or pro bono services </a:t>
            </a:r>
          </a:p>
          <a:p>
            <a:endParaRPr lang="en-US" sz="2800" dirty="0" smtClean="0"/>
          </a:p>
          <a:p>
            <a:pPr marL="0" indent="0">
              <a:buNone/>
            </a:pPr>
            <a:r>
              <a:rPr lang="en-US" sz="2400" i="1" dirty="0" smtClean="0">
                <a:solidFill>
                  <a:schemeClr val="accent1">
                    <a:lumMod val="75000"/>
                  </a:schemeClr>
                </a:solidFill>
              </a:rPr>
              <a:t>Finding the right corporation partner is like finding the right life partner. </a:t>
            </a:r>
            <a:r>
              <a:rPr lang="en-US" sz="2400" dirty="0" smtClean="0"/>
              <a:t>Look for one that matches your organization’s interests, priorities and mission.</a:t>
            </a:r>
            <a:endParaRPr lang="en-US" sz="2400" dirty="0"/>
          </a:p>
        </p:txBody>
      </p:sp>
      <p:sp>
        <p:nvSpPr>
          <p:cNvPr id="4" name="Text Placeholder 3"/>
          <p:cNvSpPr>
            <a:spLocks noGrp="1"/>
          </p:cNvSpPr>
          <p:nvPr>
            <p:ph type="body" sz="half" idx="2"/>
          </p:nvPr>
        </p:nvSpPr>
        <p:spPr>
          <a:xfrm>
            <a:off x="304800" y="1981200"/>
            <a:ext cx="2438400" cy="4243615"/>
          </a:xfrm>
        </p:spPr>
        <p:txBody>
          <a:bodyPr>
            <a:normAutofit fontScale="85000" lnSpcReduction="20000"/>
          </a:bodyPr>
          <a:lstStyle/>
          <a:p>
            <a:r>
              <a:rPr lang="en-US" sz="2600" dirty="0" smtClean="0">
                <a:solidFill>
                  <a:schemeClr val="accent1">
                    <a:lumMod val="75000"/>
                  </a:schemeClr>
                </a:solidFill>
              </a:rPr>
              <a:t>Realistic Expectations</a:t>
            </a:r>
          </a:p>
          <a:p>
            <a:endParaRPr lang="en-US" sz="2400" dirty="0"/>
          </a:p>
          <a:p>
            <a:r>
              <a:rPr lang="en-US" sz="2400" i="1" dirty="0" smtClean="0"/>
              <a:t>In the U.S. only 5% of all giving comes from corporations. </a:t>
            </a:r>
            <a:endParaRPr lang="en-US" sz="2400" i="1" dirty="0"/>
          </a:p>
          <a:p>
            <a:endParaRPr lang="en-US" sz="2000" i="1" dirty="0"/>
          </a:p>
          <a:p>
            <a:endParaRPr lang="en-US" sz="1800" i="1" dirty="0" smtClean="0"/>
          </a:p>
          <a:p>
            <a:r>
              <a:rPr lang="en-US" sz="2200" i="1" dirty="0" smtClean="0"/>
              <a:t>Remember that giving is an exchange—something for something. This especially holds true with businesses.</a:t>
            </a:r>
          </a:p>
          <a:p>
            <a:endParaRPr lang="en-US" sz="1800" i="1" dirty="0"/>
          </a:p>
          <a:p>
            <a:endParaRPr lang="en-US" sz="1800" i="1" dirty="0" smtClean="0"/>
          </a:p>
          <a:p>
            <a:endParaRPr lang="en-US" sz="1800" i="1" dirty="0" smtClean="0"/>
          </a:p>
          <a:p>
            <a:endParaRPr lang="en-US" sz="2000" i="1" dirty="0"/>
          </a:p>
          <a:p>
            <a:endParaRPr lang="en-US" sz="2000" i="1" dirty="0" smtClean="0"/>
          </a:p>
          <a:p>
            <a:endParaRPr lang="en-US" sz="2000" i="1" dirty="0"/>
          </a:p>
          <a:p>
            <a:endParaRPr lang="en-US" sz="2000" i="1" dirty="0" smtClean="0"/>
          </a:p>
          <a:p>
            <a:endParaRPr lang="en-US" sz="2400" dirty="0"/>
          </a:p>
          <a:p>
            <a:endParaRPr lang="en-US" sz="2400" dirty="0" smtClean="0"/>
          </a:p>
          <a:p>
            <a:endParaRPr lang="en-US" sz="2400" dirty="0" smtClean="0"/>
          </a:p>
          <a:p>
            <a:endParaRPr lang="en-US" sz="2400" dirty="0"/>
          </a:p>
        </p:txBody>
      </p:sp>
      <p:sp>
        <p:nvSpPr>
          <p:cNvPr id="5" name="Footer Placeholder 4"/>
          <p:cNvSpPr>
            <a:spLocks noGrp="1"/>
          </p:cNvSpPr>
          <p:nvPr>
            <p:ph type="ftr" sz="quarter" idx="11"/>
          </p:nvPr>
        </p:nvSpPr>
        <p:spPr/>
        <p:txBody>
          <a:bodyPr/>
          <a:lstStyle/>
          <a:p>
            <a:r>
              <a:rPr lang="en-US" dirty="0" smtClean="0"/>
              <a:t>Fundraising Best Practices | Cultural Differences?</a:t>
            </a:r>
            <a:endParaRPr lang="en-US" dirty="0"/>
          </a:p>
        </p:txBody>
      </p:sp>
      <p:sp>
        <p:nvSpPr>
          <p:cNvPr id="6" name="Slide Number Placeholder 5"/>
          <p:cNvSpPr>
            <a:spLocks noGrp="1"/>
          </p:cNvSpPr>
          <p:nvPr>
            <p:ph type="sldNum" sz="quarter" idx="12"/>
          </p:nvPr>
        </p:nvSpPr>
        <p:spPr/>
        <p:txBody>
          <a:bodyPr/>
          <a:lstStyle/>
          <a:p>
            <a:fld id="{8AF7BF85-B74E-45F2-A316-1B8E50CDA4CB}" type="slidenum">
              <a:rPr lang="en-US" smtClean="0"/>
              <a:t>105</a:t>
            </a:fld>
            <a:endParaRPr lang="en-US" dirty="0"/>
          </a:p>
        </p:txBody>
      </p:sp>
    </p:spTree>
    <p:extLst>
      <p:ext uri="{BB962C8B-B14F-4D97-AF65-F5344CB8AC3E}">
        <p14:creationId xmlns:p14="http://schemas.microsoft.com/office/powerpoint/2010/main" val="218512451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2292096" cy="1672952"/>
          </a:xfrm>
        </p:spPr>
        <p:txBody>
          <a:bodyPr/>
          <a:lstStyle/>
          <a:p>
            <a:r>
              <a:rPr lang="en-US" b="1" dirty="0" smtClean="0"/>
              <a:t>CORPORATE FUNDRAISING</a:t>
            </a:r>
            <a:r>
              <a:rPr lang="en-US" dirty="0"/>
              <a:t/>
            </a:r>
            <a:br>
              <a:rPr lang="en-US" dirty="0"/>
            </a:br>
            <a:endParaRPr lang="en-US" dirty="0"/>
          </a:p>
        </p:txBody>
      </p:sp>
      <p:sp>
        <p:nvSpPr>
          <p:cNvPr id="7" name="Content Placeholder 6"/>
          <p:cNvSpPr>
            <a:spLocks noGrp="1"/>
          </p:cNvSpPr>
          <p:nvPr>
            <p:ph idx="1"/>
          </p:nvPr>
        </p:nvSpPr>
        <p:spPr>
          <a:xfrm>
            <a:off x="2971800" y="792080"/>
            <a:ext cx="6172200" cy="5577840"/>
          </a:xfrm>
        </p:spPr>
        <p:txBody>
          <a:bodyPr>
            <a:normAutofit/>
          </a:bodyPr>
          <a:lstStyle/>
          <a:p>
            <a:r>
              <a:rPr lang="en-US" sz="2400" dirty="0" smtClean="0"/>
              <a:t>Discover </a:t>
            </a:r>
            <a:r>
              <a:rPr lang="en-US" sz="2400" i="1" dirty="0" smtClean="0">
                <a:solidFill>
                  <a:schemeClr val="accent1">
                    <a:lumMod val="75000"/>
                  </a:schemeClr>
                </a:solidFill>
              </a:rPr>
              <a:t>where the CEO’s heart lies</a:t>
            </a:r>
          </a:p>
          <a:p>
            <a:r>
              <a:rPr lang="en-US" sz="2400" dirty="0" smtClean="0"/>
              <a:t>Focus group of corporate representatives</a:t>
            </a:r>
          </a:p>
          <a:p>
            <a:r>
              <a:rPr lang="en-US" sz="2400" dirty="0" smtClean="0"/>
              <a:t>Leverage connections of your board </a:t>
            </a:r>
          </a:p>
          <a:p>
            <a:endParaRPr lang="en-US" sz="2400" dirty="0"/>
          </a:p>
          <a:p>
            <a:r>
              <a:rPr lang="en-US" sz="2400" dirty="0" smtClean="0"/>
              <a:t>Do your research before you set up a meeting with a company</a:t>
            </a:r>
          </a:p>
          <a:p>
            <a:pPr lvl="1"/>
            <a:r>
              <a:rPr lang="en-US" sz="2000" dirty="0" smtClean="0"/>
              <a:t>What the company is interested in</a:t>
            </a:r>
          </a:p>
          <a:p>
            <a:pPr lvl="1"/>
            <a:r>
              <a:rPr lang="en-US" sz="2000" dirty="0" smtClean="0"/>
              <a:t>Giving track record</a:t>
            </a:r>
          </a:p>
          <a:p>
            <a:pPr lvl="1"/>
            <a:r>
              <a:rPr lang="en-US" sz="2000" dirty="0" smtClean="0"/>
              <a:t>Be clear in how you can help the company in an area important to it</a:t>
            </a:r>
          </a:p>
          <a:p>
            <a:pPr lvl="1"/>
            <a:endParaRPr lang="en-US" sz="2000" dirty="0"/>
          </a:p>
          <a:p>
            <a:pPr marL="274320" lvl="1" indent="0">
              <a:buNone/>
            </a:pPr>
            <a:endParaRPr lang="en-US" sz="2000" dirty="0" smtClean="0"/>
          </a:p>
          <a:p>
            <a:pPr marL="274320" lvl="1" indent="0" algn="r">
              <a:buNone/>
            </a:pPr>
            <a:r>
              <a:rPr lang="en-US" sz="2000" i="1" dirty="0" smtClean="0"/>
              <a:t>A couple of quick stories--- </a:t>
            </a:r>
          </a:p>
          <a:p>
            <a:pPr marL="274320" lvl="1" indent="0" algn="r">
              <a:buNone/>
            </a:pPr>
            <a:r>
              <a:rPr lang="en-US" sz="2000" dirty="0" smtClean="0"/>
              <a:t>University of Colorado Denver, Business Program.  </a:t>
            </a:r>
          </a:p>
          <a:p>
            <a:pPr marL="274320" lvl="1" indent="0">
              <a:buNone/>
            </a:pPr>
            <a:endParaRPr lang="en-US" sz="2000" dirty="0"/>
          </a:p>
        </p:txBody>
      </p:sp>
      <p:sp>
        <p:nvSpPr>
          <p:cNvPr id="4" name="Text Placeholder 3"/>
          <p:cNvSpPr>
            <a:spLocks noGrp="1"/>
          </p:cNvSpPr>
          <p:nvPr>
            <p:ph type="body" sz="half" idx="2"/>
          </p:nvPr>
        </p:nvSpPr>
        <p:spPr>
          <a:xfrm>
            <a:off x="228600" y="1905000"/>
            <a:ext cx="2514600" cy="4648200"/>
          </a:xfrm>
        </p:spPr>
        <p:txBody>
          <a:bodyPr>
            <a:normAutofit fontScale="62500" lnSpcReduction="20000"/>
          </a:bodyPr>
          <a:lstStyle/>
          <a:p>
            <a:r>
              <a:rPr lang="en-US" sz="3800" dirty="0" smtClean="0">
                <a:solidFill>
                  <a:schemeClr val="accent1">
                    <a:lumMod val="75000"/>
                  </a:schemeClr>
                </a:solidFill>
              </a:rPr>
              <a:t>Best Practices</a:t>
            </a:r>
          </a:p>
          <a:p>
            <a:endParaRPr lang="en-US" sz="2000" i="1" dirty="0" smtClean="0"/>
          </a:p>
          <a:p>
            <a:endParaRPr lang="en-US" sz="3200" i="1" dirty="0"/>
          </a:p>
          <a:p>
            <a:r>
              <a:rPr lang="en-US" sz="3200" i="1" dirty="0" smtClean="0"/>
              <a:t>Companies give for different reasons—both altruistic and practical.</a:t>
            </a:r>
          </a:p>
          <a:p>
            <a:endParaRPr lang="en-US" altLang="en-US" sz="3200" i="1" dirty="0" smtClean="0"/>
          </a:p>
          <a:p>
            <a:r>
              <a:rPr lang="en-US" altLang="en-US" sz="3200" i="1" dirty="0" smtClean="0"/>
              <a:t>“Some businesses value having </a:t>
            </a:r>
            <a:r>
              <a:rPr lang="en-US" altLang="en-US" sz="3200" i="1" dirty="0"/>
              <a:t>access to other corporation and foundation donors, as well as conversations with </a:t>
            </a:r>
            <a:r>
              <a:rPr lang="en-US" altLang="en-US" sz="3200" i="1" dirty="0" smtClean="0"/>
              <a:t>your leadership </a:t>
            </a:r>
            <a:r>
              <a:rPr lang="en-US" altLang="en-US" sz="3200" i="1" dirty="0"/>
              <a:t>about subjects important to </a:t>
            </a:r>
            <a:r>
              <a:rPr lang="en-US" altLang="en-US" sz="3200" i="1" dirty="0" smtClean="0"/>
              <a:t>them</a:t>
            </a:r>
            <a:r>
              <a:rPr lang="en-US" altLang="en-US" sz="3200" i="1" dirty="0" smtClean="0">
                <a:solidFill>
                  <a:srgbClr val="CC9900"/>
                </a:solidFill>
              </a:rPr>
              <a:t>.”</a:t>
            </a:r>
            <a:endParaRPr lang="en-US" altLang="en-US" sz="3200" i="1" dirty="0">
              <a:solidFill>
                <a:srgbClr val="CC9900"/>
              </a:solidFill>
            </a:endParaRPr>
          </a:p>
          <a:p>
            <a:endParaRPr lang="en-US" sz="2000" i="1" dirty="0" smtClean="0"/>
          </a:p>
          <a:p>
            <a:endParaRPr lang="en-US" sz="2000" i="1" dirty="0"/>
          </a:p>
          <a:p>
            <a:endParaRPr lang="en-US" sz="2400" dirty="0"/>
          </a:p>
          <a:p>
            <a:endParaRPr lang="en-US" sz="2400" dirty="0" smtClean="0"/>
          </a:p>
          <a:p>
            <a:endParaRPr lang="en-US" sz="2400" dirty="0" smtClean="0"/>
          </a:p>
          <a:p>
            <a:endParaRPr lang="en-US" sz="2400" dirty="0"/>
          </a:p>
        </p:txBody>
      </p:sp>
      <p:sp>
        <p:nvSpPr>
          <p:cNvPr id="5" name="Footer Placeholder 4"/>
          <p:cNvSpPr>
            <a:spLocks noGrp="1"/>
          </p:cNvSpPr>
          <p:nvPr>
            <p:ph type="ftr" sz="quarter" idx="11"/>
          </p:nvPr>
        </p:nvSpPr>
        <p:spPr/>
        <p:txBody>
          <a:bodyPr/>
          <a:lstStyle/>
          <a:p>
            <a:r>
              <a:rPr lang="en-US" dirty="0" smtClean="0"/>
              <a:t>Fundraising Best Practices | Cultural Differences?</a:t>
            </a:r>
            <a:endParaRPr lang="en-US" dirty="0"/>
          </a:p>
        </p:txBody>
      </p:sp>
      <p:sp>
        <p:nvSpPr>
          <p:cNvPr id="6" name="Slide Number Placeholder 5"/>
          <p:cNvSpPr>
            <a:spLocks noGrp="1"/>
          </p:cNvSpPr>
          <p:nvPr>
            <p:ph type="sldNum" sz="quarter" idx="12"/>
          </p:nvPr>
        </p:nvSpPr>
        <p:spPr/>
        <p:txBody>
          <a:bodyPr>
            <a:normAutofit/>
          </a:bodyPr>
          <a:lstStyle/>
          <a:p>
            <a:fld id="{8AF7BF85-B74E-45F2-A316-1B8E50CDA4CB}" type="slidenum">
              <a:rPr lang="en-US" smtClean="0"/>
              <a:t>106</a:t>
            </a:fld>
            <a:endParaRPr lang="en-US" dirty="0"/>
          </a:p>
        </p:txBody>
      </p:sp>
      <p:sp>
        <p:nvSpPr>
          <p:cNvPr id="8" name="Text Placeholder 3"/>
          <p:cNvSpPr txBox="1">
            <a:spLocks/>
          </p:cNvSpPr>
          <p:nvPr/>
        </p:nvSpPr>
        <p:spPr>
          <a:xfrm>
            <a:off x="304800" y="3733800"/>
            <a:ext cx="3008313" cy="4691063"/>
          </a:xfrm>
          <a:prstGeom prst="rect">
            <a:avLst/>
          </a:prstGeom>
        </p:spPr>
        <p:txBody>
          <a:bodyPr vert="horz" lIns="91440" tIns="45720" rIns="91440" bIns="45720" rtlCol="0">
            <a:normAutofit/>
          </a:bodyPr>
          <a:lstStyle>
            <a:lvl1pPr marL="0" indent="0" algn="l" defTabSz="914400" rtl="0" eaLnBrk="1" latinLnBrk="0" hangingPunct="1">
              <a:spcBef>
                <a:spcPct val="20000"/>
              </a:spcBef>
              <a:buClr>
                <a:schemeClr val="accent1"/>
              </a:buClr>
              <a:buSzPct val="85000"/>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Clr>
                <a:schemeClr val="accent1"/>
              </a:buClr>
              <a:buSzPct val="85000"/>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Clr>
                <a:schemeClr val="accent1"/>
              </a:buClr>
              <a:buSzPct val="90000"/>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Clr>
                <a:schemeClr val="accent1"/>
              </a:buClr>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Clr>
                <a:schemeClr val="accent1"/>
              </a:buClr>
              <a:buSzPct val="100000"/>
              <a:buFont typeface="Arial" pitchFamily="34" charset="0"/>
              <a:buNone/>
              <a:defRPr sz="900" kern="1200" baseline="0">
                <a:solidFill>
                  <a:schemeClr val="tx1"/>
                </a:solidFill>
                <a:latin typeface="+mn-lt"/>
                <a:ea typeface="+mn-ea"/>
                <a:cs typeface="+mn-cs"/>
              </a:defRPr>
            </a:lvl5pPr>
            <a:lvl6pPr marL="2286000" indent="0" algn="l" defTabSz="914400" rtl="0" eaLnBrk="1" latinLnBrk="0" hangingPunct="1">
              <a:spcBef>
                <a:spcPct val="20000"/>
              </a:spcBef>
              <a:buClr>
                <a:schemeClr val="accent1"/>
              </a:buClr>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Clr>
                <a:schemeClr val="accent1"/>
              </a:buClr>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Clr>
                <a:schemeClr val="accent1"/>
              </a:buClr>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Clr>
                <a:schemeClr val="accent1"/>
              </a:buClr>
              <a:buFont typeface="Arial" pitchFamily="34" charset="0"/>
              <a:buNone/>
              <a:defRPr sz="900" kern="1200">
                <a:solidFill>
                  <a:schemeClr val="tx1"/>
                </a:solidFill>
                <a:latin typeface="+mn-lt"/>
                <a:ea typeface="+mn-ea"/>
                <a:cs typeface="+mn-cs"/>
              </a:defRPr>
            </a:lvl9pPr>
          </a:lstStyle>
          <a:p>
            <a:pPr algn="r"/>
            <a:endParaRPr lang="en-US" altLang="en-US" sz="2400" i="1" dirty="0" smtClean="0">
              <a:solidFill>
                <a:srgbClr val="CC9900"/>
              </a:solidFill>
            </a:endParaRPr>
          </a:p>
        </p:txBody>
      </p:sp>
    </p:spTree>
    <p:extLst>
      <p:ext uri="{BB962C8B-B14F-4D97-AF65-F5344CB8AC3E}">
        <p14:creationId xmlns:p14="http://schemas.microsoft.com/office/powerpoint/2010/main" val="258110128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sz="3600" dirty="0" smtClean="0">
                <a:solidFill>
                  <a:schemeClr val="tx1"/>
                </a:solidFill>
              </a:rPr>
              <a:t>Two Quick Stories</a:t>
            </a:r>
            <a:r>
              <a:rPr lang="en-US" sz="3600" b="1" dirty="0" smtClean="0">
                <a:solidFill>
                  <a:schemeClr val="accent1">
                    <a:lumMod val="75000"/>
                  </a:schemeClr>
                </a:solidFill>
              </a:rPr>
              <a:t/>
            </a:r>
            <a:br>
              <a:rPr lang="en-US" sz="3600" b="1" dirty="0" smtClean="0">
                <a:solidFill>
                  <a:schemeClr val="accent1">
                    <a:lumMod val="75000"/>
                  </a:schemeClr>
                </a:solidFill>
              </a:rPr>
            </a:br>
            <a:r>
              <a:rPr lang="en-US" sz="3600" b="1" dirty="0" smtClean="0">
                <a:solidFill>
                  <a:schemeClr val="accent1">
                    <a:lumMod val="75000"/>
                  </a:schemeClr>
                </a:solidFill>
              </a:rPr>
              <a:t>Major Multi Million $ Gifts from Corporations </a:t>
            </a:r>
            <a:endParaRPr lang="en-US" sz="3600" b="1" dirty="0">
              <a:solidFill>
                <a:schemeClr val="accent1">
                  <a:lumMod val="75000"/>
                </a:schemeClr>
              </a:solidFill>
            </a:endParaRPr>
          </a:p>
        </p:txBody>
      </p:sp>
      <p:sp>
        <p:nvSpPr>
          <p:cNvPr id="8" name="Text Placeholder 7"/>
          <p:cNvSpPr>
            <a:spLocks noGrp="1"/>
          </p:cNvSpPr>
          <p:nvPr>
            <p:ph type="body" idx="1"/>
          </p:nvPr>
        </p:nvSpPr>
        <p:spPr/>
        <p:txBody>
          <a:bodyPr/>
          <a:lstStyle/>
          <a:p>
            <a:endParaRPr lang="en-US" dirty="0"/>
          </a:p>
        </p:txBody>
      </p:sp>
      <p:pic>
        <p:nvPicPr>
          <p:cNvPr id="1638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457200" y="1647092"/>
            <a:ext cx="3962400" cy="4736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Placeholder 9"/>
          <p:cNvSpPr>
            <a:spLocks noGrp="1"/>
          </p:cNvSpPr>
          <p:nvPr>
            <p:ph type="body" sz="quarter" idx="3"/>
          </p:nvPr>
        </p:nvSpPr>
        <p:spPr/>
        <p:txBody>
          <a:bodyPr/>
          <a:lstStyle/>
          <a:p>
            <a:endParaRPr lang="en-US" dirty="0"/>
          </a:p>
        </p:txBody>
      </p:sp>
      <p:sp>
        <p:nvSpPr>
          <p:cNvPr id="11" name="Content Placeholder 10"/>
          <p:cNvSpPr>
            <a:spLocks noGrp="1"/>
          </p:cNvSpPr>
          <p:nvPr>
            <p:ph sz="quarter" idx="4"/>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smtClean="0"/>
              <a:t>Fundraising Best Practices | Cultural Differences?</a:t>
            </a:r>
            <a:endParaRPr lang="en-US" dirty="0"/>
          </a:p>
        </p:txBody>
      </p:sp>
      <p:sp>
        <p:nvSpPr>
          <p:cNvPr id="6" name="Slide Number Placeholder 5"/>
          <p:cNvSpPr>
            <a:spLocks noGrp="1"/>
          </p:cNvSpPr>
          <p:nvPr>
            <p:ph type="sldNum" sz="quarter" idx="12"/>
          </p:nvPr>
        </p:nvSpPr>
        <p:spPr/>
        <p:txBody>
          <a:bodyPr>
            <a:normAutofit/>
          </a:bodyPr>
          <a:lstStyle/>
          <a:p>
            <a:fld id="{8AF7BF85-B74E-45F2-A316-1B8E50CDA4CB}" type="slidenum">
              <a:rPr lang="en-US" smtClean="0"/>
              <a:t>107</a:t>
            </a:fld>
            <a:endParaRPr lang="en-US" dirty="0"/>
          </a:p>
        </p:txBody>
      </p:sp>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647092"/>
            <a:ext cx="4088117"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908194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63296" y="1676400"/>
            <a:ext cx="2209800" cy="2133600"/>
          </a:xfrm>
        </p:spPr>
        <p:txBody>
          <a:bodyPr/>
          <a:lstStyle/>
          <a:p>
            <a:r>
              <a:rPr lang="en-US" dirty="0" smtClean="0">
                <a:solidFill>
                  <a:schemeClr val="accent1">
                    <a:lumMod val="75000"/>
                  </a:schemeClr>
                </a:solidFill>
              </a:rPr>
              <a:t>Best </a:t>
            </a:r>
            <a:r>
              <a:rPr lang="en-US" dirty="0">
                <a:solidFill>
                  <a:schemeClr val="accent1">
                    <a:lumMod val="75000"/>
                  </a:schemeClr>
                </a:solidFill>
              </a:rPr>
              <a:t>Practice</a:t>
            </a:r>
            <a:br>
              <a:rPr lang="en-US" dirty="0">
                <a:solidFill>
                  <a:schemeClr val="accent1">
                    <a:lumMod val="75000"/>
                  </a:schemeClr>
                </a:solidFill>
              </a:rPr>
            </a:br>
            <a:r>
              <a:rPr lang="en-US" dirty="0" smtClean="0">
                <a:solidFill>
                  <a:schemeClr val="accent1">
                    <a:lumMod val="75000"/>
                  </a:schemeClr>
                </a:solidFill>
              </a:rPr>
              <a:t/>
            </a:r>
            <a:br>
              <a:rPr lang="en-US" dirty="0" smtClean="0">
                <a:solidFill>
                  <a:schemeClr val="accent1">
                    <a:lumMod val="75000"/>
                  </a:schemeClr>
                </a:solidFill>
              </a:rPr>
            </a:br>
            <a:r>
              <a:rPr lang="en-US" dirty="0" smtClean="0"/>
              <a:t>Corporate Advisory Board</a:t>
            </a:r>
            <a:br>
              <a:rPr lang="en-US" dirty="0" smtClean="0"/>
            </a:br>
            <a:endParaRPr lang="en-US" dirty="0"/>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67300" y="2819400"/>
            <a:ext cx="1524000" cy="1524000"/>
          </a:xfrm>
        </p:spPr>
      </p:pic>
      <p:sp>
        <p:nvSpPr>
          <p:cNvPr id="5" name="Footer Placeholder 4"/>
          <p:cNvSpPr>
            <a:spLocks noGrp="1"/>
          </p:cNvSpPr>
          <p:nvPr>
            <p:ph type="ftr" sz="quarter" idx="11"/>
          </p:nvPr>
        </p:nvSpPr>
        <p:spPr/>
        <p:txBody>
          <a:bodyPr/>
          <a:lstStyle/>
          <a:p>
            <a:r>
              <a:rPr lang="en-US" dirty="0" smtClean="0"/>
              <a:t>Fundraising Best Practices | Cultural Differences?</a:t>
            </a:r>
            <a:endParaRPr lang="en-US" dirty="0"/>
          </a:p>
        </p:txBody>
      </p:sp>
      <p:sp>
        <p:nvSpPr>
          <p:cNvPr id="6" name="Slide Number Placeholder 5"/>
          <p:cNvSpPr>
            <a:spLocks noGrp="1"/>
          </p:cNvSpPr>
          <p:nvPr>
            <p:ph type="sldNum" sz="quarter" idx="12"/>
          </p:nvPr>
        </p:nvSpPr>
        <p:spPr/>
        <p:txBody>
          <a:bodyPr>
            <a:normAutofit/>
          </a:bodyPr>
          <a:lstStyle/>
          <a:p>
            <a:fld id="{8AF7BF85-B74E-45F2-A316-1B8E50CDA4CB}" type="slidenum">
              <a:rPr lang="en-US" smtClean="0"/>
              <a:t>108</a:t>
            </a:fld>
            <a:endParaRPr lang="en-US" dirty="0"/>
          </a:p>
        </p:txBody>
      </p:sp>
      <p:sp>
        <p:nvSpPr>
          <p:cNvPr id="13" name="TextBox 12"/>
          <p:cNvSpPr txBox="1"/>
          <p:nvPr/>
        </p:nvSpPr>
        <p:spPr>
          <a:xfrm>
            <a:off x="381000" y="5994727"/>
            <a:ext cx="1981200" cy="307777"/>
          </a:xfrm>
          <a:prstGeom prst="rect">
            <a:avLst/>
          </a:prstGeom>
          <a:noFill/>
        </p:spPr>
        <p:txBody>
          <a:bodyPr wrap="square" rtlCol="0">
            <a:spAutoFit/>
          </a:bodyPr>
          <a:lstStyle/>
          <a:p>
            <a:pPr algn="ctr"/>
            <a:r>
              <a:rPr lang="en-US" sz="1400" dirty="0" smtClean="0"/>
              <a:t>Jim Dunn </a:t>
            </a:r>
            <a:endParaRPr lang="en-US" sz="1400" dirty="0"/>
          </a:p>
        </p:txBody>
      </p:sp>
      <p:sp>
        <p:nvSpPr>
          <p:cNvPr id="4" name="Line Callout 1 (Border and Accent Bar) 3"/>
          <p:cNvSpPr/>
          <p:nvPr/>
        </p:nvSpPr>
        <p:spPr>
          <a:xfrm>
            <a:off x="3048000" y="717808"/>
            <a:ext cx="5737860" cy="5638800"/>
          </a:xfrm>
          <a:prstGeom prst="accentBorderCallout1">
            <a:avLst>
              <a:gd name="adj1" fmla="val 86614"/>
              <a:gd name="adj2" fmla="val -1308"/>
              <a:gd name="adj3" fmla="val 85053"/>
              <a:gd name="adj4" fmla="val -176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solidFill>
                <a:schemeClr val="bg1"/>
              </a:solidFill>
            </a:endParaRPr>
          </a:p>
        </p:txBody>
      </p:sp>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328" y="4081179"/>
            <a:ext cx="1598541" cy="1913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ontent Placeholder 2"/>
          <p:cNvSpPr txBox="1">
            <a:spLocks/>
          </p:cNvSpPr>
          <p:nvPr/>
        </p:nvSpPr>
        <p:spPr>
          <a:xfrm>
            <a:off x="3048000" y="609600"/>
            <a:ext cx="5990082" cy="6248400"/>
          </a:xfrm>
          <a:prstGeom prst="rect">
            <a:avLst/>
          </a:prstGeom>
          <a:solidFill>
            <a:schemeClr val="bg2"/>
          </a:solidFill>
        </p:spPr>
        <p:txBody>
          <a:bodyPr vert="horz" lIns="91440" tIns="45720" rIns="91440" bIns="45720" rtlCol="0">
            <a:normAutofit fontScale="32500" lnSpcReduction="20000"/>
          </a:bodyPr>
          <a:lstStyle>
            <a:lvl1pPr marL="182880" indent="-182880" algn="l" defTabSz="914400" rtl="0" eaLnBrk="1" latinLnBrk="0" hangingPunct="1">
              <a:spcBef>
                <a:spcPct val="20000"/>
              </a:spcBef>
              <a:buClr>
                <a:schemeClr val="accent1"/>
              </a:buClr>
              <a:buSzPct val="85000"/>
              <a:buFont typeface="Arial" pitchFamily="34" charset="0"/>
              <a:buChar char="•"/>
              <a:defRPr sz="32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8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24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20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20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20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20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20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2000" kern="1200">
                <a:solidFill>
                  <a:schemeClr val="tx1"/>
                </a:solidFill>
                <a:latin typeface="+mn-lt"/>
                <a:ea typeface="+mn-ea"/>
                <a:cs typeface="+mn-cs"/>
              </a:defRPr>
            </a:lvl9pPr>
          </a:lstStyle>
          <a:p>
            <a:endParaRPr lang="en-US" sz="2600" dirty="0" smtClean="0">
              <a:solidFill>
                <a:schemeClr val="accent1">
                  <a:lumMod val="75000"/>
                </a:schemeClr>
              </a:solidFill>
            </a:endParaRPr>
          </a:p>
          <a:p>
            <a:pPr marL="274320" lvl="1" indent="0">
              <a:lnSpc>
                <a:spcPct val="120000"/>
              </a:lnSpc>
              <a:buNone/>
            </a:pPr>
            <a:endParaRPr lang="en-US" sz="4200" dirty="0" smtClean="0">
              <a:solidFill>
                <a:schemeClr val="accent1">
                  <a:lumMod val="75000"/>
                </a:schemeClr>
              </a:solidFill>
            </a:endParaRPr>
          </a:p>
          <a:p>
            <a:pPr marL="274320" lvl="1" indent="0">
              <a:lnSpc>
                <a:spcPct val="120000"/>
              </a:lnSpc>
              <a:buNone/>
            </a:pPr>
            <a:r>
              <a:rPr lang="en-US" sz="6200" dirty="0" smtClean="0"/>
              <a:t>“</a:t>
            </a:r>
            <a:r>
              <a:rPr lang="en-US" sz="6200" b="1" dirty="0" smtClean="0"/>
              <a:t>We developed a corporate Advisory Board </a:t>
            </a:r>
          </a:p>
          <a:p>
            <a:pPr marL="274320" lvl="1" indent="0">
              <a:lnSpc>
                <a:spcPct val="120000"/>
              </a:lnSpc>
              <a:buNone/>
            </a:pPr>
            <a:r>
              <a:rPr lang="en-US" sz="6200" b="1" dirty="0" smtClean="0"/>
              <a:t>And invited the up and coming leaders of companies to be members. Not the CEOs </a:t>
            </a:r>
          </a:p>
          <a:p>
            <a:pPr marL="274320" lvl="1" indent="0">
              <a:lnSpc>
                <a:spcPct val="120000"/>
              </a:lnSpc>
              <a:buNone/>
            </a:pPr>
            <a:r>
              <a:rPr lang="en-US" sz="6200" b="1" dirty="0" smtClean="0"/>
              <a:t>or big hitters, but the next generation of leadership. </a:t>
            </a:r>
          </a:p>
          <a:p>
            <a:pPr>
              <a:lnSpc>
                <a:spcPct val="120000"/>
              </a:lnSpc>
            </a:pPr>
            <a:endParaRPr lang="en-US" sz="6200" b="1" dirty="0"/>
          </a:p>
          <a:p>
            <a:pPr marL="274320" lvl="1" indent="0">
              <a:lnSpc>
                <a:spcPct val="120000"/>
              </a:lnSpc>
              <a:buNone/>
            </a:pPr>
            <a:r>
              <a:rPr lang="en-US" sz="6200" b="1" dirty="0" smtClean="0"/>
              <a:t>They turned out to be a great board to </a:t>
            </a:r>
          </a:p>
          <a:p>
            <a:pPr marL="274320" lvl="1" indent="0">
              <a:lnSpc>
                <a:spcPct val="120000"/>
              </a:lnSpc>
              <a:buNone/>
            </a:pPr>
            <a:r>
              <a:rPr lang="en-US" sz="6200" b="1" dirty="0" smtClean="0"/>
              <a:t>work with and became real advocates </a:t>
            </a:r>
          </a:p>
          <a:p>
            <a:pPr marL="274320" lvl="1" indent="0">
              <a:lnSpc>
                <a:spcPct val="120000"/>
              </a:lnSpc>
              <a:buNone/>
            </a:pPr>
            <a:r>
              <a:rPr lang="en-US" sz="6200" b="1" dirty="0" smtClean="0"/>
              <a:t>for us. We also instituted a giving </a:t>
            </a:r>
          </a:p>
          <a:p>
            <a:pPr marL="274320" lvl="1" indent="0">
              <a:lnSpc>
                <a:spcPct val="120000"/>
              </a:lnSpc>
              <a:buNone/>
            </a:pPr>
            <a:r>
              <a:rPr lang="en-US" sz="6200" b="1" dirty="0" smtClean="0"/>
              <a:t>commitment of  $15,000 year.  </a:t>
            </a:r>
          </a:p>
          <a:p>
            <a:pPr>
              <a:lnSpc>
                <a:spcPct val="120000"/>
              </a:lnSpc>
            </a:pPr>
            <a:endParaRPr lang="en-US" sz="6200" b="1" dirty="0"/>
          </a:p>
          <a:p>
            <a:pPr marL="274320" lvl="1" indent="0">
              <a:lnSpc>
                <a:spcPct val="120000"/>
              </a:lnSpc>
              <a:buNone/>
            </a:pPr>
            <a:r>
              <a:rPr lang="en-US" sz="6200" b="1" dirty="0" smtClean="0"/>
              <a:t>The board met a number of times per year. </a:t>
            </a:r>
          </a:p>
          <a:p>
            <a:pPr marL="274320" lvl="1" indent="0">
              <a:lnSpc>
                <a:spcPct val="120000"/>
              </a:lnSpc>
              <a:buNone/>
            </a:pPr>
            <a:r>
              <a:rPr lang="en-US" sz="6200" b="1" dirty="0" smtClean="0"/>
              <a:t>They provided advice and opened doors</a:t>
            </a:r>
          </a:p>
          <a:p>
            <a:pPr marL="274320" lvl="1" indent="0">
              <a:lnSpc>
                <a:spcPct val="120000"/>
              </a:lnSpc>
              <a:buNone/>
            </a:pPr>
            <a:r>
              <a:rPr lang="en-US" sz="6200" b="1" dirty="0" smtClean="0"/>
              <a:t> for sponsorship. The board is still going.”</a:t>
            </a:r>
          </a:p>
          <a:p>
            <a:pPr marL="274320" lvl="1" indent="0">
              <a:buNone/>
            </a:pPr>
            <a:r>
              <a:rPr lang="en-US" sz="3700" b="1" dirty="0" smtClean="0"/>
              <a:t> </a:t>
            </a:r>
            <a:r>
              <a:rPr lang="en-US" sz="3700" dirty="0"/>
              <a:t>The Lincoln Center, New York </a:t>
            </a:r>
            <a:endParaRPr lang="en-US" sz="3700" dirty="0" smtClean="0"/>
          </a:p>
          <a:p>
            <a:pPr marL="274320" lvl="1" indent="0">
              <a:buNone/>
            </a:pPr>
            <a:endParaRPr lang="en-US" sz="2600" b="1" dirty="0" smtClean="0"/>
          </a:p>
          <a:p>
            <a:pPr marL="0" indent="0">
              <a:buNone/>
            </a:pPr>
            <a:r>
              <a:rPr lang="en-US" sz="2600" dirty="0" smtClean="0"/>
              <a:t> </a:t>
            </a:r>
          </a:p>
          <a:p>
            <a:endParaRPr lang="en-US" dirty="0"/>
          </a:p>
        </p:txBody>
      </p:sp>
      <p:sp>
        <p:nvSpPr>
          <p:cNvPr id="12" name="Title 1"/>
          <p:cNvSpPr txBox="1">
            <a:spLocks/>
          </p:cNvSpPr>
          <p:nvPr/>
        </p:nvSpPr>
        <p:spPr>
          <a:xfrm>
            <a:off x="381000" y="263921"/>
            <a:ext cx="2292096" cy="1672952"/>
          </a:xfrm>
          <a:prstGeom prst="rect">
            <a:avLst/>
          </a:prstGeom>
        </p:spPr>
        <p:txBody>
          <a:bodyPr vert="horz" lIns="91440" tIns="45720" rIns="91440" bIns="45720" rtlCol="0" anchor="b">
            <a:noAutofit/>
          </a:bodyPr>
          <a:lstStyle>
            <a:lvl1pPr algn="l" defTabSz="914400" rtl="0" eaLnBrk="1" latinLnBrk="0" hangingPunct="1">
              <a:spcBef>
                <a:spcPct val="0"/>
              </a:spcBef>
              <a:buNone/>
              <a:defRPr sz="2400" b="0" kern="1200" spc="-100" baseline="0">
                <a:solidFill>
                  <a:schemeClr val="tx2"/>
                </a:solidFill>
                <a:latin typeface="+mj-lt"/>
                <a:ea typeface="+mj-ea"/>
                <a:cs typeface="+mj-cs"/>
              </a:defRPr>
            </a:lvl1pPr>
          </a:lstStyle>
          <a:p>
            <a:r>
              <a:rPr lang="en-US" b="1" dirty="0" smtClean="0"/>
              <a:t>CORPORATE FUNDRAISING</a:t>
            </a:r>
            <a:r>
              <a:rPr lang="en-US" dirty="0" smtClean="0"/>
              <a:t/>
            </a:r>
            <a:br>
              <a:rPr lang="en-US" dirty="0" smtClean="0"/>
            </a:br>
            <a:endParaRPr lang="en-US" dirty="0"/>
          </a:p>
        </p:txBody>
      </p:sp>
    </p:spTree>
    <p:extLst>
      <p:ext uri="{BB962C8B-B14F-4D97-AF65-F5344CB8AC3E}">
        <p14:creationId xmlns:p14="http://schemas.microsoft.com/office/powerpoint/2010/main" val="117139390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lumMod val="75000"/>
                  </a:schemeClr>
                </a:solidFill>
              </a:rPr>
              <a:t>More On Corporate Giving</a:t>
            </a:r>
            <a:endParaRPr lang="en-US" b="1" dirty="0">
              <a:solidFill>
                <a:schemeClr val="accent1">
                  <a:lumMod val="75000"/>
                </a:schemeClr>
              </a:solidFill>
            </a:endParaRPr>
          </a:p>
        </p:txBody>
      </p:sp>
      <p:sp>
        <p:nvSpPr>
          <p:cNvPr id="3" name="Content Placeholder 2"/>
          <p:cNvSpPr>
            <a:spLocks noGrp="1"/>
          </p:cNvSpPr>
          <p:nvPr>
            <p:ph idx="1"/>
          </p:nvPr>
        </p:nvSpPr>
        <p:spPr>
          <a:xfrm>
            <a:off x="2743200" y="456660"/>
            <a:ext cx="6400800" cy="6096540"/>
          </a:xfrm>
        </p:spPr>
        <p:txBody>
          <a:bodyPr>
            <a:normAutofit fontScale="25000" lnSpcReduction="20000"/>
          </a:bodyPr>
          <a:lstStyle/>
          <a:p>
            <a:pPr marL="0" indent="0">
              <a:buNone/>
            </a:pPr>
            <a:r>
              <a:rPr lang="en-US" sz="7600" b="1" dirty="0" smtClean="0"/>
              <a:t>“Even </a:t>
            </a:r>
            <a:r>
              <a:rPr lang="en-US" sz="7600" b="1" dirty="0"/>
              <a:t>though the money is coming from the corporation, </a:t>
            </a:r>
            <a:r>
              <a:rPr lang="en-US" sz="7600" b="1" dirty="0" smtClean="0"/>
              <a:t>try to connect with a senior person in the company and </a:t>
            </a:r>
            <a:r>
              <a:rPr lang="en-US" sz="7600" b="1" dirty="0"/>
              <a:t>get them involved with their passions</a:t>
            </a:r>
            <a:r>
              <a:rPr lang="en-US" sz="7600" b="1" dirty="0" smtClean="0"/>
              <a:t>.”  </a:t>
            </a:r>
          </a:p>
          <a:p>
            <a:pPr marL="0" indent="0">
              <a:buNone/>
            </a:pPr>
            <a:endParaRPr lang="en-US" sz="7600" b="1" dirty="0"/>
          </a:p>
          <a:p>
            <a:pPr marL="0" indent="0">
              <a:buNone/>
            </a:pPr>
            <a:r>
              <a:rPr lang="en-US" sz="7600" b="1" dirty="0"/>
              <a:t>“View businesses as a another relationship to be built. Look for existing contacts between staff and volunteers and the company’s employees.”  </a:t>
            </a:r>
          </a:p>
          <a:p>
            <a:pPr marL="0" indent="0">
              <a:buNone/>
            </a:pPr>
            <a:endParaRPr lang="en-US" sz="7600" b="1" dirty="0"/>
          </a:p>
          <a:p>
            <a:pPr marL="0" indent="0">
              <a:buNone/>
            </a:pPr>
            <a:r>
              <a:rPr lang="en-US" sz="7600" b="1" dirty="0" smtClean="0"/>
              <a:t>“Companies tend </a:t>
            </a:r>
            <a:r>
              <a:rPr lang="en-US" sz="7600" b="1" dirty="0"/>
              <a:t>to </a:t>
            </a:r>
            <a:r>
              <a:rPr lang="en-US" sz="7600" b="1" dirty="0" smtClean="0"/>
              <a:t>want more straight forward </a:t>
            </a:r>
            <a:r>
              <a:rPr lang="en-US" sz="7600" b="1" dirty="0"/>
              <a:t>things. </a:t>
            </a:r>
            <a:r>
              <a:rPr lang="en-US" sz="7600" b="1" dirty="0" smtClean="0"/>
              <a:t>You need to be very clear with corporations.” </a:t>
            </a:r>
          </a:p>
          <a:p>
            <a:pPr marL="0" indent="0">
              <a:buNone/>
            </a:pPr>
            <a:endParaRPr lang="en-US" sz="7600" b="1" dirty="0"/>
          </a:p>
          <a:p>
            <a:pPr marL="0" indent="0">
              <a:buNone/>
            </a:pPr>
            <a:r>
              <a:rPr lang="en-US" sz="7600" b="1" dirty="0"/>
              <a:t>“Ask yourself—what’s in it for the company? Focus on ways to create a win-win partnership.”  </a:t>
            </a:r>
          </a:p>
          <a:p>
            <a:pPr marL="0" indent="0">
              <a:buNone/>
            </a:pPr>
            <a:endParaRPr lang="en-US" sz="7600" b="1" dirty="0" smtClean="0"/>
          </a:p>
          <a:p>
            <a:pPr marL="0" indent="0">
              <a:buNone/>
            </a:pPr>
            <a:r>
              <a:rPr lang="en-US" sz="7600" b="1" dirty="0"/>
              <a:t>“Most businesses prefer to </a:t>
            </a:r>
            <a:r>
              <a:rPr lang="en-US" sz="7600" b="1" dirty="0" smtClean="0"/>
              <a:t>give locally. Your </a:t>
            </a:r>
            <a:r>
              <a:rPr lang="en-US" sz="7600" b="1" dirty="0"/>
              <a:t>top prospects will be companies operating in your area.”  </a:t>
            </a:r>
            <a:endParaRPr lang="en-US" sz="7600" b="1" dirty="0" smtClean="0"/>
          </a:p>
          <a:p>
            <a:pPr marL="0" indent="0">
              <a:buNone/>
            </a:pPr>
            <a:endParaRPr lang="en-US" sz="7600" b="1" dirty="0" smtClean="0"/>
          </a:p>
          <a:p>
            <a:pPr marL="0" indent="0">
              <a:buNone/>
            </a:pPr>
            <a:r>
              <a:rPr lang="en-US" sz="7600" b="1" dirty="0"/>
              <a:t>“Chances are, you are one of many who are applying”</a:t>
            </a:r>
          </a:p>
          <a:p>
            <a:pPr marL="0" indent="0">
              <a:buNone/>
            </a:pPr>
            <a:endParaRPr lang="en-US" sz="7600" b="1" dirty="0" smtClean="0"/>
          </a:p>
          <a:p>
            <a:pPr marL="0" indent="0">
              <a:buNone/>
            </a:pPr>
            <a:r>
              <a:rPr lang="en-US" sz="7600" b="1" dirty="0"/>
              <a:t>“Best not to count on companies for long-term funding for your organization.”</a:t>
            </a:r>
          </a:p>
          <a:p>
            <a:pPr marL="0" indent="0">
              <a:buNone/>
            </a:pPr>
            <a:endParaRPr lang="en-US" sz="8000" i="1" dirty="0"/>
          </a:p>
          <a:p>
            <a:pPr marL="0" indent="0">
              <a:buNone/>
            </a:pPr>
            <a:endParaRPr lang="en-US" sz="8000" i="1" dirty="0"/>
          </a:p>
          <a:p>
            <a:endParaRPr lang="en-US" dirty="0"/>
          </a:p>
        </p:txBody>
      </p:sp>
      <p:sp>
        <p:nvSpPr>
          <p:cNvPr id="6" name="Text Placeholder 5"/>
          <p:cNvSpPr>
            <a:spLocks noGrp="1"/>
          </p:cNvSpPr>
          <p:nvPr>
            <p:ph type="body" sz="half" idx="2"/>
          </p:nvPr>
        </p:nvSpPr>
        <p:spPr/>
        <p:txBody>
          <a:bodyPr>
            <a:normAutofit/>
          </a:bodyPr>
          <a:lstStyle/>
          <a:p>
            <a:r>
              <a:rPr lang="en-US" sz="2000" dirty="0" smtClean="0"/>
              <a:t>Random Thoughts on Corporate Giving </a:t>
            </a:r>
            <a:endParaRPr lang="en-US" sz="2000" dirty="0"/>
          </a:p>
        </p:txBody>
      </p:sp>
      <p:sp>
        <p:nvSpPr>
          <p:cNvPr id="4" name="Footer Placeholder 3"/>
          <p:cNvSpPr>
            <a:spLocks noGrp="1"/>
          </p:cNvSpPr>
          <p:nvPr>
            <p:ph type="ftr" sz="quarter" idx="11"/>
          </p:nvPr>
        </p:nvSpPr>
        <p:spPr/>
        <p:txBody>
          <a:bodyPr/>
          <a:lstStyle/>
          <a:p>
            <a:r>
              <a:rPr lang="en-US" dirty="0" smtClean="0"/>
              <a:t>Fundraising Best Practices | Cultural Differences?</a:t>
            </a:r>
            <a:endParaRPr lang="en-US" dirty="0"/>
          </a:p>
        </p:txBody>
      </p:sp>
      <p:sp>
        <p:nvSpPr>
          <p:cNvPr id="5" name="Slide Number Placeholder 4"/>
          <p:cNvSpPr>
            <a:spLocks noGrp="1"/>
          </p:cNvSpPr>
          <p:nvPr>
            <p:ph type="sldNum" sz="quarter" idx="12"/>
          </p:nvPr>
        </p:nvSpPr>
        <p:spPr/>
        <p:txBody>
          <a:bodyPr>
            <a:normAutofit/>
          </a:bodyPr>
          <a:lstStyle/>
          <a:p>
            <a:fld id="{8AF7BF85-B74E-45F2-A316-1B8E50CDA4CB}" type="slidenum">
              <a:rPr lang="en-US" smtClean="0"/>
              <a:t>109</a:t>
            </a:fld>
            <a:endParaRPr lang="en-US" dirty="0"/>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363" y="3429000"/>
            <a:ext cx="1869218" cy="2225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74532" y="5715000"/>
            <a:ext cx="1431546" cy="307777"/>
          </a:xfrm>
          <a:prstGeom prst="rect">
            <a:avLst/>
          </a:prstGeom>
          <a:noFill/>
        </p:spPr>
        <p:txBody>
          <a:bodyPr wrap="none" rtlCol="0">
            <a:spAutoFit/>
          </a:bodyPr>
          <a:lstStyle/>
          <a:p>
            <a:r>
              <a:rPr lang="en-US" sz="1400" dirty="0" smtClean="0"/>
              <a:t>Andrea Wagner</a:t>
            </a:r>
            <a:endParaRPr lang="en-US" sz="1400" dirty="0"/>
          </a:p>
        </p:txBody>
      </p:sp>
    </p:spTree>
    <p:extLst>
      <p:ext uri="{BB962C8B-B14F-4D97-AF65-F5344CB8AC3E}">
        <p14:creationId xmlns:p14="http://schemas.microsoft.com/office/powerpoint/2010/main" val="22247220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chemeClr val="accent1">
                    <a:lumMod val="75000"/>
                  </a:schemeClr>
                </a:solidFill>
              </a:rPr>
              <a:t>You Help Donors Do Great Things</a:t>
            </a:r>
            <a:endParaRPr lang="en-US" b="1" dirty="0">
              <a:solidFill>
                <a:schemeClr val="accent1">
                  <a:lumMod val="75000"/>
                </a:schemeClr>
              </a:solidFill>
            </a:endParaRPr>
          </a:p>
        </p:txBody>
      </p:sp>
      <p:sp>
        <p:nvSpPr>
          <p:cNvPr id="3" name="Content Placeholder 2"/>
          <p:cNvSpPr>
            <a:spLocks noGrp="1"/>
          </p:cNvSpPr>
          <p:nvPr>
            <p:ph idx="1"/>
          </p:nvPr>
        </p:nvSpPr>
        <p:spPr>
          <a:xfrm>
            <a:off x="457200" y="1676400"/>
            <a:ext cx="8229600" cy="4876800"/>
          </a:xfrm>
        </p:spPr>
        <p:txBody>
          <a:bodyPr>
            <a:normAutofit fontScale="25000" lnSpcReduction="20000"/>
          </a:bodyPr>
          <a:lstStyle/>
          <a:p>
            <a:pPr marL="0" indent="0">
              <a:buNone/>
            </a:pPr>
            <a:r>
              <a:rPr lang="en-US" sz="11200" dirty="0" smtClean="0"/>
              <a:t>They </a:t>
            </a:r>
            <a:r>
              <a:rPr lang="en-US" sz="11200" dirty="0"/>
              <a:t>give </a:t>
            </a:r>
            <a:r>
              <a:rPr lang="en-US" sz="11200" b="1" i="1" u="sng" dirty="0"/>
              <a:t>through</a:t>
            </a:r>
            <a:r>
              <a:rPr lang="en-US" sz="11200" i="1" dirty="0"/>
              <a:t> </a:t>
            </a:r>
            <a:r>
              <a:rPr lang="en-US" sz="11200" dirty="0"/>
              <a:t>your organization to:</a:t>
            </a:r>
            <a:br>
              <a:rPr lang="en-US" sz="11200" dirty="0"/>
            </a:br>
            <a:r>
              <a:rPr lang="en-US" sz="11200" dirty="0"/>
              <a:t/>
            </a:r>
            <a:br>
              <a:rPr lang="en-US" sz="11200" dirty="0"/>
            </a:br>
            <a:r>
              <a:rPr lang="en-US" dirty="0" smtClean="0"/>
              <a:t>	</a:t>
            </a:r>
            <a:r>
              <a:rPr lang="en-US" sz="9600" dirty="0" smtClean="0"/>
              <a:t>Change </a:t>
            </a:r>
            <a:r>
              <a:rPr lang="en-US" sz="9600" dirty="0"/>
              <a:t>lives.</a:t>
            </a:r>
            <a:br>
              <a:rPr lang="en-US" sz="9600" dirty="0"/>
            </a:br>
            <a:r>
              <a:rPr lang="en-US" sz="9600" dirty="0" smtClean="0"/>
              <a:t>		Relieve </a:t>
            </a:r>
            <a:r>
              <a:rPr lang="en-US" sz="9600" dirty="0"/>
              <a:t>pain.</a:t>
            </a:r>
            <a:br>
              <a:rPr lang="en-US" sz="9600" dirty="0"/>
            </a:br>
            <a:r>
              <a:rPr lang="en-US" sz="9600" dirty="0" smtClean="0"/>
              <a:t>			Right </a:t>
            </a:r>
            <a:r>
              <a:rPr lang="en-US" sz="9600" dirty="0"/>
              <a:t>a wrong.</a:t>
            </a:r>
            <a:br>
              <a:rPr lang="en-US" sz="9600" dirty="0"/>
            </a:br>
            <a:r>
              <a:rPr lang="en-US" sz="9600" dirty="0" smtClean="0"/>
              <a:t>				End </a:t>
            </a:r>
            <a:r>
              <a:rPr lang="en-US" sz="9600" dirty="0"/>
              <a:t>injustice.</a:t>
            </a:r>
            <a:br>
              <a:rPr lang="en-US" sz="9600" dirty="0"/>
            </a:br>
            <a:r>
              <a:rPr lang="en-US" sz="9600" dirty="0" smtClean="0"/>
              <a:t>					Add </a:t>
            </a:r>
            <a:r>
              <a:rPr lang="en-US" sz="9600" dirty="0"/>
              <a:t>to the world.</a:t>
            </a:r>
            <a:br>
              <a:rPr lang="en-US" sz="9600" dirty="0"/>
            </a:br>
            <a:r>
              <a:rPr lang="en-US" sz="9600" dirty="0" smtClean="0"/>
              <a:t>						Give </a:t>
            </a:r>
            <a:r>
              <a:rPr lang="en-US" sz="9600" dirty="0"/>
              <a:t>back</a:t>
            </a:r>
            <a:r>
              <a:rPr lang="en-US" sz="9600" dirty="0" smtClean="0"/>
              <a:t>.</a:t>
            </a:r>
          </a:p>
          <a:p>
            <a:pPr marL="0" indent="0">
              <a:buNone/>
            </a:pPr>
            <a:endParaRPr lang="en-US" sz="4400" dirty="0" smtClean="0"/>
          </a:p>
          <a:p>
            <a:pPr marL="0" indent="0" algn="ctr">
              <a:lnSpc>
                <a:spcPct val="120000"/>
              </a:lnSpc>
              <a:spcBef>
                <a:spcPts val="0"/>
              </a:spcBef>
              <a:buNone/>
            </a:pPr>
            <a:endParaRPr lang="en-US" sz="11200" dirty="0" smtClean="0"/>
          </a:p>
          <a:p>
            <a:pPr marL="0" indent="0" algn="ctr">
              <a:lnSpc>
                <a:spcPct val="120000"/>
              </a:lnSpc>
              <a:spcBef>
                <a:spcPts val="0"/>
              </a:spcBef>
              <a:buNone/>
            </a:pPr>
            <a:r>
              <a:rPr lang="en-US" sz="11200" b="1" dirty="0" smtClean="0"/>
              <a:t>What do donors get in return? </a:t>
            </a:r>
          </a:p>
          <a:p>
            <a:pPr marL="0" indent="0" algn="ctr">
              <a:lnSpc>
                <a:spcPct val="120000"/>
              </a:lnSpc>
              <a:spcBef>
                <a:spcPts val="0"/>
              </a:spcBef>
              <a:buNone/>
            </a:pPr>
            <a:endParaRPr lang="en-US" sz="9600" b="1" dirty="0" smtClean="0"/>
          </a:p>
          <a:p>
            <a:pPr marL="0" indent="0" algn="ctr">
              <a:lnSpc>
                <a:spcPct val="120000"/>
              </a:lnSpc>
              <a:spcBef>
                <a:spcPts val="0"/>
              </a:spcBef>
              <a:buNone/>
            </a:pPr>
            <a:r>
              <a:rPr lang="en-US" sz="11200" i="1" dirty="0" smtClean="0"/>
              <a:t>A feeling—the personal gratification knowing </a:t>
            </a:r>
          </a:p>
          <a:p>
            <a:pPr marL="0" indent="0" algn="ctr">
              <a:lnSpc>
                <a:spcPct val="120000"/>
              </a:lnSpc>
              <a:spcBef>
                <a:spcPts val="0"/>
              </a:spcBef>
              <a:buNone/>
            </a:pPr>
            <a:r>
              <a:rPr lang="en-US" sz="11200" i="1" dirty="0" smtClean="0"/>
              <a:t>they did something good. </a:t>
            </a:r>
          </a:p>
          <a:p>
            <a:pPr marL="0" indent="0" algn="ctr">
              <a:lnSpc>
                <a:spcPct val="120000"/>
              </a:lnSpc>
              <a:spcBef>
                <a:spcPts val="0"/>
              </a:spcBef>
              <a:buNone/>
            </a:pPr>
            <a:r>
              <a:rPr lang="en-US" sz="11200" i="1" dirty="0">
                <a:solidFill>
                  <a:schemeClr val="accent1">
                    <a:lumMod val="75000"/>
                  </a:schemeClr>
                </a:solidFill>
              </a:rPr>
              <a:t/>
            </a:r>
            <a:br>
              <a:rPr lang="en-US" sz="11200" i="1" dirty="0">
                <a:solidFill>
                  <a:schemeClr val="accent1">
                    <a:lumMod val="75000"/>
                  </a:schemeClr>
                </a:solidFill>
              </a:rPr>
            </a:br>
            <a:r>
              <a:rPr lang="en-US" sz="14400" i="1" dirty="0"/>
              <a:t/>
            </a:r>
            <a:br>
              <a:rPr lang="en-US" sz="14400" i="1" dirty="0"/>
            </a:br>
            <a:r>
              <a:rPr lang="en-US" sz="11200" dirty="0"/>
              <a:t/>
            </a:r>
            <a:br>
              <a:rPr lang="en-US" sz="11200" dirty="0"/>
            </a:br>
            <a:r>
              <a:rPr lang="en-US" sz="11200" dirty="0"/>
              <a:t> </a:t>
            </a:r>
          </a:p>
          <a:p>
            <a:endParaRPr lang="en-US" sz="11200" dirty="0"/>
          </a:p>
        </p:txBody>
      </p:sp>
      <p:sp>
        <p:nvSpPr>
          <p:cNvPr id="4" name="Footer Placeholder 3"/>
          <p:cNvSpPr>
            <a:spLocks noGrp="1"/>
          </p:cNvSpPr>
          <p:nvPr>
            <p:ph type="ftr" sz="quarter" idx="11"/>
          </p:nvPr>
        </p:nvSpPr>
        <p:spPr/>
        <p:txBody>
          <a:bodyPr/>
          <a:lstStyle/>
          <a:p>
            <a:r>
              <a:rPr lang="en-US" dirty="0" smtClean="0"/>
              <a:t>Fundraising Best Practices | Cultural Differences?</a:t>
            </a:r>
            <a:endParaRPr lang="en-US" dirty="0"/>
          </a:p>
        </p:txBody>
      </p:sp>
      <p:sp>
        <p:nvSpPr>
          <p:cNvPr id="5" name="Slide Number Placeholder 4"/>
          <p:cNvSpPr>
            <a:spLocks noGrp="1"/>
          </p:cNvSpPr>
          <p:nvPr>
            <p:ph type="sldNum" sz="quarter" idx="12"/>
          </p:nvPr>
        </p:nvSpPr>
        <p:spPr/>
        <p:txBody>
          <a:bodyPr/>
          <a:lstStyle/>
          <a:p>
            <a:fld id="{8AF7BF85-B74E-45F2-A316-1B8E50CDA4CB}" type="slidenum">
              <a:rPr lang="en-US" smtClean="0"/>
              <a:t>11</a:t>
            </a:fld>
            <a:endParaRPr lang="en-US" dirty="0"/>
          </a:p>
        </p:txBody>
      </p:sp>
    </p:spTree>
    <p:extLst>
      <p:ext uri="{BB962C8B-B14F-4D97-AF65-F5344CB8AC3E}">
        <p14:creationId xmlns:p14="http://schemas.microsoft.com/office/powerpoint/2010/main" val="407515152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2286000" cy="1752600"/>
          </a:xfrm>
        </p:spPr>
        <p:txBody>
          <a:bodyPr/>
          <a:lstStyle/>
          <a:p>
            <a:r>
              <a:rPr lang="en-US" b="1" dirty="0" smtClean="0"/>
              <a:t>FUNDRAISING PROGRAMS</a:t>
            </a:r>
            <a:endParaRPr lang="en-US" b="1" dirty="0"/>
          </a:p>
        </p:txBody>
      </p:sp>
      <p:sp>
        <p:nvSpPr>
          <p:cNvPr id="3" name="Content Placeholder 2"/>
          <p:cNvSpPr>
            <a:spLocks noGrp="1"/>
          </p:cNvSpPr>
          <p:nvPr>
            <p:ph idx="1"/>
          </p:nvPr>
        </p:nvSpPr>
        <p:spPr>
          <a:xfrm>
            <a:off x="2971800" y="685800"/>
            <a:ext cx="5715000" cy="5577840"/>
          </a:xfrm>
        </p:spPr>
        <p:txBody>
          <a:bodyPr/>
          <a:lstStyle/>
          <a:p>
            <a:pPr marL="0" indent="0">
              <a:buNone/>
            </a:pPr>
            <a:r>
              <a:rPr lang="en-US" sz="2800" b="1" dirty="0" smtClean="0">
                <a:solidFill>
                  <a:schemeClr val="accent1">
                    <a:lumMod val="75000"/>
                  </a:schemeClr>
                </a:solidFill>
              </a:rPr>
              <a:t>One Parting Thought…</a:t>
            </a:r>
          </a:p>
          <a:p>
            <a:pPr marL="0" indent="0">
              <a:buNone/>
            </a:pPr>
            <a:endParaRPr lang="en-US" sz="2800" i="1" dirty="0" smtClean="0"/>
          </a:p>
          <a:p>
            <a:pPr marL="0" indent="0">
              <a:buNone/>
            </a:pPr>
            <a:r>
              <a:rPr lang="en-US" sz="2800" i="1" dirty="0" smtClean="0"/>
              <a:t>“</a:t>
            </a:r>
            <a:r>
              <a:rPr lang="en-US" sz="2400" i="1" dirty="0" smtClean="0"/>
              <a:t>Get really focused on what you are trying to accomplished and then focus on that.  </a:t>
            </a:r>
          </a:p>
          <a:p>
            <a:pPr marL="0" indent="0">
              <a:buNone/>
            </a:pPr>
            <a:endParaRPr lang="en-US" sz="2400" i="1" dirty="0" smtClean="0"/>
          </a:p>
          <a:p>
            <a:pPr marL="0" indent="0">
              <a:buNone/>
            </a:pPr>
            <a:r>
              <a:rPr lang="en-US" sz="2400" i="1" dirty="0" smtClean="0"/>
              <a:t>If you can’t do everything, choose one or two areas and move forward from there.” </a:t>
            </a:r>
          </a:p>
          <a:p>
            <a:pPr marL="0" indent="0">
              <a:buNone/>
            </a:pPr>
            <a:endParaRPr lang="en-US" sz="2800" i="1" dirty="0" smtClean="0"/>
          </a:p>
          <a:p>
            <a:pPr marL="0" indent="0" algn="ctr">
              <a:buNone/>
            </a:pPr>
            <a:r>
              <a:rPr lang="en-US" sz="2800" b="1" i="1" dirty="0" smtClean="0">
                <a:solidFill>
                  <a:schemeClr val="accent1">
                    <a:lumMod val="75000"/>
                  </a:schemeClr>
                </a:solidFill>
              </a:rPr>
              <a:t>What will be your focus?</a:t>
            </a:r>
            <a:endParaRPr lang="en-US" b="1" i="1" dirty="0">
              <a:solidFill>
                <a:schemeClr val="accent1">
                  <a:lumMod val="75000"/>
                </a:schemeClr>
              </a:solidFill>
            </a:endParaRPr>
          </a:p>
        </p:txBody>
      </p:sp>
      <p:sp>
        <p:nvSpPr>
          <p:cNvPr id="6" name="Text Placeholder 5"/>
          <p:cNvSpPr>
            <a:spLocks noGrp="1"/>
          </p:cNvSpPr>
          <p:nvPr>
            <p:ph type="body" sz="half" idx="2"/>
          </p:nvPr>
        </p:nvSpPr>
        <p:spPr>
          <a:xfrm>
            <a:off x="457200" y="5486400"/>
            <a:ext cx="1993431" cy="1891683"/>
          </a:xfrm>
        </p:spPr>
        <p:txBody>
          <a:bodyPr/>
          <a:lstStyle/>
          <a:p>
            <a:pPr algn="ctr"/>
            <a:r>
              <a:rPr lang="en-US" dirty="0"/>
              <a:t>Andrea Wagner</a:t>
            </a:r>
          </a:p>
          <a:p>
            <a:endParaRPr lang="en-US" dirty="0"/>
          </a:p>
        </p:txBody>
      </p:sp>
      <p:sp>
        <p:nvSpPr>
          <p:cNvPr id="4" name="Footer Placeholder 3"/>
          <p:cNvSpPr>
            <a:spLocks noGrp="1"/>
          </p:cNvSpPr>
          <p:nvPr>
            <p:ph type="ftr" sz="quarter" idx="11"/>
          </p:nvPr>
        </p:nvSpPr>
        <p:spPr/>
        <p:txBody>
          <a:bodyPr/>
          <a:lstStyle/>
          <a:p>
            <a:r>
              <a:rPr lang="en-US" dirty="0" smtClean="0"/>
              <a:t>Fundraising Best Practices | Cultural Differences?</a:t>
            </a:r>
            <a:endParaRPr lang="en-US" dirty="0"/>
          </a:p>
        </p:txBody>
      </p:sp>
      <p:sp>
        <p:nvSpPr>
          <p:cNvPr id="5" name="Slide Number Placeholder 4"/>
          <p:cNvSpPr>
            <a:spLocks noGrp="1"/>
          </p:cNvSpPr>
          <p:nvPr>
            <p:ph type="sldNum" sz="quarter" idx="12"/>
          </p:nvPr>
        </p:nvSpPr>
        <p:spPr/>
        <p:txBody>
          <a:bodyPr>
            <a:normAutofit/>
          </a:bodyPr>
          <a:lstStyle/>
          <a:p>
            <a:fld id="{8AF7BF85-B74E-45F2-A316-1B8E50CDA4CB}" type="slidenum">
              <a:rPr lang="en-US" smtClean="0"/>
              <a:t>110</a:t>
            </a:fld>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3574120"/>
            <a:ext cx="1383831" cy="1848066"/>
          </a:xfrm>
          <a:prstGeom prst="rect">
            <a:avLst/>
          </a:prstGeom>
        </p:spPr>
      </p:pic>
    </p:spTree>
    <p:extLst>
      <p:ext uri="{BB962C8B-B14F-4D97-AF65-F5344CB8AC3E}">
        <p14:creationId xmlns:p14="http://schemas.microsoft.com/office/powerpoint/2010/main" val="278680549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QUESTIONS?</a:t>
            </a:r>
            <a:endParaRPr lang="en-US" dirty="0">
              <a:solidFill>
                <a:schemeClr val="tx1"/>
              </a:solidFill>
            </a:endParaRPr>
          </a:p>
        </p:txBody>
      </p:sp>
      <p:sp>
        <p:nvSpPr>
          <p:cNvPr id="3" name="Text Placeholder 2"/>
          <p:cNvSpPr>
            <a:spLocks noGrp="1"/>
          </p:cNvSpPr>
          <p:nvPr>
            <p:ph type="body" idx="1"/>
          </p:nvPr>
        </p:nvSpPr>
        <p:spPr/>
        <p:txBody>
          <a:bodyPr/>
          <a:lstStyle/>
          <a:p>
            <a:r>
              <a:rPr lang="en-US" dirty="0" smtClean="0"/>
              <a:t>HOW WOULD YOU SUMMARIZE TODAY’S WORKSHOP?</a:t>
            </a:r>
            <a:endParaRPr lang="en-US" dirty="0"/>
          </a:p>
          <a:p>
            <a:endParaRPr lang="en-US" dirty="0"/>
          </a:p>
        </p:txBody>
      </p:sp>
      <p:sp>
        <p:nvSpPr>
          <p:cNvPr id="4" name="Footer Placeholder 3"/>
          <p:cNvSpPr>
            <a:spLocks noGrp="1"/>
          </p:cNvSpPr>
          <p:nvPr>
            <p:ph type="ftr" sz="quarter" idx="11"/>
          </p:nvPr>
        </p:nvSpPr>
        <p:spPr/>
        <p:txBody>
          <a:bodyPr/>
          <a:lstStyle/>
          <a:p>
            <a:r>
              <a:rPr lang="en-US" dirty="0" smtClean="0"/>
              <a:t>Fundraising Best Practices | Cultural Differences?</a:t>
            </a:r>
            <a:endParaRPr lang="en-US" dirty="0"/>
          </a:p>
        </p:txBody>
      </p:sp>
      <p:sp>
        <p:nvSpPr>
          <p:cNvPr id="5" name="Slide Number Placeholder 4"/>
          <p:cNvSpPr>
            <a:spLocks noGrp="1"/>
          </p:cNvSpPr>
          <p:nvPr>
            <p:ph type="sldNum" sz="quarter" idx="12"/>
          </p:nvPr>
        </p:nvSpPr>
        <p:spPr/>
        <p:txBody>
          <a:bodyPr>
            <a:normAutofit/>
          </a:bodyPr>
          <a:lstStyle/>
          <a:p>
            <a:fld id="{8AF7BF85-B74E-45F2-A316-1B8E50CDA4CB}" type="slidenum">
              <a:rPr lang="en-US" smtClean="0"/>
              <a:t>111</a:t>
            </a:fld>
            <a:endParaRPr lang="en-US" dirty="0"/>
          </a:p>
        </p:txBody>
      </p:sp>
    </p:spTree>
    <p:extLst>
      <p:ext uri="{BB962C8B-B14F-4D97-AF65-F5344CB8AC3E}">
        <p14:creationId xmlns:p14="http://schemas.microsoft.com/office/powerpoint/2010/main" val="263017083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REMBER OUR </a:t>
            </a:r>
            <a:br>
              <a:rPr lang="en-US" dirty="0" smtClean="0">
                <a:solidFill>
                  <a:schemeClr val="tx1"/>
                </a:solidFill>
              </a:rPr>
            </a:br>
            <a:r>
              <a:rPr lang="en-US" dirty="0" smtClean="0">
                <a:solidFill>
                  <a:schemeClr val="tx1"/>
                </a:solidFill>
              </a:rPr>
              <a:t>Workshop GOAL </a:t>
            </a:r>
            <a:endParaRPr lang="en-US" dirty="0">
              <a:solidFill>
                <a:schemeClr val="tx1"/>
              </a:solidFill>
            </a:endParaRPr>
          </a:p>
        </p:txBody>
      </p:sp>
      <p:sp>
        <p:nvSpPr>
          <p:cNvPr id="3" name="Text Placeholder 2"/>
          <p:cNvSpPr>
            <a:spLocks noGrp="1"/>
          </p:cNvSpPr>
          <p:nvPr>
            <p:ph type="body" idx="1"/>
          </p:nvPr>
        </p:nvSpPr>
        <p:spPr/>
        <p:txBody>
          <a:bodyPr>
            <a:normAutofit/>
          </a:bodyPr>
          <a:lstStyle/>
          <a:p>
            <a:r>
              <a:rPr lang="en-US" dirty="0" smtClean="0"/>
              <a:t>What is your ‘one bright idea’ </a:t>
            </a:r>
          </a:p>
          <a:p>
            <a:r>
              <a:rPr lang="en-US" dirty="0" smtClean="0"/>
              <a:t>or ‘seed of an idea’ that might work in </a:t>
            </a:r>
          </a:p>
          <a:p>
            <a:r>
              <a:rPr lang="en-US" dirty="0"/>
              <a:t>y</a:t>
            </a:r>
            <a:r>
              <a:rPr lang="en-US" dirty="0" smtClean="0"/>
              <a:t>our organization?</a:t>
            </a:r>
            <a:endParaRPr lang="en-US" dirty="0"/>
          </a:p>
        </p:txBody>
      </p:sp>
      <p:sp>
        <p:nvSpPr>
          <p:cNvPr id="4" name="Footer Placeholder 3"/>
          <p:cNvSpPr>
            <a:spLocks noGrp="1"/>
          </p:cNvSpPr>
          <p:nvPr>
            <p:ph type="ftr" sz="quarter" idx="11"/>
          </p:nvPr>
        </p:nvSpPr>
        <p:spPr/>
        <p:txBody>
          <a:bodyPr/>
          <a:lstStyle/>
          <a:p>
            <a:r>
              <a:rPr lang="en-US" dirty="0" smtClean="0"/>
              <a:t>Fundraising Best Practices | Cultural Differences?</a:t>
            </a:r>
            <a:endParaRPr lang="en-US" dirty="0"/>
          </a:p>
        </p:txBody>
      </p:sp>
      <p:sp>
        <p:nvSpPr>
          <p:cNvPr id="5" name="Slide Number Placeholder 4"/>
          <p:cNvSpPr>
            <a:spLocks noGrp="1"/>
          </p:cNvSpPr>
          <p:nvPr>
            <p:ph type="sldNum" sz="quarter" idx="12"/>
          </p:nvPr>
        </p:nvSpPr>
        <p:spPr/>
        <p:txBody>
          <a:bodyPr/>
          <a:lstStyle/>
          <a:p>
            <a:fld id="{8AF7BF85-B74E-45F2-A316-1B8E50CDA4CB}" type="slidenum">
              <a:rPr lang="en-US" smtClean="0"/>
              <a:t>112</a:t>
            </a:fld>
            <a:endParaRPr lang="en-US" dirty="0"/>
          </a:p>
        </p:txBody>
      </p:sp>
      <p:pic>
        <p:nvPicPr>
          <p:cNvPr id="4098" name="Picture 2" descr="C:\Users\Marlene\AppData\Local\Microsoft\Windows\Temporary Internet Files\Content.IE5\7209C93Y\Sprout_Lightbulb[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22036" y="4694114"/>
            <a:ext cx="1571202" cy="1946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21239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t>Fundraising Best Practices | Cultural Differences?</a:t>
            </a:r>
            <a:endParaRPr lang="en-US" dirty="0"/>
          </a:p>
        </p:txBody>
      </p:sp>
      <p:sp>
        <p:nvSpPr>
          <p:cNvPr id="4" name="Slide Number Placeholder 3"/>
          <p:cNvSpPr>
            <a:spLocks noGrp="1"/>
          </p:cNvSpPr>
          <p:nvPr>
            <p:ph type="sldNum" sz="quarter" idx="12"/>
          </p:nvPr>
        </p:nvSpPr>
        <p:spPr/>
        <p:txBody>
          <a:bodyPr/>
          <a:lstStyle/>
          <a:p>
            <a:fld id="{8AF7BF85-B74E-45F2-A316-1B8E50CDA4CB}" type="slidenum">
              <a:rPr lang="en-US" smtClean="0"/>
              <a:t>12</a:t>
            </a:fld>
            <a:endParaRPr lang="en-US" dirty="0"/>
          </a:p>
        </p:txBody>
      </p:sp>
      <p:sp>
        <p:nvSpPr>
          <p:cNvPr id="2" name="TextBox 1"/>
          <p:cNvSpPr txBox="1"/>
          <p:nvPr/>
        </p:nvSpPr>
        <p:spPr>
          <a:xfrm>
            <a:off x="304800" y="5155396"/>
            <a:ext cx="8229600" cy="1077218"/>
          </a:xfrm>
          <a:prstGeom prst="rect">
            <a:avLst/>
          </a:prstGeom>
          <a:noFill/>
        </p:spPr>
        <p:txBody>
          <a:bodyPr wrap="square" rtlCol="0">
            <a:spAutoFit/>
          </a:bodyPr>
          <a:lstStyle/>
          <a:p>
            <a:pPr algn="ctr"/>
            <a:r>
              <a:rPr lang="en-US" sz="3200" dirty="0" smtClean="0"/>
              <a:t>Think of yourself as a match-maker in the </a:t>
            </a:r>
          </a:p>
          <a:p>
            <a:pPr algn="ctr"/>
            <a:r>
              <a:rPr lang="en-US" sz="3200" b="1" dirty="0" smtClean="0"/>
              <a:t>INSPIRATION</a:t>
            </a:r>
            <a:r>
              <a:rPr lang="en-US" sz="3200" dirty="0" smtClean="0"/>
              <a:t> business.  </a:t>
            </a:r>
            <a:endParaRPr lang="en-US" sz="3200" dirty="0"/>
          </a:p>
        </p:txBody>
      </p:sp>
      <p:sp>
        <p:nvSpPr>
          <p:cNvPr id="6" name="Line Callout 3 (Border and Accent Bar) 5"/>
          <p:cNvSpPr/>
          <p:nvPr/>
        </p:nvSpPr>
        <p:spPr>
          <a:xfrm>
            <a:off x="1371600" y="703385"/>
            <a:ext cx="7309338" cy="3962400"/>
          </a:xfrm>
          <a:prstGeom prst="accentBorderCallout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A donor’s heart isn’t filled with money.</a:t>
            </a:r>
          </a:p>
          <a:p>
            <a:pPr algn="ctr"/>
            <a:r>
              <a:rPr lang="en-US" sz="2800" b="1" dirty="0">
                <a:solidFill>
                  <a:schemeClr val="bg1"/>
                </a:solidFill>
              </a:rPr>
              <a:t> </a:t>
            </a:r>
          </a:p>
          <a:p>
            <a:pPr algn="ctr"/>
            <a:r>
              <a:rPr lang="en-US" sz="2800" b="1" dirty="0">
                <a:solidFill>
                  <a:schemeClr val="bg1"/>
                </a:solidFill>
              </a:rPr>
              <a:t> It’s filled with passion. </a:t>
            </a:r>
          </a:p>
          <a:p>
            <a:pPr algn="ctr"/>
            <a:r>
              <a:rPr lang="en-US" sz="2800" b="1" dirty="0">
                <a:solidFill>
                  <a:schemeClr val="bg1"/>
                </a:solidFill>
              </a:rPr>
              <a:t> </a:t>
            </a:r>
          </a:p>
          <a:p>
            <a:pPr algn="ctr"/>
            <a:r>
              <a:rPr lang="en-US" sz="2800" b="1" dirty="0">
                <a:solidFill>
                  <a:schemeClr val="bg1"/>
                </a:solidFill>
              </a:rPr>
              <a:t>And that’s what you have to tap into, dear fundraiser.  </a:t>
            </a:r>
          </a:p>
        </p:txBody>
      </p:sp>
    </p:spTree>
    <p:extLst>
      <p:ext uri="{BB962C8B-B14F-4D97-AF65-F5344CB8AC3E}">
        <p14:creationId xmlns:p14="http://schemas.microsoft.com/office/powerpoint/2010/main" val="1964646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Private giving </a:t>
            </a:r>
            <a:endParaRPr lang="en-US" dirty="0">
              <a:solidFill>
                <a:schemeClr val="tx1"/>
              </a:solidFill>
            </a:endParaRPr>
          </a:p>
        </p:txBody>
      </p:sp>
      <p:sp>
        <p:nvSpPr>
          <p:cNvPr id="3" name="Text Placeholder 2"/>
          <p:cNvSpPr>
            <a:spLocks noGrp="1"/>
          </p:cNvSpPr>
          <p:nvPr>
            <p:ph type="body" idx="1"/>
          </p:nvPr>
        </p:nvSpPr>
        <p:spPr/>
        <p:txBody>
          <a:bodyPr>
            <a:normAutofit/>
          </a:bodyPr>
          <a:lstStyle/>
          <a:p>
            <a:r>
              <a:rPr lang="en-US" sz="3600" dirty="0" smtClean="0"/>
              <a:t>Just how significant is it?  </a:t>
            </a:r>
          </a:p>
          <a:p>
            <a:r>
              <a:rPr lang="en-US" sz="3600" dirty="0" smtClean="0"/>
              <a:t>A few compelling statistics.</a:t>
            </a:r>
            <a:endParaRPr lang="en-US" sz="3600" dirty="0"/>
          </a:p>
        </p:txBody>
      </p:sp>
      <p:sp>
        <p:nvSpPr>
          <p:cNvPr id="4" name="Footer Placeholder 3"/>
          <p:cNvSpPr>
            <a:spLocks noGrp="1"/>
          </p:cNvSpPr>
          <p:nvPr>
            <p:ph type="ftr" sz="quarter" idx="11"/>
          </p:nvPr>
        </p:nvSpPr>
        <p:spPr/>
        <p:txBody>
          <a:bodyPr/>
          <a:lstStyle/>
          <a:p>
            <a:r>
              <a:rPr lang="en-US" dirty="0" smtClean="0"/>
              <a:t>Fundraising Best Practices | Cultural Differences?</a:t>
            </a:r>
            <a:endParaRPr lang="en-US" dirty="0"/>
          </a:p>
        </p:txBody>
      </p:sp>
      <p:sp>
        <p:nvSpPr>
          <p:cNvPr id="5" name="Slide Number Placeholder 4"/>
          <p:cNvSpPr>
            <a:spLocks noGrp="1"/>
          </p:cNvSpPr>
          <p:nvPr>
            <p:ph type="sldNum" sz="quarter" idx="12"/>
          </p:nvPr>
        </p:nvSpPr>
        <p:spPr/>
        <p:txBody>
          <a:bodyPr/>
          <a:lstStyle/>
          <a:p>
            <a:fld id="{8AF7BF85-B74E-45F2-A316-1B8E50CDA4CB}" type="slidenum">
              <a:rPr lang="en-US" smtClean="0"/>
              <a:t>13</a:t>
            </a:fld>
            <a:endParaRPr lang="en-US" dirty="0"/>
          </a:p>
        </p:txBody>
      </p:sp>
    </p:spTree>
    <p:extLst>
      <p:ext uri="{BB962C8B-B14F-4D97-AF65-F5344CB8AC3E}">
        <p14:creationId xmlns:p14="http://schemas.microsoft.com/office/powerpoint/2010/main" val="37406671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02150"/>
          </a:xfrm>
        </p:spPr>
        <p:txBody>
          <a:bodyPr>
            <a:normAutofit fontScale="90000"/>
          </a:bodyPr>
          <a:lstStyle/>
          <a:p>
            <a:r>
              <a:rPr lang="en-US" sz="3100" dirty="0" smtClean="0"/>
              <a:t>Private Fundraising</a:t>
            </a:r>
            <a:r>
              <a:rPr lang="en-US" b="1" dirty="0" smtClean="0"/>
              <a:t/>
            </a:r>
            <a:br>
              <a:rPr lang="en-US" b="1" dirty="0" smtClean="0"/>
            </a:br>
            <a:r>
              <a:rPr lang="en-US" b="1" dirty="0" smtClean="0"/>
              <a:t>Take a quick guess.   </a:t>
            </a:r>
            <a:endParaRPr lang="en-US" b="1"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533434992"/>
              </p:ext>
            </p:extLst>
          </p:nvPr>
        </p:nvGraphicFramePr>
        <p:xfrm>
          <a:off x="533400" y="1298390"/>
          <a:ext cx="8305800"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4" name="Footer Placeholder 3"/>
          <p:cNvSpPr>
            <a:spLocks noGrp="1"/>
          </p:cNvSpPr>
          <p:nvPr>
            <p:ph type="ftr" sz="quarter" idx="11"/>
          </p:nvPr>
        </p:nvSpPr>
        <p:spPr/>
        <p:txBody>
          <a:bodyPr/>
          <a:lstStyle/>
          <a:p>
            <a:r>
              <a:rPr lang="en-US" dirty="0" smtClean="0"/>
              <a:t>Fundraising Best Practices | Cultural Differences?</a:t>
            </a:r>
            <a:endParaRPr lang="en-US" dirty="0"/>
          </a:p>
        </p:txBody>
      </p:sp>
      <p:sp>
        <p:nvSpPr>
          <p:cNvPr id="5" name="Slide Number Placeholder 4"/>
          <p:cNvSpPr>
            <a:spLocks noGrp="1"/>
          </p:cNvSpPr>
          <p:nvPr>
            <p:ph type="sldNum" sz="quarter" idx="12"/>
          </p:nvPr>
        </p:nvSpPr>
        <p:spPr/>
        <p:txBody>
          <a:bodyPr/>
          <a:lstStyle/>
          <a:p>
            <a:fld id="{8AF7BF85-B74E-45F2-A316-1B8E50CDA4CB}" type="slidenum">
              <a:rPr lang="en-US" smtClean="0"/>
              <a:t>14</a:t>
            </a:fld>
            <a:endParaRPr lang="en-US" dirty="0"/>
          </a:p>
        </p:txBody>
      </p:sp>
      <p:sp>
        <p:nvSpPr>
          <p:cNvPr id="3" name="Line Callout 3 2"/>
          <p:cNvSpPr/>
          <p:nvPr/>
        </p:nvSpPr>
        <p:spPr>
          <a:xfrm>
            <a:off x="990600" y="1447800"/>
            <a:ext cx="4038600" cy="3397642"/>
          </a:xfrm>
          <a:prstGeom prst="borderCallout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sz="2160" b="1" i="0" u="none" strike="noStrike" kern="1200" baseline="0">
                <a:solidFill>
                  <a:prstClr val="black"/>
                </a:solidFill>
                <a:latin typeface="+mn-lt"/>
                <a:ea typeface="+mn-ea"/>
                <a:cs typeface="+mn-cs"/>
              </a:defRPr>
            </a:pPr>
            <a:r>
              <a:rPr lang="en-US" sz="2800" dirty="0" smtClean="0">
                <a:solidFill>
                  <a:schemeClr val="bg1"/>
                </a:solidFill>
              </a:rPr>
              <a:t>What </a:t>
            </a:r>
            <a:r>
              <a:rPr lang="en-US" sz="2800" dirty="0">
                <a:solidFill>
                  <a:schemeClr val="bg1"/>
                </a:solidFill>
              </a:rPr>
              <a:t>% </a:t>
            </a:r>
            <a:r>
              <a:rPr lang="en-US" sz="2800" dirty="0" smtClean="0">
                <a:solidFill>
                  <a:schemeClr val="bg1"/>
                </a:solidFill>
              </a:rPr>
              <a:t>from each source? </a:t>
            </a:r>
            <a:endParaRPr lang="en-US" sz="2800" dirty="0">
              <a:solidFill>
                <a:schemeClr val="bg1"/>
              </a:solidFill>
            </a:endParaRPr>
          </a:p>
          <a:p>
            <a:pPr algn="ctr">
              <a:defRPr sz="2160" b="1" i="0" u="none" strike="noStrike" kern="1200" baseline="0">
                <a:solidFill>
                  <a:prstClr val="black"/>
                </a:solidFill>
                <a:latin typeface="+mn-lt"/>
                <a:ea typeface="+mn-ea"/>
                <a:cs typeface="+mn-cs"/>
              </a:defRPr>
            </a:pPr>
            <a:endParaRPr lang="en-US" sz="2800" dirty="0">
              <a:solidFill>
                <a:schemeClr val="bg1"/>
              </a:solidFill>
            </a:endParaRPr>
          </a:p>
          <a:p>
            <a:pPr algn="ctr">
              <a:defRPr sz="2160" b="1" i="0" u="none" strike="noStrike" kern="1200" baseline="0">
                <a:solidFill>
                  <a:prstClr val="black"/>
                </a:solidFill>
                <a:latin typeface="+mn-lt"/>
                <a:ea typeface="+mn-ea"/>
                <a:cs typeface="+mn-cs"/>
              </a:defRPr>
            </a:pPr>
            <a:r>
              <a:rPr lang="en-US" sz="2000" dirty="0" smtClean="0">
                <a:solidFill>
                  <a:schemeClr val="bg1"/>
                </a:solidFill>
              </a:rPr>
              <a:t>(Of </a:t>
            </a:r>
            <a:r>
              <a:rPr lang="en-US" sz="2000" dirty="0">
                <a:solidFill>
                  <a:schemeClr val="bg1"/>
                </a:solidFill>
              </a:rPr>
              <a:t>total </a:t>
            </a:r>
            <a:r>
              <a:rPr lang="en-US" sz="2000" dirty="0" smtClean="0">
                <a:solidFill>
                  <a:schemeClr val="bg1"/>
                </a:solidFill>
              </a:rPr>
              <a:t>U.S. giving?) </a:t>
            </a:r>
          </a:p>
          <a:p>
            <a:pPr algn="ctr">
              <a:defRPr sz="2160" b="1" i="0" u="none" strike="noStrike" kern="1200" baseline="0">
                <a:solidFill>
                  <a:prstClr val="black"/>
                </a:solidFill>
                <a:latin typeface="+mn-lt"/>
                <a:ea typeface="+mn-ea"/>
                <a:cs typeface="+mn-cs"/>
              </a:defRPr>
            </a:pPr>
            <a:endParaRPr lang="en-US" sz="2400" dirty="0">
              <a:solidFill>
                <a:schemeClr val="bg1"/>
              </a:solidFill>
            </a:endParaRPr>
          </a:p>
          <a:p>
            <a:pPr algn="ctr">
              <a:defRPr sz="2160" b="1" i="0" u="none" strike="noStrike" kern="1200" baseline="0">
                <a:solidFill>
                  <a:prstClr val="black"/>
                </a:solidFill>
                <a:latin typeface="+mn-lt"/>
                <a:ea typeface="+mn-ea"/>
                <a:cs typeface="+mn-cs"/>
              </a:defRPr>
            </a:pPr>
            <a:r>
              <a:rPr lang="en-US" sz="2000" dirty="0" smtClean="0">
                <a:solidFill>
                  <a:schemeClr val="tx2"/>
                </a:solidFill>
              </a:rPr>
              <a:t> (</a:t>
            </a:r>
            <a:r>
              <a:rPr lang="en-US" sz="2000" i="1" dirty="0" smtClean="0">
                <a:solidFill>
                  <a:schemeClr val="tx2"/>
                </a:solidFill>
              </a:rPr>
              <a:t>excludes public sources</a:t>
            </a:r>
            <a:r>
              <a:rPr lang="en-US" sz="2000" dirty="0" smtClean="0">
                <a:solidFill>
                  <a:schemeClr val="tx2"/>
                </a:solidFill>
              </a:rPr>
              <a:t>)</a:t>
            </a:r>
            <a:endParaRPr lang="en-US" sz="2000" dirty="0">
              <a:solidFill>
                <a:schemeClr val="tx2"/>
              </a:solidFill>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480" y="4495800"/>
            <a:ext cx="1798320" cy="2234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97588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295400"/>
          </a:xfrm>
        </p:spPr>
        <p:txBody>
          <a:bodyPr>
            <a:normAutofit/>
          </a:bodyPr>
          <a:lstStyle/>
          <a:p>
            <a:r>
              <a:rPr lang="en-US" sz="3100" dirty="0" smtClean="0">
                <a:solidFill>
                  <a:schemeClr val="tx1"/>
                </a:solidFill>
              </a:rPr>
              <a:t>USA Total Giving 2016 </a:t>
            </a:r>
            <a:r>
              <a:rPr lang="en-US" sz="3100" i="1" dirty="0" smtClean="0">
                <a:solidFill>
                  <a:schemeClr val="tx1"/>
                </a:solidFill>
              </a:rPr>
              <a:t>|  </a:t>
            </a:r>
            <a:r>
              <a:rPr lang="en-US" sz="3100" i="1" dirty="0" smtClean="0">
                <a:solidFill>
                  <a:srgbClr val="FF0000"/>
                </a:solidFill>
              </a:rPr>
              <a:t>$390.05 Billion</a:t>
            </a:r>
            <a:r>
              <a:rPr lang="en-US" b="1" dirty="0" smtClean="0">
                <a:solidFill>
                  <a:schemeClr val="accent1">
                    <a:lumMod val="75000"/>
                  </a:schemeClr>
                </a:solidFill>
              </a:rPr>
              <a:t/>
            </a:r>
            <a:br>
              <a:rPr lang="en-US" b="1" dirty="0" smtClean="0">
                <a:solidFill>
                  <a:schemeClr val="accent1">
                    <a:lumMod val="75000"/>
                  </a:schemeClr>
                </a:solidFill>
              </a:rPr>
            </a:br>
            <a:r>
              <a:rPr lang="en-US" b="1" dirty="0" smtClean="0">
                <a:solidFill>
                  <a:schemeClr val="accent1">
                    <a:lumMod val="75000"/>
                  </a:schemeClr>
                </a:solidFill>
              </a:rPr>
              <a:t>Sources of Philanthropy</a:t>
            </a:r>
            <a:endParaRPr lang="en-US" sz="3600" b="1" dirty="0">
              <a:solidFill>
                <a:schemeClr val="accent1">
                  <a:lumMod val="75000"/>
                </a:schemeClr>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277184590"/>
              </p:ext>
            </p:extLst>
          </p:nvPr>
        </p:nvGraphicFramePr>
        <p:xfrm>
          <a:off x="381000" y="1524000"/>
          <a:ext cx="8229600"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4" name="Footer Placeholder 3"/>
          <p:cNvSpPr>
            <a:spLocks noGrp="1"/>
          </p:cNvSpPr>
          <p:nvPr>
            <p:ph type="ftr" sz="quarter" idx="11"/>
          </p:nvPr>
        </p:nvSpPr>
        <p:spPr/>
        <p:txBody>
          <a:bodyPr/>
          <a:lstStyle/>
          <a:p>
            <a:r>
              <a:rPr lang="en-US" dirty="0" smtClean="0"/>
              <a:t>Fundraising Best Practices | Cultural Differences?</a:t>
            </a:r>
            <a:endParaRPr lang="en-US" dirty="0"/>
          </a:p>
        </p:txBody>
      </p:sp>
      <p:sp>
        <p:nvSpPr>
          <p:cNvPr id="5" name="Slide Number Placeholder 4"/>
          <p:cNvSpPr>
            <a:spLocks noGrp="1"/>
          </p:cNvSpPr>
          <p:nvPr>
            <p:ph type="sldNum" sz="quarter" idx="12"/>
          </p:nvPr>
        </p:nvSpPr>
        <p:spPr/>
        <p:txBody>
          <a:bodyPr/>
          <a:lstStyle/>
          <a:p>
            <a:fld id="{8AF7BF85-B74E-45F2-A316-1B8E50CDA4CB}" type="slidenum">
              <a:rPr lang="en-US" smtClean="0"/>
              <a:t>15</a:t>
            </a:fld>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066800"/>
            <a:ext cx="2743200" cy="3405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46137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Fundraising Best Practices | Cultural Differences?</a:t>
            </a:r>
            <a:endParaRPr lang="en-US" dirty="0"/>
          </a:p>
        </p:txBody>
      </p:sp>
      <p:sp>
        <p:nvSpPr>
          <p:cNvPr id="3" name="Slide Number Placeholder 2"/>
          <p:cNvSpPr>
            <a:spLocks noGrp="1"/>
          </p:cNvSpPr>
          <p:nvPr>
            <p:ph type="sldNum" sz="quarter" idx="12"/>
          </p:nvPr>
        </p:nvSpPr>
        <p:spPr/>
        <p:txBody>
          <a:bodyPr/>
          <a:lstStyle/>
          <a:p>
            <a:fld id="{8AF7BF85-B74E-45F2-A316-1B8E50CDA4CB}" type="slidenum">
              <a:rPr lang="en-US" smtClean="0"/>
              <a:t>16</a:t>
            </a:fld>
            <a:endParaRPr lang="en-US" dirty="0"/>
          </a:p>
        </p:txBody>
      </p:sp>
      <p:sp>
        <p:nvSpPr>
          <p:cNvPr id="4" name="TextBox 3"/>
          <p:cNvSpPr txBox="1"/>
          <p:nvPr/>
        </p:nvSpPr>
        <p:spPr>
          <a:xfrm>
            <a:off x="304800" y="609600"/>
            <a:ext cx="8305800" cy="7848302"/>
          </a:xfrm>
          <a:prstGeom prst="rect">
            <a:avLst/>
          </a:prstGeom>
          <a:noFill/>
        </p:spPr>
        <p:txBody>
          <a:bodyPr wrap="square" rtlCol="0">
            <a:spAutoFit/>
          </a:bodyPr>
          <a:lstStyle/>
          <a:p>
            <a:pPr algn="ctr"/>
            <a:endParaRPr lang="en-US" sz="4400" dirty="0" smtClean="0"/>
          </a:p>
          <a:p>
            <a:pPr algn="ctr"/>
            <a:r>
              <a:rPr lang="en-US" sz="4400" dirty="0" smtClean="0"/>
              <a:t>Giving by individuals drove the increase in total giving to an all-time high.</a:t>
            </a:r>
          </a:p>
          <a:p>
            <a:pPr algn="ctr"/>
            <a:endParaRPr lang="en-US" sz="4400" dirty="0" smtClean="0"/>
          </a:p>
          <a:p>
            <a:pPr algn="ctr"/>
            <a:r>
              <a:rPr lang="en-US" sz="4400" b="1" i="1" u="sng" dirty="0" smtClean="0">
                <a:solidFill>
                  <a:schemeClr val="accent1">
                    <a:lumMod val="75000"/>
                  </a:schemeClr>
                </a:solidFill>
              </a:rPr>
              <a:t>It is, by far, the most important part of giving.</a:t>
            </a:r>
          </a:p>
          <a:p>
            <a:pPr algn="ctr"/>
            <a:endParaRPr lang="en-US" sz="4400" i="1" u="sng" dirty="0">
              <a:solidFill>
                <a:schemeClr val="accent1">
                  <a:lumMod val="75000"/>
                </a:schemeClr>
              </a:solidFill>
            </a:endParaRPr>
          </a:p>
          <a:p>
            <a:pPr algn="r"/>
            <a:r>
              <a:rPr lang="en-US" sz="2000" i="1" u="sng" dirty="0" smtClean="0"/>
              <a:t>*Giving USA 2017</a:t>
            </a:r>
          </a:p>
          <a:p>
            <a:pPr algn="ctr"/>
            <a:r>
              <a:rPr lang="en-US" sz="4400" dirty="0" smtClean="0"/>
              <a:t> </a:t>
            </a:r>
          </a:p>
          <a:p>
            <a:pPr algn="ctr"/>
            <a:endParaRPr lang="en-US" sz="4400" dirty="0"/>
          </a:p>
          <a:p>
            <a:pPr algn="ctr"/>
            <a:endParaRPr lang="en-US" sz="4400" dirty="0"/>
          </a:p>
        </p:txBody>
      </p:sp>
    </p:spTree>
    <p:extLst>
      <p:ext uri="{BB962C8B-B14F-4D97-AF65-F5344CB8AC3E}">
        <p14:creationId xmlns:p14="http://schemas.microsoft.com/office/powerpoint/2010/main" val="37083325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chemeClr val="accent1">
                    <a:lumMod val="75000"/>
                  </a:schemeClr>
                </a:solidFill>
              </a:rPr>
              <a:t>Who is Giving?  </a:t>
            </a:r>
            <a:endParaRPr lang="en-US" sz="3100" dirty="0">
              <a:solidFill>
                <a:schemeClr val="accent1">
                  <a:lumMod val="75000"/>
                </a:schemeClr>
              </a:solidFill>
            </a:endParaRPr>
          </a:p>
        </p:txBody>
      </p:sp>
      <p:sp>
        <p:nvSpPr>
          <p:cNvPr id="6" name="Text Placeholder 5"/>
          <p:cNvSpPr>
            <a:spLocks noGrp="1"/>
          </p:cNvSpPr>
          <p:nvPr>
            <p:ph type="body" idx="1"/>
          </p:nvPr>
        </p:nvSpPr>
        <p:spPr>
          <a:xfrm>
            <a:off x="458372" y="1447800"/>
            <a:ext cx="3931920" cy="639762"/>
          </a:xfrm>
        </p:spPr>
        <p:txBody>
          <a:bodyPr>
            <a:normAutofit/>
          </a:bodyPr>
          <a:lstStyle/>
          <a:p>
            <a:r>
              <a:rPr lang="en-US" sz="2800" b="1" dirty="0" smtClean="0"/>
              <a:t>Czech Republic </a:t>
            </a:r>
            <a:endParaRPr lang="en-US" sz="2800" b="1" dirty="0"/>
          </a:p>
        </p:txBody>
      </p:sp>
      <p:sp>
        <p:nvSpPr>
          <p:cNvPr id="7" name="Content Placeholder 6"/>
          <p:cNvSpPr>
            <a:spLocks noGrp="1"/>
          </p:cNvSpPr>
          <p:nvPr>
            <p:ph sz="half" idx="2"/>
          </p:nvPr>
        </p:nvSpPr>
        <p:spPr>
          <a:xfrm>
            <a:off x="381000" y="2057400"/>
            <a:ext cx="3931920" cy="3951288"/>
          </a:xfrm>
        </p:spPr>
        <p:txBody>
          <a:bodyPr>
            <a:normAutofit/>
          </a:bodyPr>
          <a:lstStyle/>
          <a:p>
            <a:r>
              <a:rPr lang="en-US" dirty="0" smtClean="0"/>
              <a:t>Super </a:t>
            </a:r>
            <a:r>
              <a:rPr lang="en-US" dirty="0"/>
              <a:t>rich contribute 1/3 of all </a:t>
            </a:r>
            <a:r>
              <a:rPr lang="en-US" dirty="0" smtClean="0"/>
              <a:t>giving </a:t>
            </a:r>
            <a:endParaRPr lang="en-US" dirty="0"/>
          </a:p>
          <a:p>
            <a:r>
              <a:rPr lang="en-US" dirty="0"/>
              <a:t>Remaining 2/3 are donors from medium and low-income </a:t>
            </a:r>
            <a:r>
              <a:rPr lang="en-US" dirty="0" smtClean="0"/>
              <a:t>brackets </a:t>
            </a:r>
            <a:endParaRPr lang="en-US" dirty="0"/>
          </a:p>
          <a:p>
            <a:r>
              <a:rPr lang="en-US" dirty="0"/>
              <a:t>Almost ½ of lowest income donors are pensioners</a:t>
            </a:r>
          </a:p>
        </p:txBody>
      </p:sp>
      <p:sp>
        <p:nvSpPr>
          <p:cNvPr id="8" name="Text Placeholder 7"/>
          <p:cNvSpPr>
            <a:spLocks noGrp="1"/>
          </p:cNvSpPr>
          <p:nvPr>
            <p:ph type="body" sz="quarter" idx="3"/>
          </p:nvPr>
        </p:nvSpPr>
        <p:spPr>
          <a:xfrm>
            <a:off x="4724400" y="1478280"/>
            <a:ext cx="3931920" cy="609600"/>
          </a:xfrm>
        </p:spPr>
        <p:txBody>
          <a:bodyPr>
            <a:noAutofit/>
          </a:bodyPr>
          <a:lstStyle/>
          <a:p>
            <a:r>
              <a:rPr lang="en-US" sz="2800" b="1" dirty="0" smtClean="0"/>
              <a:t>U.S. and UK </a:t>
            </a:r>
            <a:endParaRPr lang="en-US" sz="2800" b="1" dirty="0"/>
          </a:p>
        </p:txBody>
      </p:sp>
      <p:sp>
        <p:nvSpPr>
          <p:cNvPr id="11" name="Content Placeholder 5"/>
          <p:cNvSpPr>
            <a:spLocks noGrp="1"/>
          </p:cNvSpPr>
          <p:nvPr>
            <p:ph sz="quarter" idx="4"/>
          </p:nvPr>
        </p:nvSpPr>
        <p:spPr>
          <a:xfrm>
            <a:off x="4768948" y="2057400"/>
            <a:ext cx="4085492" cy="4167779"/>
          </a:xfrm>
        </p:spPr>
        <p:txBody>
          <a:bodyPr/>
          <a:lstStyle/>
          <a:p>
            <a:r>
              <a:rPr lang="en-US" dirty="0" smtClean="0"/>
              <a:t>80% </a:t>
            </a:r>
            <a:r>
              <a:rPr lang="en-US" dirty="0"/>
              <a:t>of </a:t>
            </a:r>
            <a:r>
              <a:rPr lang="en-US" dirty="0" smtClean="0"/>
              <a:t>the total $ of all charitable gifts are </a:t>
            </a:r>
            <a:r>
              <a:rPr lang="en-US" dirty="0"/>
              <a:t>made by the richest 5% of the </a:t>
            </a:r>
            <a:r>
              <a:rPr lang="en-US" dirty="0" smtClean="0"/>
              <a:t>population</a:t>
            </a:r>
          </a:p>
          <a:p>
            <a:pPr marL="0" indent="0">
              <a:buNone/>
            </a:pPr>
            <a:endParaRPr lang="en-US" dirty="0"/>
          </a:p>
          <a:p>
            <a:r>
              <a:rPr lang="en-US" dirty="0" smtClean="0"/>
              <a:t>Two-thirds of all households contribute to charity </a:t>
            </a:r>
          </a:p>
          <a:p>
            <a:endParaRPr lang="en-US" dirty="0"/>
          </a:p>
          <a:p>
            <a:endParaRPr lang="en-US" dirty="0"/>
          </a:p>
          <a:p>
            <a:endParaRPr lang="en-US" dirty="0"/>
          </a:p>
        </p:txBody>
      </p:sp>
      <p:sp>
        <p:nvSpPr>
          <p:cNvPr id="3" name="Footer Placeholder 2"/>
          <p:cNvSpPr>
            <a:spLocks noGrp="1"/>
          </p:cNvSpPr>
          <p:nvPr>
            <p:ph type="ftr" sz="quarter" idx="11"/>
          </p:nvPr>
        </p:nvSpPr>
        <p:spPr/>
        <p:txBody>
          <a:bodyPr/>
          <a:lstStyle/>
          <a:p>
            <a:r>
              <a:rPr lang="en-US" dirty="0" smtClean="0"/>
              <a:t>Fundraising Best Practices | Cultural Differences?</a:t>
            </a:r>
            <a:endParaRPr lang="en-US" dirty="0"/>
          </a:p>
        </p:txBody>
      </p:sp>
      <p:sp>
        <p:nvSpPr>
          <p:cNvPr id="4" name="Slide Number Placeholder 3"/>
          <p:cNvSpPr>
            <a:spLocks noGrp="1"/>
          </p:cNvSpPr>
          <p:nvPr>
            <p:ph type="sldNum" sz="quarter" idx="12"/>
          </p:nvPr>
        </p:nvSpPr>
        <p:spPr/>
        <p:txBody>
          <a:bodyPr/>
          <a:lstStyle/>
          <a:p>
            <a:fld id="{8AF7BF85-B74E-45F2-A316-1B8E50CDA4CB}" type="slidenum">
              <a:rPr lang="en-US" smtClean="0"/>
              <a:t>17</a:t>
            </a:fld>
            <a:endParaRPr lang="en-US" dirty="0"/>
          </a:p>
        </p:txBody>
      </p:sp>
      <p:sp>
        <p:nvSpPr>
          <p:cNvPr id="5" name="Rectangle 4"/>
          <p:cNvSpPr/>
          <p:nvPr/>
        </p:nvSpPr>
        <p:spPr>
          <a:xfrm>
            <a:off x="609600" y="1295400"/>
            <a:ext cx="8229600" cy="954107"/>
          </a:xfrm>
          <a:prstGeom prst="rect">
            <a:avLst/>
          </a:prstGeom>
        </p:spPr>
        <p:txBody>
          <a:bodyPr wrap="square">
            <a:spAutoFit/>
          </a:bodyPr>
          <a:lstStyle/>
          <a:p>
            <a:endParaRPr lang="en-US" sz="2800" dirty="0"/>
          </a:p>
          <a:p>
            <a:r>
              <a:rPr lang="en-US" sz="2800" dirty="0" smtClean="0"/>
              <a:t>. </a:t>
            </a:r>
            <a:endParaRPr lang="en-US" sz="28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5421923"/>
            <a:ext cx="1447800" cy="954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Image result for uk fla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5421923"/>
            <a:ext cx="1419225" cy="99536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10754" y="5421923"/>
            <a:ext cx="1676400" cy="960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37923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09600" y="365760"/>
            <a:ext cx="8229600" cy="990600"/>
          </a:xfrm>
        </p:spPr>
        <p:txBody>
          <a:bodyPr>
            <a:normAutofit/>
          </a:bodyPr>
          <a:lstStyle/>
          <a:p>
            <a:r>
              <a:rPr lang="en-US" b="1" dirty="0">
                <a:solidFill>
                  <a:schemeClr val="accent1">
                    <a:lumMod val="75000"/>
                  </a:schemeClr>
                </a:solidFill>
              </a:rPr>
              <a:t>Giving in the Czech Republic </a:t>
            </a:r>
            <a:endParaRPr lang="en-US" dirty="0"/>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7162800" y="5562600"/>
            <a:ext cx="1633870" cy="1091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Footer Placeholder 6"/>
          <p:cNvSpPr>
            <a:spLocks noGrp="1"/>
          </p:cNvSpPr>
          <p:nvPr>
            <p:ph type="ftr" sz="quarter" idx="11"/>
          </p:nvPr>
        </p:nvSpPr>
        <p:spPr/>
        <p:txBody>
          <a:bodyPr/>
          <a:lstStyle/>
          <a:p>
            <a:r>
              <a:rPr lang="en-US" dirty="0" smtClean="0"/>
              <a:t>Fundraising Best Practices | Cultural Differences?</a:t>
            </a:r>
            <a:endParaRPr lang="en-US" dirty="0"/>
          </a:p>
        </p:txBody>
      </p:sp>
      <p:sp>
        <p:nvSpPr>
          <p:cNvPr id="8" name="Slide Number Placeholder 7"/>
          <p:cNvSpPr>
            <a:spLocks noGrp="1"/>
          </p:cNvSpPr>
          <p:nvPr>
            <p:ph type="sldNum" sz="quarter" idx="12"/>
          </p:nvPr>
        </p:nvSpPr>
        <p:spPr/>
        <p:txBody>
          <a:bodyPr/>
          <a:lstStyle/>
          <a:p>
            <a:fld id="{8AF7BF85-B74E-45F2-A316-1B8E50CDA4CB}" type="slidenum">
              <a:rPr lang="en-US" smtClean="0"/>
              <a:t>18</a:t>
            </a:fld>
            <a:endParaRPr lang="en-US" dirty="0"/>
          </a:p>
        </p:txBody>
      </p:sp>
      <p:sp>
        <p:nvSpPr>
          <p:cNvPr id="11" name="Rectangle 10"/>
          <p:cNvSpPr/>
          <p:nvPr/>
        </p:nvSpPr>
        <p:spPr>
          <a:xfrm>
            <a:off x="609600" y="1143000"/>
            <a:ext cx="8153400" cy="5262979"/>
          </a:xfrm>
          <a:prstGeom prst="rect">
            <a:avLst/>
          </a:prstGeom>
        </p:spPr>
        <p:txBody>
          <a:bodyPr wrap="square">
            <a:spAutoFit/>
          </a:bodyPr>
          <a:lstStyle/>
          <a:p>
            <a:r>
              <a:rPr lang="en-US" sz="2400" i="1" dirty="0" smtClean="0"/>
              <a:t>“In </a:t>
            </a:r>
            <a:r>
              <a:rPr lang="en-US" sz="2400" i="1" dirty="0"/>
              <a:t>general, this country has not </a:t>
            </a:r>
            <a:r>
              <a:rPr lang="en-US" sz="2400" i="1" dirty="0" smtClean="0"/>
              <a:t>reached </a:t>
            </a:r>
            <a:r>
              <a:rPr lang="en-US" sz="2400" i="1" dirty="0"/>
              <a:t>the same level </a:t>
            </a:r>
            <a:r>
              <a:rPr lang="en-US" sz="2400" i="1" dirty="0" smtClean="0"/>
              <a:t>in number </a:t>
            </a:r>
            <a:r>
              <a:rPr lang="en-US" sz="2400" i="1" dirty="0"/>
              <a:t>of donors or </a:t>
            </a:r>
            <a:r>
              <a:rPr lang="en-US" sz="2400" i="1" dirty="0" smtClean="0"/>
              <a:t>amounts </a:t>
            </a:r>
            <a:r>
              <a:rPr lang="en-US" sz="2400" i="1" dirty="0"/>
              <a:t>given as in most west European countries. </a:t>
            </a:r>
            <a:endParaRPr lang="en-US" sz="2400" i="1" dirty="0" smtClean="0"/>
          </a:p>
          <a:p>
            <a:endParaRPr lang="en-US" sz="2400" i="1" dirty="0"/>
          </a:p>
          <a:p>
            <a:r>
              <a:rPr lang="en-US" sz="2400" i="1" dirty="0" smtClean="0"/>
              <a:t>Although </a:t>
            </a:r>
            <a:r>
              <a:rPr lang="en-US" sz="2400" i="1" dirty="0"/>
              <a:t>things are </a:t>
            </a:r>
            <a:r>
              <a:rPr lang="en-US" sz="2400" i="1" dirty="0" smtClean="0"/>
              <a:t>improving</a:t>
            </a:r>
            <a:r>
              <a:rPr lang="en-US" sz="2400" i="1" dirty="0"/>
              <a:t>, </a:t>
            </a:r>
            <a:r>
              <a:rPr lang="en-US" sz="2400" i="1" dirty="0" smtClean="0"/>
              <a:t>this may be more of a problem </a:t>
            </a:r>
            <a:r>
              <a:rPr lang="en-US" sz="2400" i="1" dirty="0"/>
              <a:t>of the organizations seeking donations rather than the </a:t>
            </a:r>
            <a:r>
              <a:rPr lang="en-US" sz="2400" i="1" dirty="0" smtClean="0"/>
              <a:t>donors.</a:t>
            </a:r>
          </a:p>
          <a:p>
            <a:endParaRPr lang="en-US" sz="2400" i="1" dirty="0"/>
          </a:p>
          <a:p>
            <a:r>
              <a:rPr lang="en-US" sz="2400" i="1" dirty="0" smtClean="0"/>
              <a:t>…the biggest </a:t>
            </a:r>
            <a:r>
              <a:rPr lang="en-US" sz="2400" i="1" dirty="0"/>
              <a:t>obstacles for Czech to give [to charity] is that they are not asked enough, and they are not asked well enough</a:t>
            </a:r>
            <a:r>
              <a:rPr lang="en-US" sz="2400" i="1" dirty="0" smtClean="0"/>
              <a:t>.” 			</a:t>
            </a:r>
            <a:r>
              <a:rPr lang="en-US" i="1" dirty="0" smtClean="0"/>
              <a:t>-Jan Kroupa</a:t>
            </a:r>
            <a:r>
              <a:rPr lang="en-US" i="1" dirty="0"/>
              <a:t>,</a:t>
            </a:r>
            <a:r>
              <a:rPr lang="en-US" i="1" dirty="0" smtClean="0"/>
              <a:t> </a:t>
            </a:r>
            <a:r>
              <a:rPr lang="en-US" dirty="0"/>
              <a:t>Czech Fundraising </a:t>
            </a:r>
            <a:r>
              <a:rPr lang="en-US" dirty="0" smtClean="0"/>
              <a:t>Center</a:t>
            </a:r>
          </a:p>
          <a:p>
            <a:endParaRPr lang="en-US" i="1" dirty="0"/>
          </a:p>
          <a:p>
            <a:pPr algn="ctr"/>
            <a:r>
              <a:rPr lang="en-US" sz="3600" i="1" dirty="0" smtClean="0">
                <a:solidFill>
                  <a:srgbClr val="FF0000"/>
                </a:solidFill>
              </a:rPr>
              <a:t>Do you agree? </a:t>
            </a:r>
            <a:endParaRPr lang="en-US" sz="3600" i="1" dirty="0">
              <a:solidFill>
                <a:srgbClr val="FF0000"/>
              </a:solidFill>
            </a:endParaRPr>
          </a:p>
          <a:p>
            <a:endParaRPr lang="en-US" i="1" dirty="0"/>
          </a:p>
        </p:txBody>
      </p:sp>
    </p:spTree>
    <p:extLst>
      <p:ext uri="{BB962C8B-B14F-4D97-AF65-F5344CB8AC3E}">
        <p14:creationId xmlns:p14="http://schemas.microsoft.com/office/powerpoint/2010/main" val="42124876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Donor BEHAVIOR</a:t>
            </a:r>
            <a:endParaRPr lang="en-US" dirty="0">
              <a:solidFill>
                <a:schemeClr val="tx1"/>
              </a:solidFill>
            </a:endParaRPr>
          </a:p>
        </p:txBody>
      </p:sp>
      <p:sp>
        <p:nvSpPr>
          <p:cNvPr id="3" name="Text Placeholder 2"/>
          <p:cNvSpPr>
            <a:spLocks noGrp="1"/>
          </p:cNvSpPr>
          <p:nvPr>
            <p:ph type="body" idx="1"/>
          </p:nvPr>
        </p:nvSpPr>
        <p:spPr/>
        <p:txBody>
          <a:bodyPr>
            <a:normAutofit fontScale="92500"/>
          </a:bodyPr>
          <a:lstStyle/>
          <a:p>
            <a:r>
              <a:rPr lang="en-US" sz="3600" dirty="0" smtClean="0"/>
              <a:t>What can we learn by studying donors? </a:t>
            </a:r>
          </a:p>
          <a:p>
            <a:r>
              <a:rPr lang="en-US" sz="3600" dirty="0" smtClean="0"/>
              <a:t>. </a:t>
            </a:r>
            <a:endParaRPr lang="en-US" sz="3600" dirty="0"/>
          </a:p>
        </p:txBody>
      </p:sp>
      <p:sp>
        <p:nvSpPr>
          <p:cNvPr id="4" name="Footer Placeholder 3"/>
          <p:cNvSpPr>
            <a:spLocks noGrp="1"/>
          </p:cNvSpPr>
          <p:nvPr>
            <p:ph type="ftr" sz="quarter" idx="11"/>
          </p:nvPr>
        </p:nvSpPr>
        <p:spPr/>
        <p:txBody>
          <a:bodyPr/>
          <a:lstStyle/>
          <a:p>
            <a:r>
              <a:rPr lang="en-US" dirty="0" smtClean="0"/>
              <a:t>Fundraising Best Practices | Cultural Differences?</a:t>
            </a:r>
            <a:endParaRPr lang="en-US" dirty="0"/>
          </a:p>
        </p:txBody>
      </p:sp>
      <p:sp>
        <p:nvSpPr>
          <p:cNvPr id="5" name="Slide Number Placeholder 4"/>
          <p:cNvSpPr>
            <a:spLocks noGrp="1"/>
          </p:cNvSpPr>
          <p:nvPr>
            <p:ph type="sldNum" sz="quarter" idx="12"/>
          </p:nvPr>
        </p:nvSpPr>
        <p:spPr/>
        <p:txBody>
          <a:bodyPr/>
          <a:lstStyle/>
          <a:p>
            <a:fld id="{8AF7BF85-B74E-45F2-A316-1B8E50CDA4CB}" type="slidenum">
              <a:rPr lang="en-US" smtClean="0"/>
              <a:t>19</a:t>
            </a:fld>
            <a:endParaRPr lang="en-US" dirty="0"/>
          </a:p>
        </p:txBody>
      </p:sp>
    </p:spTree>
    <p:extLst>
      <p:ext uri="{BB962C8B-B14F-4D97-AF65-F5344CB8AC3E}">
        <p14:creationId xmlns:p14="http://schemas.microsoft.com/office/powerpoint/2010/main" val="6328303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90600"/>
          </a:xfrm>
        </p:spPr>
        <p:txBody>
          <a:bodyPr>
            <a:normAutofit/>
          </a:bodyPr>
          <a:lstStyle/>
          <a:p>
            <a:r>
              <a:rPr lang="en-US" b="1" dirty="0" smtClean="0">
                <a:solidFill>
                  <a:schemeClr val="accent1">
                    <a:lumMod val="75000"/>
                  </a:schemeClr>
                </a:solidFill>
              </a:rPr>
              <a:t>Pre-Survey | You Said  </a:t>
            </a:r>
            <a:r>
              <a:rPr lang="en-US" sz="3200" b="1" dirty="0" smtClean="0">
                <a:solidFill>
                  <a:schemeClr val="accent1">
                    <a:lumMod val="75000"/>
                  </a:schemeClr>
                </a:solidFill>
              </a:rPr>
              <a:t>(Your Top 3)</a:t>
            </a:r>
            <a:endParaRPr lang="en-US" sz="3200" b="1" dirty="0">
              <a:solidFill>
                <a:schemeClr val="accent1">
                  <a:lumMod val="75000"/>
                </a:schemeClr>
              </a:solidFill>
            </a:endParaRPr>
          </a:p>
        </p:txBody>
      </p:sp>
      <p:sp>
        <p:nvSpPr>
          <p:cNvPr id="3" name="Content Placeholder 2"/>
          <p:cNvSpPr>
            <a:spLocks noGrp="1"/>
          </p:cNvSpPr>
          <p:nvPr>
            <p:ph idx="1"/>
          </p:nvPr>
        </p:nvSpPr>
        <p:spPr/>
        <p:txBody>
          <a:bodyPr>
            <a:normAutofit/>
          </a:bodyPr>
          <a:lstStyle/>
          <a:p>
            <a:pPr marL="0" indent="0">
              <a:buNone/>
            </a:pPr>
            <a:r>
              <a:rPr lang="en-US" b="1" dirty="0" smtClean="0"/>
              <a:t>Interest in Various Types </a:t>
            </a:r>
            <a:r>
              <a:rPr lang="en-US" b="1" dirty="0"/>
              <a:t>of Fundraising Programs </a:t>
            </a:r>
            <a:endParaRPr lang="en-US" dirty="0"/>
          </a:p>
          <a:p>
            <a:pPr lvl="0"/>
            <a:r>
              <a:rPr lang="en-US" dirty="0"/>
              <a:t>Campaigns				58.6%</a:t>
            </a:r>
          </a:p>
          <a:p>
            <a:pPr lvl="0"/>
            <a:r>
              <a:rPr lang="en-US" dirty="0"/>
              <a:t>Major Donor Programs 		58.6%</a:t>
            </a:r>
          </a:p>
          <a:p>
            <a:pPr lvl="0"/>
            <a:r>
              <a:rPr lang="en-US" dirty="0"/>
              <a:t>Online Fundraising 		</a:t>
            </a:r>
            <a:r>
              <a:rPr lang="en-US" dirty="0" smtClean="0"/>
              <a:t>44.8</a:t>
            </a:r>
            <a:r>
              <a:rPr lang="en-US" dirty="0"/>
              <a:t>%</a:t>
            </a:r>
          </a:p>
          <a:p>
            <a:pPr lvl="0"/>
            <a:r>
              <a:rPr lang="en-US" dirty="0"/>
              <a:t>Annual Giving 			</a:t>
            </a:r>
            <a:r>
              <a:rPr lang="en-US" dirty="0" smtClean="0"/>
              <a:t>41.4</a:t>
            </a:r>
            <a:r>
              <a:rPr lang="en-US" dirty="0"/>
              <a:t>%</a:t>
            </a:r>
          </a:p>
          <a:p>
            <a:pPr lvl="0"/>
            <a:r>
              <a:rPr lang="en-US" dirty="0"/>
              <a:t>Membership Program 		41.4% </a:t>
            </a:r>
          </a:p>
          <a:p>
            <a:pPr lvl="0"/>
            <a:r>
              <a:rPr lang="en-US" dirty="0"/>
              <a:t>Special Events 			</a:t>
            </a:r>
            <a:r>
              <a:rPr lang="en-US" dirty="0" smtClean="0"/>
              <a:t>27.6</a:t>
            </a:r>
            <a:r>
              <a:rPr lang="en-US" dirty="0"/>
              <a:t>%</a:t>
            </a:r>
          </a:p>
          <a:p>
            <a:pPr lvl="0"/>
            <a:r>
              <a:rPr lang="en-US" dirty="0"/>
              <a:t>Matching Gift Programs  		24.1%</a:t>
            </a:r>
          </a:p>
          <a:p>
            <a:pPr lvl="0"/>
            <a:r>
              <a:rPr lang="en-US" dirty="0"/>
              <a:t>Bequests/Planned Gifts		17.2% </a:t>
            </a:r>
          </a:p>
          <a:p>
            <a:pPr lvl="0"/>
            <a:r>
              <a:rPr lang="en-US" dirty="0"/>
              <a:t>Corporate Fundraising		  3.4% </a:t>
            </a:r>
          </a:p>
          <a:p>
            <a:endParaRPr lang="en-US" dirty="0" smtClean="0"/>
          </a:p>
          <a:p>
            <a:endParaRPr lang="en-US" dirty="0"/>
          </a:p>
        </p:txBody>
      </p:sp>
      <p:sp>
        <p:nvSpPr>
          <p:cNvPr id="6" name="Footer Placeholder 5"/>
          <p:cNvSpPr>
            <a:spLocks noGrp="1"/>
          </p:cNvSpPr>
          <p:nvPr>
            <p:ph type="ftr" sz="quarter" idx="11"/>
          </p:nvPr>
        </p:nvSpPr>
        <p:spPr/>
        <p:txBody>
          <a:bodyPr/>
          <a:lstStyle/>
          <a:p>
            <a:r>
              <a:rPr lang="en-US" dirty="0" smtClean="0"/>
              <a:t>Fundraising Best Practices | Cultural Differences?</a:t>
            </a:r>
            <a:endParaRPr lang="en-US" dirty="0"/>
          </a:p>
        </p:txBody>
      </p:sp>
      <p:sp>
        <p:nvSpPr>
          <p:cNvPr id="7" name="Slide Number Placeholder 6"/>
          <p:cNvSpPr>
            <a:spLocks noGrp="1"/>
          </p:cNvSpPr>
          <p:nvPr>
            <p:ph type="sldNum" sz="quarter" idx="12"/>
          </p:nvPr>
        </p:nvSpPr>
        <p:spPr/>
        <p:txBody>
          <a:bodyPr/>
          <a:lstStyle/>
          <a:p>
            <a:fld id="{8AF7BF85-B74E-45F2-A316-1B8E50CDA4CB}" type="slidenum">
              <a:rPr lang="en-US" smtClean="0"/>
              <a:t>2</a:t>
            </a:fld>
            <a:endParaRPr lang="en-US" dirty="0"/>
          </a:p>
        </p:txBody>
      </p:sp>
      <p:sp>
        <p:nvSpPr>
          <p:cNvPr id="4" name="Right Arrow 3"/>
          <p:cNvSpPr/>
          <p:nvPr/>
        </p:nvSpPr>
        <p:spPr>
          <a:xfrm flipH="1">
            <a:off x="6324600" y="2152650"/>
            <a:ext cx="2133600" cy="266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Arrow 8"/>
          <p:cNvSpPr/>
          <p:nvPr/>
        </p:nvSpPr>
        <p:spPr>
          <a:xfrm flipH="1">
            <a:off x="6352674" y="2571750"/>
            <a:ext cx="2133600" cy="266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2674" y="3051763"/>
            <a:ext cx="2133600" cy="32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629400" y="3886200"/>
            <a:ext cx="1981200" cy="1908215"/>
          </a:xfrm>
          <a:prstGeom prst="rect">
            <a:avLst/>
          </a:prstGeom>
          <a:noFill/>
        </p:spPr>
        <p:txBody>
          <a:bodyPr wrap="square" rtlCol="0">
            <a:spAutoFit/>
          </a:bodyPr>
          <a:lstStyle/>
          <a:p>
            <a:r>
              <a:rPr lang="en-US" sz="2000" i="1" dirty="0" smtClean="0"/>
              <a:t>Today’s workshop will focus on Types of Fundraising Programs</a:t>
            </a:r>
          </a:p>
          <a:p>
            <a:endParaRPr lang="en-US" dirty="0"/>
          </a:p>
        </p:txBody>
      </p:sp>
    </p:spTree>
    <p:extLst>
      <p:ext uri="{BB962C8B-B14F-4D97-AF65-F5344CB8AC3E}">
        <p14:creationId xmlns:p14="http://schemas.microsoft.com/office/powerpoint/2010/main" val="1872673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33400"/>
            <a:ext cx="8839200" cy="990600"/>
          </a:xfrm>
        </p:spPr>
        <p:txBody>
          <a:bodyPr>
            <a:noAutofit/>
          </a:bodyPr>
          <a:lstStyle/>
          <a:p>
            <a:r>
              <a:rPr lang="en-US" sz="3600" b="1" dirty="0" smtClean="0">
                <a:solidFill>
                  <a:schemeClr val="accent1">
                    <a:lumMod val="75000"/>
                  </a:schemeClr>
                </a:solidFill>
              </a:rPr>
              <a:t>Philanthropy and Young Czech Entrepreneurs </a:t>
            </a:r>
            <a:endParaRPr lang="en-US" sz="3600" b="1" dirty="0">
              <a:solidFill>
                <a:schemeClr val="accent1">
                  <a:lumMod val="75000"/>
                </a:schemeClr>
              </a:solidFill>
            </a:endParaRPr>
          </a:p>
        </p:txBody>
      </p:sp>
      <p:sp>
        <p:nvSpPr>
          <p:cNvPr id="3" name="Footer Placeholder 2"/>
          <p:cNvSpPr>
            <a:spLocks noGrp="1"/>
          </p:cNvSpPr>
          <p:nvPr>
            <p:ph type="ftr" sz="quarter" idx="11"/>
          </p:nvPr>
        </p:nvSpPr>
        <p:spPr/>
        <p:txBody>
          <a:bodyPr/>
          <a:lstStyle/>
          <a:p>
            <a:r>
              <a:rPr lang="en-US" dirty="0" smtClean="0"/>
              <a:t>Fundraising Best Practices | Cultural Differences?</a:t>
            </a:r>
            <a:endParaRPr lang="en-US" dirty="0"/>
          </a:p>
        </p:txBody>
      </p:sp>
      <p:sp>
        <p:nvSpPr>
          <p:cNvPr id="4" name="Slide Number Placeholder 3"/>
          <p:cNvSpPr>
            <a:spLocks noGrp="1"/>
          </p:cNvSpPr>
          <p:nvPr>
            <p:ph type="sldNum" sz="quarter" idx="12"/>
          </p:nvPr>
        </p:nvSpPr>
        <p:spPr/>
        <p:txBody>
          <a:bodyPr/>
          <a:lstStyle/>
          <a:p>
            <a:fld id="{8AF7BF85-B74E-45F2-A316-1B8E50CDA4CB}" type="slidenum">
              <a:rPr lang="en-US" smtClean="0"/>
              <a:t>20</a:t>
            </a:fld>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1" y="2105519"/>
            <a:ext cx="2667000" cy="292741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a:xfrm>
            <a:off x="3489960" y="1953547"/>
            <a:ext cx="5562600" cy="3785652"/>
          </a:xfrm>
          <a:prstGeom prst="rect">
            <a:avLst/>
          </a:prstGeom>
        </p:spPr>
        <p:txBody>
          <a:bodyPr wrap="square">
            <a:spAutoFit/>
          </a:bodyPr>
          <a:lstStyle/>
          <a:p>
            <a:r>
              <a:rPr lang="en-US" sz="2400" i="1" dirty="0" smtClean="0"/>
              <a:t>“I </a:t>
            </a:r>
            <a:r>
              <a:rPr lang="en-US" sz="2400" i="1" dirty="0"/>
              <a:t>made so much money, which I don't need, and the time has come for me to start thinking about others </a:t>
            </a:r>
            <a:r>
              <a:rPr lang="en-US" sz="2400" i="1" dirty="0" smtClean="0"/>
              <a:t>too.”   </a:t>
            </a:r>
          </a:p>
          <a:p>
            <a:r>
              <a:rPr lang="en-US" sz="2400" dirty="0" smtClean="0"/>
              <a:t/>
            </a:r>
            <a:br>
              <a:rPr lang="en-US" sz="2400" dirty="0" smtClean="0"/>
            </a:br>
            <a:r>
              <a:rPr lang="en-US" sz="2400" dirty="0" smtClean="0"/>
              <a:t/>
            </a:r>
            <a:br>
              <a:rPr lang="en-US" sz="2400" dirty="0" smtClean="0"/>
            </a:br>
            <a:r>
              <a:rPr lang="en-US" sz="2400" dirty="0" smtClean="0"/>
              <a:t>Is this typical of the growing number of young Czech entrepreneurs? </a:t>
            </a:r>
          </a:p>
          <a:p>
            <a:r>
              <a:rPr lang="en-US" sz="2400" dirty="0" smtClean="0"/>
              <a:t> </a:t>
            </a:r>
          </a:p>
          <a:p>
            <a:endParaRPr lang="en-US" sz="2400" dirty="0"/>
          </a:p>
          <a:p>
            <a:r>
              <a:rPr lang="en-US" sz="2400" dirty="0" smtClean="0"/>
              <a:t>Are they in fact turning </a:t>
            </a:r>
            <a:r>
              <a:rPr lang="en-US" sz="2400" dirty="0"/>
              <a:t>to </a:t>
            </a:r>
            <a:r>
              <a:rPr lang="en-US" sz="2400" dirty="0" smtClean="0"/>
              <a:t>philanthropy?</a:t>
            </a:r>
            <a:endParaRPr lang="en-US" sz="2400" dirty="0"/>
          </a:p>
        </p:txBody>
      </p:sp>
      <p:sp>
        <p:nvSpPr>
          <p:cNvPr id="6" name="TextBox 5"/>
          <p:cNvSpPr txBox="1"/>
          <p:nvPr/>
        </p:nvSpPr>
        <p:spPr>
          <a:xfrm>
            <a:off x="364515" y="5169664"/>
            <a:ext cx="2852371" cy="584775"/>
          </a:xfrm>
          <a:prstGeom prst="rect">
            <a:avLst/>
          </a:prstGeom>
          <a:noFill/>
        </p:spPr>
        <p:txBody>
          <a:bodyPr wrap="square" rtlCol="0">
            <a:spAutoFit/>
          </a:bodyPr>
          <a:lstStyle/>
          <a:p>
            <a:pPr algn="ctr"/>
            <a:r>
              <a:rPr lang="en-US" sz="1600" dirty="0" smtClean="0"/>
              <a:t>Martin Hausenblas</a:t>
            </a:r>
          </a:p>
          <a:p>
            <a:pPr algn="ctr"/>
            <a:r>
              <a:rPr lang="en-US" sz="1600" dirty="0" smtClean="0"/>
              <a:t>Ústí </a:t>
            </a:r>
            <a:r>
              <a:rPr lang="en-US" sz="1600" dirty="0"/>
              <a:t>nad Labem</a:t>
            </a:r>
            <a:endParaRPr lang="en-US" sz="1600" b="1" dirty="0"/>
          </a:p>
        </p:txBody>
      </p:sp>
    </p:spTree>
    <p:extLst>
      <p:ext uri="{BB962C8B-B14F-4D97-AF65-F5344CB8AC3E}">
        <p14:creationId xmlns:p14="http://schemas.microsoft.com/office/powerpoint/2010/main" val="20403457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376" y="467822"/>
            <a:ext cx="8229600" cy="751378"/>
          </a:xfrm>
        </p:spPr>
        <p:txBody>
          <a:bodyPr>
            <a:normAutofit fontScale="90000"/>
          </a:bodyPr>
          <a:lstStyle/>
          <a:p>
            <a:r>
              <a:rPr lang="en-US" dirty="0" smtClean="0"/>
              <a:t/>
            </a:r>
            <a:br>
              <a:rPr lang="en-US" dirty="0" smtClean="0"/>
            </a:br>
            <a:r>
              <a:rPr lang="en-US" dirty="0" smtClean="0"/>
              <a:t/>
            </a:r>
            <a:br>
              <a:rPr lang="en-US" dirty="0" smtClean="0"/>
            </a:br>
            <a:r>
              <a:rPr lang="en-US" sz="2700" dirty="0" smtClean="0"/>
              <a:t>Specific Findings </a:t>
            </a:r>
            <a:r>
              <a:rPr lang="en-US" sz="2200" dirty="0" smtClean="0"/>
              <a:t/>
            </a:r>
            <a:br>
              <a:rPr lang="en-US" sz="2200" dirty="0" smtClean="0"/>
            </a:br>
            <a:r>
              <a:rPr lang="en-US" b="1" dirty="0" smtClean="0">
                <a:solidFill>
                  <a:schemeClr val="accent1">
                    <a:lumMod val="75000"/>
                  </a:schemeClr>
                </a:solidFill>
              </a:rPr>
              <a:t>EUROPEAN Donors</a:t>
            </a:r>
            <a:br>
              <a:rPr lang="en-US" b="1" dirty="0" smtClean="0">
                <a:solidFill>
                  <a:schemeClr val="accent1">
                    <a:lumMod val="75000"/>
                  </a:schemeClr>
                </a:solidFill>
              </a:rPr>
            </a:br>
            <a:r>
              <a:rPr lang="en-US" b="1" dirty="0">
                <a:solidFill>
                  <a:schemeClr val="accent1">
                    <a:lumMod val="75000"/>
                  </a:schemeClr>
                </a:solidFill>
              </a:rPr>
              <a:t/>
            </a:r>
            <a:br>
              <a:rPr lang="en-US" b="1" dirty="0">
                <a:solidFill>
                  <a:schemeClr val="accent1">
                    <a:lumMod val="75000"/>
                  </a:schemeClr>
                </a:solidFill>
              </a:rPr>
            </a:br>
            <a:endParaRPr lang="en-US" b="1" dirty="0">
              <a:solidFill>
                <a:schemeClr val="accent1">
                  <a:lumMod val="75000"/>
                </a:schemeClr>
              </a:solidFill>
            </a:endParaRPr>
          </a:p>
        </p:txBody>
      </p:sp>
      <p:sp>
        <p:nvSpPr>
          <p:cNvPr id="3" name="Footer Placeholder 2"/>
          <p:cNvSpPr>
            <a:spLocks noGrp="1"/>
          </p:cNvSpPr>
          <p:nvPr>
            <p:ph type="ftr" sz="quarter" idx="11"/>
          </p:nvPr>
        </p:nvSpPr>
        <p:spPr/>
        <p:txBody>
          <a:bodyPr/>
          <a:lstStyle/>
          <a:p>
            <a:r>
              <a:rPr lang="en-US" dirty="0" smtClean="0"/>
              <a:t>Fundraising Best Practices | Cultural Differences?</a:t>
            </a:r>
            <a:endParaRPr lang="en-US" dirty="0"/>
          </a:p>
        </p:txBody>
      </p:sp>
      <p:sp>
        <p:nvSpPr>
          <p:cNvPr id="4" name="Slide Number Placeholder 3"/>
          <p:cNvSpPr>
            <a:spLocks noGrp="1"/>
          </p:cNvSpPr>
          <p:nvPr>
            <p:ph type="sldNum" sz="quarter" idx="12"/>
          </p:nvPr>
        </p:nvSpPr>
        <p:spPr/>
        <p:txBody>
          <a:bodyPr/>
          <a:lstStyle/>
          <a:p>
            <a:fld id="{8AF7BF85-B74E-45F2-A316-1B8E50CDA4CB}" type="slidenum">
              <a:rPr lang="en-US" smtClean="0"/>
              <a:t>21</a:t>
            </a:fld>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457200"/>
            <a:ext cx="2197161" cy="2641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45123" y="1295400"/>
            <a:ext cx="8229600" cy="5262979"/>
          </a:xfrm>
          <a:prstGeom prst="rect">
            <a:avLst/>
          </a:prstGeom>
          <a:noFill/>
        </p:spPr>
        <p:txBody>
          <a:bodyPr wrap="square" rtlCol="0">
            <a:spAutoFit/>
          </a:bodyPr>
          <a:lstStyle/>
          <a:p>
            <a:r>
              <a:rPr lang="en-US" sz="2000" b="1" dirty="0" smtClean="0"/>
              <a:t>39% </a:t>
            </a:r>
            <a:r>
              <a:rPr lang="en-US" sz="2000" dirty="0" smtClean="0"/>
              <a:t>of </a:t>
            </a:r>
            <a:r>
              <a:rPr lang="en-US" sz="2000" dirty="0"/>
              <a:t>European donors are Gen </a:t>
            </a:r>
            <a:r>
              <a:rPr lang="en-US" sz="2000" dirty="0" smtClean="0"/>
              <a:t>Xers</a:t>
            </a:r>
            <a:r>
              <a:rPr lang="en-US" sz="2000" dirty="0"/>
              <a:t> </a:t>
            </a:r>
            <a:r>
              <a:rPr lang="en-US" sz="2000" dirty="0" smtClean="0"/>
              <a:t>(1965-1980)</a:t>
            </a:r>
            <a:endParaRPr lang="en-US" sz="2000" dirty="0"/>
          </a:p>
          <a:p>
            <a:r>
              <a:rPr lang="en-US" sz="2000" b="1" dirty="0" smtClean="0"/>
              <a:t>67% </a:t>
            </a:r>
            <a:r>
              <a:rPr lang="en-US" sz="2000" dirty="0" smtClean="0"/>
              <a:t>are </a:t>
            </a:r>
            <a:r>
              <a:rPr lang="en-US" sz="2000" dirty="0"/>
              <a:t>female </a:t>
            </a:r>
          </a:p>
          <a:p>
            <a:r>
              <a:rPr lang="en-US" sz="2000" b="1" dirty="0" smtClean="0"/>
              <a:t>70% </a:t>
            </a:r>
            <a:r>
              <a:rPr lang="en-US" sz="2000" dirty="0" smtClean="0"/>
              <a:t>are </a:t>
            </a:r>
            <a:r>
              <a:rPr lang="en-US" sz="2000" dirty="0"/>
              <a:t>ideologically </a:t>
            </a:r>
            <a:r>
              <a:rPr lang="en-US" sz="2000" dirty="0" smtClean="0"/>
              <a:t>liberal</a:t>
            </a:r>
          </a:p>
          <a:p>
            <a:endParaRPr lang="en-US" dirty="0"/>
          </a:p>
          <a:p>
            <a:r>
              <a:rPr lang="en-US" sz="2000" b="1" dirty="0" smtClean="0">
                <a:solidFill>
                  <a:schemeClr val="accent1">
                    <a:lumMod val="75000"/>
                  </a:schemeClr>
                </a:solidFill>
              </a:rPr>
              <a:t>European</a:t>
            </a:r>
            <a:r>
              <a:rPr lang="en-US" sz="2000" dirty="0" smtClean="0"/>
              <a:t> </a:t>
            </a:r>
            <a:r>
              <a:rPr lang="en-US" dirty="0"/>
              <a:t>Gen </a:t>
            </a:r>
            <a:r>
              <a:rPr lang="en-US" sz="2000" dirty="0" smtClean="0"/>
              <a:t>Xers </a:t>
            </a:r>
            <a:r>
              <a:rPr lang="en-US" sz="2000" dirty="0"/>
              <a:t>give more </a:t>
            </a:r>
            <a:r>
              <a:rPr lang="en-US" sz="2000" dirty="0" smtClean="0"/>
              <a:t>to…</a:t>
            </a:r>
          </a:p>
          <a:p>
            <a:pPr marL="285750" indent="-285750">
              <a:buFont typeface="Arial" panose="020B0604020202020204" pitchFamily="34" charset="0"/>
              <a:buChar char="•"/>
            </a:pPr>
            <a:r>
              <a:rPr lang="en-US" sz="2000" dirty="0" smtClean="0"/>
              <a:t>human </a:t>
            </a:r>
            <a:r>
              <a:rPr lang="en-US" sz="2000" dirty="0"/>
              <a:t>and civil rights </a:t>
            </a:r>
            <a:r>
              <a:rPr lang="en-US" sz="2000" b="1" dirty="0" smtClean="0"/>
              <a:t>(</a:t>
            </a:r>
            <a:r>
              <a:rPr lang="en-US" sz="2000" b="1" dirty="0"/>
              <a:t>23</a:t>
            </a:r>
            <a:r>
              <a:rPr lang="en-US" sz="2000" b="1" dirty="0" smtClean="0"/>
              <a:t>%)</a:t>
            </a:r>
            <a:endParaRPr lang="en-US" sz="2000" b="1" dirty="0"/>
          </a:p>
          <a:p>
            <a:pPr marL="285750" indent="-285750">
              <a:buFont typeface="Arial" panose="020B0604020202020204" pitchFamily="34" charset="0"/>
              <a:buChar char="•"/>
            </a:pPr>
            <a:r>
              <a:rPr lang="en-US" sz="2000" dirty="0" smtClean="0"/>
              <a:t>animals and the environment </a:t>
            </a:r>
            <a:r>
              <a:rPr lang="en-US" sz="2000" b="1" dirty="0" smtClean="0"/>
              <a:t>(20%) </a:t>
            </a:r>
          </a:p>
          <a:p>
            <a:pPr marL="285750" indent="-285750">
              <a:buFont typeface="Arial" panose="020B0604020202020204" pitchFamily="34" charset="0"/>
              <a:buChar char="•"/>
            </a:pPr>
            <a:r>
              <a:rPr lang="en-US" sz="2000" dirty="0" smtClean="0"/>
              <a:t>international </a:t>
            </a:r>
            <a:r>
              <a:rPr lang="en-US" sz="2000" dirty="0"/>
              <a:t>development </a:t>
            </a:r>
            <a:r>
              <a:rPr lang="en-US" sz="2000" b="1" dirty="0" smtClean="0"/>
              <a:t>(</a:t>
            </a:r>
            <a:r>
              <a:rPr lang="en-US" sz="2000" b="1" dirty="0"/>
              <a:t>19</a:t>
            </a:r>
            <a:r>
              <a:rPr lang="en-US" sz="2000" b="1" dirty="0" smtClean="0"/>
              <a:t>%)…</a:t>
            </a:r>
            <a:r>
              <a:rPr lang="en-US" sz="2000" i="1" dirty="0"/>
              <a:t>m</a:t>
            </a:r>
            <a:r>
              <a:rPr lang="en-US" sz="2000" i="1" dirty="0" smtClean="0"/>
              <a:t>ore than </a:t>
            </a:r>
            <a:r>
              <a:rPr lang="en-US" sz="2000" i="1" dirty="0"/>
              <a:t>any other Gen X donors worldwide.</a:t>
            </a:r>
          </a:p>
          <a:p>
            <a:endParaRPr lang="en-US" dirty="0" smtClean="0"/>
          </a:p>
          <a:p>
            <a:r>
              <a:rPr lang="en-US" sz="2000" b="1" dirty="0" smtClean="0">
                <a:solidFill>
                  <a:schemeClr val="accent1">
                    <a:lumMod val="75000"/>
                  </a:schemeClr>
                </a:solidFill>
              </a:rPr>
              <a:t>European</a:t>
            </a:r>
            <a:r>
              <a:rPr lang="en-US" b="1" dirty="0" smtClean="0">
                <a:solidFill>
                  <a:schemeClr val="accent1">
                    <a:lumMod val="75000"/>
                  </a:schemeClr>
                </a:solidFill>
              </a:rPr>
              <a:t> </a:t>
            </a:r>
            <a:r>
              <a:rPr lang="en-US" sz="2000" dirty="0" smtClean="0"/>
              <a:t>donors…</a:t>
            </a:r>
          </a:p>
          <a:p>
            <a:pPr marL="285750" indent="-285750">
              <a:buFont typeface="Arial" panose="020B0604020202020204" pitchFamily="34" charset="0"/>
              <a:buChar char="•"/>
            </a:pPr>
            <a:r>
              <a:rPr lang="en-US" sz="2000" dirty="0"/>
              <a:t>p</a:t>
            </a:r>
            <a:r>
              <a:rPr lang="en-US" sz="2000" dirty="0" smtClean="0"/>
              <a:t>refer to give online </a:t>
            </a:r>
            <a:r>
              <a:rPr lang="en-US" sz="2000" b="1" dirty="0" smtClean="0"/>
              <a:t>(57%) </a:t>
            </a:r>
          </a:p>
          <a:p>
            <a:pPr marL="285750" indent="-285750">
              <a:buFont typeface="Arial" panose="020B0604020202020204" pitchFamily="34" charset="0"/>
              <a:buChar char="•"/>
            </a:pPr>
            <a:r>
              <a:rPr lang="en-US" sz="2000" dirty="0"/>
              <a:t>m</a:t>
            </a:r>
            <a:r>
              <a:rPr lang="en-US" sz="2000" dirty="0" smtClean="0"/>
              <a:t>ost inspired by give by Social Media </a:t>
            </a:r>
            <a:r>
              <a:rPr lang="en-US" sz="2000" b="1" dirty="0" smtClean="0"/>
              <a:t>(29%)</a:t>
            </a:r>
          </a:p>
          <a:p>
            <a:pPr marL="285750" indent="-285750">
              <a:buFont typeface="Arial" panose="020B0604020202020204" pitchFamily="34" charset="0"/>
              <a:buChar char="•"/>
            </a:pPr>
            <a:r>
              <a:rPr lang="en-US" sz="2000" dirty="0">
                <a:solidFill>
                  <a:srgbClr val="FF0000"/>
                </a:solidFill>
              </a:rPr>
              <a:t>l</a:t>
            </a:r>
            <a:r>
              <a:rPr lang="en-US" sz="2000" dirty="0" smtClean="0">
                <a:solidFill>
                  <a:srgbClr val="FF0000"/>
                </a:solidFill>
              </a:rPr>
              <a:t>east </a:t>
            </a:r>
            <a:r>
              <a:rPr lang="en-US" sz="2000" dirty="0">
                <a:solidFill>
                  <a:srgbClr val="FF0000"/>
                </a:solidFill>
              </a:rPr>
              <a:t>likely to attend fundraising </a:t>
            </a:r>
            <a:r>
              <a:rPr lang="en-US" sz="2000" dirty="0" smtClean="0">
                <a:solidFill>
                  <a:srgbClr val="FF0000"/>
                </a:solidFill>
              </a:rPr>
              <a:t>events </a:t>
            </a:r>
            <a:r>
              <a:rPr lang="en-US" sz="2000" b="1" dirty="0" smtClean="0">
                <a:solidFill>
                  <a:srgbClr val="FF0000"/>
                </a:solidFill>
              </a:rPr>
              <a:t>(38%) </a:t>
            </a:r>
            <a:r>
              <a:rPr lang="en-US" sz="2000" dirty="0" smtClean="0">
                <a:solidFill>
                  <a:srgbClr val="FF0000"/>
                </a:solidFill>
              </a:rPr>
              <a:t>yet find them inspiring</a:t>
            </a:r>
            <a:endParaRPr lang="en-US" sz="2000" dirty="0">
              <a:solidFill>
                <a:srgbClr val="FF0000"/>
              </a:solidFill>
            </a:endParaRPr>
          </a:p>
          <a:p>
            <a:pPr marL="285750" indent="-285750">
              <a:buFont typeface="Arial" panose="020B0604020202020204" pitchFamily="34" charset="0"/>
              <a:buChar char="•"/>
            </a:pPr>
            <a:r>
              <a:rPr lang="en-US" sz="2000" dirty="0" smtClean="0">
                <a:solidFill>
                  <a:srgbClr val="FF0000"/>
                </a:solidFill>
              </a:rPr>
              <a:t>have </a:t>
            </a:r>
            <a:r>
              <a:rPr lang="en-US" sz="2000" dirty="0">
                <a:solidFill>
                  <a:srgbClr val="FF0000"/>
                </a:solidFill>
              </a:rPr>
              <a:t>a low </a:t>
            </a:r>
            <a:r>
              <a:rPr lang="en-US" sz="2000" dirty="0" smtClean="0">
                <a:solidFill>
                  <a:srgbClr val="FF0000"/>
                </a:solidFill>
              </a:rPr>
              <a:t>volunteer participation </a:t>
            </a:r>
            <a:r>
              <a:rPr lang="en-US" sz="2000" dirty="0">
                <a:solidFill>
                  <a:srgbClr val="FF0000"/>
                </a:solidFill>
              </a:rPr>
              <a:t>rate relative to other regions </a:t>
            </a:r>
            <a:r>
              <a:rPr lang="en-US" sz="2000" dirty="0" smtClean="0">
                <a:solidFill>
                  <a:srgbClr val="FF0000"/>
                </a:solidFill>
              </a:rPr>
              <a:t> </a:t>
            </a:r>
            <a:r>
              <a:rPr lang="en-US" sz="2000" b="1" dirty="0" smtClean="0">
                <a:solidFill>
                  <a:srgbClr val="FF0000"/>
                </a:solidFill>
              </a:rPr>
              <a:t>(64%)</a:t>
            </a:r>
            <a:endParaRPr lang="en-US" sz="2000" b="1" dirty="0">
              <a:solidFill>
                <a:srgbClr val="FF0000"/>
              </a:solidFill>
            </a:endParaRPr>
          </a:p>
          <a:p>
            <a:pPr marL="285750" indent="-285750">
              <a:buFont typeface="Arial" panose="020B0604020202020204" pitchFamily="34" charset="0"/>
              <a:buChar char="•"/>
            </a:pPr>
            <a:r>
              <a:rPr lang="en-US" sz="2000" dirty="0" smtClean="0">
                <a:solidFill>
                  <a:srgbClr val="FF0000"/>
                </a:solidFill>
              </a:rPr>
              <a:t>less inclined </a:t>
            </a:r>
            <a:r>
              <a:rPr lang="en-US" sz="2000" dirty="0">
                <a:solidFill>
                  <a:srgbClr val="FF0000"/>
                </a:solidFill>
              </a:rPr>
              <a:t>to prioritize in-person interaction with </a:t>
            </a:r>
            <a:r>
              <a:rPr lang="en-US" sz="2000" dirty="0" smtClean="0">
                <a:solidFill>
                  <a:srgbClr val="FF0000"/>
                </a:solidFill>
              </a:rPr>
              <a:t>favorite NPOs</a:t>
            </a:r>
            <a:endParaRPr lang="en-US" sz="2000" dirty="0">
              <a:solidFill>
                <a:srgbClr val="FF0000"/>
              </a:solidFill>
            </a:endParaRPr>
          </a:p>
        </p:txBody>
      </p:sp>
    </p:spTree>
    <p:extLst>
      <p:ext uri="{BB962C8B-B14F-4D97-AF65-F5344CB8AC3E}">
        <p14:creationId xmlns:p14="http://schemas.microsoft.com/office/powerpoint/2010/main" val="15961480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Footer Placeholder 2"/>
          <p:cNvSpPr>
            <a:spLocks noGrp="1"/>
          </p:cNvSpPr>
          <p:nvPr>
            <p:ph type="ftr" sz="quarter" idx="11"/>
          </p:nvPr>
        </p:nvSpPr>
        <p:spPr/>
        <p:txBody>
          <a:bodyPr/>
          <a:lstStyle/>
          <a:p>
            <a:r>
              <a:rPr lang="en-US" dirty="0" smtClean="0"/>
              <a:t>Fundraising Best Practices | Cultural Differences?</a:t>
            </a:r>
            <a:endParaRPr lang="en-US" dirty="0"/>
          </a:p>
        </p:txBody>
      </p:sp>
      <p:sp>
        <p:nvSpPr>
          <p:cNvPr id="4" name="Slide Number Placeholder 3"/>
          <p:cNvSpPr>
            <a:spLocks noGrp="1"/>
          </p:cNvSpPr>
          <p:nvPr>
            <p:ph type="sldNum" sz="quarter" idx="12"/>
          </p:nvPr>
        </p:nvSpPr>
        <p:spPr/>
        <p:txBody>
          <a:bodyPr/>
          <a:lstStyle/>
          <a:p>
            <a:fld id="{8AF7BF85-B74E-45F2-A316-1B8E50CDA4CB}" type="slidenum">
              <a:rPr lang="en-US" smtClean="0"/>
              <a:t>22</a:t>
            </a:fld>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04093"/>
            <a:ext cx="8458200" cy="5176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638300" y="5410200"/>
            <a:ext cx="5791200" cy="1815882"/>
          </a:xfrm>
          <a:prstGeom prst="rect">
            <a:avLst/>
          </a:prstGeom>
          <a:noFill/>
        </p:spPr>
        <p:txBody>
          <a:bodyPr wrap="square" rtlCol="0">
            <a:spAutoFit/>
          </a:bodyPr>
          <a:lstStyle/>
          <a:p>
            <a:pPr algn="ctr"/>
            <a:r>
              <a:rPr lang="en-US" sz="2800" dirty="0" smtClean="0"/>
              <a:t>You are invited to take the survey! Only 11 non-profits from CZ have participated thus far. </a:t>
            </a:r>
          </a:p>
          <a:p>
            <a:endParaRPr lang="en-US" sz="2800" dirty="0"/>
          </a:p>
        </p:txBody>
      </p:sp>
    </p:spTree>
    <p:extLst>
      <p:ext uri="{BB962C8B-B14F-4D97-AF65-F5344CB8AC3E}">
        <p14:creationId xmlns:p14="http://schemas.microsoft.com/office/powerpoint/2010/main" val="19664084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694" y="405108"/>
            <a:ext cx="8229600" cy="990600"/>
          </a:xfrm>
        </p:spPr>
        <p:txBody>
          <a:bodyPr>
            <a:normAutofit/>
          </a:bodyPr>
          <a:lstStyle/>
          <a:p>
            <a:r>
              <a:rPr lang="en-US" sz="3600" b="1" dirty="0" smtClean="0">
                <a:solidFill>
                  <a:schemeClr val="accent1">
                    <a:lumMod val="75000"/>
                  </a:schemeClr>
                </a:solidFill>
              </a:rPr>
              <a:t>Giving by Generations | </a:t>
            </a:r>
            <a:r>
              <a:rPr lang="en-US" sz="3600" b="1" dirty="0" smtClean="0">
                <a:solidFill>
                  <a:schemeClr val="tx1"/>
                </a:solidFill>
              </a:rPr>
              <a:t>The West </a:t>
            </a:r>
            <a:endParaRPr lang="en-US" sz="3600" b="1" dirty="0">
              <a:solidFill>
                <a:schemeClr val="tx1"/>
              </a:solidFill>
            </a:endParaRPr>
          </a:p>
        </p:txBody>
      </p:sp>
      <p:sp>
        <p:nvSpPr>
          <p:cNvPr id="7" name="Content Placeholder 6"/>
          <p:cNvSpPr>
            <a:spLocks noGrp="1"/>
          </p:cNvSpPr>
          <p:nvPr>
            <p:ph sz="half" idx="1"/>
          </p:nvPr>
        </p:nvSpPr>
        <p:spPr>
          <a:xfrm>
            <a:off x="5015525" y="1288971"/>
            <a:ext cx="4038600" cy="3206829"/>
          </a:xfrm>
        </p:spPr>
        <p:txBody>
          <a:bodyPr>
            <a:normAutofit/>
          </a:bodyPr>
          <a:lstStyle/>
          <a:p>
            <a:pPr marL="0" indent="0">
              <a:buNone/>
            </a:pPr>
            <a:r>
              <a:rPr lang="en-US" sz="2200" b="1" dirty="0">
                <a:solidFill>
                  <a:schemeClr val="accent1">
                    <a:lumMod val="75000"/>
                  </a:schemeClr>
                </a:solidFill>
              </a:rPr>
              <a:t>Gen X </a:t>
            </a:r>
            <a:r>
              <a:rPr lang="en-US" sz="2200" b="1" dirty="0" smtClean="0">
                <a:solidFill>
                  <a:schemeClr val="accent1">
                    <a:lumMod val="75000"/>
                  </a:schemeClr>
                </a:solidFill>
              </a:rPr>
              <a:t> (1965-76)</a:t>
            </a:r>
            <a:endParaRPr lang="en-US" sz="2200" b="1" dirty="0">
              <a:solidFill>
                <a:schemeClr val="accent1">
                  <a:lumMod val="75000"/>
                </a:schemeClr>
              </a:solidFill>
            </a:endParaRPr>
          </a:p>
          <a:p>
            <a:pPr marL="342900" indent="-342900"/>
            <a:r>
              <a:rPr lang="en-US" sz="2200" dirty="0"/>
              <a:t>Smaller generation overall by sheer numbers. </a:t>
            </a:r>
            <a:endParaRPr lang="en-US" sz="2200" b="1" dirty="0">
              <a:solidFill>
                <a:schemeClr val="accent1">
                  <a:lumMod val="75000"/>
                </a:schemeClr>
              </a:solidFill>
            </a:endParaRPr>
          </a:p>
          <a:p>
            <a:pPr marL="0" indent="0">
              <a:buNone/>
            </a:pPr>
            <a:endParaRPr lang="en-US" sz="2200" b="1" dirty="0" smtClean="0">
              <a:solidFill>
                <a:schemeClr val="accent1">
                  <a:lumMod val="75000"/>
                </a:schemeClr>
              </a:solidFill>
            </a:endParaRPr>
          </a:p>
          <a:p>
            <a:pPr marL="0" indent="0">
              <a:buNone/>
            </a:pPr>
            <a:r>
              <a:rPr lang="en-US" sz="2200" b="1" dirty="0" smtClean="0">
                <a:solidFill>
                  <a:schemeClr val="accent1">
                    <a:lumMod val="75000"/>
                  </a:schemeClr>
                </a:solidFill>
              </a:rPr>
              <a:t>Gen Y- Millennials  (1977-95)</a:t>
            </a:r>
            <a:endParaRPr lang="en-US" sz="2200" b="1" dirty="0">
              <a:solidFill>
                <a:schemeClr val="accent1">
                  <a:lumMod val="75000"/>
                </a:schemeClr>
              </a:solidFill>
            </a:endParaRPr>
          </a:p>
          <a:p>
            <a:pPr marL="342900" indent="-342900"/>
            <a:r>
              <a:rPr lang="en-US" sz="2200" dirty="0"/>
              <a:t>Less likely to give and tend to give less. </a:t>
            </a:r>
            <a:r>
              <a:rPr lang="en-US" sz="2200" dirty="0" smtClean="0"/>
              <a:t>Largest </a:t>
            </a:r>
            <a:r>
              <a:rPr lang="en-US" sz="2200" dirty="0"/>
              <a:t>generation of all.  </a:t>
            </a:r>
          </a:p>
          <a:p>
            <a:pPr marL="0" indent="0">
              <a:buNone/>
            </a:pPr>
            <a:endParaRPr lang="en-US" dirty="0" smtClean="0"/>
          </a:p>
          <a:p>
            <a:pPr marL="0" indent="0">
              <a:buNone/>
            </a:pPr>
            <a:endParaRPr lang="en-US" dirty="0"/>
          </a:p>
        </p:txBody>
      </p:sp>
      <p:sp>
        <p:nvSpPr>
          <p:cNvPr id="3" name="Footer Placeholder 2"/>
          <p:cNvSpPr>
            <a:spLocks noGrp="1"/>
          </p:cNvSpPr>
          <p:nvPr>
            <p:ph type="ftr" sz="quarter" idx="11"/>
          </p:nvPr>
        </p:nvSpPr>
        <p:spPr/>
        <p:txBody>
          <a:bodyPr/>
          <a:lstStyle/>
          <a:p>
            <a:r>
              <a:rPr lang="en-US" dirty="0" smtClean="0"/>
              <a:t>Fundraising Best Practices | Cultural Differences?</a:t>
            </a:r>
            <a:endParaRPr lang="en-US" dirty="0"/>
          </a:p>
        </p:txBody>
      </p:sp>
      <p:sp>
        <p:nvSpPr>
          <p:cNvPr id="4" name="Slide Number Placeholder 3"/>
          <p:cNvSpPr>
            <a:spLocks noGrp="1"/>
          </p:cNvSpPr>
          <p:nvPr>
            <p:ph type="sldNum" sz="quarter" idx="12"/>
          </p:nvPr>
        </p:nvSpPr>
        <p:spPr/>
        <p:txBody>
          <a:bodyPr/>
          <a:lstStyle/>
          <a:p>
            <a:fld id="{8AF7BF85-B74E-45F2-A316-1B8E50CDA4CB}" type="slidenum">
              <a:rPr lang="en-US" smtClean="0"/>
              <a:t>23</a:t>
            </a:fld>
            <a:endParaRPr lang="en-US" dirty="0"/>
          </a:p>
        </p:txBody>
      </p:sp>
      <p:sp>
        <p:nvSpPr>
          <p:cNvPr id="5" name="TextBox 4"/>
          <p:cNvSpPr txBox="1"/>
          <p:nvPr/>
        </p:nvSpPr>
        <p:spPr>
          <a:xfrm>
            <a:off x="556846" y="1288971"/>
            <a:ext cx="4381500" cy="3816429"/>
          </a:xfrm>
          <a:prstGeom prst="rect">
            <a:avLst/>
          </a:prstGeom>
          <a:noFill/>
        </p:spPr>
        <p:txBody>
          <a:bodyPr wrap="square" rtlCol="0">
            <a:spAutoFit/>
          </a:bodyPr>
          <a:lstStyle/>
          <a:p>
            <a:r>
              <a:rPr lang="en-US" sz="2200" b="1" dirty="0" smtClean="0">
                <a:solidFill>
                  <a:schemeClr val="accent1">
                    <a:lumMod val="75000"/>
                  </a:schemeClr>
                </a:solidFill>
              </a:rPr>
              <a:t>Traditionalists (Before 1945)</a:t>
            </a:r>
          </a:p>
          <a:p>
            <a:pPr marL="342900" indent="-342900">
              <a:buFont typeface="Arial" panose="020B0604020202020204" pitchFamily="34" charset="0"/>
              <a:buChar char="•"/>
            </a:pPr>
            <a:r>
              <a:rPr lang="en-US" sz="2200" dirty="0" smtClean="0"/>
              <a:t>Generous, many have become today’s major donors as they have aged.</a:t>
            </a:r>
          </a:p>
          <a:p>
            <a:endParaRPr lang="en-US" sz="2200" b="1" dirty="0">
              <a:solidFill>
                <a:schemeClr val="accent1">
                  <a:lumMod val="75000"/>
                </a:schemeClr>
              </a:solidFill>
            </a:endParaRPr>
          </a:p>
          <a:p>
            <a:r>
              <a:rPr lang="en-US" sz="2200" b="1" dirty="0" smtClean="0">
                <a:solidFill>
                  <a:schemeClr val="accent1">
                    <a:lumMod val="75000"/>
                  </a:schemeClr>
                </a:solidFill>
              </a:rPr>
              <a:t>Boomers (1946-64)</a:t>
            </a:r>
          </a:p>
          <a:p>
            <a:pPr marL="342900" indent="-342900">
              <a:buFont typeface="Arial" panose="020B0604020202020204" pitchFamily="34" charset="0"/>
              <a:buChar char="•"/>
            </a:pPr>
            <a:r>
              <a:rPr lang="en-US" sz="2200" dirty="0" smtClean="0"/>
              <a:t>Giving less than Traditionalists at the same age. May be because they are less religious. </a:t>
            </a:r>
          </a:p>
          <a:p>
            <a:pPr marL="342900" indent="-342900">
              <a:buFont typeface="Arial" panose="020B0604020202020204" pitchFamily="34" charset="0"/>
              <a:buChar char="•"/>
            </a:pPr>
            <a:endParaRPr lang="en-US" sz="2200" b="1" dirty="0">
              <a:solidFill>
                <a:schemeClr val="accent1">
                  <a:lumMod val="75000"/>
                </a:schemeClr>
              </a:solidFill>
            </a:endParaRPr>
          </a:p>
        </p:txBody>
      </p:sp>
      <p:sp>
        <p:nvSpPr>
          <p:cNvPr id="8" name="TextBox 7"/>
          <p:cNvSpPr txBox="1"/>
          <p:nvPr/>
        </p:nvSpPr>
        <p:spPr>
          <a:xfrm>
            <a:off x="4419600" y="5105400"/>
            <a:ext cx="4533900" cy="1323439"/>
          </a:xfrm>
          <a:prstGeom prst="rect">
            <a:avLst/>
          </a:prstGeom>
          <a:noFill/>
        </p:spPr>
        <p:txBody>
          <a:bodyPr wrap="square" rtlCol="0">
            <a:spAutoFit/>
          </a:bodyPr>
          <a:lstStyle/>
          <a:p>
            <a:pPr marL="342900" indent="-342900" algn="r"/>
            <a:r>
              <a:rPr lang="en-US" sz="2000" b="1" i="1" dirty="0"/>
              <a:t>Younger generations </a:t>
            </a:r>
            <a:r>
              <a:rPr lang="en-US" sz="2000" b="1" i="1" dirty="0" smtClean="0"/>
              <a:t>are</a:t>
            </a:r>
          </a:p>
          <a:p>
            <a:pPr marL="342900" indent="-342900" algn="r"/>
            <a:r>
              <a:rPr lang="en-US" sz="2000" b="1" i="1" dirty="0" smtClean="0"/>
              <a:t>passionate </a:t>
            </a:r>
            <a:r>
              <a:rPr lang="en-US" sz="2000" b="1" i="1" dirty="0"/>
              <a:t>about a “</a:t>
            </a:r>
            <a:r>
              <a:rPr lang="en-US" sz="2000" b="1" i="1" dirty="0" smtClean="0"/>
              <a:t>cause”—</a:t>
            </a:r>
          </a:p>
          <a:p>
            <a:pPr marL="342900" indent="-342900" algn="r"/>
            <a:r>
              <a:rPr lang="en-US" sz="2000" b="1" i="1" dirty="0" smtClean="0"/>
              <a:t>older generations are loyal to an organization</a:t>
            </a:r>
            <a:r>
              <a:rPr lang="en-US" dirty="0" smtClean="0"/>
              <a:t>.     </a:t>
            </a:r>
            <a:r>
              <a:rPr lang="en-US" sz="1400" i="1" u="sng" dirty="0" smtClean="0"/>
              <a:t>Giving USA 2017</a:t>
            </a:r>
            <a:endParaRPr lang="en-US" sz="1400" i="1" u="sng" dirty="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846" y="4951807"/>
            <a:ext cx="4036648" cy="1630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800600" y="4428587"/>
            <a:ext cx="4152900" cy="523220"/>
          </a:xfrm>
          <a:prstGeom prst="rect">
            <a:avLst/>
          </a:prstGeom>
          <a:noFill/>
        </p:spPr>
        <p:txBody>
          <a:bodyPr wrap="square" rtlCol="0">
            <a:spAutoFit/>
          </a:bodyPr>
          <a:lstStyle/>
          <a:p>
            <a:pPr algn="ctr"/>
            <a:r>
              <a:rPr lang="en-US" sz="2800" b="1" i="1" dirty="0" smtClean="0">
                <a:solidFill>
                  <a:srgbClr val="FF0000"/>
                </a:solidFill>
              </a:rPr>
              <a:t>Cultural differences? </a:t>
            </a:r>
            <a:endParaRPr lang="en-US" sz="2800" b="1" i="1" dirty="0">
              <a:solidFill>
                <a:srgbClr val="FF0000"/>
              </a:solidFill>
            </a:endParaRPr>
          </a:p>
        </p:txBody>
      </p:sp>
    </p:spTree>
    <p:extLst>
      <p:ext uri="{BB962C8B-B14F-4D97-AF65-F5344CB8AC3E}">
        <p14:creationId xmlns:p14="http://schemas.microsoft.com/office/powerpoint/2010/main" val="26076370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b="1" dirty="0" smtClean="0">
                <a:solidFill>
                  <a:schemeClr val="accent1">
                    <a:lumMod val="75000"/>
                  </a:schemeClr>
                </a:solidFill>
              </a:rPr>
              <a:t>Donors Give to Many Causes </a:t>
            </a:r>
            <a:endParaRPr lang="en-US" b="1" dirty="0">
              <a:solidFill>
                <a:schemeClr val="accent1">
                  <a:lumMod val="75000"/>
                </a:schemeClr>
              </a:solidFill>
            </a:endParaRPr>
          </a:p>
        </p:txBody>
      </p:sp>
      <p:sp>
        <p:nvSpPr>
          <p:cNvPr id="8" name="Content Placeholder 7"/>
          <p:cNvSpPr>
            <a:spLocks noGrp="1"/>
          </p:cNvSpPr>
          <p:nvPr>
            <p:ph idx="1"/>
          </p:nvPr>
        </p:nvSpPr>
        <p:spPr>
          <a:xfrm>
            <a:off x="457200" y="1447800"/>
            <a:ext cx="8686800" cy="5029200"/>
          </a:xfrm>
        </p:spPr>
        <p:txBody>
          <a:bodyPr>
            <a:normAutofit fontScale="92500" lnSpcReduction="10000"/>
          </a:bodyPr>
          <a:lstStyle/>
          <a:p>
            <a:pPr marL="0" indent="0" algn="ctr">
              <a:buNone/>
            </a:pPr>
            <a:r>
              <a:rPr lang="en-US" b="1" i="1" dirty="0" smtClean="0"/>
              <a:t>“</a:t>
            </a:r>
            <a:r>
              <a:rPr lang="en-US" sz="2800" i="1" dirty="0" smtClean="0"/>
              <a:t>Donors have a constellation of passions.” </a:t>
            </a:r>
          </a:p>
          <a:p>
            <a:pPr marL="0" indent="0" algn="ctr">
              <a:buNone/>
            </a:pPr>
            <a:endParaRPr lang="en-US" b="1" i="1" dirty="0"/>
          </a:p>
          <a:p>
            <a:pPr marL="0" indent="0">
              <a:buNone/>
            </a:pPr>
            <a:r>
              <a:rPr lang="en-US" b="1" dirty="0" smtClean="0"/>
              <a:t>Donors over 70	</a:t>
            </a:r>
            <a:r>
              <a:rPr lang="en-US" dirty="0" smtClean="0"/>
              <a:t>Give to average of 11 organizations </a:t>
            </a:r>
          </a:p>
          <a:p>
            <a:pPr marL="274320" lvl="1" indent="0">
              <a:buNone/>
            </a:pPr>
            <a:endParaRPr lang="en-US" dirty="0" smtClean="0"/>
          </a:p>
          <a:p>
            <a:pPr marL="0" indent="0">
              <a:buNone/>
            </a:pPr>
            <a:r>
              <a:rPr lang="en-US" b="1" dirty="0" smtClean="0"/>
              <a:t>Baby Boomers	</a:t>
            </a:r>
            <a:r>
              <a:rPr lang="en-US" dirty="0" smtClean="0"/>
              <a:t>Give to an average of 7 causes</a:t>
            </a:r>
          </a:p>
          <a:p>
            <a:pPr marL="0" indent="0">
              <a:buNone/>
            </a:pPr>
            <a:endParaRPr lang="en-US" dirty="0"/>
          </a:p>
          <a:p>
            <a:pPr marL="0" indent="0">
              <a:buNone/>
            </a:pPr>
            <a:r>
              <a:rPr lang="en-US" b="1" dirty="0" smtClean="0"/>
              <a:t>Donors under 50	</a:t>
            </a:r>
            <a:r>
              <a:rPr lang="en-US" dirty="0" smtClean="0"/>
              <a:t>Give to average of 5 causes </a:t>
            </a:r>
          </a:p>
          <a:p>
            <a:pPr marL="0" indent="0">
              <a:buNone/>
            </a:pPr>
            <a:r>
              <a:rPr lang="en-US" sz="1200" dirty="0" smtClean="0"/>
              <a:t>*US Bank, Study of High Net Worth Philanthropy</a:t>
            </a:r>
          </a:p>
          <a:p>
            <a:pPr marL="0" indent="0">
              <a:buNone/>
            </a:pPr>
            <a:endParaRPr lang="en-US" dirty="0" smtClean="0"/>
          </a:p>
          <a:p>
            <a:pPr marL="0" indent="0" algn="ctr">
              <a:buNone/>
            </a:pPr>
            <a:r>
              <a:rPr lang="en-US" sz="2600" b="1" i="1" dirty="0" smtClean="0">
                <a:solidFill>
                  <a:schemeClr val="accent1">
                    <a:lumMod val="75000"/>
                  </a:schemeClr>
                </a:solidFill>
              </a:rPr>
              <a:t>“90% of donors single out one particular cause</a:t>
            </a:r>
          </a:p>
          <a:p>
            <a:pPr marL="0" indent="0" algn="ctr">
              <a:buNone/>
            </a:pPr>
            <a:r>
              <a:rPr lang="en-US" sz="2600" b="1" i="1" dirty="0" smtClean="0">
                <a:solidFill>
                  <a:schemeClr val="accent1">
                    <a:lumMod val="75000"/>
                  </a:schemeClr>
                </a:solidFill>
              </a:rPr>
              <a:t> for special support.”  </a:t>
            </a:r>
            <a:r>
              <a:rPr lang="en-US" sz="1400" b="1" dirty="0" smtClean="0"/>
              <a:t>—</a:t>
            </a:r>
            <a:r>
              <a:rPr lang="en-US" sz="1400" dirty="0" smtClean="0"/>
              <a:t>Penelope Burk</a:t>
            </a:r>
            <a:endParaRPr lang="en-US" sz="1400" dirty="0"/>
          </a:p>
          <a:p>
            <a:pPr marL="0" indent="0" algn="ctr">
              <a:buNone/>
            </a:pPr>
            <a:endParaRPr lang="en-US" b="1" i="1" dirty="0" smtClean="0"/>
          </a:p>
          <a:p>
            <a:pPr marL="0" indent="0" algn="ctr">
              <a:buNone/>
            </a:pPr>
            <a:r>
              <a:rPr lang="en-US" b="1" i="1" dirty="0" smtClean="0"/>
              <a:t>“</a:t>
            </a:r>
            <a:r>
              <a:rPr lang="en-US" sz="3000" b="1" i="1" dirty="0" smtClean="0"/>
              <a:t>What might this mean to your organization?”</a:t>
            </a:r>
          </a:p>
          <a:p>
            <a:endParaRPr lang="en-US" sz="3000" dirty="0"/>
          </a:p>
        </p:txBody>
      </p:sp>
      <p:sp>
        <p:nvSpPr>
          <p:cNvPr id="5" name="Footer Placeholder 4"/>
          <p:cNvSpPr>
            <a:spLocks noGrp="1"/>
          </p:cNvSpPr>
          <p:nvPr>
            <p:ph type="ftr" sz="quarter" idx="11"/>
          </p:nvPr>
        </p:nvSpPr>
        <p:spPr/>
        <p:txBody>
          <a:bodyPr/>
          <a:lstStyle/>
          <a:p>
            <a:r>
              <a:rPr lang="en-US" dirty="0" smtClean="0"/>
              <a:t>Fundraising Best Practices | Cultural Differences?</a:t>
            </a:r>
            <a:endParaRPr lang="en-US" dirty="0"/>
          </a:p>
        </p:txBody>
      </p:sp>
      <p:sp>
        <p:nvSpPr>
          <p:cNvPr id="6" name="Slide Number Placeholder 5"/>
          <p:cNvSpPr>
            <a:spLocks noGrp="1"/>
          </p:cNvSpPr>
          <p:nvPr>
            <p:ph type="sldNum" sz="quarter" idx="12"/>
          </p:nvPr>
        </p:nvSpPr>
        <p:spPr/>
        <p:txBody>
          <a:bodyPr/>
          <a:lstStyle/>
          <a:p>
            <a:fld id="{8AF7BF85-B74E-45F2-A316-1B8E50CDA4CB}" type="slidenum">
              <a:rPr lang="en-US" smtClean="0"/>
              <a:t>24</a:t>
            </a:fld>
            <a:endParaRPr lang="en-US" dirty="0"/>
          </a:p>
        </p:txBody>
      </p:sp>
    </p:spTree>
    <p:extLst>
      <p:ext uri="{BB962C8B-B14F-4D97-AF65-F5344CB8AC3E}">
        <p14:creationId xmlns:p14="http://schemas.microsoft.com/office/powerpoint/2010/main" val="15047338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solidFill>
                  <a:schemeClr val="tx1"/>
                </a:solidFill>
              </a:rPr>
              <a:t/>
            </a:r>
            <a:br>
              <a:rPr lang="en-US" dirty="0" smtClean="0">
                <a:solidFill>
                  <a:schemeClr val="tx1"/>
                </a:solidFill>
              </a:rPr>
            </a:br>
            <a:r>
              <a:rPr lang="en-US" b="1" dirty="0" smtClean="0">
                <a:solidFill>
                  <a:schemeClr val="accent1">
                    <a:lumMod val="75000"/>
                  </a:schemeClr>
                </a:solidFill>
              </a:rPr>
              <a:t>3 Things Donors Say They Need </a:t>
            </a:r>
            <a:endParaRPr lang="en-US" b="1" dirty="0">
              <a:solidFill>
                <a:schemeClr val="accent1">
                  <a:lumMod val="75000"/>
                </a:schemeClr>
              </a:solidFill>
            </a:endParaRPr>
          </a:p>
        </p:txBody>
      </p:sp>
      <p:sp>
        <p:nvSpPr>
          <p:cNvPr id="7" name="Content Placeholder 6"/>
          <p:cNvSpPr>
            <a:spLocks noGrp="1"/>
          </p:cNvSpPr>
          <p:nvPr>
            <p:ph idx="1"/>
          </p:nvPr>
        </p:nvSpPr>
        <p:spPr>
          <a:xfrm>
            <a:off x="243840" y="1648747"/>
            <a:ext cx="8686800" cy="4876800"/>
          </a:xfrm>
        </p:spPr>
        <p:txBody>
          <a:bodyPr>
            <a:normAutofit/>
          </a:bodyPr>
          <a:lstStyle/>
          <a:p>
            <a:endParaRPr lang="en-US" dirty="0"/>
          </a:p>
          <a:p>
            <a:pPr marL="457200" indent="-457200">
              <a:buAutoNum type="arabicPeriod"/>
            </a:pPr>
            <a:r>
              <a:rPr lang="en-US" sz="2800" dirty="0" smtClean="0"/>
              <a:t>Prompt, personalized acknowledgment of their gift</a:t>
            </a:r>
          </a:p>
          <a:p>
            <a:pPr marL="457200" indent="-457200">
              <a:buAutoNum type="arabicPeriod"/>
            </a:pPr>
            <a:r>
              <a:rPr lang="en-US" sz="2800" dirty="0" smtClean="0"/>
              <a:t>Know their gifts have been put to work as intended </a:t>
            </a:r>
          </a:p>
          <a:p>
            <a:pPr marL="457200" indent="-457200">
              <a:buAutoNum type="arabicPeriod"/>
            </a:pPr>
            <a:r>
              <a:rPr lang="en-US" sz="2800" dirty="0" smtClean="0"/>
              <a:t>Information on results or the impact their gift is having</a:t>
            </a:r>
          </a:p>
          <a:p>
            <a:pPr marL="0" indent="0">
              <a:buNone/>
            </a:pPr>
            <a:endParaRPr lang="en-US" dirty="0"/>
          </a:p>
          <a:p>
            <a:pPr marL="0" indent="0" algn="ctr">
              <a:buNone/>
            </a:pPr>
            <a:r>
              <a:rPr lang="en-US" dirty="0" smtClean="0"/>
              <a:t>In other words, they want </a:t>
            </a:r>
            <a:r>
              <a:rPr lang="en-US" sz="2800" b="1" dirty="0" smtClean="0">
                <a:solidFill>
                  <a:schemeClr val="accent1">
                    <a:lumMod val="75000"/>
                  </a:schemeClr>
                </a:solidFill>
              </a:rPr>
              <a:t>ongoing</a:t>
            </a:r>
            <a:r>
              <a:rPr lang="en-US" dirty="0" smtClean="0"/>
              <a:t>, </a:t>
            </a:r>
          </a:p>
          <a:p>
            <a:pPr marL="0" indent="0" algn="ctr">
              <a:buNone/>
            </a:pPr>
            <a:r>
              <a:rPr lang="en-US" sz="3200" dirty="0" smtClean="0">
                <a:solidFill>
                  <a:schemeClr val="accent1">
                    <a:lumMod val="75000"/>
                  </a:schemeClr>
                </a:solidFill>
              </a:rPr>
              <a:t>meaningful information</a:t>
            </a:r>
            <a:r>
              <a:rPr lang="en-US" dirty="0" smtClean="0"/>
              <a:t>—about their gifts. </a:t>
            </a:r>
          </a:p>
          <a:p>
            <a:pPr marL="0" indent="0" algn="ctr">
              <a:buNone/>
            </a:pPr>
            <a:endParaRPr lang="en-US" dirty="0"/>
          </a:p>
          <a:p>
            <a:pPr marL="0" indent="0" algn="ctr">
              <a:buNone/>
            </a:pPr>
            <a:r>
              <a:rPr lang="en-US" i="1" dirty="0" smtClean="0"/>
              <a:t>Critical to donor retention</a:t>
            </a:r>
          </a:p>
          <a:p>
            <a:pPr marL="0" indent="0">
              <a:buNone/>
            </a:pPr>
            <a:endParaRPr lang="en-US" dirty="0" smtClean="0"/>
          </a:p>
        </p:txBody>
      </p:sp>
      <p:sp>
        <p:nvSpPr>
          <p:cNvPr id="4" name="Footer Placeholder 3"/>
          <p:cNvSpPr>
            <a:spLocks noGrp="1"/>
          </p:cNvSpPr>
          <p:nvPr>
            <p:ph type="ftr" sz="quarter" idx="11"/>
          </p:nvPr>
        </p:nvSpPr>
        <p:spPr/>
        <p:txBody>
          <a:bodyPr/>
          <a:lstStyle/>
          <a:p>
            <a:r>
              <a:rPr lang="en-US" dirty="0" smtClean="0"/>
              <a:t>Fundraising Best Practices | Cultural Differences?</a:t>
            </a:r>
            <a:endParaRPr lang="en-US" dirty="0"/>
          </a:p>
        </p:txBody>
      </p:sp>
      <p:sp>
        <p:nvSpPr>
          <p:cNvPr id="5" name="Slide Number Placeholder 4"/>
          <p:cNvSpPr>
            <a:spLocks noGrp="1"/>
          </p:cNvSpPr>
          <p:nvPr>
            <p:ph type="sldNum" sz="quarter" idx="12"/>
          </p:nvPr>
        </p:nvSpPr>
        <p:spPr/>
        <p:txBody>
          <a:bodyPr/>
          <a:lstStyle/>
          <a:p>
            <a:fld id="{8AF7BF85-B74E-45F2-A316-1B8E50CDA4CB}" type="slidenum">
              <a:rPr lang="en-US" smtClean="0"/>
              <a:t>25</a:t>
            </a:fld>
            <a:endParaRPr lang="en-US" dirty="0"/>
          </a:p>
        </p:txBody>
      </p:sp>
      <p:sp>
        <p:nvSpPr>
          <p:cNvPr id="3" name="TextBox 2"/>
          <p:cNvSpPr txBox="1"/>
          <p:nvPr/>
        </p:nvSpPr>
        <p:spPr>
          <a:xfrm>
            <a:off x="4953000" y="6402288"/>
            <a:ext cx="3962400" cy="276999"/>
          </a:xfrm>
          <a:prstGeom prst="rect">
            <a:avLst/>
          </a:prstGeom>
          <a:noFill/>
        </p:spPr>
        <p:txBody>
          <a:bodyPr wrap="square" rtlCol="0">
            <a:spAutoFit/>
          </a:bodyPr>
          <a:lstStyle/>
          <a:p>
            <a:pPr algn="r"/>
            <a:r>
              <a:rPr lang="en-US" sz="1200" i="1" dirty="0" smtClean="0"/>
              <a:t>Donor Centered Fundraising, Penelope Burk</a:t>
            </a:r>
            <a:endParaRPr lang="en-US" sz="1200" i="1" dirty="0"/>
          </a:p>
        </p:txBody>
      </p:sp>
    </p:spTree>
    <p:extLst>
      <p:ext uri="{BB962C8B-B14F-4D97-AF65-F5344CB8AC3E}">
        <p14:creationId xmlns:p14="http://schemas.microsoft.com/office/powerpoint/2010/main" val="26354101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US" sz="3200" b="1" dirty="0" smtClean="0">
                <a:solidFill>
                  <a:schemeClr val="accent1">
                    <a:lumMod val="75000"/>
                  </a:schemeClr>
                </a:solidFill>
              </a:rPr>
              <a:t>Giving and Volunteering Go Hand-in-Hand</a:t>
            </a:r>
            <a:endParaRPr lang="en-US" sz="3200" b="1" dirty="0">
              <a:solidFill>
                <a:schemeClr val="accent1">
                  <a:lumMod val="75000"/>
                </a:schemeClr>
              </a:solidFill>
            </a:endParaRPr>
          </a:p>
        </p:txBody>
      </p:sp>
      <p:sp>
        <p:nvSpPr>
          <p:cNvPr id="7" name="Content Placeholder 6"/>
          <p:cNvSpPr>
            <a:spLocks noGrp="1"/>
          </p:cNvSpPr>
          <p:nvPr>
            <p:ph idx="1"/>
          </p:nvPr>
        </p:nvSpPr>
        <p:spPr>
          <a:xfrm>
            <a:off x="457200" y="1600200"/>
            <a:ext cx="8458200" cy="4876800"/>
          </a:xfrm>
        </p:spPr>
        <p:txBody>
          <a:bodyPr>
            <a:normAutofit lnSpcReduction="10000"/>
          </a:bodyPr>
          <a:lstStyle/>
          <a:p>
            <a:pPr marL="0" indent="0">
              <a:buNone/>
            </a:pPr>
            <a:r>
              <a:rPr lang="en-US" sz="3600" dirty="0" smtClean="0"/>
              <a:t>Volunteers tend to give more </a:t>
            </a:r>
            <a:r>
              <a:rPr lang="en-US" sz="1800" dirty="0" smtClean="0">
                <a:solidFill>
                  <a:schemeClr val="accent1">
                    <a:lumMod val="75000"/>
                  </a:schemeClr>
                </a:solidFill>
              </a:rPr>
              <a:t>(private actions)</a:t>
            </a:r>
          </a:p>
          <a:p>
            <a:pPr marL="274320" lvl="1" indent="0">
              <a:buNone/>
            </a:pPr>
            <a:endParaRPr lang="en-US" dirty="0" smtClean="0"/>
          </a:p>
          <a:p>
            <a:pPr marL="274320" lvl="1" indent="0">
              <a:spcBef>
                <a:spcPts val="0"/>
              </a:spcBef>
              <a:buNone/>
            </a:pPr>
            <a:endParaRPr lang="en-US" sz="2800" dirty="0" smtClean="0"/>
          </a:p>
          <a:p>
            <a:pPr marL="274320" lvl="1" indent="0">
              <a:spcBef>
                <a:spcPts val="0"/>
              </a:spcBef>
              <a:buNone/>
            </a:pPr>
            <a:r>
              <a:rPr lang="en-US" sz="2800" dirty="0" smtClean="0"/>
              <a:t>Wealthy individuals who volunteer gave 56% more than those who did not volunteer. </a:t>
            </a:r>
          </a:p>
          <a:p>
            <a:pPr marL="274320" lvl="1" indent="0">
              <a:spcBef>
                <a:spcPts val="0"/>
              </a:spcBef>
              <a:buNone/>
            </a:pPr>
            <a:r>
              <a:rPr lang="en-US" sz="2800" dirty="0"/>
              <a:t>	</a:t>
            </a:r>
            <a:r>
              <a:rPr lang="en-US" sz="2800" dirty="0" smtClean="0"/>
              <a:t>				</a:t>
            </a:r>
            <a:endParaRPr lang="en-US" sz="1400" dirty="0"/>
          </a:p>
          <a:p>
            <a:pPr marL="274320" lvl="1" indent="0">
              <a:spcBef>
                <a:spcPts val="0"/>
              </a:spcBef>
              <a:buNone/>
            </a:pPr>
            <a:endParaRPr lang="en-US" sz="1400" dirty="0" smtClean="0"/>
          </a:p>
          <a:p>
            <a:pPr marL="274320" lvl="1" indent="0">
              <a:spcBef>
                <a:spcPts val="0"/>
              </a:spcBef>
              <a:buNone/>
            </a:pPr>
            <a:endParaRPr lang="en-US" sz="2800" b="1" i="1" dirty="0" smtClean="0">
              <a:solidFill>
                <a:srgbClr val="FF0000"/>
              </a:solidFill>
            </a:endParaRPr>
          </a:p>
          <a:p>
            <a:pPr marL="274320" lvl="1" indent="0">
              <a:spcBef>
                <a:spcPts val="0"/>
              </a:spcBef>
              <a:buNone/>
            </a:pPr>
            <a:endParaRPr lang="en-US" sz="2800" b="1" i="1" dirty="0">
              <a:solidFill>
                <a:srgbClr val="FF0000"/>
              </a:solidFill>
            </a:endParaRPr>
          </a:p>
          <a:p>
            <a:pPr marL="274320" lvl="1" indent="0">
              <a:spcBef>
                <a:spcPts val="0"/>
              </a:spcBef>
              <a:buNone/>
            </a:pPr>
            <a:endParaRPr lang="en-US" sz="2800" b="1" i="1" dirty="0" smtClean="0">
              <a:solidFill>
                <a:srgbClr val="FF0000"/>
              </a:solidFill>
            </a:endParaRPr>
          </a:p>
          <a:p>
            <a:pPr marL="274320" lvl="1" indent="0">
              <a:spcBef>
                <a:spcPts val="0"/>
              </a:spcBef>
              <a:buNone/>
            </a:pPr>
            <a:endParaRPr lang="en-US" sz="2800" b="1" i="1" dirty="0">
              <a:solidFill>
                <a:srgbClr val="FF0000"/>
              </a:solidFill>
            </a:endParaRPr>
          </a:p>
          <a:p>
            <a:pPr marL="274320" lvl="1" indent="0" algn="ctr">
              <a:spcBef>
                <a:spcPts val="0"/>
              </a:spcBef>
              <a:buNone/>
            </a:pPr>
            <a:r>
              <a:rPr lang="en-US" sz="2800" b="1" i="1" dirty="0" smtClean="0">
                <a:solidFill>
                  <a:srgbClr val="FF0000"/>
                </a:solidFill>
              </a:rPr>
              <a:t>True in Czech Republic? </a:t>
            </a:r>
            <a:endParaRPr lang="en-US" sz="2800" b="1" i="1" dirty="0">
              <a:solidFill>
                <a:srgbClr val="FF0000"/>
              </a:solidFill>
            </a:endParaRPr>
          </a:p>
        </p:txBody>
      </p:sp>
      <p:sp>
        <p:nvSpPr>
          <p:cNvPr id="4" name="Footer Placeholder 3"/>
          <p:cNvSpPr>
            <a:spLocks noGrp="1"/>
          </p:cNvSpPr>
          <p:nvPr>
            <p:ph type="ftr" sz="quarter" idx="11"/>
          </p:nvPr>
        </p:nvSpPr>
        <p:spPr/>
        <p:txBody>
          <a:bodyPr/>
          <a:lstStyle/>
          <a:p>
            <a:r>
              <a:rPr lang="en-US" dirty="0" smtClean="0"/>
              <a:t>Fundraising Best Practices | Cultural Differences?</a:t>
            </a:r>
            <a:endParaRPr lang="en-US" dirty="0"/>
          </a:p>
        </p:txBody>
      </p:sp>
      <p:sp>
        <p:nvSpPr>
          <p:cNvPr id="5" name="Slide Number Placeholder 4"/>
          <p:cNvSpPr>
            <a:spLocks noGrp="1"/>
          </p:cNvSpPr>
          <p:nvPr>
            <p:ph type="sldNum" sz="quarter" idx="12"/>
          </p:nvPr>
        </p:nvSpPr>
        <p:spPr/>
        <p:txBody>
          <a:bodyPr/>
          <a:lstStyle/>
          <a:p>
            <a:fld id="{8AF7BF85-B74E-45F2-A316-1B8E50CDA4CB}" type="slidenum">
              <a:rPr lang="en-US" smtClean="0"/>
              <a:t>26</a:t>
            </a:fld>
            <a:endParaRPr lang="en-US" dirty="0"/>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2039" y="3810000"/>
            <a:ext cx="3785643" cy="1447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819097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09800"/>
            <a:ext cx="7772400" cy="2200275"/>
          </a:xfrm>
        </p:spPr>
        <p:txBody>
          <a:bodyPr>
            <a:normAutofit fontScale="90000"/>
          </a:bodyPr>
          <a:lstStyle/>
          <a:p>
            <a:r>
              <a:rPr lang="en-US" dirty="0" smtClean="0"/>
              <a:t/>
            </a:r>
            <a:br>
              <a:rPr lang="en-US" dirty="0" smtClean="0"/>
            </a:br>
            <a:r>
              <a:rPr lang="en-US" b="1" dirty="0" smtClean="0">
                <a:solidFill>
                  <a:schemeClr val="tx1"/>
                </a:solidFill>
              </a:rPr>
              <a:t>TYPES OF FUNDRAISING PROGRAMS</a:t>
            </a:r>
            <a:endParaRPr lang="en-US" b="1" dirty="0">
              <a:solidFill>
                <a:schemeClr val="tx1"/>
              </a:solidFill>
            </a:endParaRPr>
          </a:p>
        </p:txBody>
      </p:sp>
      <p:sp>
        <p:nvSpPr>
          <p:cNvPr id="6" name="Text Placeholder 5"/>
          <p:cNvSpPr>
            <a:spLocks noGrp="1"/>
          </p:cNvSpPr>
          <p:nvPr>
            <p:ph type="body" idx="1"/>
          </p:nvPr>
        </p:nvSpPr>
        <p:spPr/>
        <p:txBody>
          <a:bodyPr numCol="2">
            <a:noAutofit/>
          </a:bodyPr>
          <a:lstStyle/>
          <a:p>
            <a:r>
              <a:rPr lang="en-US" dirty="0" smtClean="0"/>
              <a:t>Campaigns*		</a:t>
            </a:r>
          </a:p>
          <a:p>
            <a:r>
              <a:rPr lang="en-US" dirty="0" smtClean="0"/>
              <a:t>Major Donor Programs*</a:t>
            </a:r>
          </a:p>
          <a:p>
            <a:r>
              <a:rPr lang="en-US" dirty="0" smtClean="0"/>
              <a:t>Online Fundraising*</a:t>
            </a:r>
          </a:p>
          <a:p>
            <a:r>
              <a:rPr lang="en-US" dirty="0" smtClean="0"/>
              <a:t>Annual Giving </a:t>
            </a:r>
          </a:p>
          <a:p>
            <a:r>
              <a:rPr lang="en-US" dirty="0" smtClean="0"/>
              <a:t>Memberships</a:t>
            </a:r>
          </a:p>
          <a:p>
            <a:r>
              <a:rPr lang="en-US" dirty="0" smtClean="0"/>
              <a:t>Special Events</a:t>
            </a:r>
          </a:p>
          <a:p>
            <a:r>
              <a:rPr lang="en-US" dirty="0" smtClean="0"/>
              <a:t>Matching Gift Programs</a:t>
            </a:r>
          </a:p>
          <a:p>
            <a:r>
              <a:rPr lang="en-US" dirty="0" smtClean="0"/>
              <a:t>Bequests</a:t>
            </a:r>
          </a:p>
          <a:p>
            <a:r>
              <a:rPr lang="en-US" dirty="0" smtClean="0"/>
              <a:t>Corporate Fundraising </a:t>
            </a:r>
            <a:endParaRPr lang="en-US" dirty="0"/>
          </a:p>
        </p:txBody>
      </p:sp>
      <p:sp>
        <p:nvSpPr>
          <p:cNvPr id="4" name="Footer Placeholder 3"/>
          <p:cNvSpPr>
            <a:spLocks noGrp="1"/>
          </p:cNvSpPr>
          <p:nvPr>
            <p:ph type="ftr" sz="quarter" idx="11"/>
          </p:nvPr>
        </p:nvSpPr>
        <p:spPr/>
        <p:txBody>
          <a:bodyPr/>
          <a:lstStyle/>
          <a:p>
            <a:r>
              <a:rPr lang="en-US" dirty="0" smtClean="0"/>
              <a:t>Fundraising Best Practices | Cultural Differences?</a:t>
            </a:r>
            <a:endParaRPr lang="en-US" dirty="0"/>
          </a:p>
        </p:txBody>
      </p:sp>
      <p:sp>
        <p:nvSpPr>
          <p:cNvPr id="5" name="Slide Number Placeholder 4"/>
          <p:cNvSpPr>
            <a:spLocks noGrp="1"/>
          </p:cNvSpPr>
          <p:nvPr>
            <p:ph type="sldNum" sz="quarter" idx="12"/>
          </p:nvPr>
        </p:nvSpPr>
        <p:spPr/>
        <p:txBody>
          <a:bodyPr/>
          <a:lstStyle/>
          <a:p>
            <a:fld id="{8AF7BF85-B74E-45F2-A316-1B8E50CDA4CB}" type="slidenum">
              <a:rPr lang="en-US" smtClean="0"/>
              <a:t>27</a:t>
            </a:fld>
            <a:endParaRPr lang="en-US" dirty="0"/>
          </a:p>
        </p:txBody>
      </p:sp>
    </p:spTree>
    <p:extLst>
      <p:ext uri="{BB962C8B-B14F-4D97-AF65-F5344CB8AC3E}">
        <p14:creationId xmlns:p14="http://schemas.microsoft.com/office/powerpoint/2010/main" val="21841832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CAMPAIGNS</a:t>
            </a:r>
            <a:r>
              <a:rPr lang="en-US" dirty="0" smtClean="0"/>
              <a:t> </a:t>
            </a:r>
            <a:endParaRPr lang="en-US" dirty="0"/>
          </a:p>
        </p:txBody>
      </p:sp>
      <p:sp>
        <p:nvSpPr>
          <p:cNvPr id="3" name="Text Placeholder 2"/>
          <p:cNvSpPr>
            <a:spLocks noGrp="1"/>
          </p:cNvSpPr>
          <p:nvPr>
            <p:ph type="body" idx="1"/>
          </p:nvPr>
        </p:nvSpPr>
        <p:spPr/>
        <p:txBody>
          <a:bodyPr>
            <a:normAutofit/>
          </a:bodyPr>
          <a:lstStyle/>
          <a:p>
            <a:r>
              <a:rPr lang="en-US" dirty="0" smtClean="0"/>
              <a:t>What experience have you had?</a:t>
            </a:r>
          </a:p>
          <a:p>
            <a:r>
              <a:rPr lang="en-US" dirty="0" smtClean="0"/>
              <a:t>Best Practices to share? </a:t>
            </a:r>
            <a:endParaRPr lang="en-US" dirty="0"/>
          </a:p>
        </p:txBody>
      </p:sp>
      <p:sp>
        <p:nvSpPr>
          <p:cNvPr id="4" name="Footer Placeholder 3"/>
          <p:cNvSpPr>
            <a:spLocks noGrp="1"/>
          </p:cNvSpPr>
          <p:nvPr>
            <p:ph type="ftr" sz="quarter" idx="11"/>
          </p:nvPr>
        </p:nvSpPr>
        <p:spPr/>
        <p:txBody>
          <a:bodyPr/>
          <a:lstStyle/>
          <a:p>
            <a:r>
              <a:rPr lang="en-US" dirty="0" smtClean="0"/>
              <a:t>Fundraising Best Practices | Cultural Differences?</a:t>
            </a:r>
            <a:endParaRPr lang="en-US" dirty="0"/>
          </a:p>
        </p:txBody>
      </p:sp>
      <p:sp>
        <p:nvSpPr>
          <p:cNvPr id="5" name="Slide Number Placeholder 4"/>
          <p:cNvSpPr>
            <a:spLocks noGrp="1"/>
          </p:cNvSpPr>
          <p:nvPr>
            <p:ph type="sldNum" sz="quarter" idx="12"/>
          </p:nvPr>
        </p:nvSpPr>
        <p:spPr/>
        <p:txBody>
          <a:bodyPr/>
          <a:lstStyle/>
          <a:p>
            <a:fld id="{8AF7BF85-B74E-45F2-A316-1B8E50CDA4CB}" type="slidenum">
              <a:rPr lang="en-US" smtClean="0"/>
              <a:t>28</a:t>
            </a:fld>
            <a:endParaRPr lang="en-US" dirty="0"/>
          </a:p>
        </p:txBody>
      </p:sp>
    </p:spTree>
    <p:extLst>
      <p:ext uri="{BB962C8B-B14F-4D97-AF65-F5344CB8AC3E}">
        <p14:creationId xmlns:p14="http://schemas.microsoft.com/office/powerpoint/2010/main" val="23152063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smtClean="0">
                <a:solidFill>
                  <a:schemeClr val="accent1">
                    <a:lumMod val="75000"/>
                  </a:schemeClr>
                </a:solidFill>
              </a:rPr>
              <a:t>What is a Campaign? </a:t>
            </a:r>
            <a:endParaRPr lang="en-US" b="1" dirty="0">
              <a:solidFill>
                <a:schemeClr val="accent1">
                  <a:lumMod val="75000"/>
                </a:schemeClr>
              </a:solidFill>
            </a:endParaRPr>
          </a:p>
        </p:txBody>
      </p:sp>
      <p:sp>
        <p:nvSpPr>
          <p:cNvPr id="4" name="Footer Placeholder 3"/>
          <p:cNvSpPr>
            <a:spLocks noGrp="1"/>
          </p:cNvSpPr>
          <p:nvPr>
            <p:ph type="ftr" sz="quarter" idx="11"/>
          </p:nvPr>
        </p:nvSpPr>
        <p:spPr/>
        <p:txBody>
          <a:bodyPr/>
          <a:lstStyle/>
          <a:p>
            <a:r>
              <a:rPr lang="en-US" dirty="0" smtClean="0"/>
              <a:t>Fundraising Best Practices | Cultural Differences?</a:t>
            </a:r>
            <a:endParaRPr lang="en-US" dirty="0"/>
          </a:p>
        </p:txBody>
      </p:sp>
      <p:sp>
        <p:nvSpPr>
          <p:cNvPr id="5" name="Slide Number Placeholder 4"/>
          <p:cNvSpPr>
            <a:spLocks noGrp="1"/>
          </p:cNvSpPr>
          <p:nvPr>
            <p:ph type="sldNum" sz="quarter" idx="12"/>
          </p:nvPr>
        </p:nvSpPr>
        <p:spPr/>
        <p:txBody>
          <a:bodyPr/>
          <a:lstStyle/>
          <a:p>
            <a:fld id="{8AF7BF85-B74E-45F2-A316-1B8E50CDA4CB}" type="slidenum">
              <a:rPr lang="en-US" smtClean="0"/>
              <a:t>29</a:t>
            </a:fld>
            <a:endParaRPr lang="en-US" dirty="0"/>
          </a:p>
        </p:txBody>
      </p:sp>
      <p:sp>
        <p:nvSpPr>
          <p:cNvPr id="7" name="TextBox 6"/>
          <p:cNvSpPr txBox="1"/>
          <p:nvPr/>
        </p:nvSpPr>
        <p:spPr>
          <a:xfrm>
            <a:off x="584926" y="1371600"/>
            <a:ext cx="7949474" cy="5878532"/>
          </a:xfrm>
          <a:prstGeom prst="rect">
            <a:avLst/>
          </a:prstGeom>
          <a:noFill/>
        </p:spPr>
        <p:txBody>
          <a:bodyPr wrap="square" rtlCol="0">
            <a:spAutoFit/>
          </a:bodyPr>
          <a:lstStyle/>
          <a:p>
            <a:r>
              <a:rPr lang="en-US" i="1" dirty="0" smtClean="0"/>
              <a:t>You may be wondering….</a:t>
            </a:r>
          </a:p>
          <a:p>
            <a:pPr algn="ctr"/>
            <a:r>
              <a:rPr lang="en-US" sz="3200" b="1" dirty="0" smtClean="0"/>
              <a:t>”How is a campaign different than regular fundraising?” </a:t>
            </a:r>
          </a:p>
          <a:p>
            <a:pPr algn="ctr"/>
            <a:endParaRPr lang="en-US" sz="3200" dirty="0"/>
          </a:p>
          <a:p>
            <a:pPr algn="ctr"/>
            <a:r>
              <a:rPr lang="en-US" sz="3200" b="1" dirty="0" smtClean="0"/>
              <a:t>Good Question.  </a:t>
            </a:r>
          </a:p>
          <a:p>
            <a:pPr algn="ctr"/>
            <a:endParaRPr lang="en-US" sz="3200" dirty="0" smtClean="0"/>
          </a:p>
          <a:p>
            <a:pPr algn="ctr"/>
            <a:r>
              <a:rPr lang="en-US" sz="3200" dirty="0" smtClean="0"/>
              <a:t>A campaign is a </a:t>
            </a:r>
            <a:r>
              <a:rPr lang="en-US" sz="3200" i="1" u="sng" dirty="0" smtClean="0"/>
              <a:t>focused</a:t>
            </a:r>
            <a:r>
              <a:rPr lang="en-US" sz="3200" dirty="0" smtClean="0"/>
              <a:t> fundraising effort.</a:t>
            </a:r>
          </a:p>
          <a:p>
            <a:pPr marL="457200" indent="-457200">
              <a:buFont typeface="Arial" panose="020B0604020202020204" pitchFamily="34" charset="0"/>
              <a:buChar char="•"/>
            </a:pPr>
            <a:r>
              <a:rPr lang="en-US" sz="2800" dirty="0" smtClean="0"/>
              <a:t>Specific need or opportunity</a:t>
            </a:r>
          </a:p>
          <a:p>
            <a:pPr marL="457200" indent="-457200">
              <a:buFont typeface="Arial" panose="020B0604020202020204" pitchFamily="34" charset="0"/>
              <a:buChar char="•"/>
            </a:pPr>
            <a:r>
              <a:rPr lang="en-US" sz="2800" dirty="0" smtClean="0"/>
              <a:t>Specific monetary goal (usually significant amount) </a:t>
            </a:r>
          </a:p>
          <a:p>
            <a:pPr marL="457200" indent="-457200">
              <a:buFont typeface="Arial" panose="020B0604020202020204" pitchFamily="34" charset="0"/>
              <a:buChar char="•"/>
            </a:pPr>
            <a:r>
              <a:rPr lang="en-US" sz="2800" dirty="0" smtClean="0"/>
              <a:t>Raise money by specific time.  </a:t>
            </a:r>
          </a:p>
          <a:p>
            <a:endParaRPr lang="en-US" dirty="0"/>
          </a:p>
          <a:p>
            <a:endParaRPr lang="en-US" dirty="0" smtClean="0"/>
          </a:p>
          <a:p>
            <a:endParaRPr lang="en-US" dirty="0"/>
          </a:p>
        </p:txBody>
      </p:sp>
    </p:spTree>
    <p:extLst>
      <p:ext uri="{BB962C8B-B14F-4D97-AF65-F5344CB8AC3E}">
        <p14:creationId xmlns:p14="http://schemas.microsoft.com/office/powerpoint/2010/main" val="905940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chemeClr val="accent1">
                    <a:lumMod val="75000"/>
                  </a:schemeClr>
                </a:solidFill>
              </a:rPr>
              <a:t>Pre-Survey | You Said </a:t>
            </a:r>
            <a:r>
              <a:rPr lang="en-US" sz="3200" b="1" dirty="0">
                <a:solidFill>
                  <a:schemeClr val="accent1">
                    <a:lumMod val="75000"/>
                  </a:schemeClr>
                </a:solidFill>
              </a:rPr>
              <a:t>(Your Top 3)</a:t>
            </a:r>
          </a:p>
        </p:txBody>
      </p:sp>
      <p:sp>
        <p:nvSpPr>
          <p:cNvPr id="3" name="Content Placeholder 2"/>
          <p:cNvSpPr>
            <a:spLocks noGrp="1"/>
          </p:cNvSpPr>
          <p:nvPr>
            <p:ph idx="1"/>
          </p:nvPr>
        </p:nvSpPr>
        <p:spPr>
          <a:xfrm>
            <a:off x="457200" y="1600200"/>
            <a:ext cx="8686800" cy="4856480"/>
          </a:xfrm>
        </p:spPr>
        <p:txBody>
          <a:bodyPr>
            <a:normAutofit/>
          </a:bodyPr>
          <a:lstStyle/>
          <a:p>
            <a:pPr marL="0" lvl="0" indent="0">
              <a:buNone/>
            </a:pPr>
            <a:r>
              <a:rPr lang="en-US" b="1" dirty="0" smtClean="0"/>
              <a:t>Working with Donors </a:t>
            </a:r>
          </a:p>
          <a:p>
            <a:pPr lvl="0"/>
            <a:r>
              <a:rPr lang="en-US" dirty="0" smtClean="0"/>
              <a:t>Identifying </a:t>
            </a:r>
            <a:r>
              <a:rPr lang="en-US" dirty="0"/>
              <a:t>New Donor Prospects    		</a:t>
            </a:r>
            <a:r>
              <a:rPr lang="en-US" dirty="0" smtClean="0"/>
              <a:t>72.4</a:t>
            </a:r>
            <a:r>
              <a:rPr lang="en-US" dirty="0"/>
              <a:t>%        </a:t>
            </a:r>
          </a:p>
          <a:p>
            <a:pPr lvl="0"/>
            <a:r>
              <a:rPr lang="en-US" dirty="0"/>
              <a:t>Working with </a:t>
            </a:r>
            <a:r>
              <a:rPr lang="en-US" dirty="0" smtClean="0"/>
              <a:t>Corporate </a:t>
            </a:r>
            <a:r>
              <a:rPr lang="en-US" dirty="0"/>
              <a:t>Donors      	</a:t>
            </a:r>
            <a:r>
              <a:rPr lang="en-US" dirty="0" smtClean="0"/>
              <a:t>	51.7</a:t>
            </a:r>
            <a:r>
              <a:rPr lang="en-US" dirty="0"/>
              <a:t>% </a:t>
            </a:r>
          </a:p>
          <a:p>
            <a:pPr lvl="0"/>
            <a:r>
              <a:rPr lang="en-US" dirty="0"/>
              <a:t>Increasing Donor Giving 				48.3%</a:t>
            </a:r>
          </a:p>
          <a:p>
            <a:pPr lvl="0"/>
            <a:r>
              <a:rPr lang="en-US" dirty="0"/>
              <a:t>Making The Ask					48.3%</a:t>
            </a:r>
          </a:p>
          <a:p>
            <a:pPr lvl="0"/>
            <a:r>
              <a:rPr lang="en-US" dirty="0"/>
              <a:t>Retaining Existing Donors 			</a:t>
            </a:r>
            <a:r>
              <a:rPr lang="en-US" dirty="0" smtClean="0"/>
              <a:t>37.9</a:t>
            </a:r>
            <a:r>
              <a:rPr lang="en-US" dirty="0"/>
              <a:t>% </a:t>
            </a:r>
          </a:p>
          <a:p>
            <a:pPr lvl="0"/>
            <a:r>
              <a:rPr lang="en-US" dirty="0"/>
              <a:t>Donor Communications				31% </a:t>
            </a:r>
          </a:p>
          <a:p>
            <a:pPr lvl="0"/>
            <a:r>
              <a:rPr lang="en-US" dirty="0"/>
              <a:t>Stewarding Donors				</a:t>
            </a:r>
            <a:r>
              <a:rPr lang="en-US" dirty="0" smtClean="0"/>
              <a:t>20.7</a:t>
            </a:r>
            <a:r>
              <a:rPr lang="en-US" dirty="0"/>
              <a:t>%</a:t>
            </a:r>
          </a:p>
          <a:p>
            <a:pPr lvl="0"/>
            <a:r>
              <a:rPr lang="en-US" dirty="0"/>
              <a:t>Cultivating Prospects				</a:t>
            </a:r>
            <a:r>
              <a:rPr lang="en-US" dirty="0" smtClean="0"/>
              <a:t>20.7%</a:t>
            </a:r>
            <a:endParaRPr lang="en-US" dirty="0"/>
          </a:p>
        </p:txBody>
      </p:sp>
      <p:sp>
        <p:nvSpPr>
          <p:cNvPr id="11" name="Footer Placeholder 10"/>
          <p:cNvSpPr>
            <a:spLocks noGrp="1"/>
          </p:cNvSpPr>
          <p:nvPr>
            <p:ph type="ftr" sz="quarter" idx="11"/>
          </p:nvPr>
        </p:nvSpPr>
        <p:spPr/>
        <p:txBody>
          <a:bodyPr/>
          <a:lstStyle/>
          <a:p>
            <a:r>
              <a:rPr lang="en-US" dirty="0" smtClean="0"/>
              <a:t>Fundraising Best Practices | Cultural Differences?</a:t>
            </a:r>
            <a:endParaRPr lang="en-US" dirty="0"/>
          </a:p>
        </p:txBody>
      </p:sp>
      <p:sp>
        <p:nvSpPr>
          <p:cNvPr id="12" name="Slide Number Placeholder 11"/>
          <p:cNvSpPr>
            <a:spLocks noGrp="1"/>
          </p:cNvSpPr>
          <p:nvPr>
            <p:ph type="sldNum" sz="quarter" idx="12"/>
          </p:nvPr>
        </p:nvSpPr>
        <p:spPr/>
        <p:txBody>
          <a:bodyPr/>
          <a:lstStyle/>
          <a:p>
            <a:fld id="{8AF7BF85-B74E-45F2-A316-1B8E50CDA4CB}" type="slidenum">
              <a:rPr lang="en-US" smtClean="0"/>
              <a:t>3</a:t>
            </a:fld>
            <a:endParaRPr lang="en-US" dirty="0"/>
          </a:p>
        </p:txBody>
      </p:sp>
      <p:sp>
        <p:nvSpPr>
          <p:cNvPr id="14" name="Right Arrow 13"/>
          <p:cNvSpPr/>
          <p:nvPr/>
        </p:nvSpPr>
        <p:spPr>
          <a:xfrm flipH="1">
            <a:off x="8001000" y="2133600"/>
            <a:ext cx="990600" cy="279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Arrow 14"/>
          <p:cNvSpPr/>
          <p:nvPr/>
        </p:nvSpPr>
        <p:spPr>
          <a:xfrm flipH="1">
            <a:off x="8001000" y="2578100"/>
            <a:ext cx="990600" cy="279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Arrow 16"/>
          <p:cNvSpPr/>
          <p:nvPr/>
        </p:nvSpPr>
        <p:spPr>
          <a:xfrm>
            <a:off x="5307013" y="3962400"/>
            <a:ext cx="1219200" cy="18034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7013" y="4800600"/>
            <a:ext cx="1219200"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914400" y="5875853"/>
            <a:ext cx="7924800" cy="984885"/>
          </a:xfrm>
          <a:prstGeom prst="rect">
            <a:avLst/>
          </a:prstGeom>
          <a:noFill/>
        </p:spPr>
        <p:txBody>
          <a:bodyPr wrap="square" rtlCol="0">
            <a:spAutoFit/>
          </a:bodyPr>
          <a:lstStyle/>
          <a:p>
            <a:pPr algn="ctr"/>
            <a:r>
              <a:rPr lang="en-US" sz="2000" i="1" dirty="0" smtClean="0"/>
              <a:t>A separate workshop will cover Best Practices in working with donors. Will take questions today, however.</a:t>
            </a:r>
          </a:p>
          <a:p>
            <a:endParaRPr lang="en-US" dirty="0"/>
          </a:p>
        </p:txBody>
      </p:sp>
    </p:spTree>
    <p:extLst>
      <p:ext uri="{BB962C8B-B14F-4D97-AF65-F5344CB8AC3E}">
        <p14:creationId xmlns:p14="http://schemas.microsoft.com/office/powerpoint/2010/main" val="35759345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b="1" dirty="0" smtClean="0">
                <a:solidFill>
                  <a:schemeClr val="accent1">
                    <a:lumMod val="75000"/>
                  </a:schemeClr>
                </a:solidFill>
              </a:rPr>
              <a:t>Campaign Basics </a:t>
            </a:r>
            <a:endParaRPr lang="en-US" b="1" dirty="0">
              <a:solidFill>
                <a:schemeClr val="accent1">
                  <a:lumMod val="75000"/>
                </a:schemeClr>
              </a:solidFill>
            </a:endParaRPr>
          </a:p>
        </p:txBody>
      </p:sp>
      <p:sp>
        <p:nvSpPr>
          <p:cNvPr id="6" name="Content Placeholder 5"/>
          <p:cNvSpPr>
            <a:spLocks noGrp="1"/>
          </p:cNvSpPr>
          <p:nvPr>
            <p:ph idx="1"/>
          </p:nvPr>
        </p:nvSpPr>
        <p:spPr>
          <a:xfrm>
            <a:off x="342900" y="1828800"/>
            <a:ext cx="8229600" cy="4754563"/>
          </a:xfrm>
        </p:spPr>
        <p:txBody>
          <a:bodyPr/>
          <a:lstStyle/>
          <a:p>
            <a:pPr marL="0" indent="0">
              <a:buNone/>
            </a:pPr>
            <a:endParaRPr lang="en-US" dirty="0" smtClean="0"/>
          </a:p>
          <a:p>
            <a:pPr marL="0" indent="0">
              <a:buNone/>
            </a:pPr>
            <a:endParaRPr lang="en-US" dirty="0"/>
          </a:p>
          <a:p>
            <a:pPr marL="0" indent="0">
              <a:buNone/>
            </a:pPr>
            <a:r>
              <a:rPr lang="en-US" dirty="0"/>
              <a:t>	</a:t>
            </a:r>
          </a:p>
        </p:txBody>
      </p:sp>
      <p:sp>
        <p:nvSpPr>
          <p:cNvPr id="8" name="Content Placeholder 4"/>
          <p:cNvSpPr txBox="1">
            <a:spLocks/>
          </p:cNvSpPr>
          <p:nvPr/>
        </p:nvSpPr>
        <p:spPr>
          <a:xfrm>
            <a:off x="609600" y="1524001"/>
            <a:ext cx="7924800" cy="4572000"/>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100" dirty="0" smtClean="0"/>
              <a:t>So now </a:t>
            </a:r>
            <a:r>
              <a:rPr lang="en-US" sz="2100" i="1" dirty="0" smtClean="0"/>
              <a:t>you </a:t>
            </a:r>
            <a:r>
              <a:rPr lang="en-US" sz="2100" i="1" dirty="0"/>
              <a:t>may be </a:t>
            </a:r>
            <a:r>
              <a:rPr lang="en-US" sz="2100" i="1" dirty="0" smtClean="0"/>
              <a:t>also wondering….</a:t>
            </a:r>
            <a:endParaRPr lang="en-US" sz="2100" i="1" dirty="0"/>
          </a:p>
          <a:p>
            <a:pPr marL="0" indent="0">
              <a:spcBef>
                <a:spcPts val="0"/>
              </a:spcBef>
              <a:buFont typeface="Arial" panose="020B0604020202020204" pitchFamily="34" charset="0"/>
              <a:buNone/>
            </a:pPr>
            <a:endParaRPr lang="en-US" sz="2800" dirty="0"/>
          </a:p>
          <a:p>
            <a:pPr marL="0" indent="0">
              <a:spcBef>
                <a:spcPts val="0"/>
              </a:spcBef>
              <a:buFont typeface="Arial" panose="020B0604020202020204" pitchFamily="34" charset="0"/>
              <a:buNone/>
            </a:pPr>
            <a:r>
              <a:rPr lang="en-US" sz="3500" b="1" dirty="0" smtClean="0"/>
              <a:t>Are there different types of campaigns? </a:t>
            </a:r>
          </a:p>
          <a:p>
            <a:pPr marL="0" indent="0">
              <a:spcBef>
                <a:spcPts val="0"/>
              </a:spcBef>
              <a:buFont typeface="Arial" panose="020B0604020202020204" pitchFamily="34" charset="0"/>
              <a:buNone/>
            </a:pPr>
            <a:endParaRPr lang="en-US" sz="2600" dirty="0" smtClean="0"/>
          </a:p>
          <a:p>
            <a:pPr marL="0" indent="0">
              <a:spcBef>
                <a:spcPts val="0"/>
              </a:spcBef>
              <a:buFont typeface="Arial" panose="020B0604020202020204" pitchFamily="34" charset="0"/>
              <a:buNone/>
            </a:pPr>
            <a:r>
              <a:rPr lang="en-US" sz="2600" b="1" dirty="0" smtClean="0"/>
              <a:t>Yes, </a:t>
            </a:r>
            <a:r>
              <a:rPr lang="en-US" sz="2600" dirty="0" smtClean="0"/>
              <a:t>depending on why you are raising money. </a:t>
            </a:r>
          </a:p>
          <a:p>
            <a:pPr marL="0" indent="0">
              <a:spcBef>
                <a:spcPts val="0"/>
              </a:spcBef>
              <a:buFont typeface="Arial" panose="020B0604020202020204" pitchFamily="34" charset="0"/>
              <a:buNone/>
            </a:pPr>
            <a:r>
              <a:rPr lang="en-US" b="1" dirty="0" smtClean="0"/>
              <a:t>				</a:t>
            </a:r>
          </a:p>
          <a:p>
            <a:pPr marL="0" indent="0">
              <a:spcBef>
                <a:spcPts val="0"/>
              </a:spcBef>
              <a:buFont typeface="Arial" panose="020B0604020202020204" pitchFamily="34" charset="0"/>
              <a:buNone/>
            </a:pPr>
            <a:r>
              <a:rPr lang="en-US" sz="2600" b="1" dirty="0" smtClean="0"/>
              <a:t>Types of Campaigns        	Types of Gifts</a:t>
            </a:r>
          </a:p>
          <a:p>
            <a:pPr>
              <a:spcBef>
                <a:spcPts val="0"/>
              </a:spcBef>
              <a:buFontTx/>
              <a:buChar char="-"/>
            </a:pPr>
            <a:r>
              <a:rPr lang="en-US" sz="2600" dirty="0" smtClean="0"/>
              <a:t>Endowment			- Restricted (specific purpose)</a:t>
            </a:r>
          </a:p>
          <a:p>
            <a:pPr>
              <a:spcBef>
                <a:spcPts val="0"/>
              </a:spcBef>
              <a:buFontTx/>
              <a:buChar char="-"/>
            </a:pPr>
            <a:r>
              <a:rPr lang="en-US" sz="2600" dirty="0" smtClean="0"/>
              <a:t>Capital 			- Unrestricted (no purpose)</a:t>
            </a:r>
          </a:p>
          <a:p>
            <a:pPr>
              <a:spcBef>
                <a:spcPts val="0"/>
              </a:spcBef>
              <a:buFontTx/>
              <a:buChar char="-"/>
            </a:pPr>
            <a:r>
              <a:rPr lang="en-US" sz="2600" dirty="0" smtClean="0"/>
              <a:t>Major Gifts</a:t>
            </a:r>
          </a:p>
          <a:p>
            <a:pPr>
              <a:spcBef>
                <a:spcPts val="0"/>
              </a:spcBef>
              <a:buFontTx/>
              <a:buChar char="-"/>
            </a:pPr>
            <a:r>
              <a:rPr lang="en-US" sz="2600" dirty="0" smtClean="0"/>
              <a:t>Small-Mid Size Gifts</a:t>
            </a:r>
          </a:p>
          <a:p>
            <a:pPr>
              <a:spcBef>
                <a:spcPts val="0"/>
              </a:spcBef>
              <a:buFontTx/>
              <a:buChar char="-"/>
            </a:pPr>
            <a:r>
              <a:rPr lang="en-US" sz="2600" dirty="0" smtClean="0"/>
              <a:t>Annual Fund</a:t>
            </a:r>
          </a:p>
          <a:p>
            <a:pPr>
              <a:spcBef>
                <a:spcPts val="0"/>
              </a:spcBef>
              <a:buFontTx/>
              <a:buChar char="-"/>
            </a:pPr>
            <a:r>
              <a:rPr lang="en-US" sz="2600" dirty="0" smtClean="0"/>
              <a:t>Crowdfunding</a:t>
            </a:r>
          </a:p>
          <a:p>
            <a:pPr marL="0" indent="0">
              <a:spcBef>
                <a:spcPts val="0"/>
              </a:spcBef>
              <a:buNone/>
            </a:pPr>
            <a:endParaRPr lang="en-US" sz="2600" dirty="0"/>
          </a:p>
          <a:p>
            <a:pPr marL="0" indent="0" algn="ctr">
              <a:spcBef>
                <a:spcPts val="0"/>
              </a:spcBef>
              <a:buNone/>
            </a:pPr>
            <a:r>
              <a:rPr lang="en-US" sz="2600" i="1" dirty="0" smtClean="0"/>
              <a:t>But the basic campaign concepts and principles </a:t>
            </a:r>
          </a:p>
          <a:p>
            <a:pPr marL="0" indent="0" algn="ctr">
              <a:spcBef>
                <a:spcPts val="0"/>
              </a:spcBef>
              <a:buNone/>
            </a:pPr>
            <a:r>
              <a:rPr lang="en-US" sz="2600" i="1" dirty="0" smtClean="0"/>
              <a:t>remain the same.</a:t>
            </a:r>
          </a:p>
          <a:p>
            <a:pPr lvl="2">
              <a:buFontTx/>
              <a:buChar char="-"/>
            </a:pPr>
            <a:endParaRPr lang="en-US" dirty="0" smtClean="0"/>
          </a:p>
          <a:p>
            <a:pPr marL="0" indent="0">
              <a:buFont typeface="Arial" panose="020B0604020202020204" pitchFamily="34" charset="0"/>
              <a:buNone/>
            </a:pPr>
            <a:endParaRPr lang="en-US" sz="2800" dirty="0"/>
          </a:p>
        </p:txBody>
      </p:sp>
    </p:spTree>
    <p:extLst>
      <p:ext uri="{BB962C8B-B14F-4D97-AF65-F5344CB8AC3E}">
        <p14:creationId xmlns:p14="http://schemas.microsoft.com/office/powerpoint/2010/main" val="24359784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784" y="457200"/>
            <a:ext cx="8229600" cy="990600"/>
          </a:xfrm>
        </p:spPr>
        <p:txBody>
          <a:bodyPr>
            <a:normAutofit fontScale="90000"/>
          </a:bodyPr>
          <a:lstStyle/>
          <a:p>
            <a:r>
              <a:rPr lang="en-US" sz="3100" dirty="0" smtClean="0">
                <a:solidFill>
                  <a:schemeClr val="tx1"/>
                </a:solidFill>
              </a:rPr>
              <a:t>What Our Experts Had to Say </a:t>
            </a:r>
            <a:br>
              <a:rPr lang="en-US" sz="3100" dirty="0" smtClean="0">
                <a:solidFill>
                  <a:schemeClr val="tx1"/>
                </a:solidFill>
              </a:rPr>
            </a:br>
            <a:r>
              <a:rPr lang="en-US" b="1" dirty="0" smtClean="0">
                <a:solidFill>
                  <a:schemeClr val="accent1">
                    <a:lumMod val="75000"/>
                  </a:schemeClr>
                </a:solidFill>
              </a:rPr>
              <a:t>Campaigns</a:t>
            </a:r>
            <a:endParaRPr lang="en-US" b="1" dirty="0">
              <a:solidFill>
                <a:schemeClr val="accent1">
                  <a:lumMod val="75000"/>
                </a:schemeClr>
              </a:solidFill>
            </a:endParaRPr>
          </a:p>
        </p:txBody>
      </p:sp>
      <p:sp>
        <p:nvSpPr>
          <p:cNvPr id="3" name="Footer Placeholder 2"/>
          <p:cNvSpPr>
            <a:spLocks noGrp="1"/>
          </p:cNvSpPr>
          <p:nvPr>
            <p:ph type="ftr" sz="quarter" idx="11"/>
          </p:nvPr>
        </p:nvSpPr>
        <p:spPr/>
        <p:txBody>
          <a:bodyPr/>
          <a:lstStyle/>
          <a:p>
            <a:r>
              <a:rPr lang="en-US" dirty="0" smtClean="0"/>
              <a:t>Fundraising Best Practices | Cultural Differences?</a:t>
            </a:r>
            <a:endParaRPr lang="en-US" dirty="0"/>
          </a:p>
        </p:txBody>
      </p:sp>
      <p:sp>
        <p:nvSpPr>
          <p:cNvPr id="4" name="Slide Number Placeholder 3"/>
          <p:cNvSpPr>
            <a:spLocks noGrp="1"/>
          </p:cNvSpPr>
          <p:nvPr>
            <p:ph type="sldNum" sz="quarter" idx="12"/>
          </p:nvPr>
        </p:nvSpPr>
        <p:spPr/>
        <p:txBody>
          <a:bodyPr/>
          <a:lstStyle/>
          <a:p>
            <a:fld id="{8AF7BF85-B74E-45F2-A316-1B8E50CDA4CB}" type="slidenum">
              <a:rPr lang="en-US" smtClean="0"/>
              <a:t>31</a:t>
            </a:fld>
            <a:endParaRPr lang="en-US" dirty="0"/>
          </a:p>
        </p:txBody>
      </p:sp>
      <p:sp>
        <p:nvSpPr>
          <p:cNvPr id="5" name="Rectangle 4"/>
          <p:cNvSpPr/>
          <p:nvPr/>
        </p:nvSpPr>
        <p:spPr>
          <a:xfrm>
            <a:off x="504092" y="1524000"/>
            <a:ext cx="8229600" cy="4524315"/>
          </a:xfrm>
          <a:prstGeom prst="rect">
            <a:avLst/>
          </a:prstGeom>
        </p:spPr>
        <p:txBody>
          <a:bodyPr wrap="square">
            <a:spAutoFit/>
          </a:bodyPr>
          <a:lstStyle/>
          <a:p>
            <a:endParaRPr lang="en-US" sz="2400" i="1" dirty="0"/>
          </a:p>
          <a:p>
            <a:pPr algn="ctr"/>
            <a:r>
              <a:rPr lang="en-US" sz="2400" dirty="0" smtClean="0">
                <a:solidFill>
                  <a:schemeClr val="accent1">
                    <a:lumMod val="75000"/>
                  </a:schemeClr>
                </a:solidFill>
              </a:rPr>
              <a:t>“I’m not </a:t>
            </a:r>
            <a:r>
              <a:rPr lang="en-US" sz="2400" dirty="0">
                <a:solidFill>
                  <a:schemeClr val="accent1">
                    <a:lumMod val="75000"/>
                  </a:schemeClr>
                </a:solidFill>
              </a:rPr>
              <a:t>a fan of campaigns. </a:t>
            </a:r>
            <a:r>
              <a:rPr lang="en-US" sz="2400" dirty="0" smtClean="0">
                <a:solidFill>
                  <a:schemeClr val="accent1">
                    <a:lumMod val="75000"/>
                  </a:schemeClr>
                </a:solidFill>
              </a:rPr>
              <a:t>People </a:t>
            </a:r>
            <a:r>
              <a:rPr lang="en-US" sz="2400" dirty="0">
                <a:solidFill>
                  <a:schemeClr val="accent1">
                    <a:lumMod val="75000"/>
                  </a:schemeClr>
                </a:solidFill>
              </a:rPr>
              <a:t>don’t give because you are in a </a:t>
            </a:r>
            <a:r>
              <a:rPr lang="en-US" sz="2400" dirty="0" smtClean="0">
                <a:solidFill>
                  <a:schemeClr val="accent1">
                    <a:lumMod val="75000"/>
                  </a:schemeClr>
                </a:solidFill>
              </a:rPr>
              <a:t>campaign. They </a:t>
            </a:r>
            <a:r>
              <a:rPr lang="en-US" sz="2400" dirty="0">
                <a:solidFill>
                  <a:schemeClr val="accent1">
                    <a:lumMod val="75000"/>
                  </a:schemeClr>
                </a:solidFill>
              </a:rPr>
              <a:t>could care less. They give to a </a:t>
            </a:r>
            <a:r>
              <a:rPr lang="en-US" sz="2400" dirty="0" smtClean="0">
                <a:solidFill>
                  <a:schemeClr val="accent1">
                    <a:lumMod val="75000"/>
                  </a:schemeClr>
                </a:solidFill>
              </a:rPr>
              <a:t>cause.”</a:t>
            </a:r>
          </a:p>
          <a:p>
            <a:endParaRPr lang="en-US" sz="2400" i="1" dirty="0"/>
          </a:p>
          <a:p>
            <a:r>
              <a:rPr lang="en-US" sz="2400" i="1" dirty="0" smtClean="0"/>
              <a:t>“You have </a:t>
            </a:r>
            <a:r>
              <a:rPr lang="en-US" sz="2400" i="1" dirty="0"/>
              <a:t>to </a:t>
            </a:r>
            <a:r>
              <a:rPr lang="en-US" sz="2400" i="1" dirty="0" smtClean="0"/>
              <a:t>carefully analyze the reason (the why) behind a campaign. Some initiatives are just not conducive to campaigns.”  </a:t>
            </a:r>
          </a:p>
          <a:p>
            <a:endParaRPr lang="en-US" sz="2400" i="1" dirty="0" smtClean="0"/>
          </a:p>
          <a:p>
            <a:pPr algn="r"/>
            <a:r>
              <a:rPr lang="en-US" sz="2400" dirty="0" smtClean="0">
                <a:solidFill>
                  <a:schemeClr val="accent1">
                    <a:lumMod val="75000"/>
                  </a:schemeClr>
                </a:solidFill>
              </a:rPr>
              <a:t>“There may be too many campaigns today. Some organizations end a campaign only to start another. We are beginning to see campaign fatigue.”</a:t>
            </a:r>
            <a:endParaRPr lang="en-US" sz="2400" dirty="0">
              <a:solidFill>
                <a:schemeClr val="accent1">
                  <a:lumMod val="75000"/>
                </a:schemeClr>
              </a:solidFill>
            </a:endParaRPr>
          </a:p>
        </p:txBody>
      </p:sp>
    </p:spTree>
    <p:extLst>
      <p:ext uri="{BB962C8B-B14F-4D97-AF65-F5344CB8AC3E}">
        <p14:creationId xmlns:p14="http://schemas.microsoft.com/office/powerpoint/2010/main" val="1554935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b="1" dirty="0" smtClean="0">
                <a:solidFill>
                  <a:schemeClr val="accent1">
                    <a:lumMod val="75000"/>
                  </a:schemeClr>
                </a:solidFill>
              </a:rPr>
              <a:t>Four Phases of a Major Campaign </a:t>
            </a:r>
            <a:endParaRPr lang="en-US" b="1" dirty="0">
              <a:solidFill>
                <a:schemeClr val="accent1">
                  <a:lumMod val="75000"/>
                </a:schemeClr>
              </a:solidFill>
            </a:endParaRPr>
          </a:p>
        </p:txBody>
      </p:sp>
      <p:sp>
        <p:nvSpPr>
          <p:cNvPr id="6" name="Content Placeholder 5"/>
          <p:cNvSpPr>
            <a:spLocks noGrp="1"/>
          </p:cNvSpPr>
          <p:nvPr>
            <p:ph idx="1"/>
          </p:nvPr>
        </p:nvSpPr>
        <p:spPr>
          <a:xfrm>
            <a:off x="457200" y="1371601"/>
            <a:ext cx="8229600" cy="2286000"/>
          </a:xfrm>
        </p:spPr>
        <p:txBody>
          <a:bodyPr/>
          <a:lstStyle/>
          <a:p>
            <a:pPr marL="0" indent="0">
              <a:buNone/>
            </a:pPr>
            <a:r>
              <a:rPr lang="en-US" dirty="0" smtClean="0"/>
              <a:t>	</a:t>
            </a:r>
            <a:endParaRPr lang="en-US" dirty="0"/>
          </a:p>
        </p:txBody>
      </p:sp>
      <p:sp>
        <p:nvSpPr>
          <p:cNvPr id="8" name="Content Placeholder 4"/>
          <p:cNvSpPr txBox="1">
            <a:spLocks/>
          </p:cNvSpPr>
          <p:nvPr/>
        </p:nvSpPr>
        <p:spPr>
          <a:xfrm>
            <a:off x="914400" y="1219201"/>
            <a:ext cx="7086600" cy="914399"/>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2">
              <a:buFontTx/>
              <a:buChar char="-"/>
            </a:pPr>
            <a:endParaRPr lang="en-US" dirty="0" smtClean="0">
              <a:solidFill>
                <a:prstClr val="black"/>
              </a:solidFill>
            </a:endParaRPr>
          </a:p>
          <a:p>
            <a:pPr marL="0" indent="0">
              <a:buFont typeface="Arial" panose="020B0604020202020204" pitchFamily="34" charset="0"/>
              <a:buNone/>
            </a:pPr>
            <a:r>
              <a:rPr lang="en-US" sz="2800" i="1" dirty="0" smtClean="0">
                <a:solidFill>
                  <a:prstClr val="black"/>
                </a:solidFill>
              </a:rPr>
              <a:t>Major Campaigns sometimes take years. </a:t>
            </a:r>
            <a:endParaRPr lang="en-US" sz="2800" i="1" dirty="0">
              <a:solidFill>
                <a:prstClr val="black"/>
              </a:solidFill>
            </a:endParaRPr>
          </a:p>
        </p:txBody>
      </p:sp>
      <p:cxnSp>
        <p:nvCxnSpPr>
          <p:cNvPr id="4" name="Straight Arrow Connector 3"/>
          <p:cNvCxnSpPr/>
          <p:nvPr/>
        </p:nvCxnSpPr>
        <p:spPr>
          <a:xfrm>
            <a:off x="495300" y="3965084"/>
            <a:ext cx="7924800" cy="0"/>
          </a:xfrm>
          <a:prstGeom prst="straightConnector1">
            <a:avLst/>
          </a:prstGeom>
          <a:ln w="53975">
            <a:solidFill>
              <a:srgbClr val="0066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57201" y="2438400"/>
            <a:ext cx="1524000" cy="1477328"/>
          </a:xfrm>
          <a:prstGeom prst="rect">
            <a:avLst/>
          </a:prstGeom>
          <a:noFill/>
        </p:spPr>
        <p:txBody>
          <a:bodyPr wrap="square" rtlCol="0">
            <a:spAutoFit/>
          </a:bodyPr>
          <a:lstStyle/>
          <a:p>
            <a:r>
              <a:rPr lang="en-US" b="1" dirty="0" smtClean="0">
                <a:solidFill>
                  <a:schemeClr val="accent1">
                    <a:lumMod val="75000"/>
                  </a:schemeClr>
                </a:solidFill>
              </a:rPr>
              <a:t>Phase 1</a:t>
            </a:r>
          </a:p>
          <a:p>
            <a:r>
              <a:rPr lang="en-US" b="1" dirty="0" smtClean="0">
                <a:solidFill>
                  <a:schemeClr val="accent1">
                    <a:lumMod val="75000"/>
                  </a:schemeClr>
                </a:solidFill>
              </a:rPr>
              <a:t>PLANNING</a:t>
            </a:r>
          </a:p>
          <a:p>
            <a:endParaRPr lang="en-US" dirty="0">
              <a:solidFill>
                <a:prstClr val="black"/>
              </a:solidFill>
            </a:endParaRPr>
          </a:p>
          <a:p>
            <a:r>
              <a:rPr lang="en-US" b="1" dirty="0" smtClean="0">
                <a:solidFill>
                  <a:prstClr val="black"/>
                </a:solidFill>
              </a:rPr>
              <a:t>Getting Ready </a:t>
            </a:r>
            <a:endParaRPr lang="en-US" b="1" dirty="0">
              <a:solidFill>
                <a:prstClr val="black"/>
              </a:solidFill>
            </a:endParaRPr>
          </a:p>
        </p:txBody>
      </p:sp>
      <p:sp>
        <p:nvSpPr>
          <p:cNvPr id="11" name="TextBox 10"/>
          <p:cNvSpPr txBox="1"/>
          <p:nvPr/>
        </p:nvSpPr>
        <p:spPr>
          <a:xfrm>
            <a:off x="2286000" y="2468992"/>
            <a:ext cx="2095500" cy="1477328"/>
          </a:xfrm>
          <a:prstGeom prst="rect">
            <a:avLst/>
          </a:prstGeom>
          <a:noFill/>
        </p:spPr>
        <p:txBody>
          <a:bodyPr wrap="square" rtlCol="0">
            <a:spAutoFit/>
          </a:bodyPr>
          <a:lstStyle/>
          <a:p>
            <a:r>
              <a:rPr lang="en-US" b="1" dirty="0" smtClean="0">
                <a:solidFill>
                  <a:schemeClr val="accent1">
                    <a:lumMod val="75000"/>
                  </a:schemeClr>
                </a:solidFill>
              </a:rPr>
              <a:t>Phase 2</a:t>
            </a:r>
          </a:p>
          <a:p>
            <a:r>
              <a:rPr lang="en-US" b="1" dirty="0" smtClean="0">
                <a:solidFill>
                  <a:schemeClr val="accent1">
                    <a:lumMod val="75000"/>
                  </a:schemeClr>
                </a:solidFill>
              </a:rPr>
              <a:t>SILENT </a:t>
            </a:r>
          </a:p>
          <a:p>
            <a:endParaRPr lang="en-US" b="1" dirty="0" smtClean="0">
              <a:solidFill>
                <a:prstClr val="black"/>
              </a:solidFill>
            </a:endParaRPr>
          </a:p>
          <a:p>
            <a:r>
              <a:rPr lang="en-US" b="1" dirty="0" smtClean="0">
                <a:solidFill>
                  <a:prstClr val="black"/>
                </a:solidFill>
              </a:rPr>
              <a:t>Testing the Waters</a:t>
            </a:r>
            <a:endParaRPr lang="en-US" b="1" dirty="0">
              <a:solidFill>
                <a:prstClr val="black"/>
              </a:solidFill>
            </a:endParaRPr>
          </a:p>
        </p:txBody>
      </p:sp>
      <p:sp>
        <p:nvSpPr>
          <p:cNvPr id="12" name="TextBox 11"/>
          <p:cNvSpPr txBox="1"/>
          <p:nvPr/>
        </p:nvSpPr>
        <p:spPr>
          <a:xfrm>
            <a:off x="4457700" y="2468992"/>
            <a:ext cx="2086708" cy="1477328"/>
          </a:xfrm>
          <a:prstGeom prst="rect">
            <a:avLst/>
          </a:prstGeom>
          <a:noFill/>
        </p:spPr>
        <p:txBody>
          <a:bodyPr wrap="square" rtlCol="0">
            <a:spAutoFit/>
          </a:bodyPr>
          <a:lstStyle/>
          <a:p>
            <a:r>
              <a:rPr lang="en-US" b="1" dirty="0" smtClean="0">
                <a:solidFill>
                  <a:schemeClr val="accent1">
                    <a:lumMod val="75000"/>
                  </a:schemeClr>
                </a:solidFill>
              </a:rPr>
              <a:t>Phase 3</a:t>
            </a:r>
          </a:p>
          <a:p>
            <a:r>
              <a:rPr lang="en-US" b="1" dirty="0" smtClean="0">
                <a:solidFill>
                  <a:schemeClr val="accent1">
                    <a:lumMod val="75000"/>
                  </a:schemeClr>
                </a:solidFill>
              </a:rPr>
              <a:t>PUBLIC</a:t>
            </a:r>
            <a:r>
              <a:rPr lang="en-US" b="1" dirty="0" smtClean="0">
                <a:solidFill>
                  <a:prstClr val="black"/>
                </a:solidFill>
              </a:rPr>
              <a:t> </a:t>
            </a:r>
          </a:p>
          <a:p>
            <a:endParaRPr lang="en-US" b="1" dirty="0" smtClean="0">
              <a:solidFill>
                <a:prstClr val="black"/>
              </a:solidFill>
            </a:endParaRPr>
          </a:p>
          <a:p>
            <a:r>
              <a:rPr lang="en-US" b="1" dirty="0" smtClean="0">
                <a:solidFill>
                  <a:prstClr val="black"/>
                </a:solidFill>
              </a:rPr>
              <a:t>Let the World Know </a:t>
            </a:r>
            <a:endParaRPr lang="en-US" b="1" dirty="0">
              <a:solidFill>
                <a:prstClr val="black"/>
              </a:solidFill>
            </a:endParaRPr>
          </a:p>
        </p:txBody>
      </p:sp>
      <p:sp>
        <p:nvSpPr>
          <p:cNvPr id="13" name="TextBox 12"/>
          <p:cNvSpPr txBox="1"/>
          <p:nvPr/>
        </p:nvSpPr>
        <p:spPr>
          <a:xfrm>
            <a:off x="6781800" y="2468992"/>
            <a:ext cx="1524000" cy="1200329"/>
          </a:xfrm>
          <a:prstGeom prst="rect">
            <a:avLst/>
          </a:prstGeom>
          <a:noFill/>
        </p:spPr>
        <p:txBody>
          <a:bodyPr wrap="square" rtlCol="0">
            <a:spAutoFit/>
          </a:bodyPr>
          <a:lstStyle/>
          <a:p>
            <a:r>
              <a:rPr lang="en-US" b="1" dirty="0" smtClean="0">
                <a:solidFill>
                  <a:schemeClr val="accent1">
                    <a:lumMod val="75000"/>
                  </a:schemeClr>
                </a:solidFill>
              </a:rPr>
              <a:t>Phase 4</a:t>
            </a:r>
          </a:p>
          <a:p>
            <a:r>
              <a:rPr lang="en-US" b="1" dirty="0" smtClean="0">
                <a:solidFill>
                  <a:schemeClr val="accent1">
                    <a:lumMod val="75000"/>
                  </a:schemeClr>
                </a:solidFill>
              </a:rPr>
              <a:t>CLOSING </a:t>
            </a:r>
          </a:p>
          <a:p>
            <a:endParaRPr lang="en-US" dirty="0">
              <a:solidFill>
                <a:prstClr val="black"/>
              </a:solidFill>
            </a:endParaRPr>
          </a:p>
          <a:p>
            <a:r>
              <a:rPr lang="en-US" b="1" dirty="0" smtClean="0">
                <a:solidFill>
                  <a:prstClr val="black"/>
                </a:solidFill>
              </a:rPr>
              <a:t>Celebration  </a:t>
            </a:r>
            <a:endParaRPr lang="en-US" b="1" dirty="0">
              <a:solidFill>
                <a:prstClr val="black"/>
              </a:solidFill>
            </a:endParaRPr>
          </a:p>
        </p:txBody>
      </p:sp>
      <p:sp>
        <p:nvSpPr>
          <p:cNvPr id="17" name="TextBox 16"/>
          <p:cNvSpPr txBox="1"/>
          <p:nvPr/>
        </p:nvSpPr>
        <p:spPr>
          <a:xfrm>
            <a:off x="609599" y="3988530"/>
            <a:ext cx="1371601" cy="3477875"/>
          </a:xfrm>
          <a:prstGeom prst="rect">
            <a:avLst/>
          </a:prstGeom>
          <a:noFill/>
        </p:spPr>
        <p:txBody>
          <a:bodyPr wrap="square" rtlCol="0">
            <a:spAutoFit/>
          </a:bodyPr>
          <a:lstStyle/>
          <a:p>
            <a:r>
              <a:rPr lang="en-US" sz="2000" b="1" i="1" dirty="0" smtClean="0">
                <a:solidFill>
                  <a:schemeClr val="accent1">
                    <a:lumMod val="75000"/>
                  </a:schemeClr>
                </a:solidFill>
              </a:rPr>
              <a:t>Long ‘to do’ list…</a:t>
            </a:r>
          </a:p>
          <a:p>
            <a:r>
              <a:rPr lang="en-US" dirty="0" smtClean="0">
                <a:solidFill>
                  <a:prstClr val="black"/>
                </a:solidFill>
              </a:rPr>
              <a:t>Goals</a:t>
            </a:r>
          </a:p>
          <a:p>
            <a:r>
              <a:rPr lang="en-US" dirty="0" smtClean="0">
                <a:solidFill>
                  <a:prstClr val="black"/>
                </a:solidFill>
              </a:rPr>
              <a:t>Priorities</a:t>
            </a:r>
          </a:p>
          <a:p>
            <a:r>
              <a:rPr lang="en-US" dirty="0" smtClean="0">
                <a:solidFill>
                  <a:prstClr val="black"/>
                </a:solidFill>
              </a:rPr>
              <a:t>The “Case”</a:t>
            </a:r>
          </a:p>
          <a:p>
            <a:r>
              <a:rPr lang="en-US" dirty="0" smtClean="0">
                <a:solidFill>
                  <a:prstClr val="black"/>
                </a:solidFill>
              </a:rPr>
              <a:t>Leadership-Cabinet</a:t>
            </a:r>
          </a:p>
          <a:p>
            <a:r>
              <a:rPr lang="en-US" dirty="0" smtClean="0">
                <a:solidFill>
                  <a:prstClr val="black"/>
                </a:solidFill>
              </a:rPr>
              <a:t>Database</a:t>
            </a:r>
          </a:p>
          <a:p>
            <a:endParaRPr lang="en-US" dirty="0" smtClean="0">
              <a:solidFill>
                <a:prstClr val="black"/>
              </a:solidFill>
            </a:endParaRPr>
          </a:p>
          <a:p>
            <a:endParaRPr lang="en-US" dirty="0">
              <a:solidFill>
                <a:prstClr val="black"/>
              </a:solidFill>
            </a:endParaRPr>
          </a:p>
          <a:p>
            <a:endParaRPr lang="en-US" dirty="0">
              <a:solidFill>
                <a:prstClr val="black"/>
              </a:solidFill>
            </a:endParaRPr>
          </a:p>
          <a:p>
            <a:endParaRPr lang="en-US" dirty="0">
              <a:solidFill>
                <a:prstClr val="black"/>
              </a:solidFill>
            </a:endParaRPr>
          </a:p>
        </p:txBody>
      </p:sp>
      <p:sp>
        <p:nvSpPr>
          <p:cNvPr id="18" name="TextBox 17"/>
          <p:cNvSpPr txBox="1"/>
          <p:nvPr/>
        </p:nvSpPr>
        <p:spPr>
          <a:xfrm>
            <a:off x="2438399" y="4010085"/>
            <a:ext cx="1371601" cy="2308324"/>
          </a:xfrm>
          <a:prstGeom prst="rect">
            <a:avLst/>
          </a:prstGeom>
          <a:noFill/>
        </p:spPr>
        <p:txBody>
          <a:bodyPr wrap="square" rtlCol="0">
            <a:spAutoFit/>
          </a:bodyPr>
          <a:lstStyle/>
          <a:p>
            <a:r>
              <a:rPr lang="en-US" dirty="0" smtClean="0">
                <a:solidFill>
                  <a:prstClr val="black"/>
                </a:solidFill>
              </a:rPr>
              <a:t>Feasibility Study </a:t>
            </a:r>
          </a:p>
          <a:p>
            <a:endParaRPr lang="en-US" dirty="0" smtClean="0">
              <a:solidFill>
                <a:prstClr val="black"/>
              </a:solidFill>
            </a:endParaRPr>
          </a:p>
          <a:p>
            <a:r>
              <a:rPr lang="en-US" dirty="0" smtClean="0">
                <a:solidFill>
                  <a:prstClr val="black"/>
                </a:solidFill>
              </a:rPr>
              <a:t>Leadership Gifts </a:t>
            </a:r>
          </a:p>
          <a:p>
            <a:endParaRPr lang="en-US" dirty="0">
              <a:solidFill>
                <a:prstClr val="black"/>
              </a:solidFill>
            </a:endParaRPr>
          </a:p>
          <a:p>
            <a:endParaRPr lang="en-US" dirty="0">
              <a:solidFill>
                <a:prstClr val="black"/>
              </a:solidFill>
            </a:endParaRPr>
          </a:p>
          <a:p>
            <a:endParaRPr lang="en-US" dirty="0">
              <a:solidFill>
                <a:prstClr val="black"/>
              </a:solidFill>
            </a:endParaRPr>
          </a:p>
        </p:txBody>
      </p:sp>
      <p:sp>
        <p:nvSpPr>
          <p:cNvPr id="19" name="TextBox 18"/>
          <p:cNvSpPr txBox="1"/>
          <p:nvPr/>
        </p:nvSpPr>
        <p:spPr>
          <a:xfrm>
            <a:off x="6781800" y="4010878"/>
            <a:ext cx="1524000" cy="2308324"/>
          </a:xfrm>
          <a:prstGeom prst="rect">
            <a:avLst/>
          </a:prstGeom>
          <a:noFill/>
        </p:spPr>
        <p:txBody>
          <a:bodyPr wrap="square" rtlCol="0">
            <a:spAutoFit/>
          </a:bodyPr>
          <a:lstStyle/>
          <a:p>
            <a:r>
              <a:rPr lang="en-US" dirty="0" smtClean="0">
                <a:solidFill>
                  <a:prstClr val="black"/>
                </a:solidFill>
              </a:rPr>
              <a:t>Celebrate and Thank All Who Made a Difference</a:t>
            </a:r>
          </a:p>
          <a:p>
            <a:endParaRPr lang="en-US" dirty="0">
              <a:solidFill>
                <a:prstClr val="black"/>
              </a:solidFill>
            </a:endParaRPr>
          </a:p>
          <a:p>
            <a:r>
              <a:rPr lang="en-US" dirty="0" smtClean="0">
                <a:solidFill>
                  <a:prstClr val="black"/>
                </a:solidFill>
              </a:rPr>
              <a:t>Stewardship begins…</a:t>
            </a:r>
            <a:endParaRPr lang="en-US" dirty="0">
              <a:solidFill>
                <a:prstClr val="black"/>
              </a:solidFill>
            </a:endParaRPr>
          </a:p>
        </p:txBody>
      </p:sp>
      <p:sp>
        <p:nvSpPr>
          <p:cNvPr id="20" name="TextBox 19"/>
          <p:cNvSpPr txBox="1"/>
          <p:nvPr/>
        </p:nvSpPr>
        <p:spPr>
          <a:xfrm>
            <a:off x="4492869" y="3999948"/>
            <a:ext cx="1526931" cy="2862322"/>
          </a:xfrm>
          <a:prstGeom prst="rect">
            <a:avLst/>
          </a:prstGeom>
          <a:noFill/>
        </p:spPr>
        <p:txBody>
          <a:bodyPr wrap="square" rtlCol="0">
            <a:spAutoFit/>
          </a:bodyPr>
          <a:lstStyle/>
          <a:p>
            <a:r>
              <a:rPr lang="en-US" dirty="0" smtClean="0">
                <a:solidFill>
                  <a:prstClr val="black"/>
                </a:solidFill>
              </a:rPr>
              <a:t>When 75 -80% of goal has been raised, go public. Let your success breed more success. </a:t>
            </a:r>
            <a:endParaRPr lang="en-US" dirty="0">
              <a:solidFill>
                <a:prstClr val="black"/>
              </a:solidFill>
            </a:endParaRPr>
          </a:p>
          <a:p>
            <a:endParaRPr lang="en-US" dirty="0">
              <a:solidFill>
                <a:prstClr val="black"/>
              </a:solidFill>
            </a:endParaRPr>
          </a:p>
          <a:p>
            <a:endParaRPr lang="en-US" dirty="0">
              <a:solidFill>
                <a:prstClr val="black"/>
              </a:solidFill>
            </a:endParaRPr>
          </a:p>
        </p:txBody>
      </p:sp>
    </p:spTree>
    <p:extLst>
      <p:ext uri="{BB962C8B-B14F-4D97-AF65-F5344CB8AC3E}">
        <p14:creationId xmlns:p14="http://schemas.microsoft.com/office/powerpoint/2010/main" val="1139266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92080"/>
            <a:ext cx="2292096" cy="1261872"/>
          </a:xfrm>
        </p:spPr>
        <p:txBody>
          <a:bodyPr>
            <a:normAutofit/>
          </a:bodyPr>
          <a:lstStyle/>
          <a:p>
            <a:r>
              <a:rPr lang="en-US" sz="2800" b="1" dirty="0" smtClean="0"/>
              <a:t>CAMPAIGNS</a:t>
            </a:r>
            <a:r>
              <a:rPr lang="en-US" dirty="0" smtClean="0"/>
              <a:t> </a:t>
            </a:r>
            <a:br>
              <a:rPr lang="en-US" dirty="0" smtClean="0"/>
            </a:br>
            <a:r>
              <a:rPr lang="en-US" dirty="0"/>
              <a:t/>
            </a:r>
            <a:br>
              <a:rPr lang="en-US" dirty="0"/>
            </a:br>
            <a:endParaRPr lang="en-US" dirty="0"/>
          </a:p>
        </p:txBody>
      </p:sp>
      <p:sp>
        <p:nvSpPr>
          <p:cNvPr id="3" name="Content Placeholder 2"/>
          <p:cNvSpPr>
            <a:spLocks noGrp="1"/>
          </p:cNvSpPr>
          <p:nvPr>
            <p:ph idx="1"/>
          </p:nvPr>
        </p:nvSpPr>
        <p:spPr>
          <a:xfrm>
            <a:off x="2895600" y="990600"/>
            <a:ext cx="5943600" cy="5577840"/>
          </a:xfrm>
        </p:spPr>
        <p:txBody>
          <a:bodyPr>
            <a:normAutofit/>
          </a:bodyPr>
          <a:lstStyle/>
          <a:p>
            <a:pPr>
              <a:lnSpc>
                <a:spcPct val="150000"/>
              </a:lnSpc>
            </a:pPr>
            <a:r>
              <a:rPr lang="en-US" dirty="0" smtClean="0"/>
              <a:t>Feasibility Study </a:t>
            </a:r>
          </a:p>
          <a:p>
            <a:pPr>
              <a:lnSpc>
                <a:spcPct val="150000"/>
              </a:lnSpc>
            </a:pPr>
            <a:r>
              <a:rPr lang="en-US" dirty="0" smtClean="0"/>
              <a:t>Campaign Chair/Co-Chair </a:t>
            </a:r>
            <a:endParaRPr lang="en-US" dirty="0"/>
          </a:p>
          <a:p>
            <a:pPr>
              <a:lnSpc>
                <a:spcPct val="150000"/>
              </a:lnSpc>
            </a:pPr>
            <a:r>
              <a:rPr lang="en-US" dirty="0" smtClean="0"/>
              <a:t>Volunteer Leadership </a:t>
            </a:r>
          </a:p>
          <a:p>
            <a:pPr>
              <a:lnSpc>
                <a:spcPct val="150000"/>
              </a:lnSpc>
            </a:pPr>
            <a:r>
              <a:rPr lang="en-US" dirty="0" smtClean="0"/>
              <a:t>100% Board Participation </a:t>
            </a:r>
          </a:p>
          <a:p>
            <a:pPr>
              <a:lnSpc>
                <a:spcPct val="150000"/>
              </a:lnSpc>
            </a:pPr>
            <a:r>
              <a:rPr lang="en-US" dirty="0" smtClean="0"/>
              <a:t>Compelling Vision (Case)</a:t>
            </a:r>
            <a:endParaRPr lang="en-US" dirty="0"/>
          </a:p>
          <a:p>
            <a:pPr marL="0" indent="0">
              <a:buNone/>
            </a:pPr>
            <a:endParaRPr lang="en-US" dirty="0"/>
          </a:p>
        </p:txBody>
      </p:sp>
      <p:sp>
        <p:nvSpPr>
          <p:cNvPr id="4" name="Text Placeholder 3"/>
          <p:cNvSpPr>
            <a:spLocks noGrp="1"/>
          </p:cNvSpPr>
          <p:nvPr>
            <p:ph type="body" sz="half" idx="2"/>
          </p:nvPr>
        </p:nvSpPr>
        <p:spPr>
          <a:xfrm>
            <a:off x="381000" y="1447800"/>
            <a:ext cx="2292096" cy="5029200"/>
          </a:xfrm>
        </p:spPr>
        <p:txBody>
          <a:bodyPr>
            <a:normAutofit fontScale="62500" lnSpcReduction="20000"/>
          </a:bodyPr>
          <a:lstStyle/>
          <a:p>
            <a:r>
              <a:rPr lang="en-US" sz="3800" dirty="0" smtClean="0">
                <a:solidFill>
                  <a:schemeClr val="accent1">
                    <a:lumMod val="75000"/>
                  </a:schemeClr>
                </a:solidFill>
              </a:rPr>
              <a:t> </a:t>
            </a:r>
          </a:p>
          <a:p>
            <a:r>
              <a:rPr lang="en-US" sz="3800" dirty="0" smtClean="0">
                <a:solidFill>
                  <a:schemeClr val="accent1">
                    <a:lumMod val="75000"/>
                  </a:schemeClr>
                </a:solidFill>
              </a:rPr>
              <a:t>Best Practices</a:t>
            </a:r>
          </a:p>
          <a:p>
            <a:endParaRPr lang="en-US" sz="2600" dirty="0" smtClean="0">
              <a:solidFill>
                <a:schemeClr val="accent1">
                  <a:lumMod val="75000"/>
                </a:schemeClr>
              </a:solidFill>
            </a:endParaRPr>
          </a:p>
          <a:p>
            <a:endParaRPr lang="en-US" sz="2400" dirty="0" smtClean="0">
              <a:solidFill>
                <a:schemeClr val="accent1">
                  <a:lumMod val="75000"/>
                </a:schemeClr>
              </a:solidFill>
            </a:endParaRPr>
          </a:p>
          <a:p>
            <a:r>
              <a:rPr lang="en-US" sz="3800" i="1" dirty="0" smtClean="0"/>
              <a:t>These are the essentials of a successful campaign. </a:t>
            </a:r>
            <a:endParaRPr lang="en-US" sz="3800" i="1" dirty="0"/>
          </a:p>
          <a:p>
            <a:endParaRPr lang="en-US" sz="2400" dirty="0" smtClean="0">
              <a:solidFill>
                <a:schemeClr val="accent1">
                  <a:lumMod val="75000"/>
                </a:schemeClr>
              </a:solidFill>
            </a:endParaRPr>
          </a:p>
          <a:p>
            <a:endParaRPr lang="en-US" sz="2400" dirty="0" smtClean="0">
              <a:solidFill>
                <a:schemeClr val="accent1">
                  <a:lumMod val="75000"/>
                </a:schemeClr>
              </a:solidFill>
            </a:endParaRPr>
          </a:p>
          <a:p>
            <a:endParaRPr lang="en-US" sz="2400" dirty="0">
              <a:solidFill>
                <a:schemeClr val="accent1">
                  <a:lumMod val="75000"/>
                </a:schemeClr>
              </a:solidFill>
            </a:endParaRPr>
          </a:p>
          <a:p>
            <a:endParaRPr lang="en-US" sz="2400" dirty="0" smtClean="0">
              <a:solidFill>
                <a:schemeClr val="accent1">
                  <a:lumMod val="75000"/>
                </a:schemeClr>
              </a:solidFill>
            </a:endParaRPr>
          </a:p>
          <a:p>
            <a:endParaRPr lang="en-US" sz="2400" dirty="0" smtClean="0">
              <a:solidFill>
                <a:schemeClr val="accent1">
                  <a:lumMod val="75000"/>
                </a:schemeClr>
              </a:solidFill>
            </a:endParaRPr>
          </a:p>
          <a:p>
            <a:endParaRPr lang="en-US" sz="2400" dirty="0"/>
          </a:p>
          <a:p>
            <a:endParaRPr lang="en-US" sz="2400" dirty="0" smtClean="0"/>
          </a:p>
          <a:p>
            <a:endParaRPr lang="en-US" sz="3200" i="1" dirty="0" smtClean="0"/>
          </a:p>
          <a:p>
            <a:r>
              <a:rPr lang="en-US" sz="3200" i="1" dirty="0" smtClean="0"/>
              <a:t>Let’s look at each in more detail. </a:t>
            </a:r>
            <a:endParaRPr lang="en-US" sz="3200" i="1" dirty="0"/>
          </a:p>
        </p:txBody>
      </p:sp>
      <p:sp>
        <p:nvSpPr>
          <p:cNvPr id="5" name="Footer Placeholder 4"/>
          <p:cNvSpPr>
            <a:spLocks noGrp="1"/>
          </p:cNvSpPr>
          <p:nvPr>
            <p:ph type="ftr" sz="quarter" idx="11"/>
          </p:nvPr>
        </p:nvSpPr>
        <p:spPr/>
        <p:txBody>
          <a:bodyPr>
            <a:normAutofit/>
          </a:bodyPr>
          <a:lstStyle/>
          <a:p>
            <a:r>
              <a:rPr lang="en-US" dirty="0" smtClean="0"/>
              <a:t>Fundraising Best Practices | Cultural Differences?</a:t>
            </a:r>
            <a:endParaRPr lang="en-US" dirty="0"/>
          </a:p>
        </p:txBody>
      </p:sp>
      <p:sp>
        <p:nvSpPr>
          <p:cNvPr id="6" name="Slide Number Placeholder 5"/>
          <p:cNvSpPr>
            <a:spLocks noGrp="1"/>
          </p:cNvSpPr>
          <p:nvPr>
            <p:ph type="sldNum" sz="quarter" idx="12"/>
          </p:nvPr>
        </p:nvSpPr>
        <p:spPr/>
        <p:txBody>
          <a:bodyPr/>
          <a:lstStyle/>
          <a:p>
            <a:fld id="{8AF7BF85-B74E-45F2-A316-1B8E50CDA4CB}" type="slidenum">
              <a:rPr lang="en-US" smtClean="0"/>
              <a:t>33</a:t>
            </a:fld>
            <a:endParaRPr lang="en-US" dirty="0"/>
          </a:p>
        </p:txBody>
      </p:sp>
    </p:spTree>
    <p:extLst>
      <p:ext uri="{BB962C8B-B14F-4D97-AF65-F5344CB8AC3E}">
        <p14:creationId xmlns:p14="http://schemas.microsoft.com/office/powerpoint/2010/main" val="39376266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92080"/>
            <a:ext cx="2368296" cy="1261872"/>
          </a:xfrm>
        </p:spPr>
        <p:txBody>
          <a:bodyPr>
            <a:normAutofit/>
          </a:bodyPr>
          <a:lstStyle/>
          <a:p>
            <a:r>
              <a:rPr lang="en-US" sz="2800" b="1" dirty="0" smtClean="0"/>
              <a:t>CAMPAIGNS</a:t>
            </a:r>
            <a:r>
              <a:rPr lang="en-US" b="1" dirty="0" smtClean="0"/>
              <a:t/>
            </a:r>
            <a:br>
              <a:rPr lang="en-US" b="1" dirty="0" smtClean="0"/>
            </a:br>
            <a:r>
              <a:rPr lang="en-US" b="1" dirty="0"/>
              <a:t/>
            </a:r>
            <a:br>
              <a:rPr lang="en-US" b="1" dirty="0"/>
            </a:br>
            <a:endParaRPr lang="en-US" b="1" dirty="0"/>
          </a:p>
        </p:txBody>
      </p:sp>
      <p:sp>
        <p:nvSpPr>
          <p:cNvPr id="3" name="Content Placeholder 2"/>
          <p:cNvSpPr>
            <a:spLocks noGrp="1"/>
          </p:cNvSpPr>
          <p:nvPr>
            <p:ph idx="1"/>
          </p:nvPr>
        </p:nvSpPr>
        <p:spPr>
          <a:xfrm>
            <a:off x="2819400" y="792080"/>
            <a:ext cx="6324600" cy="5577840"/>
          </a:xfrm>
        </p:spPr>
        <p:txBody>
          <a:bodyPr>
            <a:noAutofit/>
          </a:bodyPr>
          <a:lstStyle/>
          <a:p>
            <a:pPr marL="0" indent="0">
              <a:buNone/>
            </a:pPr>
            <a:r>
              <a:rPr lang="en-US" b="1" dirty="0" smtClean="0">
                <a:solidFill>
                  <a:schemeClr val="accent1">
                    <a:lumMod val="75000"/>
                  </a:schemeClr>
                </a:solidFill>
              </a:rPr>
              <a:t>Why conduct a feasibility study?  </a:t>
            </a:r>
            <a:endParaRPr lang="en-US" b="1" dirty="0">
              <a:solidFill>
                <a:schemeClr val="accent1">
                  <a:lumMod val="75000"/>
                </a:schemeClr>
              </a:solidFill>
            </a:endParaRPr>
          </a:p>
          <a:p>
            <a:pPr lvl="1"/>
            <a:r>
              <a:rPr lang="en-US" sz="2400" dirty="0"/>
              <a:t>Assess </a:t>
            </a:r>
            <a:r>
              <a:rPr lang="en-US" sz="2400" dirty="0" smtClean="0"/>
              <a:t>image </a:t>
            </a:r>
            <a:r>
              <a:rPr lang="en-US" sz="2400" dirty="0"/>
              <a:t>of your organization </a:t>
            </a:r>
          </a:p>
          <a:p>
            <a:pPr lvl="1"/>
            <a:r>
              <a:rPr lang="en-US" sz="2400" dirty="0" smtClean="0"/>
              <a:t>Determine if goal and timeline is realistic </a:t>
            </a:r>
          </a:p>
          <a:p>
            <a:pPr lvl="1"/>
            <a:r>
              <a:rPr lang="en-US" sz="2400" dirty="0" smtClean="0"/>
              <a:t>Test the strength of your “case”</a:t>
            </a:r>
          </a:p>
          <a:p>
            <a:pPr lvl="1"/>
            <a:r>
              <a:rPr lang="en-US" sz="2400" dirty="0" smtClean="0"/>
              <a:t>Identify potential major donors and campaign leaders</a:t>
            </a:r>
          </a:p>
          <a:p>
            <a:pPr lvl="1"/>
            <a:r>
              <a:rPr lang="en-US" sz="2400" i="1" u="sng" dirty="0" smtClean="0">
                <a:solidFill>
                  <a:srgbClr val="FF0000"/>
                </a:solidFill>
              </a:rPr>
              <a:t>Determine the likelihood of success </a:t>
            </a:r>
          </a:p>
          <a:p>
            <a:pPr lvl="1"/>
            <a:endParaRPr lang="en-US" sz="2400" dirty="0"/>
          </a:p>
          <a:p>
            <a:pPr marL="0" indent="0">
              <a:buNone/>
            </a:pPr>
            <a:r>
              <a:rPr lang="en-US" sz="2400" b="1" dirty="0" smtClean="0">
                <a:solidFill>
                  <a:schemeClr val="accent1">
                    <a:lumMod val="75000"/>
                  </a:schemeClr>
                </a:solidFill>
              </a:rPr>
              <a:t>Side Benefits </a:t>
            </a:r>
          </a:p>
          <a:p>
            <a:pPr lvl="1"/>
            <a:r>
              <a:rPr lang="en-US" sz="2400" dirty="0" smtClean="0"/>
              <a:t>Helps presell the campaign </a:t>
            </a:r>
          </a:p>
          <a:p>
            <a:pPr lvl="1"/>
            <a:r>
              <a:rPr lang="en-US" sz="2400" dirty="0" smtClean="0"/>
              <a:t>Strengthens relationships</a:t>
            </a:r>
          </a:p>
        </p:txBody>
      </p:sp>
      <p:sp>
        <p:nvSpPr>
          <p:cNvPr id="4" name="Text Placeholder 3"/>
          <p:cNvSpPr>
            <a:spLocks noGrp="1"/>
          </p:cNvSpPr>
          <p:nvPr>
            <p:ph type="body" sz="half" idx="2"/>
          </p:nvPr>
        </p:nvSpPr>
        <p:spPr>
          <a:xfrm>
            <a:off x="228600" y="1447800"/>
            <a:ext cx="2514600" cy="4953000"/>
          </a:xfrm>
        </p:spPr>
        <p:txBody>
          <a:bodyPr>
            <a:normAutofit fontScale="85000" lnSpcReduction="10000"/>
          </a:bodyPr>
          <a:lstStyle/>
          <a:p>
            <a:r>
              <a:rPr lang="en-US" sz="2600" dirty="0" smtClean="0">
                <a:solidFill>
                  <a:schemeClr val="accent1">
                    <a:lumMod val="75000"/>
                  </a:schemeClr>
                </a:solidFill>
              </a:rPr>
              <a:t>Best Practice</a:t>
            </a:r>
          </a:p>
          <a:p>
            <a:r>
              <a:rPr lang="en-US" sz="3000" b="1" dirty="0" smtClean="0"/>
              <a:t>Feasibility Study </a:t>
            </a:r>
          </a:p>
          <a:p>
            <a:endParaRPr lang="en-US" sz="2000" b="1" dirty="0"/>
          </a:p>
          <a:p>
            <a:endParaRPr lang="en-US" sz="3100" i="1" dirty="0" smtClean="0"/>
          </a:p>
          <a:p>
            <a:endParaRPr lang="en-US" sz="3100" i="1" dirty="0"/>
          </a:p>
          <a:p>
            <a:r>
              <a:rPr lang="en-US" sz="3100" i="1" dirty="0"/>
              <a:t>“If people talk to you about a feasibility study, </a:t>
            </a:r>
          </a:p>
          <a:p>
            <a:r>
              <a:rPr lang="en-US" sz="3100" i="1" dirty="0"/>
              <a:t>they will talk to you about a gift.”  </a:t>
            </a:r>
          </a:p>
          <a:p>
            <a:endParaRPr lang="en-US" sz="1800" i="1" dirty="0"/>
          </a:p>
        </p:txBody>
      </p:sp>
      <p:sp>
        <p:nvSpPr>
          <p:cNvPr id="5" name="Footer Placeholder 4"/>
          <p:cNvSpPr>
            <a:spLocks noGrp="1"/>
          </p:cNvSpPr>
          <p:nvPr>
            <p:ph type="ftr" sz="quarter" idx="11"/>
          </p:nvPr>
        </p:nvSpPr>
        <p:spPr/>
        <p:txBody>
          <a:bodyPr>
            <a:normAutofit/>
          </a:bodyPr>
          <a:lstStyle/>
          <a:p>
            <a:r>
              <a:rPr lang="en-US" dirty="0" smtClean="0"/>
              <a:t>Fundraising Best Practices | Cultural Differences?</a:t>
            </a:r>
            <a:endParaRPr lang="en-US" dirty="0"/>
          </a:p>
        </p:txBody>
      </p:sp>
      <p:sp>
        <p:nvSpPr>
          <p:cNvPr id="6" name="Slide Number Placeholder 5"/>
          <p:cNvSpPr>
            <a:spLocks noGrp="1"/>
          </p:cNvSpPr>
          <p:nvPr>
            <p:ph type="sldNum" sz="quarter" idx="12"/>
          </p:nvPr>
        </p:nvSpPr>
        <p:spPr/>
        <p:txBody>
          <a:bodyPr/>
          <a:lstStyle/>
          <a:p>
            <a:fld id="{8AF7BF85-B74E-45F2-A316-1B8E50CDA4CB}" type="slidenum">
              <a:rPr lang="en-US" smtClean="0"/>
              <a:t>34</a:t>
            </a:fld>
            <a:endParaRPr lang="en-US" dirty="0"/>
          </a:p>
        </p:txBody>
      </p:sp>
    </p:spTree>
    <p:extLst>
      <p:ext uri="{BB962C8B-B14F-4D97-AF65-F5344CB8AC3E}">
        <p14:creationId xmlns:p14="http://schemas.microsoft.com/office/powerpoint/2010/main" val="40236838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2286000" cy="1261872"/>
          </a:xfrm>
        </p:spPr>
        <p:txBody>
          <a:bodyPr>
            <a:normAutofit/>
          </a:bodyPr>
          <a:lstStyle/>
          <a:p>
            <a:r>
              <a:rPr lang="en-US" sz="2800" b="1" dirty="0" smtClean="0"/>
              <a:t>CAMPAIGNS</a:t>
            </a:r>
            <a:r>
              <a:rPr lang="en-US" b="1" dirty="0" smtClean="0"/>
              <a:t/>
            </a:r>
            <a:br>
              <a:rPr lang="en-US" b="1" dirty="0" smtClean="0"/>
            </a:br>
            <a:r>
              <a:rPr lang="en-US" b="1" dirty="0"/>
              <a:t/>
            </a:r>
            <a:br>
              <a:rPr lang="en-US" b="1" dirty="0"/>
            </a:br>
            <a:endParaRPr lang="en-US" b="1" dirty="0"/>
          </a:p>
        </p:txBody>
      </p:sp>
      <p:sp>
        <p:nvSpPr>
          <p:cNvPr id="3" name="Content Placeholder 2"/>
          <p:cNvSpPr>
            <a:spLocks noGrp="1"/>
          </p:cNvSpPr>
          <p:nvPr>
            <p:ph idx="1"/>
          </p:nvPr>
        </p:nvSpPr>
        <p:spPr>
          <a:xfrm>
            <a:off x="2590800" y="762000"/>
            <a:ext cx="6400800" cy="5760320"/>
          </a:xfrm>
        </p:spPr>
        <p:txBody>
          <a:bodyPr>
            <a:normAutofit fontScale="25000" lnSpcReduction="20000"/>
          </a:bodyPr>
          <a:lstStyle/>
          <a:p>
            <a:pPr marL="274320" lvl="1" indent="0">
              <a:buNone/>
            </a:pPr>
            <a:r>
              <a:rPr lang="en-US" sz="9600" b="1" dirty="0" smtClean="0">
                <a:solidFill>
                  <a:schemeClr val="accent1">
                    <a:lumMod val="75000"/>
                  </a:schemeClr>
                </a:solidFill>
              </a:rPr>
              <a:t>Top Things to Ask | Feasibility Study</a:t>
            </a:r>
            <a:endParaRPr lang="en-US" sz="9600" b="1" dirty="0">
              <a:solidFill>
                <a:schemeClr val="accent1">
                  <a:lumMod val="75000"/>
                </a:schemeClr>
              </a:solidFill>
            </a:endParaRPr>
          </a:p>
          <a:p>
            <a:pPr marL="1005840" lvl="1" indent="-514350">
              <a:lnSpc>
                <a:spcPct val="120000"/>
              </a:lnSpc>
              <a:buFont typeface="+mj-lt"/>
              <a:buAutoNum type="arabicPeriod"/>
            </a:pPr>
            <a:r>
              <a:rPr lang="en-US" sz="8800" dirty="0"/>
              <a:t>E</a:t>
            </a:r>
            <a:r>
              <a:rPr lang="en-US" sz="8800" dirty="0" smtClean="0"/>
              <a:t>xperience with organization </a:t>
            </a:r>
          </a:p>
          <a:p>
            <a:pPr marL="1005840" lvl="1" indent="-514350">
              <a:lnSpc>
                <a:spcPct val="120000"/>
              </a:lnSpc>
              <a:buFont typeface="+mj-lt"/>
              <a:buAutoNum type="arabicPeriod"/>
            </a:pPr>
            <a:r>
              <a:rPr lang="en-US" sz="8800" dirty="0" smtClean="0"/>
              <a:t>Attributes of board and staff</a:t>
            </a:r>
          </a:p>
          <a:p>
            <a:pPr marL="1005840" lvl="1" indent="-514350">
              <a:lnSpc>
                <a:spcPct val="120000"/>
              </a:lnSpc>
              <a:buFont typeface="+mj-lt"/>
              <a:buAutoNum type="arabicPeriod"/>
            </a:pPr>
            <a:r>
              <a:rPr lang="en-US" sz="8800" dirty="0"/>
              <a:t>Q</a:t>
            </a:r>
            <a:r>
              <a:rPr lang="en-US" sz="8800" dirty="0" smtClean="0"/>
              <a:t>uality of programs and services</a:t>
            </a:r>
          </a:p>
          <a:p>
            <a:pPr marL="1005840" lvl="1" indent="-514350">
              <a:lnSpc>
                <a:spcPct val="120000"/>
              </a:lnSpc>
              <a:buFont typeface="+mj-lt"/>
              <a:buAutoNum type="arabicPeriod"/>
            </a:pPr>
            <a:r>
              <a:rPr lang="en-US" sz="8800" dirty="0" smtClean="0"/>
              <a:t>Understand the need and agree that campaign is necessary </a:t>
            </a:r>
          </a:p>
          <a:p>
            <a:pPr marL="1005840" lvl="1" indent="-514350">
              <a:lnSpc>
                <a:spcPct val="120000"/>
              </a:lnSpc>
              <a:buFont typeface="+mj-lt"/>
              <a:buAutoNum type="arabicPeriod"/>
            </a:pPr>
            <a:r>
              <a:rPr lang="en-US" sz="8800" dirty="0" smtClean="0"/>
              <a:t>Believe the goal can be reached</a:t>
            </a:r>
          </a:p>
          <a:p>
            <a:pPr marL="1005840" lvl="1" indent="-514350">
              <a:lnSpc>
                <a:spcPct val="120000"/>
              </a:lnSpc>
              <a:buFont typeface="+mj-lt"/>
              <a:buAutoNum type="arabicPeriod"/>
            </a:pPr>
            <a:r>
              <a:rPr lang="en-US" sz="8800" dirty="0" smtClean="0"/>
              <a:t>Support you can </a:t>
            </a:r>
            <a:r>
              <a:rPr lang="en-US" sz="8800" dirty="0"/>
              <a:t>expect from </a:t>
            </a:r>
            <a:r>
              <a:rPr lang="en-US" sz="8800" dirty="0" smtClean="0"/>
              <a:t>community </a:t>
            </a:r>
          </a:p>
          <a:p>
            <a:pPr marL="1005840" lvl="1" indent="-514350">
              <a:lnSpc>
                <a:spcPct val="120000"/>
              </a:lnSpc>
              <a:buFont typeface="+mj-lt"/>
              <a:buAutoNum type="arabicPeriod"/>
            </a:pPr>
            <a:r>
              <a:rPr lang="en-US" sz="8800" dirty="0"/>
              <a:t>R</a:t>
            </a:r>
            <a:r>
              <a:rPr lang="en-US" sz="8800" dirty="0" smtClean="0"/>
              <a:t>ecommend individuals to serve as volunteer leaders</a:t>
            </a:r>
          </a:p>
          <a:p>
            <a:pPr marL="1005840" lvl="1" indent="-514350">
              <a:lnSpc>
                <a:spcPct val="120000"/>
              </a:lnSpc>
              <a:buFont typeface="+mj-lt"/>
              <a:buAutoNum type="arabicPeriod"/>
            </a:pPr>
            <a:r>
              <a:rPr lang="en-US" sz="8800" dirty="0" smtClean="0">
                <a:solidFill>
                  <a:srgbClr val="FF0000"/>
                </a:solidFill>
              </a:rPr>
              <a:t>If they are willing to help--in what capacity</a:t>
            </a:r>
          </a:p>
          <a:p>
            <a:pPr marL="1005840" lvl="1" indent="-514350">
              <a:lnSpc>
                <a:spcPct val="120000"/>
              </a:lnSpc>
              <a:buFont typeface="+mj-lt"/>
              <a:buAutoNum type="arabicPeriod"/>
            </a:pPr>
            <a:r>
              <a:rPr lang="en-US" sz="8800" dirty="0" smtClean="0">
                <a:solidFill>
                  <a:srgbClr val="FF0000"/>
                </a:solidFill>
              </a:rPr>
              <a:t>Others who might have the financial capacity for a significant gift </a:t>
            </a:r>
          </a:p>
          <a:p>
            <a:pPr marL="1005840" lvl="1" indent="-514350">
              <a:lnSpc>
                <a:spcPct val="120000"/>
              </a:lnSpc>
              <a:buFont typeface="+mj-lt"/>
              <a:buAutoNum type="arabicPeriod"/>
            </a:pPr>
            <a:r>
              <a:rPr lang="en-US" sz="8800" dirty="0" smtClean="0">
                <a:solidFill>
                  <a:srgbClr val="FF0000"/>
                </a:solidFill>
              </a:rPr>
              <a:t>If they  (or their company) will support such a campaign</a:t>
            </a:r>
          </a:p>
        </p:txBody>
      </p:sp>
      <p:sp>
        <p:nvSpPr>
          <p:cNvPr id="4" name="Text Placeholder 3"/>
          <p:cNvSpPr>
            <a:spLocks noGrp="1"/>
          </p:cNvSpPr>
          <p:nvPr>
            <p:ph type="body" sz="half" idx="2"/>
          </p:nvPr>
        </p:nvSpPr>
        <p:spPr>
          <a:xfrm>
            <a:off x="381000" y="1295400"/>
            <a:ext cx="2292097" cy="4243615"/>
          </a:xfrm>
        </p:spPr>
        <p:txBody>
          <a:bodyPr>
            <a:normAutofit/>
          </a:bodyPr>
          <a:lstStyle/>
          <a:p>
            <a:r>
              <a:rPr lang="en-US" sz="2400" dirty="0">
                <a:solidFill>
                  <a:schemeClr val="accent1">
                    <a:lumMod val="75000"/>
                  </a:schemeClr>
                </a:solidFill>
              </a:rPr>
              <a:t>Best Practice</a:t>
            </a:r>
          </a:p>
          <a:p>
            <a:r>
              <a:rPr lang="en-US" sz="3200" b="1" dirty="0" smtClean="0"/>
              <a:t>Feasibility Study </a:t>
            </a:r>
          </a:p>
          <a:p>
            <a:endParaRPr lang="en-US" sz="2400" b="1" dirty="0"/>
          </a:p>
          <a:p>
            <a:r>
              <a:rPr lang="en-US" sz="2400" i="1" dirty="0" smtClean="0"/>
              <a:t>“You are trying to find out if there is sufficient support…” </a:t>
            </a:r>
            <a:endParaRPr lang="en-US" sz="2400" i="1" dirty="0"/>
          </a:p>
        </p:txBody>
      </p:sp>
      <p:sp>
        <p:nvSpPr>
          <p:cNvPr id="5" name="Footer Placeholder 4"/>
          <p:cNvSpPr>
            <a:spLocks noGrp="1"/>
          </p:cNvSpPr>
          <p:nvPr>
            <p:ph type="ftr" sz="quarter" idx="11"/>
          </p:nvPr>
        </p:nvSpPr>
        <p:spPr/>
        <p:txBody>
          <a:bodyPr>
            <a:normAutofit/>
          </a:bodyPr>
          <a:lstStyle/>
          <a:p>
            <a:r>
              <a:rPr lang="en-US" dirty="0" smtClean="0"/>
              <a:t>Fundraising Best Practices | Cultural Differences?</a:t>
            </a:r>
            <a:endParaRPr lang="en-US" dirty="0"/>
          </a:p>
        </p:txBody>
      </p:sp>
      <p:sp>
        <p:nvSpPr>
          <p:cNvPr id="6" name="Slide Number Placeholder 5"/>
          <p:cNvSpPr>
            <a:spLocks noGrp="1"/>
          </p:cNvSpPr>
          <p:nvPr>
            <p:ph type="sldNum" sz="quarter" idx="12"/>
          </p:nvPr>
        </p:nvSpPr>
        <p:spPr/>
        <p:txBody>
          <a:bodyPr/>
          <a:lstStyle/>
          <a:p>
            <a:fld id="{8AF7BF85-B74E-45F2-A316-1B8E50CDA4CB}" type="slidenum">
              <a:rPr lang="en-US" smtClean="0"/>
              <a:t>35</a:t>
            </a:fld>
            <a:endParaRPr lang="en-US" dirty="0"/>
          </a:p>
        </p:txBody>
      </p:sp>
    </p:spTree>
    <p:extLst>
      <p:ext uri="{BB962C8B-B14F-4D97-AF65-F5344CB8AC3E}">
        <p14:creationId xmlns:p14="http://schemas.microsoft.com/office/powerpoint/2010/main" val="21522516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92080"/>
            <a:ext cx="2514600" cy="1261872"/>
          </a:xfrm>
        </p:spPr>
        <p:txBody>
          <a:bodyPr>
            <a:normAutofit/>
          </a:bodyPr>
          <a:lstStyle/>
          <a:p>
            <a:r>
              <a:rPr lang="en-US" b="1" dirty="0" smtClean="0"/>
              <a:t>CAMPAIGNS</a:t>
            </a:r>
            <a:r>
              <a:rPr lang="en-US" sz="2800" b="1" dirty="0" smtClean="0"/>
              <a:t/>
            </a:r>
            <a:br>
              <a:rPr lang="en-US" sz="2800" b="1" dirty="0" smtClean="0"/>
            </a:br>
            <a:r>
              <a:rPr lang="en-US" b="1" dirty="0"/>
              <a:t/>
            </a:r>
            <a:br>
              <a:rPr lang="en-US" b="1" dirty="0"/>
            </a:br>
            <a:endParaRPr lang="en-US" b="1"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173814924"/>
              </p:ext>
            </p:extLst>
          </p:nvPr>
        </p:nvGraphicFramePr>
        <p:xfrm>
          <a:off x="2667000" y="792163"/>
          <a:ext cx="6400800" cy="5578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oter Placeholder 4"/>
          <p:cNvSpPr>
            <a:spLocks noGrp="1"/>
          </p:cNvSpPr>
          <p:nvPr>
            <p:ph type="ftr" sz="quarter" idx="11"/>
          </p:nvPr>
        </p:nvSpPr>
        <p:spPr/>
        <p:txBody>
          <a:bodyPr>
            <a:normAutofit/>
          </a:bodyPr>
          <a:lstStyle/>
          <a:p>
            <a:r>
              <a:rPr lang="en-US" dirty="0" smtClean="0"/>
              <a:t>Fundraising Best Practices | Cultural Differences?</a:t>
            </a:r>
            <a:endParaRPr lang="en-US" dirty="0"/>
          </a:p>
        </p:txBody>
      </p:sp>
      <p:sp>
        <p:nvSpPr>
          <p:cNvPr id="6" name="Slide Number Placeholder 5"/>
          <p:cNvSpPr>
            <a:spLocks noGrp="1"/>
          </p:cNvSpPr>
          <p:nvPr>
            <p:ph type="sldNum" sz="quarter" idx="12"/>
          </p:nvPr>
        </p:nvSpPr>
        <p:spPr/>
        <p:txBody>
          <a:bodyPr/>
          <a:lstStyle/>
          <a:p>
            <a:fld id="{8AF7BF85-B74E-45F2-A316-1B8E50CDA4CB}" type="slidenum">
              <a:rPr lang="en-US" smtClean="0"/>
              <a:t>36</a:t>
            </a:fld>
            <a:endParaRPr lang="en-US" dirty="0"/>
          </a:p>
        </p:txBody>
      </p:sp>
      <p:sp>
        <p:nvSpPr>
          <p:cNvPr id="8" name="Text Placeholder 3"/>
          <p:cNvSpPr>
            <a:spLocks noGrp="1"/>
          </p:cNvSpPr>
          <p:nvPr>
            <p:ph type="body" sz="half" idx="2"/>
          </p:nvPr>
        </p:nvSpPr>
        <p:spPr>
          <a:xfrm>
            <a:off x="304800" y="1447800"/>
            <a:ext cx="2139696" cy="4243615"/>
          </a:xfrm>
        </p:spPr>
        <p:txBody>
          <a:bodyPr>
            <a:normAutofit/>
          </a:bodyPr>
          <a:lstStyle/>
          <a:p>
            <a:r>
              <a:rPr lang="en-US" sz="2400" dirty="0">
                <a:solidFill>
                  <a:schemeClr val="accent1">
                    <a:lumMod val="75000"/>
                  </a:schemeClr>
                </a:solidFill>
              </a:rPr>
              <a:t>Best Practice</a:t>
            </a:r>
          </a:p>
          <a:p>
            <a:r>
              <a:rPr lang="en-US" sz="2400" b="1" dirty="0" smtClean="0"/>
              <a:t>Campaign Leadership</a:t>
            </a:r>
          </a:p>
          <a:p>
            <a:endParaRPr lang="en-US" sz="2800" b="1" dirty="0"/>
          </a:p>
          <a:p>
            <a:r>
              <a:rPr lang="en-US" sz="2000" dirty="0" smtClean="0"/>
              <a:t>Campaign Chair Co-Chair &amp; Other Volunteer Leadership </a:t>
            </a:r>
            <a:endParaRPr lang="en-US" sz="2000" dirty="0"/>
          </a:p>
          <a:p>
            <a:endParaRPr lang="en-US" sz="2800" b="1" dirty="0"/>
          </a:p>
          <a:p>
            <a:r>
              <a:rPr lang="en-US" sz="2800" b="1" dirty="0" smtClean="0"/>
              <a:t> </a:t>
            </a:r>
          </a:p>
          <a:p>
            <a:endParaRPr lang="en-US" sz="2000" b="1" dirty="0"/>
          </a:p>
          <a:p>
            <a:endParaRPr lang="en-US" sz="2000" b="1" dirty="0"/>
          </a:p>
          <a:p>
            <a:endParaRPr lang="en-US" sz="1800" i="1" dirty="0"/>
          </a:p>
        </p:txBody>
      </p:sp>
      <p:sp>
        <p:nvSpPr>
          <p:cNvPr id="9" name="Rectangle 8"/>
          <p:cNvSpPr/>
          <p:nvPr/>
        </p:nvSpPr>
        <p:spPr>
          <a:xfrm>
            <a:off x="5791200" y="4800600"/>
            <a:ext cx="3200400" cy="1631216"/>
          </a:xfrm>
          <a:prstGeom prst="rect">
            <a:avLst/>
          </a:prstGeom>
        </p:spPr>
        <p:txBody>
          <a:bodyPr wrap="square">
            <a:spAutoFit/>
          </a:bodyPr>
          <a:lstStyle/>
          <a:p>
            <a:pPr lvl="0" algn="ctr"/>
            <a:r>
              <a:rPr lang="en-US" sz="2000" b="1" dirty="0"/>
              <a:t>“Training volunteer leadership is absolutely critical—they must be inspired and prepared for their role.”</a:t>
            </a:r>
          </a:p>
        </p:txBody>
      </p:sp>
    </p:spTree>
    <p:extLst>
      <p:ext uri="{BB962C8B-B14F-4D97-AF65-F5344CB8AC3E}">
        <p14:creationId xmlns:p14="http://schemas.microsoft.com/office/powerpoint/2010/main" val="39716100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92080"/>
            <a:ext cx="2514600" cy="1261872"/>
          </a:xfrm>
        </p:spPr>
        <p:txBody>
          <a:bodyPr>
            <a:normAutofit/>
          </a:bodyPr>
          <a:lstStyle/>
          <a:p>
            <a:r>
              <a:rPr lang="en-US" b="1" dirty="0" smtClean="0"/>
              <a:t>CAMPAIGNS</a:t>
            </a:r>
            <a:r>
              <a:rPr lang="en-US" sz="2800" b="1" dirty="0" smtClean="0"/>
              <a:t/>
            </a:r>
            <a:br>
              <a:rPr lang="en-US" sz="2800" b="1" dirty="0" smtClean="0"/>
            </a:br>
            <a:r>
              <a:rPr lang="en-US" b="1" dirty="0"/>
              <a:t/>
            </a:r>
            <a:br>
              <a:rPr lang="en-US" b="1" dirty="0"/>
            </a:br>
            <a:endParaRPr lang="en-US" b="1"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398835596"/>
              </p:ext>
            </p:extLst>
          </p:nvPr>
        </p:nvGraphicFramePr>
        <p:xfrm>
          <a:off x="2667000" y="792163"/>
          <a:ext cx="6400800" cy="5578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p:cNvSpPr>
            <a:spLocks noGrp="1"/>
          </p:cNvSpPr>
          <p:nvPr>
            <p:ph type="body" sz="half" idx="2"/>
          </p:nvPr>
        </p:nvSpPr>
        <p:spPr>
          <a:xfrm>
            <a:off x="152400" y="1676400"/>
            <a:ext cx="2590800" cy="4243615"/>
          </a:xfrm>
        </p:spPr>
        <p:txBody>
          <a:bodyPr>
            <a:normAutofit/>
          </a:bodyPr>
          <a:lstStyle/>
          <a:p>
            <a:r>
              <a:rPr lang="en-US" sz="2400" dirty="0">
                <a:solidFill>
                  <a:schemeClr val="accent1">
                    <a:lumMod val="75000"/>
                  </a:schemeClr>
                </a:solidFill>
              </a:rPr>
              <a:t>Best Practice</a:t>
            </a:r>
          </a:p>
          <a:p>
            <a:r>
              <a:rPr lang="en-US" sz="2400" b="1" dirty="0" smtClean="0"/>
              <a:t>100% Board Participation</a:t>
            </a:r>
          </a:p>
          <a:p>
            <a:endParaRPr lang="en-US" sz="2800" b="1" dirty="0"/>
          </a:p>
          <a:p>
            <a:endParaRPr lang="en-US" sz="2800" b="1" dirty="0"/>
          </a:p>
          <a:p>
            <a:r>
              <a:rPr lang="en-US" sz="2800" b="1" dirty="0" smtClean="0"/>
              <a:t> </a:t>
            </a:r>
          </a:p>
          <a:p>
            <a:endParaRPr lang="en-US" sz="2000" b="1" dirty="0"/>
          </a:p>
          <a:p>
            <a:endParaRPr lang="en-US" sz="2000" b="1" dirty="0"/>
          </a:p>
          <a:p>
            <a:endParaRPr lang="en-US" sz="1800" i="1" dirty="0"/>
          </a:p>
        </p:txBody>
      </p:sp>
      <p:sp>
        <p:nvSpPr>
          <p:cNvPr id="5" name="Footer Placeholder 4"/>
          <p:cNvSpPr>
            <a:spLocks noGrp="1"/>
          </p:cNvSpPr>
          <p:nvPr>
            <p:ph type="ftr" sz="quarter" idx="11"/>
          </p:nvPr>
        </p:nvSpPr>
        <p:spPr/>
        <p:txBody>
          <a:bodyPr>
            <a:normAutofit/>
          </a:bodyPr>
          <a:lstStyle/>
          <a:p>
            <a:r>
              <a:rPr lang="en-US" dirty="0" smtClean="0"/>
              <a:t>Fundraising Best Practices | Cultural Differences?</a:t>
            </a:r>
            <a:endParaRPr lang="en-US" dirty="0"/>
          </a:p>
        </p:txBody>
      </p:sp>
      <p:sp>
        <p:nvSpPr>
          <p:cNvPr id="6" name="Slide Number Placeholder 5"/>
          <p:cNvSpPr>
            <a:spLocks noGrp="1"/>
          </p:cNvSpPr>
          <p:nvPr>
            <p:ph type="sldNum" sz="quarter" idx="12"/>
          </p:nvPr>
        </p:nvSpPr>
        <p:spPr/>
        <p:txBody>
          <a:bodyPr/>
          <a:lstStyle/>
          <a:p>
            <a:fld id="{8AF7BF85-B74E-45F2-A316-1B8E50CDA4CB}" type="slidenum">
              <a:rPr lang="en-US" smtClean="0"/>
              <a:t>37</a:t>
            </a:fld>
            <a:endParaRPr lang="en-US" dirty="0"/>
          </a:p>
        </p:txBody>
      </p:sp>
    </p:spTree>
    <p:extLst>
      <p:ext uri="{BB962C8B-B14F-4D97-AF65-F5344CB8AC3E}">
        <p14:creationId xmlns:p14="http://schemas.microsoft.com/office/powerpoint/2010/main" val="36981427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952" y="1524000"/>
            <a:ext cx="2139696" cy="758552"/>
          </a:xfrm>
        </p:spPr>
        <p:txBody>
          <a:bodyPr/>
          <a:lstStyle/>
          <a:p>
            <a:r>
              <a:rPr lang="en-US" b="1" dirty="0" smtClean="0"/>
              <a:t>BOARD GIVING </a:t>
            </a:r>
            <a:r>
              <a:rPr lang="en-US" dirty="0" smtClean="0"/>
              <a:t/>
            </a:r>
            <a:br>
              <a:rPr lang="en-US" dirty="0" smtClean="0"/>
            </a:br>
            <a:r>
              <a:rPr lang="en-US" dirty="0" smtClean="0">
                <a:solidFill>
                  <a:schemeClr val="accent1">
                    <a:lumMod val="75000"/>
                  </a:schemeClr>
                </a:solidFill>
              </a:rPr>
              <a:t>Best Practice</a:t>
            </a:r>
            <a:r>
              <a:rPr lang="en-US" dirty="0" smtClean="0"/>
              <a:t/>
            </a:r>
            <a:br>
              <a:rPr lang="en-US" dirty="0" smtClean="0"/>
            </a:br>
            <a:endParaRPr lang="en-US" dirty="0"/>
          </a:p>
        </p:txBody>
      </p:sp>
      <p:sp>
        <p:nvSpPr>
          <p:cNvPr id="3" name="Content Placeholder 2"/>
          <p:cNvSpPr>
            <a:spLocks noGrp="1"/>
          </p:cNvSpPr>
          <p:nvPr>
            <p:ph idx="1"/>
          </p:nvPr>
        </p:nvSpPr>
        <p:spPr>
          <a:xfrm>
            <a:off x="2895600" y="685800"/>
            <a:ext cx="5715000" cy="5577840"/>
          </a:xfrm>
        </p:spPr>
        <p:txBody>
          <a:bodyPr>
            <a:normAutofit/>
          </a:bodyPr>
          <a:lstStyle/>
          <a:p>
            <a:pPr marL="0" indent="0">
              <a:buNone/>
            </a:pPr>
            <a:r>
              <a:rPr lang="en-US" sz="2200" dirty="0" smtClean="0"/>
              <a:t>Introduce a “giving” expectation for </a:t>
            </a:r>
            <a:r>
              <a:rPr lang="en-US" sz="2200" dirty="0"/>
              <a:t>board members. They should give back because they want to serve the organization. </a:t>
            </a:r>
            <a:endParaRPr lang="en-US" sz="2200" dirty="0" smtClean="0"/>
          </a:p>
          <a:p>
            <a:endParaRPr lang="en-US" sz="2200" dirty="0"/>
          </a:p>
          <a:p>
            <a:pPr marL="0" indent="0">
              <a:buNone/>
            </a:pPr>
            <a:r>
              <a:rPr lang="en-US" sz="2200" dirty="0" smtClean="0"/>
              <a:t>Everyone </a:t>
            </a:r>
            <a:r>
              <a:rPr lang="en-US" sz="2200" dirty="0"/>
              <a:t>on the board should give—period.  </a:t>
            </a:r>
            <a:r>
              <a:rPr lang="en-US" sz="2200" dirty="0" smtClean="0"/>
              <a:t>In the amount of $500-</a:t>
            </a:r>
            <a:r>
              <a:rPr lang="en-US" sz="2200" dirty="0"/>
              <a:t>$</a:t>
            </a:r>
            <a:r>
              <a:rPr lang="en-US" sz="2200" dirty="0" smtClean="0"/>
              <a:t>1000 (minimum) to </a:t>
            </a:r>
            <a:r>
              <a:rPr lang="en-US" sz="2200" dirty="0"/>
              <a:t>start.  </a:t>
            </a:r>
            <a:endParaRPr lang="en-US" sz="2200" dirty="0" smtClean="0"/>
          </a:p>
          <a:p>
            <a:endParaRPr lang="en-US" sz="2200" dirty="0"/>
          </a:p>
          <a:p>
            <a:pPr marL="0" indent="0">
              <a:buNone/>
            </a:pPr>
            <a:r>
              <a:rPr lang="en-US" sz="2200" i="1" dirty="0" smtClean="0"/>
              <a:t>“Time </a:t>
            </a:r>
            <a:r>
              <a:rPr lang="en-US" sz="2200" i="1" dirty="0"/>
              <a:t>is not the same as money—you can’t ask people for money if you don’t give yourself. </a:t>
            </a:r>
            <a:r>
              <a:rPr lang="en-US" sz="2200" i="1" dirty="0" smtClean="0"/>
              <a:t>Don’t </a:t>
            </a:r>
            <a:r>
              <a:rPr lang="en-US" sz="2200" i="1" dirty="0"/>
              <a:t>call it </a:t>
            </a:r>
            <a:r>
              <a:rPr lang="en-US" sz="2200" i="1" dirty="0" smtClean="0"/>
              <a:t>dues—and it is not </a:t>
            </a:r>
            <a:r>
              <a:rPr lang="en-US" sz="2200" i="1" dirty="0"/>
              <a:t>a bill</a:t>
            </a:r>
            <a:r>
              <a:rPr lang="en-US" sz="2200" i="1" dirty="0" smtClean="0"/>
              <a:t>.” </a:t>
            </a:r>
          </a:p>
          <a:p>
            <a:endParaRPr lang="en-US" i="1" dirty="0"/>
          </a:p>
          <a:p>
            <a:endParaRPr lang="en-US" dirty="0"/>
          </a:p>
        </p:txBody>
      </p:sp>
      <p:sp>
        <p:nvSpPr>
          <p:cNvPr id="6" name="Text Placeholder 5"/>
          <p:cNvSpPr>
            <a:spLocks noGrp="1"/>
          </p:cNvSpPr>
          <p:nvPr>
            <p:ph type="body" sz="half" idx="2"/>
          </p:nvPr>
        </p:nvSpPr>
        <p:spPr>
          <a:xfrm>
            <a:off x="377952" y="2180920"/>
            <a:ext cx="2139696" cy="2133600"/>
          </a:xfrm>
        </p:spPr>
        <p:txBody>
          <a:bodyPr>
            <a:normAutofit fontScale="92500" lnSpcReduction="20000"/>
          </a:bodyPr>
          <a:lstStyle/>
          <a:p>
            <a:r>
              <a:rPr lang="en-US" sz="2200" i="1" dirty="0" smtClean="0"/>
              <a:t>“Having </a:t>
            </a:r>
            <a:r>
              <a:rPr lang="en-US" sz="2200" i="1" dirty="0"/>
              <a:t>100% board participation in board giving sends a strong message to prospective donors.” </a:t>
            </a:r>
          </a:p>
          <a:p>
            <a:endParaRPr lang="en-US" dirty="0"/>
          </a:p>
        </p:txBody>
      </p:sp>
      <p:sp>
        <p:nvSpPr>
          <p:cNvPr id="4" name="Footer Placeholder 3"/>
          <p:cNvSpPr>
            <a:spLocks noGrp="1"/>
          </p:cNvSpPr>
          <p:nvPr>
            <p:ph type="ftr" sz="quarter" idx="11"/>
          </p:nvPr>
        </p:nvSpPr>
        <p:spPr/>
        <p:txBody>
          <a:bodyPr/>
          <a:lstStyle/>
          <a:p>
            <a:r>
              <a:rPr lang="en-US" dirty="0" smtClean="0"/>
              <a:t>Fundraising Best Practices | Cultural Differences?</a:t>
            </a:r>
            <a:endParaRPr lang="en-US" dirty="0"/>
          </a:p>
        </p:txBody>
      </p:sp>
      <p:sp>
        <p:nvSpPr>
          <p:cNvPr id="5" name="Slide Number Placeholder 4"/>
          <p:cNvSpPr>
            <a:spLocks noGrp="1"/>
          </p:cNvSpPr>
          <p:nvPr>
            <p:ph type="sldNum" sz="quarter" idx="12"/>
          </p:nvPr>
        </p:nvSpPr>
        <p:spPr/>
        <p:txBody>
          <a:bodyPr>
            <a:normAutofit/>
          </a:bodyPr>
          <a:lstStyle/>
          <a:p>
            <a:fld id="{8AF7BF85-B74E-45F2-A316-1B8E50CDA4CB}" type="slidenum">
              <a:rPr lang="en-US" smtClean="0"/>
              <a:t>38</a:t>
            </a:fld>
            <a:endParaRPr lang="en-US" dirty="0"/>
          </a:p>
        </p:txBody>
      </p:sp>
      <p:pic>
        <p:nvPicPr>
          <p:cNvPr id="2560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4800600"/>
            <a:ext cx="3505200" cy="1876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 y="4524111"/>
            <a:ext cx="1219200" cy="15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Placeholder 7"/>
          <p:cNvSpPr txBox="1">
            <a:spLocks/>
          </p:cNvSpPr>
          <p:nvPr/>
        </p:nvSpPr>
        <p:spPr>
          <a:xfrm>
            <a:off x="441960" y="6102024"/>
            <a:ext cx="1676400" cy="319881"/>
          </a:xfrm>
          <a:prstGeom prst="rect">
            <a:avLst/>
          </a:prstGeom>
        </p:spPr>
        <p:txBody>
          <a:bodyPr>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US" sz="1400" dirty="0" smtClean="0"/>
              <a:t>Noelle Delage</a:t>
            </a:r>
            <a:endParaRPr lang="en-US" sz="1400" dirty="0"/>
          </a:p>
        </p:txBody>
      </p:sp>
    </p:spTree>
    <p:extLst>
      <p:ext uri="{BB962C8B-B14F-4D97-AF65-F5344CB8AC3E}">
        <p14:creationId xmlns:p14="http://schemas.microsoft.com/office/powerpoint/2010/main" val="18683629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92080"/>
            <a:ext cx="2368296" cy="1261872"/>
          </a:xfrm>
        </p:spPr>
        <p:txBody>
          <a:bodyPr>
            <a:normAutofit/>
          </a:bodyPr>
          <a:lstStyle/>
          <a:p>
            <a:r>
              <a:rPr lang="en-US" sz="2800" b="1" dirty="0" smtClean="0"/>
              <a:t>CAMPAIGNS</a:t>
            </a:r>
            <a:r>
              <a:rPr lang="en-US" b="1" dirty="0" smtClean="0"/>
              <a:t/>
            </a:r>
            <a:br>
              <a:rPr lang="en-US" b="1" dirty="0" smtClean="0"/>
            </a:br>
            <a:r>
              <a:rPr lang="en-US" b="1" dirty="0"/>
              <a:t/>
            </a:r>
            <a:br>
              <a:rPr lang="en-US" b="1" dirty="0"/>
            </a:br>
            <a:endParaRPr lang="en-US" b="1" dirty="0"/>
          </a:p>
        </p:txBody>
      </p:sp>
      <p:sp>
        <p:nvSpPr>
          <p:cNvPr id="3" name="Content Placeholder 2"/>
          <p:cNvSpPr>
            <a:spLocks noGrp="1"/>
          </p:cNvSpPr>
          <p:nvPr>
            <p:ph idx="1"/>
          </p:nvPr>
        </p:nvSpPr>
        <p:spPr>
          <a:xfrm>
            <a:off x="2819400" y="792080"/>
            <a:ext cx="6172200" cy="5577840"/>
          </a:xfrm>
        </p:spPr>
        <p:txBody>
          <a:bodyPr>
            <a:normAutofit/>
          </a:bodyPr>
          <a:lstStyle/>
          <a:p>
            <a:pPr marL="0" indent="0">
              <a:buNone/>
            </a:pPr>
            <a:r>
              <a:rPr lang="en-US" sz="2800" b="1" dirty="0" smtClean="0"/>
              <a:t>The Case Statement is Meant To….</a:t>
            </a:r>
          </a:p>
          <a:p>
            <a:pPr marL="0" indent="0">
              <a:buNone/>
            </a:pPr>
            <a:r>
              <a:rPr lang="en-US" sz="2800" dirty="0" smtClean="0">
                <a:solidFill>
                  <a:schemeClr val="accent1">
                    <a:lumMod val="75000"/>
                  </a:schemeClr>
                </a:solidFill>
              </a:rPr>
              <a:t>Connect</a:t>
            </a:r>
            <a:r>
              <a:rPr lang="en-US" sz="2800" dirty="0" smtClean="0"/>
              <a:t> donors with </a:t>
            </a:r>
            <a:r>
              <a:rPr lang="en-US" sz="2800" dirty="0"/>
              <a:t>an interest.</a:t>
            </a:r>
            <a:br>
              <a:rPr lang="en-US" sz="2800" dirty="0"/>
            </a:br>
            <a:r>
              <a:rPr lang="en-US" sz="2800" dirty="0" smtClean="0"/>
              <a:t>	</a:t>
            </a:r>
            <a:r>
              <a:rPr lang="en-US" sz="2400" b="1" dirty="0" smtClean="0"/>
              <a:t>Enchant</a:t>
            </a:r>
            <a:r>
              <a:rPr lang="en-US" sz="2400" b="1" dirty="0"/>
              <a:t>. </a:t>
            </a:r>
            <a:r>
              <a:rPr lang="en-US" sz="3600" b="1" dirty="0" smtClean="0">
                <a:solidFill>
                  <a:schemeClr val="accent1">
                    <a:lumMod val="75000"/>
                  </a:schemeClr>
                </a:solidFill>
              </a:rPr>
              <a:t>Shock</a:t>
            </a:r>
            <a:r>
              <a:rPr lang="en-US" sz="3600" b="1" dirty="0"/>
              <a:t>.</a:t>
            </a:r>
            <a:r>
              <a:rPr lang="en-US" sz="2000" dirty="0"/>
              <a:t/>
            </a:r>
            <a:br>
              <a:rPr lang="en-US" sz="2000" dirty="0"/>
            </a:br>
            <a:r>
              <a:rPr lang="en-US" sz="2000" dirty="0">
                <a:solidFill>
                  <a:schemeClr val="accent1">
                    <a:lumMod val="75000"/>
                  </a:schemeClr>
                </a:solidFill>
              </a:rPr>
              <a:t> </a:t>
            </a:r>
            <a:r>
              <a:rPr lang="en-US" sz="2000" dirty="0" smtClean="0">
                <a:solidFill>
                  <a:schemeClr val="accent1">
                    <a:lumMod val="75000"/>
                  </a:schemeClr>
                </a:solidFill>
              </a:rPr>
              <a:t>    </a:t>
            </a:r>
            <a:r>
              <a:rPr lang="en-US" sz="2400" b="1" dirty="0" smtClean="0">
                <a:solidFill>
                  <a:schemeClr val="accent1">
                    <a:lumMod val="75000"/>
                  </a:schemeClr>
                </a:solidFill>
              </a:rPr>
              <a:t>Engage </a:t>
            </a:r>
            <a:r>
              <a:rPr lang="en-US" sz="2400" b="1" dirty="0" smtClean="0"/>
              <a:t>donors in </a:t>
            </a:r>
            <a:r>
              <a:rPr lang="en-US" sz="2400" b="1" dirty="0"/>
              <a:t>a cause they value.</a:t>
            </a:r>
          </a:p>
          <a:p>
            <a:pPr marL="0" indent="0">
              <a:buNone/>
            </a:pPr>
            <a:endParaRPr lang="en-US" sz="2000" dirty="0" smtClean="0"/>
          </a:p>
          <a:p>
            <a:pPr marL="0" indent="0">
              <a:buNone/>
            </a:pPr>
            <a:endParaRPr lang="en-US" sz="2000" dirty="0"/>
          </a:p>
          <a:p>
            <a:pPr marL="0" indent="0">
              <a:buNone/>
            </a:pPr>
            <a:r>
              <a:rPr lang="en-US" sz="2000" dirty="0" smtClean="0"/>
              <a:t>Your case statement needs to put forth a vision and explain in clear terms…</a:t>
            </a:r>
          </a:p>
          <a:p>
            <a:pPr marL="548640" lvl="2" indent="0">
              <a:buNone/>
            </a:pPr>
            <a:r>
              <a:rPr lang="en-US" sz="2800" dirty="0" smtClean="0"/>
              <a:t>Why this is worth doing? </a:t>
            </a:r>
          </a:p>
          <a:p>
            <a:pPr marL="548640" lvl="2" indent="0">
              <a:buNone/>
            </a:pPr>
            <a:r>
              <a:rPr lang="en-US" sz="2800" dirty="0" smtClean="0"/>
              <a:t>Why us</a:t>
            </a:r>
            <a:r>
              <a:rPr lang="en-US" sz="2800" dirty="0"/>
              <a:t>?</a:t>
            </a:r>
          </a:p>
          <a:p>
            <a:pPr marL="548640" lvl="2" indent="0">
              <a:buNone/>
            </a:pPr>
            <a:r>
              <a:rPr lang="en-US" sz="2800" dirty="0" smtClean="0"/>
              <a:t>Why </a:t>
            </a:r>
            <a:r>
              <a:rPr lang="en-US" sz="2800" dirty="0"/>
              <a:t>now?</a:t>
            </a:r>
            <a:br>
              <a:rPr lang="en-US" sz="2800" dirty="0"/>
            </a:br>
            <a:r>
              <a:rPr lang="en-US" sz="2800" dirty="0" smtClean="0"/>
              <a:t>Why </a:t>
            </a:r>
            <a:r>
              <a:rPr lang="en-US" sz="2800" dirty="0"/>
              <a:t>you?</a:t>
            </a:r>
          </a:p>
          <a:p>
            <a:pPr marL="0" indent="0">
              <a:buNone/>
            </a:pPr>
            <a:endParaRPr lang="en-US" dirty="0" smtClean="0"/>
          </a:p>
          <a:p>
            <a:pPr marL="0" indent="0">
              <a:buNone/>
            </a:pPr>
            <a:endParaRPr lang="en-US" sz="2000" dirty="0" smtClean="0"/>
          </a:p>
        </p:txBody>
      </p:sp>
      <p:sp>
        <p:nvSpPr>
          <p:cNvPr id="4" name="Text Placeholder 3"/>
          <p:cNvSpPr>
            <a:spLocks noGrp="1"/>
          </p:cNvSpPr>
          <p:nvPr>
            <p:ph type="body" sz="half" idx="2"/>
          </p:nvPr>
        </p:nvSpPr>
        <p:spPr>
          <a:xfrm>
            <a:off x="152400" y="1459592"/>
            <a:ext cx="2590800" cy="4243615"/>
          </a:xfrm>
        </p:spPr>
        <p:txBody>
          <a:bodyPr>
            <a:normAutofit/>
          </a:bodyPr>
          <a:lstStyle/>
          <a:p>
            <a:r>
              <a:rPr lang="en-US" sz="2400" dirty="0">
                <a:solidFill>
                  <a:schemeClr val="accent1">
                    <a:lumMod val="75000"/>
                  </a:schemeClr>
                </a:solidFill>
              </a:rPr>
              <a:t>Best Practice</a:t>
            </a:r>
          </a:p>
          <a:p>
            <a:r>
              <a:rPr lang="en-US" sz="2400" b="1" dirty="0" smtClean="0"/>
              <a:t>Compelling </a:t>
            </a:r>
          </a:p>
          <a:p>
            <a:r>
              <a:rPr lang="en-US" sz="2400" b="1" dirty="0" smtClean="0"/>
              <a:t>Vision (The Case)</a:t>
            </a:r>
          </a:p>
          <a:p>
            <a:endParaRPr lang="en-US" sz="2000" b="1" dirty="0"/>
          </a:p>
        </p:txBody>
      </p:sp>
      <p:sp>
        <p:nvSpPr>
          <p:cNvPr id="5" name="Footer Placeholder 4"/>
          <p:cNvSpPr>
            <a:spLocks noGrp="1"/>
          </p:cNvSpPr>
          <p:nvPr>
            <p:ph type="ftr" sz="quarter" idx="11"/>
          </p:nvPr>
        </p:nvSpPr>
        <p:spPr/>
        <p:txBody>
          <a:bodyPr>
            <a:normAutofit/>
          </a:bodyPr>
          <a:lstStyle/>
          <a:p>
            <a:r>
              <a:rPr lang="en-US" dirty="0" smtClean="0"/>
              <a:t>Fundraising Best Practices | Cultural Differences?</a:t>
            </a:r>
            <a:endParaRPr lang="en-US" dirty="0"/>
          </a:p>
        </p:txBody>
      </p:sp>
      <p:sp>
        <p:nvSpPr>
          <p:cNvPr id="6" name="Slide Number Placeholder 5"/>
          <p:cNvSpPr>
            <a:spLocks noGrp="1"/>
          </p:cNvSpPr>
          <p:nvPr>
            <p:ph type="sldNum" sz="quarter" idx="12"/>
          </p:nvPr>
        </p:nvSpPr>
        <p:spPr/>
        <p:txBody>
          <a:bodyPr/>
          <a:lstStyle/>
          <a:p>
            <a:fld id="{8AF7BF85-B74E-45F2-A316-1B8E50CDA4CB}" type="slidenum">
              <a:rPr lang="en-US" smtClean="0"/>
              <a:t>39</a:t>
            </a:fld>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844" y="3124200"/>
            <a:ext cx="1600200" cy="2083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5173" y="4108899"/>
            <a:ext cx="1252536" cy="156130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3890" y="5029200"/>
            <a:ext cx="1245210" cy="1650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39024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chemeClr val="accent1">
                    <a:lumMod val="75000"/>
                  </a:schemeClr>
                </a:solidFill>
              </a:rPr>
              <a:t>FUNDRAISING BEST PRACTICES </a:t>
            </a:r>
            <a:endParaRPr lang="en-US" b="1" dirty="0">
              <a:solidFill>
                <a:schemeClr val="accent1">
                  <a:lumMod val="75000"/>
                </a:schemeClr>
              </a:solidFill>
            </a:endParaRPr>
          </a:p>
        </p:txBody>
      </p:sp>
      <p:sp>
        <p:nvSpPr>
          <p:cNvPr id="3" name="Footer Placeholder 2"/>
          <p:cNvSpPr>
            <a:spLocks noGrp="1"/>
          </p:cNvSpPr>
          <p:nvPr>
            <p:ph type="ftr" sz="quarter" idx="11"/>
          </p:nvPr>
        </p:nvSpPr>
        <p:spPr/>
        <p:txBody>
          <a:bodyPr/>
          <a:lstStyle/>
          <a:p>
            <a:r>
              <a:rPr lang="en-US" dirty="0" smtClean="0"/>
              <a:t>Fundraising Best Practices | Cultural Differences?</a:t>
            </a:r>
            <a:endParaRPr lang="en-US" dirty="0"/>
          </a:p>
        </p:txBody>
      </p:sp>
      <p:sp>
        <p:nvSpPr>
          <p:cNvPr id="4" name="Slide Number Placeholder 3"/>
          <p:cNvSpPr>
            <a:spLocks noGrp="1"/>
          </p:cNvSpPr>
          <p:nvPr>
            <p:ph type="sldNum" sz="quarter" idx="12"/>
          </p:nvPr>
        </p:nvSpPr>
        <p:spPr/>
        <p:txBody>
          <a:bodyPr/>
          <a:lstStyle/>
          <a:p>
            <a:fld id="{8AF7BF85-B74E-45F2-A316-1B8E50CDA4CB}" type="slidenum">
              <a:rPr lang="en-US" smtClean="0"/>
              <a:t>4</a:t>
            </a:fld>
            <a:endParaRPr lang="en-US" dirty="0"/>
          </a:p>
        </p:txBody>
      </p:sp>
      <p:sp>
        <p:nvSpPr>
          <p:cNvPr id="6" name="TextBox 5"/>
          <p:cNvSpPr txBox="1"/>
          <p:nvPr/>
        </p:nvSpPr>
        <p:spPr>
          <a:xfrm>
            <a:off x="457200" y="1524000"/>
            <a:ext cx="8077200" cy="4770537"/>
          </a:xfrm>
          <a:prstGeom prst="rect">
            <a:avLst/>
          </a:prstGeom>
          <a:noFill/>
        </p:spPr>
        <p:txBody>
          <a:bodyPr wrap="square" rtlCol="0">
            <a:spAutoFit/>
          </a:bodyPr>
          <a:lstStyle/>
          <a:p>
            <a:r>
              <a:rPr lang="en-US" sz="2400" i="1" dirty="0" smtClean="0"/>
              <a:t>Today’s workshop format….</a:t>
            </a:r>
          </a:p>
          <a:p>
            <a:endParaRPr lang="en-US" sz="2800" dirty="0"/>
          </a:p>
          <a:p>
            <a:r>
              <a:rPr lang="en-US" sz="3200" dirty="0" smtClean="0">
                <a:solidFill>
                  <a:schemeClr val="accent1">
                    <a:lumMod val="75000"/>
                  </a:schemeClr>
                </a:solidFill>
              </a:rPr>
              <a:t>	Compelling Stats</a:t>
            </a:r>
            <a:endParaRPr lang="en-US" sz="3200" dirty="0">
              <a:solidFill>
                <a:schemeClr val="accent1">
                  <a:lumMod val="75000"/>
                </a:schemeClr>
              </a:solidFill>
            </a:endParaRPr>
          </a:p>
          <a:p>
            <a:r>
              <a:rPr lang="en-US" sz="2800" dirty="0" smtClean="0"/>
              <a:t>		Fundraising Concepts </a:t>
            </a:r>
            <a:endParaRPr lang="en-US" sz="2800" dirty="0"/>
          </a:p>
          <a:p>
            <a:r>
              <a:rPr lang="en-US" sz="2800" dirty="0" smtClean="0"/>
              <a:t>	</a:t>
            </a:r>
            <a:r>
              <a:rPr lang="en-US" sz="2800" dirty="0"/>
              <a:t>	</a:t>
            </a:r>
            <a:r>
              <a:rPr lang="en-US" sz="4000" b="1" dirty="0" smtClean="0">
                <a:solidFill>
                  <a:schemeClr val="accent1">
                    <a:lumMod val="75000"/>
                  </a:schemeClr>
                </a:solidFill>
              </a:rPr>
              <a:t> 	</a:t>
            </a:r>
            <a:r>
              <a:rPr lang="en-US" sz="3600" dirty="0" smtClean="0">
                <a:solidFill>
                  <a:schemeClr val="accent1">
                    <a:lumMod val="75000"/>
                  </a:schemeClr>
                </a:solidFill>
              </a:rPr>
              <a:t>Donor Stories </a:t>
            </a:r>
          </a:p>
          <a:p>
            <a:pPr lvl="5"/>
            <a:r>
              <a:rPr lang="en-US" sz="2400" dirty="0" smtClean="0"/>
              <a:t>Quotable Quotes </a:t>
            </a:r>
          </a:p>
          <a:p>
            <a:pPr lvl="8"/>
            <a:r>
              <a:rPr lang="en-US" sz="3200" dirty="0" smtClean="0">
                <a:solidFill>
                  <a:schemeClr val="accent1">
                    <a:lumMod val="75000"/>
                  </a:schemeClr>
                </a:solidFill>
              </a:rPr>
              <a:t>Case Studies </a:t>
            </a:r>
          </a:p>
          <a:p>
            <a:endParaRPr lang="en-US" sz="4000" dirty="0"/>
          </a:p>
          <a:p>
            <a:pPr algn="ctr"/>
            <a:r>
              <a:rPr lang="en-US" sz="2800" dirty="0" smtClean="0"/>
              <a:t>SHARE &amp; COMPARE </a:t>
            </a:r>
          </a:p>
          <a:p>
            <a:pPr algn="ctr"/>
            <a:r>
              <a:rPr lang="en-US" sz="2800" dirty="0" smtClean="0"/>
              <a:t>EXPERIENCES &amp; STORIES</a:t>
            </a:r>
          </a:p>
        </p:txBody>
      </p:sp>
    </p:spTree>
    <p:extLst>
      <p:ext uri="{BB962C8B-B14F-4D97-AF65-F5344CB8AC3E}">
        <p14:creationId xmlns:p14="http://schemas.microsoft.com/office/powerpoint/2010/main" val="50446403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MAJOR DONOR PROGRAMS </a:t>
            </a:r>
            <a:endParaRPr lang="en-US" dirty="0">
              <a:solidFill>
                <a:schemeClr val="tx1"/>
              </a:solidFill>
            </a:endParaRPr>
          </a:p>
        </p:txBody>
      </p:sp>
      <p:sp>
        <p:nvSpPr>
          <p:cNvPr id="3" name="Text Placeholder 2"/>
          <p:cNvSpPr>
            <a:spLocks noGrp="1"/>
          </p:cNvSpPr>
          <p:nvPr>
            <p:ph type="body" idx="1"/>
          </p:nvPr>
        </p:nvSpPr>
        <p:spPr/>
        <p:txBody>
          <a:bodyPr>
            <a:normAutofit/>
          </a:bodyPr>
          <a:lstStyle/>
          <a:p>
            <a:r>
              <a:rPr lang="en-US" dirty="0"/>
              <a:t>What experience have you had?</a:t>
            </a:r>
          </a:p>
          <a:p>
            <a:r>
              <a:rPr lang="en-US" dirty="0"/>
              <a:t>Best Practices to share? </a:t>
            </a:r>
          </a:p>
          <a:p>
            <a:endParaRPr lang="en-US" dirty="0"/>
          </a:p>
        </p:txBody>
      </p:sp>
      <p:sp>
        <p:nvSpPr>
          <p:cNvPr id="4" name="Footer Placeholder 3"/>
          <p:cNvSpPr>
            <a:spLocks noGrp="1"/>
          </p:cNvSpPr>
          <p:nvPr>
            <p:ph type="ftr" sz="quarter" idx="11"/>
          </p:nvPr>
        </p:nvSpPr>
        <p:spPr/>
        <p:txBody>
          <a:bodyPr/>
          <a:lstStyle/>
          <a:p>
            <a:r>
              <a:rPr lang="en-US" dirty="0" smtClean="0"/>
              <a:t>Fundraising Best Practices | Cultural Differences?</a:t>
            </a:r>
            <a:endParaRPr lang="en-US" dirty="0"/>
          </a:p>
        </p:txBody>
      </p:sp>
      <p:sp>
        <p:nvSpPr>
          <p:cNvPr id="5" name="Slide Number Placeholder 4"/>
          <p:cNvSpPr>
            <a:spLocks noGrp="1"/>
          </p:cNvSpPr>
          <p:nvPr>
            <p:ph type="sldNum" sz="quarter" idx="12"/>
          </p:nvPr>
        </p:nvSpPr>
        <p:spPr/>
        <p:txBody>
          <a:bodyPr/>
          <a:lstStyle/>
          <a:p>
            <a:fld id="{8AF7BF85-B74E-45F2-A316-1B8E50CDA4CB}" type="slidenum">
              <a:rPr lang="en-US" smtClean="0"/>
              <a:t>40</a:t>
            </a:fld>
            <a:endParaRPr lang="en-US" dirty="0"/>
          </a:p>
        </p:txBody>
      </p:sp>
    </p:spTree>
    <p:extLst>
      <p:ext uri="{BB962C8B-B14F-4D97-AF65-F5344CB8AC3E}">
        <p14:creationId xmlns:p14="http://schemas.microsoft.com/office/powerpoint/2010/main" val="156974292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smtClean="0">
                <a:solidFill>
                  <a:schemeClr val="accent1">
                    <a:lumMod val="75000"/>
                  </a:schemeClr>
                </a:solidFill>
              </a:rPr>
              <a:t>What is a Major Gift?</a:t>
            </a:r>
            <a:endParaRPr lang="en-US" b="1" dirty="0">
              <a:solidFill>
                <a:schemeClr val="accent1">
                  <a:lumMod val="75000"/>
                </a:schemeClr>
              </a:solidFill>
            </a:endParaRPr>
          </a:p>
        </p:txBody>
      </p:sp>
      <p:sp>
        <p:nvSpPr>
          <p:cNvPr id="7" name="Content Placeholder 6"/>
          <p:cNvSpPr>
            <a:spLocks noGrp="1"/>
          </p:cNvSpPr>
          <p:nvPr>
            <p:ph idx="1"/>
          </p:nvPr>
        </p:nvSpPr>
        <p:spPr/>
        <p:txBody>
          <a:bodyPr/>
          <a:lstStyle/>
          <a:p>
            <a:endParaRPr lang="en-US" dirty="0" smtClean="0"/>
          </a:p>
          <a:p>
            <a:endParaRPr lang="en-US" dirty="0"/>
          </a:p>
          <a:p>
            <a:pPr marL="0" indent="0" algn="ctr">
              <a:buNone/>
            </a:pPr>
            <a:r>
              <a:rPr lang="en-US" sz="3600" dirty="0" smtClean="0"/>
              <a:t>Research has shown that people see themselves as having made a major gift if they donate $500 to $1,000.</a:t>
            </a:r>
          </a:p>
          <a:p>
            <a:pPr marL="0" indent="0" algn="ctr">
              <a:buNone/>
            </a:pPr>
            <a:endParaRPr lang="en-US" sz="3600" dirty="0" smtClean="0"/>
          </a:p>
          <a:p>
            <a:pPr marL="0" indent="0" algn="ctr">
              <a:buNone/>
            </a:pPr>
            <a:r>
              <a:rPr lang="en-US" sz="3600" dirty="0" smtClean="0">
                <a:solidFill>
                  <a:srgbClr val="FF0000"/>
                </a:solidFill>
              </a:rPr>
              <a:t>Cultural differences?</a:t>
            </a:r>
            <a:endParaRPr lang="en-US" sz="3600" dirty="0">
              <a:solidFill>
                <a:srgbClr val="FF0000"/>
              </a:solidFill>
            </a:endParaRPr>
          </a:p>
        </p:txBody>
      </p:sp>
      <p:sp>
        <p:nvSpPr>
          <p:cNvPr id="4" name="Footer Placeholder 3"/>
          <p:cNvSpPr>
            <a:spLocks noGrp="1"/>
          </p:cNvSpPr>
          <p:nvPr>
            <p:ph type="ftr" sz="quarter" idx="11"/>
          </p:nvPr>
        </p:nvSpPr>
        <p:spPr/>
        <p:txBody>
          <a:bodyPr/>
          <a:lstStyle/>
          <a:p>
            <a:r>
              <a:rPr lang="en-US" smtClean="0"/>
              <a:t>Fundraising Best Practices | Cultural Differences?</a:t>
            </a:r>
            <a:endParaRPr lang="en-US" dirty="0"/>
          </a:p>
        </p:txBody>
      </p:sp>
      <p:sp>
        <p:nvSpPr>
          <p:cNvPr id="5" name="Slide Number Placeholder 4"/>
          <p:cNvSpPr>
            <a:spLocks noGrp="1"/>
          </p:cNvSpPr>
          <p:nvPr>
            <p:ph type="sldNum" sz="quarter" idx="12"/>
          </p:nvPr>
        </p:nvSpPr>
        <p:spPr/>
        <p:txBody>
          <a:bodyPr/>
          <a:lstStyle/>
          <a:p>
            <a:fld id="{8AF7BF85-B74E-45F2-A316-1B8E50CDA4CB}" type="slidenum">
              <a:rPr lang="en-US" smtClean="0"/>
              <a:t>41</a:t>
            </a:fld>
            <a:endParaRPr lang="en-US" dirty="0"/>
          </a:p>
        </p:txBody>
      </p:sp>
    </p:spTree>
    <p:extLst>
      <p:ext uri="{BB962C8B-B14F-4D97-AF65-F5344CB8AC3E}">
        <p14:creationId xmlns:p14="http://schemas.microsoft.com/office/powerpoint/2010/main" val="31177073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33400"/>
            <a:ext cx="2444496" cy="1291952"/>
          </a:xfrm>
        </p:spPr>
        <p:txBody>
          <a:bodyPr>
            <a:normAutofit/>
          </a:bodyPr>
          <a:lstStyle/>
          <a:p>
            <a:r>
              <a:rPr lang="en-US" b="1" dirty="0" smtClean="0"/>
              <a:t>MAJOR DONOR </a:t>
            </a:r>
            <a:br>
              <a:rPr lang="en-US" b="1" dirty="0" smtClean="0"/>
            </a:br>
            <a:r>
              <a:rPr lang="en-US" b="1" dirty="0" smtClean="0"/>
              <a:t>PROGRAMS </a:t>
            </a:r>
            <a:r>
              <a:rPr lang="en-US" dirty="0"/>
              <a:t/>
            </a:r>
            <a:br>
              <a:rPr lang="en-US" dirty="0"/>
            </a:br>
            <a:endParaRPr lang="en-US" dirty="0"/>
          </a:p>
        </p:txBody>
      </p:sp>
      <p:sp>
        <p:nvSpPr>
          <p:cNvPr id="9" name="Content Placeholder 8"/>
          <p:cNvSpPr>
            <a:spLocks noGrp="1"/>
          </p:cNvSpPr>
          <p:nvPr>
            <p:ph idx="1"/>
          </p:nvPr>
        </p:nvSpPr>
        <p:spPr>
          <a:xfrm>
            <a:off x="2819400" y="914400"/>
            <a:ext cx="6096000" cy="5791200"/>
          </a:xfrm>
        </p:spPr>
        <p:txBody>
          <a:bodyPr>
            <a:normAutofit/>
          </a:bodyPr>
          <a:lstStyle/>
          <a:p>
            <a:r>
              <a:rPr lang="en-US" sz="2400" b="1" dirty="0" smtClean="0">
                <a:solidFill>
                  <a:schemeClr val="accent1">
                    <a:lumMod val="75000"/>
                  </a:schemeClr>
                </a:solidFill>
              </a:rPr>
              <a:t>Active management </a:t>
            </a:r>
            <a:r>
              <a:rPr lang="en-US" sz="2400" dirty="0" smtClean="0"/>
              <a:t>of individuals thought to have potential by an assigned development officer (or team). </a:t>
            </a:r>
          </a:p>
          <a:p>
            <a:pPr marL="0" indent="0">
              <a:buNone/>
            </a:pPr>
            <a:endParaRPr lang="en-US" sz="2400" dirty="0" smtClean="0"/>
          </a:p>
          <a:p>
            <a:r>
              <a:rPr lang="en-US" sz="2400" b="1" dirty="0" smtClean="0">
                <a:solidFill>
                  <a:schemeClr val="accent1">
                    <a:lumMod val="75000"/>
                  </a:schemeClr>
                </a:solidFill>
              </a:rPr>
              <a:t>Long and short term strategies </a:t>
            </a:r>
            <a:r>
              <a:rPr lang="en-US" sz="2400" dirty="0" smtClean="0"/>
              <a:t>developed.</a:t>
            </a:r>
          </a:p>
          <a:p>
            <a:pPr marL="0" indent="0">
              <a:buNone/>
            </a:pPr>
            <a:endParaRPr lang="en-US" sz="2400" dirty="0" smtClean="0"/>
          </a:p>
          <a:p>
            <a:r>
              <a:rPr lang="en-US" sz="2400" dirty="0" smtClean="0"/>
              <a:t>Get to know the donor (passions and interests). Gradually </a:t>
            </a:r>
            <a:r>
              <a:rPr lang="en-US" sz="2400" b="1" dirty="0" smtClean="0">
                <a:solidFill>
                  <a:schemeClr val="accent1">
                    <a:lumMod val="75000"/>
                  </a:schemeClr>
                </a:solidFill>
              </a:rPr>
              <a:t>engage them</a:t>
            </a:r>
            <a:r>
              <a:rPr lang="en-US" sz="2400" b="1" dirty="0"/>
              <a:t> </a:t>
            </a:r>
            <a:r>
              <a:rPr lang="en-US" sz="2400" dirty="0" smtClean="0"/>
              <a:t>until the time and opportunity is right for an “ask”. </a:t>
            </a:r>
          </a:p>
          <a:p>
            <a:endParaRPr lang="en-US" sz="2400" dirty="0"/>
          </a:p>
          <a:p>
            <a:r>
              <a:rPr lang="en-US" sz="2400" dirty="0" smtClean="0"/>
              <a:t>Continue to steward them (other gifts often follow.)  </a:t>
            </a:r>
          </a:p>
          <a:p>
            <a:endParaRPr lang="en-US" sz="2400" dirty="0"/>
          </a:p>
          <a:p>
            <a:endParaRPr lang="en-US" sz="2400" dirty="0"/>
          </a:p>
        </p:txBody>
      </p:sp>
      <p:sp>
        <p:nvSpPr>
          <p:cNvPr id="4" name="Text Placeholder 3"/>
          <p:cNvSpPr>
            <a:spLocks noGrp="1"/>
          </p:cNvSpPr>
          <p:nvPr>
            <p:ph type="body" sz="half" idx="2"/>
          </p:nvPr>
        </p:nvSpPr>
        <p:spPr>
          <a:xfrm>
            <a:off x="228600" y="1524000"/>
            <a:ext cx="2514600" cy="5105400"/>
          </a:xfrm>
        </p:spPr>
        <p:txBody>
          <a:bodyPr>
            <a:normAutofit fontScale="92500" lnSpcReduction="20000"/>
          </a:bodyPr>
          <a:lstStyle/>
          <a:p>
            <a:endParaRPr lang="en-US" sz="2400" dirty="0" smtClean="0"/>
          </a:p>
          <a:p>
            <a:r>
              <a:rPr lang="en-US" sz="2800" dirty="0">
                <a:solidFill>
                  <a:schemeClr val="accent1">
                    <a:lumMod val="75000"/>
                  </a:schemeClr>
                </a:solidFill>
              </a:rPr>
              <a:t>Best </a:t>
            </a:r>
            <a:r>
              <a:rPr lang="en-US" sz="2800" dirty="0" smtClean="0">
                <a:solidFill>
                  <a:schemeClr val="accent1">
                    <a:lumMod val="75000"/>
                  </a:schemeClr>
                </a:solidFill>
              </a:rPr>
              <a:t>Practice</a:t>
            </a:r>
            <a:endParaRPr lang="en-US" sz="2800" dirty="0">
              <a:solidFill>
                <a:schemeClr val="accent1">
                  <a:lumMod val="75000"/>
                </a:schemeClr>
              </a:solidFill>
            </a:endParaRPr>
          </a:p>
          <a:p>
            <a:r>
              <a:rPr lang="en-US" sz="2800" b="1" dirty="0" smtClean="0"/>
              <a:t>Relationship Strategy </a:t>
            </a:r>
          </a:p>
          <a:p>
            <a:endParaRPr lang="en-US" sz="2400" dirty="0" smtClean="0"/>
          </a:p>
          <a:p>
            <a:endParaRPr lang="en-US" sz="2400" b="1" dirty="0"/>
          </a:p>
          <a:p>
            <a:pPr algn="r"/>
            <a:r>
              <a:rPr lang="en-US" sz="2400" b="1" i="1" dirty="0" smtClean="0"/>
              <a:t>“</a:t>
            </a:r>
            <a:r>
              <a:rPr lang="en-US" sz="2400" i="1" dirty="0" smtClean="0"/>
              <a:t>What </a:t>
            </a:r>
            <a:r>
              <a:rPr lang="en-US" sz="2400" i="1" dirty="0"/>
              <a:t>happens is that you connect with donors </a:t>
            </a:r>
            <a:r>
              <a:rPr lang="en-US" sz="2400" i="1" dirty="0" smtClean="0"/>
              <a:t>personally. </a:t>
            </a:r>
          </a:p>
          <a:p>
            <a:pPr algn="r"/>
            <a:r>
              <a:rPr lang="en-US" sz="2400" i="1" dirty="0" smtClean="0"/>
              <a:t> It is </a:t>
            </a:r>
            <a:r>
              <a:rPr lang="en-US" sz="2400" i="1" dirty="0"/>
              <a:t>a true relationship. </a:t>
            </a:r>
            <a:endParaRPr lang="en-US" sz="2400" i="1" dirty="0" smtClean="0"/>
          </a:p>
          <a:p>
            <a:pPr algn="r"/>
            <a:r>
              <a:rPr lang="en-US" sz="2400" i="1" dirty="0" smtClean="0"/>
              <a:t>No </a:t>
            </a:r>
            <a:r>
              <a:rPr lang="en-US" sz="2400" i="1" dirty="0"/>
              <a:t>matter what happens…it leads elsewhere in life</a:t>
            </a:r>
            <a:r>
              <a:rPr lang="en-US" sz="2400" i="1" dirty="0" smtClean="0"/>
              <a:t>.”</a:t>
            </a:r>
            <a:endParaRPr lang="en-US" sz="2400" i="1" dirty="0"/>
          </a:p>
          <a:p>
            <a:pPr algn="r"/>
            <a:r>
              <a:rPr lang="en-US" sz="1500" i="1" dirty="0" smtClean="0"/>
              <a:t>--Lyn Woods  </a:t>
            </a:r>
            <a:endParaRPr lang="en-US" sz="1500" i="1" dirty="0"/>
          </a:p>
          <a:p>
            <a:endParaRPr lang="en-US" sz="2400" dirty="0"/>
          </a:p>
          <a:p>
            <a:endParaRPr lang="en-US" sz="2400" b="1" i="1" dirty="0" smtClean="0">
              <a:solidFill>
                <a:schemeClr val="accent1">
                  <a:lumMod val="75000"/>
                </a:schemeClr>
              </a:solidFill>
            </a:endParaRPr>
          </a:p>
        </p:txBody>
      </p:sp>
      <p:sp>
        <p:nvSpPr>
          <p:cNvPr id="5" name="Footer Placeholder 4"/>
          <p:cNvSpPr>
            <a:spLocks noGrp="1"/>
          </p:cNvSpPr>
          <p:nvPr>
            <p:ph type="ftr" sz="quarter" idx="11"/>
          </p:nvPr>
        </p:nvSpPr>
        <p:spPr/>
        <p:txBody>
          <a:bodyPr>
            <a:normAutofit/>
          </a:bodyPr>
          <a:lstStyle/>
          <a:p>
            <a:r>
              <a:rPr lang="en-US" dirty="0" smtClean="0"/>
              <a:t>Fundraising Best Practices | Cultural Differences?</a:t>
            </a:r>
            <a:endParaRPr lang="en-US" dirty="0"/>
          </a:p>
        </p:txBody>
      </p:sp>
      <p:sp>
        <p:nvSpPr>
          <p:cNvPr id="6" name="Slide Number Placeholder 5"/>
          <p:cNvSpPr>
            <a:spLocks noGrp="1"/>
          </p:cNvSpPr>
          <p:nvPr>
            <p:ph type="sldNum" sz="quarter" idx="12"/>
          </p:nvPr>
        </p:nvSpPr>
        <p:spPr/>
        <p:txBody>
          <a:bodyPr/>
          <a:lstStyle/>
          <a:p>
            <a:fld id="{8AF7BF85-B74E-45F2-A316-1B8E50CDA4CB}" type="slidenum">
              <a:rPr lang="en-US" smtClean="0"/>
              <a:t>42</a:t>
            </a:fld>
            <a:endParaRPr lang="en-US" dirty="0"/>
          </a:p>
        </p:txBody>
      </p:sp>
    </p:spTree>
    <p:extLst>
      <p:ext uri="{BB962C8B-B14F-4D97-AF65-F5344CB8AC3E}">
        <p14:creationId xmlns:p14="http://schemas.microsoft.com/office/powerpoint/2010/main" val="34391461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1" name="Rectangle 3"/>
          <p:cNvSpPr>
            <a:spLocks noChangeArrowheads="1"/>
          </p:cNvSpPr>
          <p:nvPr/>
        </p:nvSpPr>
        <p:spPr bwMode="auto">
          <a:xfrm>
            <a:off x="304799" y="533400"/>
            <a:ext cx="848457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3200" dirty="0" smtClean="0"/>
              <a:t>Key Concept | Donor Engagement Cycle </a:t>
            </a:r>
            <a:endParaRPr lang="en-US" altLang="en-US" sz="3200" dirty="0"/>
          </a:p>
        </p:txBody>
      </p:sp>
      <p:sp>
        <p:nvSpPr>
          <p:cNvPr id="196612" name="Oval 4"/>
          <p:cNvSpPr>
            <a:spLocks noChangeArrowheads="1"/>
          </p:cNvSpPr>
          <p:nvPr/>
        </p:nvSpPr>
        <p:spPr bwMode="auto">
          <a:xfrm>
            <a:off x="2590800" y="1752600"/>
            <a:ext cx="1524000" cy="1353160"/>
          </a:xfrm>
          <a:prstGeom prst="ellipse">
            <a:avLst/>
          </a:prstGeom>
          <a:solidFill>
            <a:schemeClr val="bg2">
              <a:lumMod val="50000"/>
            </a:schemeClr>
          </a:solidFill>
          <a:ln w="9525">
            <a:solidFill>
              <a:schemeClr val="tx1"/>
            </a:solidFill>
            <a:round/>
            <a:headEnd/>
            <a:tailEnd/>
          </a:ln>
          <a:effectLst/>
        </p:spPr>
        <p:txBody>
          <a:bodyPr wrap="none" anchor="ctr"/>
          <a:lstStyle/>
          <a:p>
            <a:endParaRPr lang="en-US" dirty="0">
              <a:solidFill>
                <a:schemeClr val="accent1"/>
              </a:solidFill>
            </a:endParaRPr>
          </a:p>
        </p:txBody>
      </p:sp>
      <p:sp>
        <p:nvSpPr>
          <p:cNvPr id="196614" name="Text Box 6"/>
          <p:cNvSpPr txBox="1">
            <a:spLocks noChangeArrowheads="1"/>
          </p:cNvSpPr>
          <p:nvPr/>
        </p:nvSpPr>
        <p:spPr bwMode="auto">
          <a:xfrm>
            <a:off x="2341684" y="2113709"/>
            <a:ext cx="2022232"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b="1" dirty="0">
                <a:solidFill>
                  <a:schemeClr val="bg1"/>
                </a:solidFill>
              </a:rPr>
              <a:t>Create </a:t>
            </a:r>
            <a:r>
              <a:rPr lang="en-US" altLang="en-US" sz="1400" b="1" dirty="0" smtClean="0">
                <a:solidFill>
                  <a:schemeClr val="bg1"/>
                </a:solidFill>
              </a:rPr>
              <a:t>Gratifying </a:t>
            </a:r>
          </a:p>
          <a:p>
            <a:pPr algn="ctr">
              <a:spcBef>
                <a:spcPct val="50000"/>
              </a:spcBef>
            </a:pPr>
            <a:r>
              <a:rPr lang="en-US" altLang="en-US" sz="1400" b="1" dirty="0" smtClean="0">
                <a:solidFill>
                  <a:schemeClr val="bg1"/>
                </a:solidFill>
              </a:rPr>
              <a:t>Gift </a:t>
            </a:r>
            <a:r>
              <a:rPr lang="en-US" altLang="en-US" sz="1400" b="1" dirty="0">
                <a:solidFill>
                  <a:schemeClr val="bg1"/>
                </a:solidFill>
              </a:rPr>
              <a:t>Experience</a:t>
            </a:r>
          </a:p>
        </p:txBody>
      </p:sp>
      <p:sp>
        <p:nvSpPr>
          <p:cNvPr id="196615" name="Oval 7"/>
          <p:cNvSpPr>
            <a:spLocks noChangeArrowheads="1"/>
          </p:cNvSpPr>
          <p:nvPr/>
        </p:nvSpPr>
        <p:spPr bwMode="auto">
          <a:xfrm>
            <a:off x="4724400" y="1752600"/>
            <a:ext cx="1676400" cy="1353160"/>
          </a:xfrm>
          <a:prstGeom prst="ellipse">
            <a:avLst/>
          </a:prstGeom>
          <a:solidFill>
            <a:schemeClr val="bg2">
              <a:lumMod val="50000"/>
            </a:schemeClr>
          </a:solidFill>
          <a:ln w="9525">
            <a:solidFill>
              <a:schemeClr val="tx1"/>
            </a:solidFill>
            <a:round/>
            <a:headEnd/>
            <a:tailEnd/>
          </a:ln>
          <a:effectLst/>
        </p:spPr>
        <p:txBody>
          <a:bodyPr wrap="none" anchor="ctr"/>
          <a:lstStyle/>
          <a:p>
            <a:endParaRPr lang="en-US" dirty="0">
              <a:solidFill>
                <a:schemeClr val="accent1"/>
              </a:solidFill>
            </a:endParaRPr>
          </a:p>
        </p:txBody>
      </p:sp>
      <p:sp>
        <p:nvSpPr>
          <p:cNvPr id="196616" name="Oval 8"/>
          <p:cNvSpPr>
            <a:spLocks noChangeArrowheads="1"/>
          </p:cNvSpPr>
          <p:nvPr/>
        </p:nvSpPr>
        <p:spPr bwMode="auto">
          <a:xfrm>
            <a:off x="6553200" y="2743200"/>
            <a:ext cx="1676400" cy="1377034"/>
          </a:xfrm>
          <a:prstGeom prst="ellipse">
            <a:avLst/>
          </a:prstGeom>
          <a:solidFill>
            <a:schemeClr val="bg2">
              <a:lumMod val="50000"/>
            </a:schemeClr>
          </a:solidFill>
          <a:ln w="9525">
            <a:solidFill>
              <a:schemeClr val="tx1"/>
            </a:solidFill>
            <a:round/>
            <a:headEnd/>
            <a:tailEnd/>
          </a:ln>
          <a:effectLst/>
        </p:spPr>
        <p:txBody>
          <a:bodyPr wrap="none" anchor="ctr"/>
          <a:lstStyle/>
          <a:p>
            <a:endParaRPr lang="en-US" dirty="0"/>
          </a:p>
        </p:txBody>
      </p:sp>
      <p:sp>
        <p:nvSpPr>
          <p:cNvPr id="196617" name="Oval 9"/>
          <p:cNvSpPr>
            <a:spLocks noChangeArrowheads="1"/>
          </p:cNvSpPr>
          <p:nvPr/>
        </p:nvSpPr>
        <p:spPr bwMode="auto">
          <a:xfrm>
            <a:off x="1219200" y="3105760"/>
            <a:ext cx="1524000" cy="1248508"/>
          </a:xfrm>
          <a:prstGeom prst="ellipse">
            <a:avLst/>
          </a:prstGeom>
          <a:solidFill>
            <a:schemeClr val="bg2">
              <a:lumMod val="50000"/>
            </a:schemeClr>
          </a:solidFill>
          <a:ln w="9525">
            <a:solidFill>
              <a:schemeClr val="tx1"/>
            </a:solidFill>
            <a:round/>
            <a:headEnd/>
            <a:tailEnd/>
          </a:ln>
          <a:effectLst/>
        </p:spPr>
        <p:txBody>
          <a:bodyPr wrap="none" anchor="ctr"/>
          <a:lstStyle/>
          <a:p>
            <a:endParaRPr lang="en-US" dirty="0"/>
          </a:p>
        </p:txBody>
      </p:sp>
      <p:sp>
        <p:nvSpPr>
          <p:cNvPr id="196619" name="Oval 11"/>
          <p:cNvSpPr>
            <a:spLocks noChangeArrowheads="1"/>
          </p:cNvSpPr>
          <p:nvPr/>
        </p:nvSpPr>
        <p:spPr bwMode="auto">
          <a:xfrm>
            <a:off x="5334000" y="4267200"/>
            <a:ext cx="1676400" cy="1447800"/>
          </a:xfrm>
          <a:prstGeom prst="ellipse">
            <a:avLst/>
          </a:prstGeom>
          <a:solidFill>
            <a:schemeClr val="bg2">
              <a:lumMod val="50000"/>
            </a:schemeClr>
          </a:solidFill>
          <a:ln w="9525">
            <a:solidFill>
              <a:schemeClr val="tx1"/>
            </a:solidFill>
            <a:round/>
            <a:headEnd/>
            <a:tailEnd/>
          </a:ln>
          <a:effectLst/>
        </p:spPr>
        <p:txBody>
          <a:bodyPr wrap="none" anchor="ctr"/>
          <a:lstStyle/>
          <a:p>
            <a:endParaRPr lang="en-US" dirty="0"/>
          </a:p>
        </p:txBody>
      </p:sp>
      <p:sp>
        <p:nvSpPr>
          <p:cNvPr id="196620" name="Oval 12"/>
          <p:cNvSpPr>
            <a:spLocks noChangeArrowheads="1"/>
          </p:cNvSpPr>
          <p:nvPr/>
        </p:nvSpPr>
        <p:spPr bwMode="auto">
          <a:xfrm>
            <a:off x="2819400" y="4267200"/>
            <a:ext cx="1837592" cy="1447800"/>
          </a:xfrm>
          <a:prstGeom prst="ellipse">
            <a:avLst/>
          </a:prstGeom>
          <a:solidFill>
            <a:schemeClr val="bg2">
              <a:lumMod val="50000"/>
            </a:schemeClr>
          </a:solidFill>
          <a:ln w="9525">
            <a:solidFill>
              <a:schemeClr val="tx1"/>
            </a:solidFill>
            <a:round/>
            <a:headEnd/>
            <a:tailEnd/>
          </a:ln>
          <a:effectLst/>
        </p:spPr>
        <p:txBody>
          <a:bodyPr wrap="none" anchor="ctr"/>
          <a:lstStyle/>
          <a:p>
            <a:endParaRPr lang="en-US" dirty="0"/>
          </a:p>
        </p:txBody>
      </p:sp>
      <p:sp>
        <p:nvSpPr>
          <p:cNvPr id="196621" name="Line 13"/>
          <p:cNvSpPr>
            <a:spLocks noChangeShapeType="1"/>
          </p:cNvSpPr>
          <p:nvPr/>
        </p:nvSpPr>
        <p:spPr bwMode="auto">
          <a:xfrm flipV="1">
            <a:off x="1960683" y="2605026"/>
            <a:ext cx="609600" cy="43876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96622" name="Line 14"/>
          <p:cNvSpPr>
            <a:spLocks noChangeShapeType="1"/>
          </p:cNvSpPr>
          <p:nvPr/>
        </p:nvSpPr>
        <p:spPr bwMode="auto">
          <a:xfrm>
            <a:off x="4114800" y="2286000"/>
            <a:ext cx="1600200" cy="191043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96623" name="Line 15"/>
          <p:cNvSpPr>
            <a:spLocks noChangeShapeType="1"/>
          </p:cNvSpPr>
          <p:nvPr/>
        </p:nvSpPr>
        <p:spPr bwMode="auto">
          <a:xfrm>
            <a:off x="6324600" y="2590800"/>
            <a:ext cx="533400" cy="3048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96624" name="Line 16"/>
          <p:cNvSpPr>
            <a:spLocks noChangeShapeType="1"/>
          </p:cNvSpPr>
          <p:nvPr/>
        </p:nvSpPr>
        <p:spPr bwMode="auto">
          <a:xfrm flipH="1">
            <a:off x="6591300" y="4038600"/>
            <a:ext cx="266700" cy="31566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96625" name="Line 17"/>
          <p:cNvSpPr>
            <a:spLocks noChangeShapeType="1"/>
          </p:cNvSpPr>
          <p:nvPr/>
        </p:nvSpPr>
        <p:spPr bwMode="auto">
          <a:xfrm flipH="1">
            <a:off x="4567848" y="5246132"/>
            <a:ext cx="766152" cy="1166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96626" name="Line 18"/>
          <p:cNvSpPr>
            <a:spLocks noChangeShapeType="1"/>
          </p:cNvSpPr>
          <p:nvPr/>
        </p:nvSpPr>
        <p:spPr bwMode="auto">
          <a:xfrm flipH="1" flipV="1">
            <a:off x="2321168" y="4354268"/>
            <a:ext cx="498231" cy="52253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96628" name="Text Box 20"/>
          <p:cNvSpPr txBox="1">
            <a:spLocks noChangeArrowheads="1"/>
          </p:cNvSpPr>
          <p:nvPr/>
        </p:nvSpPr>
        <p:spPr bwMode="auto">
          <a:xfrm>
            <a:off x="4706815" y="2113709"/>
            <a:ext cx="1866900"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b="1" dirty="0" smtClean="0">
                <a:solidFill>
                  <a:schemeClr val="bg1"/>
                </a:solidFill>
              </a:rPr>
              <a:t>Identify &amp; </a:t>
            </a:r>
          </a:p>
          <a:p>
            <a:pPr algn="ctr">
              <a:spcBef>
                <a:spcPct val="50000"/>
              </a:spcBef>
            </a:pPr>
            <a:r>
              <a:rPr lang="en-US" altLang="en-US" sz="1400" b="1" dirty="0" smtClean="0">
                <a:solidFill>
                  <a:schemeClr val="bg1"/>
                </a:solidFill>
              </a:rPr>
              <a:t>Qualify</a:t>
            </a:r>
            <a:endParaRPr lang="en-US" altLang="en-US" sz="1400" b="1" dirty="0">
              <a:solidFill>
                <a:schemeClr val="bg1"/>
              </a:solidFill>
            </a:endParaRPr>
          </a:p>
        </p:txBody>
      </p:sp>
      <p:sp>
        <p:nvSpPr>
          <p:cNvPr id="196629" name="Text Box 21"/>
          <p:cNvSpPr txBox="1">
            <a:spLocks noChangeArrowheads="1"/>
          </p:cNvSpPr>
          <p:nvPr/>
        </p:nvSpPr>
        <p:spPr bwMode="auto">
          <a:xfrm>
            <a:off x="5334000" y="4615534"/>
            <a:ext cx="1752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400" b="1" dirty="0" smtClean="0">
                <a:solidFill>
                  <a:schemeClr val="bg1"/>
                </a:solidFill>
              </a:rPr>
              <a:t>Identify Interests and Passions</a:t>
            </a:r>
          </a:p>
        </p:txBody>
      </p:sp>
      <p:sp>
        <p:nvSpPr>
          <p:cNvPr id="196630" name="Text Box 22"/>
          <p:cNvSpPr txBox="1">
            <a:spLocks noChangeArrowheads="1"/>
          </p:cNvSpPr>
          <p:nvPr/>
        </p:nvSpPr>
        <p:spPr bwMode="auto">
          <a:xfrm>
            <a:off x="6553200" y="3124200"/>
            <a:ext cx="1752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400" b="1" dirty="0" smtClean="0">
                <a:solidFill>
                  <a:schemeClr val="bg1"/>
                </a:solidFill>
              </a:rPr>
              <a:t>Build Trust-Based Relationship</a:t>
            </a:r>
            <a:endParaRPr lang="en-US" altLang="en-US" sz="1400" b="1" dirty="0">
              <a:solidFill>
                <a:schemeClr val="bg1"/>
              </a:solidFill>
            </a:endParaRPr>
          </a:p>
        </p:txBody>
      </p:sp>
      <p:sp>
        <p:nvSpPr>
          <p:cNvPr id="196631" name="Text Box 23"/>
          <p:cNvSpPr txBox="1">
            <a:spLocks noChangeArrowheads="1"/>
          </p:cNvSpPr>
          <p:nvPr/>
        </p:nvSpPr>
        <p:spPr bwMode="auto">
          <a:xfrm>
            <a:off x="2895600" y="4615534"/>
            <a:ext cx="17526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400" b="1" dirty="0">
                <a:solidFill>
                  <a:schemeClr val="bg1"/>
                </a:solidFill>
              </a:rPr>
              <a:t>Match Passion(s) to Organizational Initiatives</a:t>
            </a:r>
          </a:p>
        </p:txBody>
      </p:sp>
      <p:sp>
        <p:nvSpPr>
          <p:cNvPr id="196633" name="Text Box 25"/>
          <p:cNvSpPr txBox="1">
            <a:spLocks noChangeArrowheads="1"/>
          </p:cNvSpPr>
          <p:nvPr/>
        </p:nvSpPr>
        <p:spPr bwMode="auto">
          <a:xfrm>
            <a:off x="1143000" y="3468404"/>
            <a:ext cx="1752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400" b="1" dirty="0">
                <a:solidFill>
                  <a:schemeClr val="bg1"/>
                </a:solidFill>
              </a:rPr>
              <a:t>Gain Gift Commitment</a:t>
            </a:r>
          </a:p>
        </p:txBody>
      </p:sp>
      <p:sp>
        <p:nvSpPr>
          <p:cNvPr id="196634" name="Text Box 26"/>
          <p:cNvSpPr txBox="1">
            <a:spLocks noChangeArrowheads="1"/>
          </p:cNvSpPr>
          <p:nvPr/>
        </p:nvSpPr>
        <p:spPr bwMode="auto">
          <a:xfrm>
            <a:off x="4120662" y="3510328"/>
            <a:ext cx="12133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b="1" dirty="0" smtClean="0"/>
              <a:t>DONOR</a:t>
            </a:r>
            <a:endParaRPr lang="en-US" altLang="en-US" b="1" dirty="0"/>
          </a:p>
        </p:txBody>
      </p:sp>
      <p:sp>
        <p:nvSpPr>
          <p:cNvPr id="3" name="Footer Placeholder 2"/>
          <p:cNvSpPr>
            <a:spLocks noGrp="1"/>
          </p:cNvSpPr>
          <p:nvPr>
            <p:ph type="ftr" sz="quarter" idx="11"/>
          </p:nvPr>
        </p:nvSpPr>
        <p:spPr/>
        <p:txBody>
          <a:bodyPr/>
          <a:lstStyle/>
          <a:p>
            <a:r>
              <a:rPr lang="en-US" dirty="0" smtClean="0"/>
              <a:t>Fundraising Best Practices | Cultural Differences?</a:t>
            </a:r>
            <a:endParaRPr lang="en-US" dirty="0"/>
          </a:p>
        </p:txBody>
      </p:sp>
      <p:sp>
        <p:nvSpPr>
          <p:cNvPr id="4" name="Slide Number Placeholder 3"/>
          <p:cNvSpPr>
            <a:spLocks noGrp="1"/>
          </p:cNvSpPr>
          <p:nvPr>
            <p:ph type="sldNum" sz="quarter" idx="12"/>
          </p:nvPr>
        </p:nvSpPr>
        <p:spPr/>
        <p:txBody>
          <a:bodyPr/>
          <a:lstStyle/>
          <a:p>
            <a:fld id="{8AF7BF85-B74E-45F2-A316-1B8E50CDA4CB}" type="slidenum">
              <a:rPr lang="en-US" smtClean="0"/>
              <a:t>43</a:t>
            </a:fld>
            <a:endParaRPr lang="en-US" dirty="0"/>
          </a:p>
        </p:txBody>
      </p:sp>
      <p:sp>
        <p:nvSpPr>
          <p:cNvPr id="5" name="TextBox 4"/>
          <p:cNvSpPr txBox="1"/>
          <p:nvPr/>
        </p:nvSpPr>
        <p:spPr>
          <a:xfrm>
            <a:off x="7115908" y="2059848"/>
            <a:ext cx="1485900" cy="369332"/>
          </a:xfrm>
          <a:prstGeom prst="rect">
            <a:avLst/>
          </a:prstGeom>
          <a:solidFill>
            <a:schemeClr val="accent1">
              <a:lumMod val="60000"/>
              <a:lumOff val="40000"/>
            </a:schemeClr>
          </a:solidFill>
          <a:ln>
            <a:solidFill>
              <a:schemeClr val="tx1"/>
            </a:solidFill>
          </a:ln>
        </p:spPr>
        <p:txBody>
          <a:bodyPr wrap="square" rtlCol="0">
            <a:spAutoFit/>
          </a:bodyPr>
          <a:lstStyle/>
          <a:p>
            <a:r>
              <a:rPr lang="en-US" dirty="0" smtClean="0"/>
              <a:t>PROSPECT </a:t>
            </a:r>
            <a:endParaRPr lang="en-US" dirty="0"/>
          </a:p>
        </p:txBody>
      </p:sp>
      <p:sp>
        <p:nvSpPr>
          <p:cNvPr id="26" name="TextBox 25"/>
          <p:cNvSpPr txBox="1"/>
          <p:nvPr/>
        </p:nvSpPr>
        <p:spPr>
          <a:xfrm>
            <a:off x="7303477" y="5169532"/>
            <a:ext cx="1485900" cy="369332"/>
          </a:xfrm>
          <a:prstGeom prst="rect">
            <a:avLst/>
          </a:prstGeom>
          <a:solidFill>
            <a:schemeClr val="accent1">
              <a:lumMod val="60000"/>
              <a:lumOff val="40000"/>
            </a:schemeClr>
          </a:solidFill>
          <a:ln>
            <a:solidFill>
              <a:schemeClr val="tx1"/>
            </a:solidFill>
          </a:ln>
        </p:spPr>
        <p:txBody>
          <a:bodyPr wrap="square" rtlCol="0">
            <a:spAutoFit/>
          </a:bodyPr>
          <a:lstStyle/>
          <a:p>
            <a:r>
              <a:rPr lang="en-US" dirty="0" smtClean="0"/>
              <a:t>CULTIVATE </a:t>
            </a:r>
            <a:endParaRPr lang="en-US" dirty="0"/>
          </a:p>
        </p:txBody>
      </p:sp>
      <p:sp>
        <p:nvSpPr>
          <p:cNvPr id="27" name="TextBox 26"/>
          <p:cNvSpPr txBox="1"/>
          <p:nvPr/>
        </p:nvSpPr>
        <p:spPr>
          <a:xfrm>
            <a:off x="640617" y="5154561"/>
            <a:ext cx="1680551" cy="369332"/>
          </a:xfrm>
          <a:prstGeom prst="rect">
            <a:avLst/>
          </a:prstGeom>
          <a:solidFill>
            <a:schemeClr val="accent1">
              <a:lumMod val="60000"/>
              <a:lumOff val="40000"/>
            </a:schemeClr>
          </a:solidFill>
          <a:ln>
            <a:solidFill>
              <a:schemeClr val="tx1"/>
            </a:solidFill>
          </a:ln>
        </p:spPr>
        <p:txBody>
          <a:bodyPr wrap="square" rtlCol="0">
            <a:spAutoFit/>
          </a:bodyPr>
          <a:lstStyle/>
          <a:p>
            <a:pPr algn="ctr"/>
            <a:r>
              <a:rPr lang="en-US" dirty="0" smtClean="0"/>
              <a:t>ASK </a:t>
            </a:r>
            <a:endParaRPr lang="en-US" dirty="0"/>
          </a:p>
        </p:txBody>
      </p:sp>
      <p:sp>
        <p:nvSpPr>
          <p:cNvPr id="28" name="TextBox 27"/>
          <p:cNvSpPr txBox="1"/>
          <p:nvPr/>
        </p:nvSpPr>
        <p:spPr>
          <a:xfrm>
            <a:off x="640616" y="2101334"/>
            <a:ext cx="1485900" cy="369332"/>
          </a:xfrm>
          <a:prstGeom prst="rect">
            <a:avLst/>
          </a:prstGeom>
          <a:solidFill>
            <a:schemeClr val="accent1">
              <a:lumMod val="60000"/>
              <a:lumOff val="40000"/>
            </a:schemeClr>
          </a:solidFill>
          <a:ln>
            <a:solidFill>
              <a:schemeClr val="tx1"/>
            </a:solidFill>
          </a:ln>
        </p:spPr>
        <p:txBody>
          <a:bodyPr wrap="square" rtlCol="0">
            <a:spAutoFit/>
          </a:bodyPr>
          <a:lstStyle/>
          <a:p>
            <a:pPr algn="ctr"/>
            <a:r>
              <a:rPr lang="en-US" dirty="0" smtClean="0"/>
              <a:t>STEWARD </a:t>
            </a:r>
            <a:endParaRPr lang="en-US" dirty="0"/>
          </a:p>
        </p:txBody>
      </p:sp>
      <p:sp>
        <p:nvSpPr>
          <p:cNvPr id="6" name="TextBox 5"/>
          <p:cNvSpPr txBox="1"/>
          <p:nvPr/>
        </p:nvSpPr>
        <p:spPr>
          <a:xfrm>
            <a:off x="1662136" y="6159399"/>
            <a:ext cx="6369051" cy="677108"/>
          </a:xfrm>
          <a:prstGeom prst="rect">
            <a:avLst/>
          </a:prstGeom>
          <a:noFill/>
        </p:spPr>
        <p:txBody>
          <a:bodyPr wrap="none" rtlCol="0">
            <a:spAutoFit/>
          </a:bodyPr>
          <a:lstStyle/>
          <a:p>
            <a:r>
              <a:rPr lang="en-US" sz="2000" dirty="0" smtClean="0"/>
              <a:t>The second workshop will focus on each step in detail.</a:t>
            </a:r>
          </a:p>
          <a:p>
            <a:endParaRPr lang="en-US" dirty="0"/>
          </a:p>
        </p:txBody>
      </p:sp>
    </p:spTree>
    <p:extLst>
      <p:ext uri="{BB962C8B-B14F-4D97-AF65-F5344CB8AC3E}">
        <p14:creationId xmlns:p14="http://schemas.microsoft.com/office/powerpoint/2010/main" val="42372187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solidFill>
                  <a:schemeClr val="tx1"/>
                </a:solidFill>
              </a:rPr>
              <a:t>Key Concept</a:t>
            </a:r>
            <a:r>
              <a:rPr lang="en-US" b="1" dirty="0" smtClean="0">
                <a:solidFill>
                  <a:schemeClr val="accent1">
                    <a:lumMod val="75000"/>
                  </a:schemeClr>
                </a:solidFill>
              </a:rPr>
              <a:t/>
            </a:r>
            <a:br>
              <a:rPr lang="en-US" b="1" dirty="0" smtClean="0">
                <a:solidFill>
                  <a:schemeClr val="accent1">
                    <a:lumMod val="75000"/>
                  </a:schemeClr>
                </a:solidFill>
              </a:rPr>
            </a:br>
            <a:r>
              <a:rPr lang="en-US" b="1" dirty="0" smtClean="0">
                <a:solidFill>
                  <a:schemeClr val="accent1">
                    <a:lumMod val="75000"/>
                  </a:schemeClr>
                </a:solidFill>
              </a:rPr>
              <a:t>Donor Commitment Continuum </a:t>
            </a:r>
            <a:endParaRPr lang="en-US" b="1" dirty="0">
              <a:solidFill>
                <a:schemeClr val="accent1">
                  <a:lumMod val="75000"/>
                </a:schemeClr>
              </a:solidFill>
            </a:endParaRPr>
          </a:p>
        </p:txBody>
      </p:sp>
      <p:sp>
        <p:nvSpPr>
          <p:cNvPr id="3" name="Content Placeholder 2"/>
          <p:cNvSpPr>
            <a:spLocks noGrp="1"/>
          </p:cNvSpPr>
          <p:nvPr>
            <p:ph idx="1"/>
          </p:nvPr>
        </p:nvSpPr>
        <p:spPr>
          <a:xfrm>
            <a:off x="0" y="1676400"/>
            <a:ext cx="9144000" cy="4800600"/>
          </a:xfrm>
        </p:spPr>
        <p:txBody>
          <a:bodyPr>
            <a:normAutofit fontScale="32500" lnSpcReduction="20000"/>
          </a:bodyPr>
          <a:lstStyle/>
          <a:p>
            <a:pPr marL="0" indent="0">
              <a:buNone/>
            </a:pPr>
            <a:endParaRPr lang="en-US" altLang="en-US" sz="1800" b="1" dirty="0" smtClean="0">
              <a:latin typeface="Calibri" pitchFamily="34" charset="0"/>
              <a:ea typeface="Calibri" pitchFamily="34" charset="0"/>
              <a:cs typeface="Times New Roman" pitchFamily="18" charset="0"/>
            </a:endParaRPr>
          </a:p>
          <a:p>
            <a:pPr marL="0" indent="0">
              <a:buNone/>
            </a:pPr>
            <a:endParaRPr lang="en-US" altLang="en-US" sz="1800" b="1" dirty="0">
              <a:latin typeface="Calibri" pitchFamily="34" charset="0"/>
              <a:ea typeface="Calibri" pitchFamily="34" charset="0"/>
              <a:cs typeface="Times New Roman" pitchFamily="18" charset="0"/>
            </a:endParaRPr>
          </a:p>
          <a:p>
            <a:pPr marL="0" indent="0">
              <a:buNone/>
            </a:pPr>
            <a:endParaRPr lang="en-US" altLang="en-US" sz="1800" b="1" dirty="0" smtClean="0">
              <a:latin typeface="Calibri" pitchFamily="34" charset="0"/>
              <a:ea typeface="Calibri" pitchFamily="34" charset="0"/>
              <a:cs typeface="Times New Roman" pitchFamily="18" charset="0"/>
            </a:endParaRPr>
          </a:p>
          <a:p>
            <a:pPr marL="0" indent="0">
              <a:buNone/>
            </a:pPr>
            <a:r>
              <a:rPr lang="en-US" altLang="en-US" sz="6200" b="1" dirty="0" smtClean="0">
                <a:latin typeface="Calibri" pitchFamily="34" charset="0"/>
                <a:ea typeface="Calibri" pitchFamily="34" charset="0"/>
                <a:cs typeface="Times New Roman" pitchFamily="18" charset="0"/>
              </a:rPr>
              <a:t>      Unaware      Aware        Interest       Experience       Participation     </a:t>
            </a:r>
            <a:r>
              <a:rPr lang="en-US" altLang="en-US" sz="6200" b="1" dirty="0">
                <a:latin typeface="Calibri" pitchFamily="34" charset="0"/>
                <a:ea typeface="Calibri" pitchFamily="34" charset="0"/>
                <a:cs typeface="Times New Roman" pitchFamily="18" charset="0"/>
              </a:rPr>
              <a:t>Ownership </a:t>
            </a:r>
            <a:endParaRPr lang="en-US" altLang="en-US" sz="6200" b="1" dirty="0" smtClean="0">
              <a:latin typeface="Calibri" pitchFamily="34" charset="0"/>
              <a:ea typeface="Calibri" pitchFamily="34" charset="0"/>
              <a:cs typeface="Times New Roman" pitchFamily="18" charset="0"/>
            </a:endParaRPr>
          </a:p>
          <a:p>
            <a:pPr marL="0" indent="0">
              <a:buNone/>
            </a:pPr>
            <a:endParaRPr lang="en-US" altLang="en-US" sz="1800" b="1" dirty="0">
              <a:latin typeface="Calibri" pitchFamily="34" charset="0"/>
              <a:ea typeface="Calibri" pitchFamily="34" charset="0"/>
              <a:cs typeface="Times New Roman" pitchFamily="18" charset="0"/>
            </a:endParaRPr>
          </a:p>
          <a:p>
            <a:pPr marL="0" indent="0">
              <a:buNone/>
            </a:pPr>
            <a:endParaRPr lang="en-US" altLang="en-US" sz="1800" b="1" dirty="0" smtClean="0">
              <a:latin typeface="Calibri" pitchFamily="34" charset="0"/>
              <a:ea typeface="Calibri" pitchFamily="34" charset="0"/>
              <a:cs typeface="Times New Roman" pitchFamily="18" charset="0"/>
            </a:endParaRPr>
          </a:p>
          <a:p>
            <a:pPr marL="0" lvl="0" indent="0" algn="ctr" eaLnBrk="0" fontAlgn="base" hangingPunct="0">
              <a:lnSpc>
                <a:spcPct val="170000"/>
              </a:lnSpc>
              <a:spcBef>
                <a:spcPct val="0"/>
              </a:spcBef>
              <a:spcAft>
                <a:spcPct val="0"/>
              </a:spcAft>
              <a:buClrTx/>
              <a:buSzTx/>
              <a:buNone/>
            </a:pPr>
            <a:endParaRPr lang="en-US" altLang="en-US" sz="3800" dirty="0" smtClean="0">
              <a:latin typeface="+mj-lt"/>
              <a:ea typeface="Calibri" pitchFamily="34" charset="0"/>
              <a:cs typeface="Times New Roman" pitchFamily="18" charset="0"/>
            </a:endParaRPr>
          </a:p>
          <a:p>
            <a:pPr marL="0" lvl="0" indent="0" algn="ctr" eaLnBrk="0" fontAlgn="base" hangingPunct="0">
              <a:lnSpc>
                <a:spcPct val="170000"/>
              </a:lnSpc>
              <a:spcBef>
                <a:spcPct val="0"/>
              </a:spcBef>
              <a:spcAft>
                <a:spcPct val="0"/>
              </a:spcAft>
              <a:buClrTx/>
              <a:buSzTx/>
              <a:buNone/>
            </a:pPr>
            <a:r>
              <a:rPr lang="en-US" altLang="en-US" sz="7400" i="1" dirty="0" smtClean="0">
                <a:latin typeface="+mj-lt"/>
                <a:ea typeface="Calibri" pitchFamily="34" charset="0"/>
                <a:cs typeface="Times New Roman" pitchFamily="18" charset="0"/>
              </a:rPr>
              <a:t>Every </a:t>
            </a:r>
            <a:r>
              <a:rPr lang="en-US" altLang="en-US" sz="7400" i="1" dirty="0">
                <a:latin typeface="+mj-lt"/>
                <a:ea typeface="Calibri" pitchFamily="34" charset="0"/>
                <a:cs typeface="Times New Roman" pitchFamily="18" charset="0"/>
              </a:rPr>
              <a:t>major gift prospect </a:t>
            </a:r>
            <a:r>
              <a:rPr lang="en-US" altLang="en-US" sz="7400" i="1" dirty="0" smtClean="0">
                <a:latin typeface="+mj-lt"/>
                <a:ea typeface="Calibri" pitchFamily="34" charset="0"/>
                <a:cs typeface="Times New Roman" pitchFamily="18" charset="0"/>
              </a:rPr>
              <a:t>should </a:t>
            </a:r>
            <a:r>
              <a:rPr lang="en-US" altLang="en-US" sz="7400" i="1" dirty="0">
                <a:latin typeface="+mj-lt"/>
                <a:ea typeface="Calibri" pitchFamily="34" charset="0"/>
                <a:cs typeface="Times New Roman" pitchFamily="18" charset="0"/>
              </a:rPr>
              <a:t>be staged along this continuum</a:t>
            </a:r>
            <a:r>
              <a:rPr lang="en-US" altLang="en-US" sz="7400" dirty="0">
                <a:latin typeface="+mj-lt"/>
                <a:ea typeface="Calibri" pitchFamily="34" charset="0"/>
                <a:cs typeface="Times New Roman" pitchFamily="18" charset="0"/>
              </a:rPr>
              <a:t>. </a:t>
            </a:r>
            <a:endParaRPr lang="en-US" altLang="en-US" sz="7400" dirty="0">
              <a:latin typeface="+mj-lt"/>
              <a:cs typeface="Arial" pitchFamily="34" charset="0"/>
            </a:endParaRPr>
          </a:p>
          <a:p>
            <a:pPr marL="0" lvl="0" indent="0" algn="ctr" eaLnBrk="0" fontAlgn="base" hangingPunct="0">
              <a:lnSpc>
                <a:spcPct val="170000"/>
              </a:lnSpc>
              <a:spcBef>
                <a:spcPct val="0"/>
              </a:spcBef>
              <a:spcAft>
                <a:spcPct val="0"/>
              </a:spcAft>
              <a:buClrTx/>
              <a:buSzTx/>
              <a:buNone/>
            </a:pPr>
            <a:endParaRPr lang="en-US" altLang="en-US" sz="7400" dirty="0" smtClean="0">
              <a:latin typeface="+mj-lt"/>
              <a:ea typeface="Calibri" pitchFamily="34" charset="0"/>
              <a:cs typeface="Times New Roman" pitchFamily="18" charset="0"/>
            </a:endParaRPr>
          </a:p>
          <a:p>
            <a:pPr marL="0" lvl="0" indent="0" algn="ctr" eaLnBrk="0" fontAlgn="base" hangingPunct="0">
              <a:lnSpc>
                <a:spcPct val="170000"/>
              </a:lnSpc>
              <a:spcBef>
                <a:spcPct val="0"/>
              </a:spcBef>
              <a:spcAft>
                <a:spcPct val="0"/>
              </a:spcAft>
              <a:buClrTx/>
              <a:buSzTx/>
              <a:buNone/>
            </a:pPr>
            <a:r>
              <a:rPr lang="en-US" altLang="en-US" sz="7400" dirty="0" smtClean="0">
                <a:latin typeface="+mj-lt"/>
                <a:ea typeface="Calibri" pitchFamily="34" charset="0"/>
                <a:cs typeface="Times New Roman" pitchFamily="18" charset="0"/>
              </a:rPr>
              <a:t>A </a:t>
            </a:r>
            <a:r>
              <a:rPr lang="en-US" altLang="en-US" sz="7400" dirty="0">
                <a:latin typeface="+mj-lt"/>
                <a:ea typeface="Calibri" pitchFamily="34" charset="0"/>
                <a:cs typeface="Times New Roman" pitchFamily="18" charset="0"/>
              </a:rPr>
              <a:t>personalized strategy should be developed </a:t>
            </a:r>
            <a:endParaRPr lang="en-US" altLang="en-US" sz="7400" dirty="0" smtClean="0">
              <a:latin typeface="+mj-lt"/>
              <a:ea typeface="Calibri" pitchFamily="34" charset="0"/>
              <a:cs typeface="Times New Roman" pitchFamily="18" charset="0"/>
            </a:endParaRPr>
          </a:p>
          <a:p>
            <a:pPr marL="0" lvl="0" indent="0" algn="ctr" eaLnBrk="0" fontAlgn="base" hangingPunct="0">
              <a:lnSpc>
                <a:spcPct val="170000"/>
              </a:lnSpc>
              <a:spcBef>
                <a:spcPct val="0"/>
              </a:spcBef>
              <a:spcAft>
                <a:spcPct val="0"/>
              </a:spcAft>
              <a:buClrTx/>
              <a:buSzTx/>
              <a:buNone/>
            </a:pPr>
            <a:r>
              <a:rPr lang="en-US" altLang="en-US" sz="7400" dirty="0" smtClean="0">
                <a:latin typeface="+mj-lt"/>
                <a:ea typeface="Calibri" pitchFamily="34" charset="0"/>
                <a:cs typeface="Times New Roman" pitchFamily="18" charset="0"/>
              </a:rPr>
              <a:t>to </a:t>
            </a:r>
            <a:r>
              <a:rPr lang="en-US" altLang="en-US" sz="7400" dirty="0">
                <a:latin typeface="+mj-lt"/>
                <a:ea typeface="Calibri" pitchFamily="34" charset="0"/>
                <a:cs typeface="Times New Roman" pitchFamily="18" charset="0"/>
              </a:rPr>
              <a:t>move </a:t>
            </a:r>
            <a:r>
              <a:rPr lang="en-US" altLang="en-US" sz="7400" dirty="0" smtClean="0">
                <a:latin typeface="+mj-lt"/>
                <a:ea typeface="Calibri" pitchFamily="34" charset="0"/>
                <a:cs typeface="Times New Roman" pitchFamily="18" charset="0"/>
              </a:rPr>
              <a:t>the donor to </a:t>
            </a:r>
            <a:r>
              <a:rPr lang="en-US" altLang="en-US" sz="7400" dirty="0">
                <a:latin typeface="+mj-lt"/>
                <a:ea typeface="Calibri" pitchFamily="34" charset="0"/>
                <a:cs typeface="Times New Roman" pitchFamily="18" charset="0"/>
              </a:rPr>
              <a:t>the </a:t>
            </a:r>
            <a:r>
              <a:rPr lang="en-US" altLang="en-US" sz="7400" dirty="0" smtClean="0">
                <a:latin typeface="+mj-lt"/>
                <a:ea typeface="Calibri" pitchFamily="34" charset="0"/>
                <a:cs typeface="Times New Roman" pitchFamily="18" charset="0"/>
              </a:rPr>
              <a:t>right</a:t>
            </a:r>
            <a:r>
              <a:rPr lang="en-US" altLang="en-US" sz="7400" dirty="0" smtClean="0">
                <a:latin typeface="+mj-lt"/>
                <a:cs typeface="Arial" pitchFamily="34" charset="0"/>
              </a:rPr>
              <a:t> </a:t>
            </a:r>
          </a:p>
          <a:p>
            <a:pPr marL="0" lvl="0" indent="0" algn="ctr" eaLnBrk="0" fontAlgn="base" hangingPunct="0">
              <a:lnSpc>
                <a:spcPct val="170000"/>
              </a:lnSpc>
              <a:spcBef>
                <a:spcPct val="0"/>
              </a:spcBef>
              <a:spcAft>
                <a:spcPct val="0"/>
              </a:spcAft>
              <a:buClrTx/>
              <a:buSzTx/>
              <a:buNone/>
            </a:pPr>
            <a:r>
              <a:rPr lang="en-US" altLang="en-US" sz="7400" dirty="0" smtClean="0">
                <a:latin typeface="+mj-lt"/>
                <a:ea typeface="Calibri" pitchFamily="34" charset="0"/>
                <a:cs typeface="Times New Roman" pitchFamily="18" charset="0"/>
              </a:rPr>
              <a:t>until </a:t>
            </a:r>
            <a:r>
              <a:rPr lang="en-US" altLang="en-US" sz="7400" dirty="0">
                <a:latin typeface="+mj-lt"/>
                <a:ea typeface="Calibri" pitchFamily="34" charset="0"/>
                <a:cs typeface="Times New Roman" pitchFamily="18" charset="0"/>
              </a:rPr>
              <a:t>the time and opportunity is “right” to make the ask</a:t>
            </a:r>
            <a:r>
              <a:rPr lang="en-US" altLang="en-US" sz="6000" dirty="0" smtClean="0">
                <a:latin typeface="+mj-lt"/>
                <a:ea typeface="Calibri" pitchFamily="34" charset="0"/>
                <a:cs typeface="Times New Roman" pitchFamily="18" charset="0"/>
              </a:rPr>
              <a:t>.</a:t>
            </a:r>
          </a:p>
          <a:p>
            <a:pPr marL="0" lvl="0" indent="0" algn="ctr" eaLnBrk="0" fontAlgn="base" hangingPunct="0">
              <a:spcBef>
                <a:spcPct val="0"/>
              </a:spcBef>
              <a:spcAft>
                <a:spcPct val="0"/>
              </a:spcAft>
              <a:buClrTx/>
              <a:buSzTx/>
              <a:buNone/>
            </a:pPr>
            <a:endParaRPr lang="en-US" altLang="en-US" sz="5100" dirty="0">
              <a:latin typeface="Calibri" pitchFamily="34" charset="0"/>
              <a:cs typeface="Times New Roman" pitchFamily="18" charset="0"/>
            </a:endParaRPr>
          </a:p>
          <a:p>
            <a:pPr marL="0" lvl="0" indent="0" algn="ctr" eaLnBrk="0" fontAlgn="base" hangingPunct="0">
              <a:spcBef>
                <a:spcPct val="0"/>
              </a:spcBef>
              <a:spcAft>
                <a:spcPct val="0"/>
              </a:spcAft>
              <a:buClrTx/>
              <a:buSzTx/>
              <a:buNone/>
            </a:pPr>
            <a:endParaRPr lang="en-US" altLang="en-US" sz="1800" dirty="0" smtClean="0">
              <a:latin typeface="Calibri" pitchFamily="34" charset="0"/>
              <a:cs typeface="Times New Roman" pitchFamily="18" charset="0"/>
            </a:endParaRPr>
          </a:p>
          <a:p>
            <a:pPr marL="0" lvl="0" indent="0" eaLnBrk="0" fontAlgn="base" hangingPunct="0">
              <a:spcBef>
                <a:spcPct val="0"/>
              </a:spcBef>
              <a:spcAft>
                <a:spcPct val="0"/>
              </a:spcAft>
              <a:buClrTx/>
              <a:buSzTx/>
              <a:buNone/>
            </a:pPr>
            <a:r>
              <a:rPr lang="en-US" altLang="en-US" sz="5400" b="1" dirty="0" smtClean="0">
                <a:latin typeface="Arial" pitchFamily="34" charset="0"/>
                <a:cs typeface="Arial" pitchFamily="34" charset="0"/>
              </a:rPr>
              <a:t>  </a:t>
            </a:r>
            <a:endParaRPr lang="en-US" altLang="en-US" sz="5400" dirty="0">
              <a:latin typeface="Arial" pitchFamily="34" charset="0"/>
              <a:cs typeface="Arial" pitchFamily="34" charset="0"/>
            </a:endParaRPr>
          </a:p>
          <a:p>
            <a:pPr marL="0" lvl="0" indent="0" algn="ctr" eaLnBrk="0" fontAlgn="base" hangingPunct="0">
              <a:spcBef>
                <a:spcPct val="0"/>
              </a:spcBef>
              <a:spcAft>
                <a:spcPct val="0"/>
              </a:spcAft>
              <a:buClrTx/>
              <a:buSzTx/>
              <a:buNone/>
            </a:pPr>
            <a:endParaRPr lang="en-US" altLang="en-US" sz="2800" dirty="0">
              <a:latin typeface="Arial" pitchFamily="34" charset="0"/>
              <a:cs typeface="Arial" pitchFamily="34" charset="0"/>
            </a:endParaRPr>
          </a:p>
          <a:p>
            <a:pPr marL="0" indent="0">
              <a:buNone/>
            </a:pPr>
            <a:r>
              <a:rPr lang="en-US" altLang="en-US" sz="1800" b="1" dirty="0" smtClean="0">
                <a:latin typeface="Calibri" pitchFamily="34" charset="0"/>
                <a:ea typeface="Calibri" pitchFamily="34" charset="0"/>
                <a:cs typeface="Times New Roman" pitchFamily="18" charset="0"/>
              </a:rPr>
              <a:t>   </a:t>
            </a:r>
            <a:endParaRPr lang="en-US" sz="1800" dirty="0"/>
          </a:p>
        </p:txBody>
      </p:sp>
      <p:sp>
        <p:nvSpPr>
          <p:cNvPr id="4" name="Footer Placeholder 3"/>
          <p:cNvSpPr>
            <a:spLocks noGrp="1"/>
          </p:cNvSpPr>
          <p:nvPr>
            <p:ph type="ftr" sz="quarter" idx="11"/>
          </p:nvPr>
        </p:nvSpPr>
        <p:spPr/>
        <p:txBody>
          <a:bodyPr/>
          <a:lstStyle/>
          <a:p>
            <a:r>
              <a:rPr lang="en-US" dirty="0" smtClean="0"/>
              <a:t>Fundraising Best Practices | Cultural Differences?</a:t>
            </a:r>
            <a:endParaRPr lang="en-US" dirty="0"/>
          </a:p>
        </p:txBody>
      </p:sp>
      <p:sp>
        <p:nvSpPr>
          <p:cNvPr id="5" name="Slide Number Placeholder 4"/>
          <p:cNvSpPr>
            <a:spLocks noGrp="1"/>
          </p:cNvSpPr>
          <p:nvPr>
            <p:ph type="sldNum" sz="quarter" idx="12"/>
          </p:nvPr>
        </p:nvSpPr>
        <p:spPr/>
        <p:txBody>
          <a:bodyPr/>
          <a:lstStyle/>
          <a:p>
            <a:fld id="{8AF7BF85-B74E-45F2-A316-1B8E50CDA4CB}" type="slidenum">
              <a:rPr lang="en-US" smtClean="0"/>
              <a:t>44</a:t>
            </a:fld>
            <a:endParaRPr lang="en-US" dirty="0"/>
          </a:p>
        </p:txBody>
      </p:sp>
      <p:cxnSp>
        <p:nvCxnSpPr>
          <p:cNvPr id="6" name="Straight Arrow Connector 5"/>
          <p:cNvCxnSpPr/>
          <p:nvPr/>
        </p:nvCxnSpPr>
        <p:spPr>
          <a:xfrm flipV="1">
            <a:off x="181708" y="2667000"/>
            <a:ext cx="8697351" cy="15240"/>
          </a:xfrm>
          <a:prstGeom prst="straightConnector1">
            <a:avLst/>
          </a:prstGeom>
          <a:ln w="41275" cmpd="sng">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7821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MAJOR DONOR PROGRAM</a:t>
            </a:r>
            <a:r>
              <a:rPr lang="en-US" dirty="0" smtClean="0"/>
              <a:t/>
            </a:r>
            <a:br>
              <a:rPr lang="en-US" dirty="0" smtClean="0"/>
            </a:br>
            <a:endParaRPr lang="en-US" dirty="0"/>
          </a:p>
        </p:txBody>
      </p:sp>
      <p:sp>
        <p:nvSpPr>
          <p:cNvPr id="3" name="Content Placeholder 2"/>
          <p:cNvSpPr>
            <a:spLocks noGrp="1"/>
          </p:cNvSpPr>
          <p:nvPr>
            <p:ph idx="1"/>
          </p:nvPr>
        </p:nvSpPr>
        <p:spPr>
          <a:xfrm>
            <a:off x="3124200" y="2083864"/>
            <a:ext cx="5715000" cy="5577840"/>
          </a:xfrm>
        </p:spPr>
        <p:txBody>
          <a:bodyPr/>
          <a:lstStyle/>
          <a:p>
            <a:pPr marL="0" indent="0">
              <a:buNone/>
            </a:pPr>
            <a:r>
              <a:rPr lang="en-US" sz="2800" dirty="0" smtClean="0"/>
              <a:t>The “all-important” question to ask your donor or prospect …</a:t>
            </a:r>
            <a:r>
              <a:rPr lang="en-US" dirty="0" smtClean="0"/>
              <a:t>.</a:t>
            </a:r>
          </a:p>
          <a:p>
            <a:pPr marL="0" indent="0">
              <a:buNone/>
            </a:pPr>
            <a:endParaRPr lang="en-US" dirty="0"/>
          </a:p>
          <a:p>
            <a:pPr marL="0" indent="0" algn="ctr">
              <a:buNone/>
            </a:pPr>
            <a:r>
              <a:rPr lang="en-US" i="1" dirty="0" smtClean="0">
                <a:solidFill>
                  <a:schemeClr val="accent1">
                    <a:lumMod val="75000"/>
                  </a:schemeClr>
                </a:solidFill>
              </a:rPr>
              <a:t>“What would you like to do with your money that would be meaningful to you?”</a:t>
            </a:r>
          </a:p>
          <a:p>
            <a:pPr marL="0" indent="0" algn="ctr">
              <a:buNone/>
            </a:pPr>
            <a:endParaRPr lang="en-US" dirty="0"/>
          </a:p>
          <a:p>
            <a:pPr marL="0" indent="0" algn="ctr">
              <a:buNone/>
            </a:pPr>
            <a:r>
              <a:rPr lang="en-US" sz="2800" i="1" dirty="0" smtClean="0"/>
              <a:t>Then, sit back and listen…</a:t>
            </a:r>
          </a:p>
          <a:p>
            <a:pPr marL="0" indent="0">
              <a:buNone/>
            </a:pPr>
            <a:endParaRPr lang="en-US" dirty="0"/>
          </a:p>
          <a:p>
            <a:pPr marL="0" indent="0">
              <a:buNone/>
            </a:pPr>
            <a:endParaRPr lang="en-US" dirty="0"/>
          </a:p>
          <a:p>
            <a:pPr marL="0" indent="0">
              <a:buNone/>
            </a:pPr>
            <a:endParaRPr lang="en-US" dirty="0"/>
          </a:p>
        </p:txBody>
      </p:sp>
      <p:sp>
        <p:nvSpPr>
          <p:cNvPr id="4" name="Text Placeholder 3"/>
          <p:cNvSpPr>
            <a:spLocks noGrp="1"/>
          </p:cNvSpPr>
          <p:nvPr>
            <p:ph type="body" sz="half" idx="2"/>
          </p:nvPr>
        </p:nvSpPr>
        <p:spPr>
          <a:xfrm>
            <a:off x="457200" y="2057091"/>
            <a:ext cx="2292097" cy="4243615"/>
          </a:xfrm>
        </p:spPr>
        <p:txBody>
          <a:bodyPr>
            <a:normAutofit fontScale="92500"/>
          </a:bodyPr>
          <a:lstStyle/>
          <a:p>
            <a:r>
              <a:rPr lang="en-US" sz="2400" dirty="0" smtClean="0">
                <a:solidFill>
                  <a:schemeClr val="accent1">
                    <a:lumMod val="75000"/>
                  </a:schemeClr>
                </a:solidFill>
              </a:rPr>
              <a:t>Best Practice</a:t>
            </a:r>
          </a:p>
          <a:p>
            <a:endParaRPr lang="en-US" sz="2400" i="1" dirty="0"/>
          </a:p>
          <a:p>
            <a:r>
              <a:rPr lang="en-US" sz="2200" i="1" dirty="0" smtClean="0"/>
              <a:t>As you get to know your donor, start thinking about how to match their passions and interests with the needs of your organization.</a:t>
            </a:r>
          </a:p>
          <a:p>
            <a:r>
              <a:rPr lang="en-US" sz="2400" dirty="0" smtClean="0">
                <a:solidFill>
                  <a:schemeClr val="accent1">
                    <a:lumMod val="75000"/>
                  </a:schemeClr>
                </a:solidFill>
              </a:rPr>
              <a:t> </a:t>
            </a:r>
            <a:endParaRPr lang="en-US" sz="2400" dirty="0">
              <a:solidFill>
                <a:schemeClr val="accent1">
                  <a:lumMod val="75000"/>
                </a:schemeClr>
              </a:solidFill>
            </a:endParaRPr>
          </a:p>
        </p:txBody>
      </p:sp>
      <p:sp>
        <p:nvSpPr>
          <p:cNvPr id="5" name="Footer Placeholder 4"/>
          <p:cNvSpPr>
            <a:spLocks noGrp="1"/>
          </p:cNvSpPr>
          <p:nvPr>
            <p:ph type="ftr" sz="quarter" idx="11"/>
          </p:nvPr>
        </p:nvSpPr>
        <p:spPr/>
        <p:txBody>
          <a:bodyPr/>
          <a:lstStyle/>
          <a:p>
            <a:r>
              <a:rPr lang="en-US" dirty="0" smtClean="0"/>
              <a:t>Fundraising Best Practices | Cultural Differences?</a:t>
            </a:r>
            <a:endParaRPr lang="en-US" dirty="0"/>
          </a:p>
        </p:txBody>
      </p:sp>
      <p:sp>
        <p:nvSpPr>
          <p:cNvPr id="6" name="Slide Number Placeholder 5"/>
          <p:cNvSpPr>
            <a:spLocks noGrp="1"/>
          </p:cNvSpPr>
          <p:nvPr>
            <p:ph type="sldNum" sz="quarter" idx="12"/>
          </p:nvPr>
        </p:nvSpPr>
        <p:spPr/>
        <p:txBody>
          <a:bodyPr/>
          <a:lstStyle/>
          <a:p>
            <a:fld id="{8AF7BF85-B74E-45F2-A316-1B8E50CDA4CB}" type="slidenum">
              <a:rPr lang="en-US" smtClean="0"/>
              <a:t>45</a:t>
            </a:fld>
            <a:endParaRPr lang="en-US"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770238"/>
            <a:ext cx="5029200" cy="1286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40832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92080"/>
            <a:ext cx="2292096" cy="1261872"/>
          </a:xfrm>
        </p:spPr>
        <p:txBody>
          <a:bodyPr>
            <a:normAutofit fontScale="90000"/>
          </a:bodyPr>
          <a:lstStyle/>
          <a:p>
            <a:r>
              <a:rPr lang="en-US" sz="2700" b="1" dirty="0" smtClean="0"/>
              <a:t>MAJOR DONOR </a:t>
            </a:r>
            <a:br>
              <a:rPr lang="en-US" sz="2700" b="1" dirty="0" smtClean="0"/>
            </a:br>
            <a:r>
              <a:rPr lang="en-US" sz="2700" b="1" dirty="0" smtClean="0"/>
              <a:t>PROGRAMS </a:t>
            </a:r>
            <a:r>
              <a:rPr lang="en-US" dirty="0"/>
              <a:t/>
            </a:r>
            <a:br>
              <a:rPr lang="en-US" dirty="0"/>
            </a:br>
            <a:endParaRPr lang="en-US" dirty="0"/>
          </a:p>
        </p:txBody>
      </p:sp>
      <p:sp>
        <p:nvSpPr>
          <p:cNvPr id="3" name="Content Placeholder 2"/>
          <p:cNvSpPr>
            <a:spLocks noGrp="1"/>
          </p:cNvSpPr>
          <p:nvPr>
            <p:ph idx="1"/>
          </p:nvPr>
        </p:nvSpPr>
        <p:spPr/>
        <p:txBody>
          <a:bodyPr>
            <a:normAutofit/>
          </a:bodyPr>
          <a:lstStyle/>
          <a:p>
            <a:r>
              <a:rPr lang="en-US" dirty="0" smtClean="0"/>
              <a:t>Build Relationships</a:t>
            </a:r>
          </a:p>
          <a:p>
            <a:pPr marL="0" indent="0">
              <a:buNone/>
            </a:pPr>
            <a:r>
              <a:rPr lang="en-US" sz="2400" dirty="0" smtClean="0">
                <a:solidFill>
                  <a:schemeClr val="accent1">
                    <a:lumMod val="75000"/>
                  </a:schemeClr>
                </a:solidFill>
              </a:rPr>
              <a:t>   (it’s not about transactions</a:t>
            </a:r>
            <a:r>
              <a:rPr lang="en-US" sz="2400" dirty="0" smtClean="0"/>
              <a:t>)</a:t>
            </a:r>
          </a:p>
          <a:p>
            <a:pPr marL="0" indent="0">
              <a:buNone/>
            </a:pPr>
            <a:endParaRPr lang="en-US" dirty="0" smtClean="0"/>
          </a:p>
          <a:p>
            <a:r>
              <a:rPr lang="en-US" dirty="0" smtClean="0"/>
              <a:t>Follow the Donors’ Passions</a:t>
            </a:r>
          </a:p>
          <a:p>
            <a:pPr marL="0" indent="0" algn="ctr">
              <a:buNone/>
            </a:pPr>
            <a:r>
              <a:rPr lang="en-US" sz="2400" i="1" dirty="0" smtClean="0">
                <a:solidFill>
                  <a:schemeClr val="accent1">
                    <a:lumMod val="75000"/>
                  </a:schemeClr>
                </a:solidFill>
              </a:rPr>
              <a:t>“Donor Driven…Donor Centric”</a:t>
            </a:r>
          </a:p>
          <a:p>
            <a:pPr marL="0" indent="0">
              <a:buNone/>
            </a:pPr>
            <a:endParaRPr lang="en-US" i="1" dirty="0" smtClean="0">
              <a:solidFill>
                <a:schemeClr val="accent1">
                  <a:lumMod val="75000"/>
                </a:schemeClr>
              </a:solidFill>
            </a:endParaRPr>
          </a:p>
          <a:p>
            <a:r>
              <a:rPr lang="en-US" dirty="0" smtClean="0"/>
              <a:t>Ongoing, meaningful communication </a:t>
            </a:r>
            <a:r>
              <a:rPr lang="en-US" sz="2400" dirty="0" smtClean="0">
                <a:solidFill>
                  <a:schemeClr val="accent1">
                    <a:lumMod val="75000"/>
                  </a:schemeClr>
                </a:solidFill>
              </a:rPr>
              <a:t>(Show them the </a:t>
            </a:r>
            <a:r>
              <a:rPr lang="en-US" sz="2400" dirty="0">
                <a:solidFill>
                  <a:schemeClr val="accent1">
                    <a:lumMod val="75000"/>
                  </a:schemeClr>
                </a:solidFill>
              </a:rPr>
              <a:t>i</a:t>
            </a:r>
            <a:r>
              <a:rPr lang="en-US" sz="2400" dirty="0" smtClean="0">
                <a:solidFill>
                  <a:schemeClr val="accent1">
                    <a:lumMod val="75000"/>
                  </a:schemeClr>
                </a:solidFill>
              </a:rPr>
              <a:t>mpact of their gifts—the </a:t>
            </a:r>
            <a:r>
              <a:rPr lang="en-US" sz="2400" dirty="0">
                <a:solidFill>
                  <a:schemeClr val="accent1">
                    <a:lumMod val="75000"/>
                  </a:schemeClr>
                </a:solidFill>
              </a:rPr>
              <a:t>d</a:t>
            </a:r>
            <a:r>
              <a:rPr lang="en-US" sz="2400" dirty="0" smtClean="0">
                <a:solidFill>
                  <a:schemeClr val="accent1">
                    <a:lumMod val="75000"/>
                  </a:schemeClr>
                </a:solidFill>
              </a:rPr>
              <a:t>ifference </a:t>
            </a:r>
            <a:r>
              <a:rPr lang="en-US" sz="2400" dirty="0">
                <a:solidFill>
                  <a:schemeClr val="accent1">
                    <a:lumMod val="75000"/>
                  </a:schemeClr>
                </a:solidFill>
              </a:rPr>
              <a:t>t</a:t>
            </a:r>
            <a:r>
              <a:rPr lang="en-US" sz="2400" dirty="0" smtClean="0">
                <a:solidFill>
                  <a:schemeClr val="accent1">
                    <a:lumMod val="75000"/>
                  </a:schemeClr>
                </a:solidFill>
              </a:rPr>
              <a:t>hey </a:t>
            </a:r>
            <a:r>
              <a:rPr lang="en-US" sz="2400" dirty="0">
                <a:solidFill>
                  <a:schemeClr val="accent1">
                    <a:lumMod val="75000"/>
                  </a:schemeClr>
                </a:solidFill>
              </a:rPr>
              <a:t>a</a:t>
            </a:r>
            <a:r>
              <a:rPr lang="en-US" sz="2400" dirty="0" smtClean="0">
                <a:solidFill>
                  <a:schemeClr val="accent1">
                    <a:lumMod val="75000"/>
                  </a:schemeClr>
                </a:solidFill>
              </a:rPr>
              <a:t>re making)  </a:t>
            </a:r>
          </a:p>
          <a:p>
            <a:pPr marL="0" indent="0">
              <a:buNone/>
            </a:pPr>
            <a:endParaRPr lang="en-US" sz="2800" dirty="0" smtClean="0">
              <a:solidFill>
                <a:schemeClr val="accent1">
                  <a:lumMod val="75000"/>
                </a:schemeClr>
              </a:solidFill>
            </a:endParaRPr>
          </a:p>
        </p:txBody>
      </p:sp>
      <p:sp>
        <p:nvSpPr>
          <p:cNvPr id="4" name="Text Placeholder 3"/>
          <p:cNvSpPr>
            <a:spLocks noGrp="1"/>
          </p:cNvSpPr>
          <p:nvPr>
            <p:ph type="body" sz="half" idx="2"/>
          </p:nvPr>
        </p:nvSpPr>
        <p:spPr>
          <a:xfrm>
            <a:off x="304800" y="1828800"/>
            <a:ext cx="2438400" cy="4724400"/>
          </a:xfrm>
        </p:spPr>
        <p:txBody>
          <a:bodyPr>
            <a:normAutofit fontScale="92500"/>
          </a:bodyPr>
          <a:lstStyle/>
          <a:p>
            <a:r>
              <a:rPr lang="en-US" sz="2600" dirty="0" smtClean="0">
                <a:solidFill>
                  <a:schemeClr val="accent1">
                    <a:lumMod val="75000"/>
                  </a:schemeClr>
                </a:solidFill>
              </a:rPr>
              <a:t>Best Practices</a:t>
            </a:r>
            <a:endParaRPr lang="en-US" sz="2600" dirty="0">
              <a:solidFill>
                <a:schemeClr val="accent1">
                  <a:lumMod val="75000"/>
                </a:schemeClr>
              </a:solidFill>
            </a:endParaRPr>
          </a:p>
          <a:p>
            <a:endParaRPr lang="en-US" sz="2400" dirty="0" smtClean="0"/>
          </a:p>
          <a:p>
            <a:r>
              <a:rPr lang="en-US" sz="2400" dirty="0" smtClean="0"/>
              <a:t>Build Strong Relationships </a:t>
            </a:r>
          </a:p>
          <a:p>
            <a:endParaRPr lang="en-US" sz="2400" dirty="0"/>
          </a:p>
          <a:p>
            <a:r>
              <a:rPr lang="en-US" sz="2200" b="1" i="1" dirty="0" smtClean="0"/>
              <a:t>“The relationships I’ve built with my donors are deep and personal and extend beyond our work at the non-profit.”  </a:t>
            </a:r>
          </a:p>
          <a:p>
            <a:r>
              <a:rPr lang="en-US" sz="1700" i="1" dirty="0" smtClean="0"/>
              <a:t>--Lyn Woods </a:t>
            </a:r>
          </a:p>
          <a:p>
            <a:endParaRPr lang="en-US" sz="2200" b="1" i="1" dirty="0"/>
          </a:p>
        </p:txBody>
      </p:sp>
      <p:sp>
        <p:nvSpPr>
          <p:cNvPr id="5" name="Footer Placeholder 4"/>
          <p:cNvSpPr>
            <a:spLocks noGrp="1"/>
          </p:cNvSpPr>
          <p:nvPr>
            <p:ph type="ftr" sz="quarter" idx="11"/>
          </p:nvPr>
        </p:nvSpPr>
        <p:spPr/>
        <p:txBody>
          <a:bodyPr>
            <a:normAutofit/>
          </a:bodyPr>
          <a:lstStyle/>
          <a:p>
            <a:r>
              <a:rPr lang="en-US" dirty="0" smtClean="0"/>
              <a:t>Fundraising Best Practices | Cultural Differences?</a:t>
            </a:r>
            <a:endParaRPr lang="en-US" dirty="0"/>
          </a:p>
        </p:txBody>
      </p:sp>
      <p:sp>
        <p:nvSpPr>
          <p:cNvPr id="6" name="Slide Number Placeholder 5"/>
          <p:cNvSpPr>
            <a:spLocks noGrp="1"/>
          </p:cNvSpPr>
          <p:nvPr>
            <p:ph type="sldNum" sz="quarter" idx="12"/>
          </p:nvPr>
        </p:nvSpPr>
        <p:spPr/>
        <p:txBody>
          <a:bodyPr/>
          <a:lstStyle/>
          <a:p>
            <a:fld id="{8AF7BF85-B74E-45F2-A316-1B8E50CDA4CB}" type="slidenum">
              <a:rPr lang="en-US" smtClean="0"/>
              <a:t>46</a:t>
            </a:fld>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1" y="282526"/>
            <a:ext cx="2209800" cy="181121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768483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92080"/>
            <a:ext cx="2292096" cy="1261872"/>
          </a:xfrm>
        </p:spPr>
        <p:txBody>
          <a:bodyPr>
            <a:normAutofit fontScale="90000"/>
          </a:bodyPr>
          <a:lstStyle/>
          <a:p>
            <a:r>
              <a:rPr lang="en-US" sz="2700" b="1" dirty="0" smtClean="0"/>
              <a:t>MAJOR DONOR </a:t>
            </a:r>
            <a:br>
              <a:rPr lang="en-US" sz="2700" b="1" dirty="0" smtClean="0"/>
            </a:br>
            <a:r>
              <a:rPr lang="en-US" sz="2700" b="1" dirty="0" smtClean="0"/>
              <a:t>PROGRAMS </a:t>
            </a:r>
            <a:r>
              <a:rPr lang="en-US" dirty="0"/>
              <a:t/>
            </a:r>
            <a:br>
              <a:rPr lang="en-US" dirty="0"/>
            </a:br>
            <a:endParaRPr lang="en-US" dirty="0"/>
          </a:p>
        </p:txBody>
      </p:sp>
      <p:sp>
        <p:nvSpPr>
          <p:cNvPr id="3" name="Content Placeholder 2"/>
          <p:cNvSpPr>
            <a:spLocks noGrp="1"/>
          </p:cNvSpPr>
          <p:nvPr>
            <p:ph idx="1"/>
          </p:nvPr>
        </p:nvSpPr>
        <p:spPr>
          <a:xfrm>
            <a:off x="3030415" y="685800"/>
            <a:ext cx="5715000" cy="5577840"/>
          </a:xfrm>
        </p:spPr>
        <p:txBody>
          <a:bodyPr>
            <a:normAutofit/>
          </a:bodyPr>
          <a:lstStyle/>
          <a:p>
            <a:pPr marL="0" indent="0">
              <a:buNone/>
            </a:pPr>
            <a:endParaRPr lang="en-US" dirty="0"/>
          </a:p>
          <a:p>
            <a:pPr marL="0" indent="0">
              <a:buNone/>
            </a:pPr>
            <a:endParaRPr lang="en-US" dirty="0" smtClean="0"/>
          </a:p>
        </p:txBody>
      </p:sp>
      <p:sp>
        <p:nvSpPr>
          <p:cNvPr id="4" name="Text Placeholder 3"/>
          <p:cNvSpPr>
            <a:spLocks noGrp="1"/>
          </p:cNvSpPr>
          <p:nvPr>
            <p:ph type="body" sz="half" idx="2"/>
          </p:nvPr>
        </p:nvSpPr>
        <p:spPr>
          <a:xfrm>
            <a:off x="304800" y="1828800"/>
            <a:ext cx="2292096" cy="4243615"/>
          </a:xfrm>
        </p:spPr>
        <p:txBody>
          <a:bodyPr>
            <a:normAutofit/>
          </a:bodyPr>
          <a:lstStyle/>
          <a:p>
            <a:endParaRPr lang="en-US" sz="2400" dirty="0" smtClean="0"/>
          </a:p>
          <a:p>
            <a:r>
              <a:rPr lang="en-US" sz="2400" dirty="0" smtClean="0"/>
              <a:t>What Our Experts Had to Say </a:t>
            </a:r>
          </a:p>
        </p:txBody>
      </p:sp>
      <p:sp>
        <p:nvSpPr>
          <p:cNvPr id="5" name="Footer Placeholder 4"/>
          <p:cNvSpPr>
            <a:spLocks noGrp="1"/>
          </p:cNvSpPr>
          <p:nvPr>
            <p:ph type="ftr" sz="quarter" idx="11"/>
          </p:nvPr>
        </p:nvSpPr>
        <p:spPr/>
        <p:txBody>
          <a:bodyPr>
            <a:normAutofit/>
          </a:bodyPr>
          <a:lstStyle/>
          <a:p>
            <a:r>
              <a:rPr lang="en-US" dirty="0" smtClean="0"/>
              <a:t>Fundraising Best Practices | Cultural Differences?</a:t>
            </a:r>
            <a:endParaRPr lang="en-US" dirty="0"/>
          </a:p>
        </p:txBody>
      </p:sp>
      <p:sp>
        <p:nvSpPr>
          <p:cNvPr id="6" name="Slide Number Placeholder 5"/>
          <p:cNvSpPr>
            <a:spLocks noGrp="1"/>
          </p:cNvSpPr>
          <p:nvPr>
            <p:ph type="sldNum" sz="quarter" idx="12"/>
          </p:nvPr>
        </p:nvSpPr>
        <p:spPr/>
        <p:txBody>
          <a:bodyPr/>
          <a:lstStyle/>
          <a:p>
            <a:fld id="{8AF7BF85-B74E-45F2-A316-1B8E50CDA4CB}" type="slidenum">
              <a:rPr lang="en-US" smtClean="0"/>
              <a:t>47</a:t>
            </a:fld>
            <a:endParaRPr lang="en-US" dirty="0"/>
          </a:p>
        </p:txBody>
      </p:sp>
      <p:sp>
        <p:nvSpPr>
          <p:cNvPr id="7" name="Rectangular Callout 6"/>
          <p:cNvSpPr/>
          <p:nvPr/>
        </p:nvSpPr>
        <p:spPr>
          <a:xfrm>
            <a:off x="5750169" y="457200"/>
            <a:ext cx="3200400" cy="1371600"/>
          </a:xfrm>
          <a:prstGeom prst="wedgeRectCallout">
            <a:avLst>
              <a:gd name="adj1" fmla="val -52171"/>
              <a:gd name="adj2" fmla="val 672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b="1" dirty="0" smtClean="0">
                <a:solidFill>
                  <a:schemeClr val="bg1"/>
                </a:solidFill>
              </a:rPr>
              <a:t>“</a:t>
            </a:r>
            <a:r>
              <a:rPr lang="en-US" altLang="en-US" b="1" dirty="0">
                <a:solidFill>
                  <a:schemeClr val="bg1"/>
                </a:solidFill>
              </a:rPr>
              <a:t>Y</a:t>
            </a:r>
            <a:r>
              <a:rPr lang="en-US" altLang="en-US" b="1" dirty="0" smtClean="0">
                <a:solidFill>
                  <a:schemeClr val="bg1"/>
                </a:solidFill>
              </a:rPr>
              <a:t>ou </a:t>
            </a:r>
            <a:r>
              <a:rPr lang="en-US" altLang="en-US" b="1" dirty="0">
                <a:solidFill>
                  <a:schemeClr val="bg1"/>
                </a:solidFill>
              </a:rPr>
              <a:t>need to understand the donor’s interests and values before you </a:t>
            </a:r>
            <a:r>
              <a:rPr lang="en-US" altLang="en-US" b="1" dirty="0" smtClean="0">
                <a:solidFill>
                  <a:schemeClr val="bg1"/>
                </a:solidFill>
              </a:rPr>
              <a:t>ask</a:t>
            </a:r>
            <a:r>
              <a:rPr lang="en-US" altLang="en-US" b="1" dirty="0">
                <a:solidFill>
                  <a:schemeClr val="bg1"/>
                </a:solidFill>
              </a:rPr>
              <a:t> </a:t>
            </a:r>
            <a:r>
              <a:rPr lang="en-US" altLang="en-US" b="1" dirty="0" smtClean="0">
                <a:solidFill>
                  <a:schemeClr val="bg1"/>
                </a:solidFill>
              </a:rPr>
              <a:t>for a major gift.”</a:t>
            </a:r>
            <a:endParaRPr lang="en-US" altLang="en-US" b="1" dirty="0">
              <a:solidFill>
                <a:schemeClr val="bg1"/>
              </a:solidFill>
            </a:endParaRPr>
          </a:p>
          <a:p>
            <a:endParaRPr lang="en-US" altLang="en-US" b="1" dirty="0" smtClean="0">
              <a:solidFill>
                <a:schemeClr val="tx1"/>
              </a:solidFill>
            </a:endParaRPr>
          </a:p>
        </p:txBody>
      </p:sp>
      <p:sp>
        <p:nvSpPr>
          <p:cNvPr id="8" name="Rectangular Callout 7"/>
          <p:cNvSpPr/>
          <p:nvPr/>
        </p:nvSpPr>
        <p:spPr>
          <a:xfrm>
            <a:off x="2904391" y="562708"/>
            <a:ext cx="2628899" cy="1600200"/>
          </a:xfrm>
          <a:prstGeom prst="wedgeRectCallout">
            <a:avLst>
              <a:gd name="adj1" fmla="val 50496"/>
              <a:gd name="adj2" fmla="val 646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rPr>
              <a:t>“I find ways for my donors to be actively involved. This usually builds commitment.”  </a:t>
            </a:r>
          </a:p>
          <a:p>
            <a:pPr algn="ctr"/>
            <a:endParaRPr lang="en-US" b="1" dirty="0">
              <a:solidFill>
                <a:schemeClr val="bg1"/>
              </a:solidFill>
            </a:endParaRPr>
          </a:p>
        </p:txBody>
      </p:sp>
      <p:sp>
        <p:nvSpPr>
          <p:cNvPr id="9" name="Rectangular Callout 8"/>
          <p:cNvSpPr/>
          <p:nvPr/>
        </p:nvSpPr>
        <p:spPr>
          <a:xfrm>
            <a:off x="5750169" y="2209800"/>
            <a:ext cx="3200400" cy="1752600"/>
          </a:xfrm>
          <a:prstGeom prst="wedgeRectCallout">
            <a:avLst>
              <a:gd name="adj1" fmla="val -52537"/>
              <a:gd name="adj2" fmla="val 610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rPr>
              <a:t>“Two minds are better than one—a team approach can be very valuable in developing a strategy for major donors.”  </a:t>
            </a:r>
            <a:endParaRPr lang="en-US" b="1" dirty="0">
              <a:solidFill>
                <a:schemeClr val="bg1"/>
              </a:solidFill>
            </a:endParaRPr>
          </a:p>
          <a:p>
            <a:endParaRPr lang="en-US" b="1" dirty="0">
              <a:solidFill>
                <a:schemeClr val="tx1"/>
              </a:solidFill>
            </a:endParaRPr>
          </a:p>
        </p:txBody>
      </p:sp>
      <p:sp>
        <p:nvSpPr>
          <p:cNvPr id="10" name="Rectangular Callout 9"/>
          <p:cNvSpPr/>
          <p:nvPr/>
        </p:nvSpPr>
        <p:spPr>
          <a:xfrm>
            <a:off x="2916113" y="2514600"/>
            <a:ext cx="2617177" cy="1828800"/>
          </a:xfrm>
          <a:prstGeom prst="wedgeRectCallout">
            <a:avLst>
              <a:gd name="adj1" fmla="val 49152"/>
              <a:gd name="adj2" fmla="val 636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rPr>
              <a:t>“Keeping good notes on a donor is critical —especially when there is a long-term strategy and change of staff.” </a:t>
            </a:r>
            <a:endParaRPr lang="en-US" b="1" dirty="0">
              <a:solidFill>
                <a:schemeClr val="bg1"/>
              </a:solidFill>
            </a:endParaRPr>
          </a:p>
        </p:txBody>
      </p:sp>
      <p:sp>
        <p:nvSpPr>
          <p:cNvPr id="11" name="Rectangular Callout 10"/>
          <p:cNvSpPr/>
          <p:nvPr/>
        </p:nvSpPr>
        <p:spPr>
          <a:xfrm>
            <a:off x="5738446" y="4343400"/>
            <a:ext cx="3200400" cy="1371600"/>
          </a:xfrm>
          <a:prstGeom prst="wedgeRectCallout">
            <a:avLst>
              <a:gd name="adj1" fmla="val -54369"/>
              <a:gd name="adj2" fmla="val 737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rPr>
              <a:t>“Scheduled meaningful contacts that move the relationship forward…is key.”</a:t>
            </a:r>
            <a:endParaRPr lang="en-US" b="1" dirty="0">
              <a:solidFill>
                <a:schemeClr val="bg1"/>
              </a:solidFill>
            </a:endParaRPr>
          </a:p>
        </p:txBody>
      </p:sp>
      <p:sp>
        <p:nvSpPr>
          <p:cNvPr id="12" name="Rectangular Callout 11"/>
          <p:cNvSpPr/>
          <p:nvPr/>
        </p:nvSpPr>
        <p:spPr>
          <a:xfrm>
            <a:off x="2904391" y="4648200"/>
            <a:ext cx="2617177" cy="1828800"/>
          </a:xfrm>
          <a:prstGeom prst="wedgeRectCallout">
            <a:avLst>
              <a:gd name="adj1" fmla="val 58558"/>
              <a:gd name="adj2" fmla="val 617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rPr>
              <a:t>“The gift is not complete until we can honestly say the donor understands the impact they’ve had.”</a:t>
            </a:r>
            <a:endParaRPr lang="en-US" b="1" dirty="0">
              <a:solidFill>
                <a:schemeClr val="bg1"/>
              </a:solidFill>
            </a:endParaRPr>
          </a:p>
        </p:txBody>
      </p:sp>
      <p:sp>
        <p:nvSpPr>
          <p:cNvPr id="13" name="TextBox 12"/>
          <p:cNvSpPr txBox="1"/>
          <p:nvPr/>
        </p:nvSpPr>
        <p:spPr>
          <a:xfrm>
            <a:off x="304800" y="4191000"/>
            <a:ext cx="1981200" cy="1631216"/>
          </a:xfrm>
          <a:prstGeom prst="rect">
            <a:avLst/>
          </a:prstGeom>
          <a:noFill/>
        </p:spPr>
        <p:txBody>
          <a:bodyPr wrap="square" rtlCol="0">
            <a:spAutoFit/>
          </a:bodyPr>
          <a:lstStyle/>
          <a:p>
            <a:r>
              <a:rPr lang="en-US" sz="2000" i="1" dirty="0" smtClean="0"/>
              <a:t>Part 2 of the workshop will focus on how to work with major donors. </a:t>
            </a:r>
            <a:endParaRPr lang="en-US" sz="2000" i="1" dirty="0"/>
          </a:p>
        </p:txBody>
      </p:sp>
    </p:spTree>
    <p:extLst>
      <p:ext uri="{BB962C8B-B14F-4D97-AF65-F5344CB8AC3E}">
        <p14:creationId xmlns:p14="http://schemas.microsoft.com/office/powerpoint/2010/main" val="303592347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1" name="Rectangle 3"/>
          <p:cNvSpPr>
            <a:spLocks noChangeArrowheads="1"/>
          </p:cNvSpPr>
          <p:nvPr/>
        </p:nvSpPr>
        <p:spPr bwMode="auto">
          <a:xfrm>
            <a:off x="304799" y="533400"/>
            <a:ext cx="848457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3200" dirty="0" smtClean="0"/>
              <a:t>Key Concept | Donor Engagement Cycle </a:t>
            </a:r>
            <a:endParaRPr lang="en-US" altLang="en-US" sz="3200" dirty="0"/>
          </a:p>
        </p:txBody>
      </p:sp>
      <p:sp>
        <p:nvSpPr>
          <p:cNvPr id="196612" name="Oval 4"/>
          <p:cNvSpPr>
            <a:spLocks noChangeArrowheads="1"/>
          </p:cNvSpPr>
          <p:nvPr/>
        </p:nvSpPr>
        <p:spPr bwMode="auto">
          <a:xfrm>
            <a:off x="2590800" y="1752600"/>
            <a:ext cx="1524000" cy="1353160"/>
          </a:xfrm>
          <a:prstGeom prst="ellipse">
            <a:avLst/>
          </a:prstGeom>
          <a:solidFill>
            <a:schemeClr val="bg2">
              <a:lumMod val="50000"/>
            </a:schemeClr>
          </a:solidFill>
          <a:ln w="9525">
            <a:solidFill>
              <a:schemeClr val="tx1"/>
            </a:solidFill>
            <a:round/>
            <a:headEnd/>
            <a:tailEnd/>
          </a:ln>
          <a:effectLst/>
        </p:spPr>
        <p:txBody>
          <a:bodyPr wrap="none" anchor="ctr"/>
          <a:lstStyle/>
          <a:p>
            <a:endParaRPr lang="en-US" dirty="0">
              <a:solidFill>
                <a:schemeClr val="accent1"/>
              </a:solidFill>
            </a:endParaRPr>
          </a:p>
        </p:txBody>
      </p:sp>
      <p:sp>
        <p:nvSpPr>
          <p:cNvPr id="196614" name="Text Box 6"/>
          <p:cNvSpPr txBox="1">
            <a:spLocks noChangeArrowheads="1"/>
          </p:cNvSpPr>
          <p:nvPr/>
        </p:nvSpPr>
        <p:spPr bwMode="auto">
          <a:xfrm>
            <a:off x="2341684" y="2113709"/>
            <a:ext cx="2022232"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b="1" dirty="0">
                <a:solidFill>
                  <a:schemeClr val="bg1"/>
                </a:solidFill>
              </a:rPr>
              <a:t>Create </a:t>
            </a:r>
            <a:r>
              <a:rPr lang="en-US" altLang="en-US" sz="1400" b="1" dirty="0" smtClean="0">
                <a:solidFill>
                  <a:schemeClr val="bg1"/>
                </a:solidFill>
              </a:rPr>
              <a:t>Gratifying </a:t>
            </a:r>
          </a:p>
          <a:p>
            <a:pPr algn="ctr">
              <a:spcBef>
                <a:spcPct val="50000"/>
              </a:spcBef>
            </a:pPr>
            <a:r>
              <a:rPr lang="en-US" altLang="en-US" sz="1400" b="1" dirty="0" smtClean="0">
                <a:solidFill>
                  <a:schemeClr val="bg1"/>
                </a:solidFill>
              </a:rPr>
              <a:t>Gift </a:t>
            </a:r>
            <a:r>
              <a:rPr lang="en-US" altLang="en-US" sz="1400" b="1" dirty="0">
                <a:solidFill>
                  <a:schemeClr val="bg1"/>
                </a:solidFill>
              </a:rPr>
              <a:t>Experience</a:t>
            </a:r>
          </a:p>
        </p:txBody>
      </p:sp>
      <p:sp>
        <p:nvSpPr>
          <p:cNvPr id="196615" name="Oval 7"/>
          <p:cNvSpPr>
            <a:spLocks noChangeArrowheads="1"/>
          </p:cNvSpPr>
          <p:nvPr/>
        </p:nvSpPr>
        <p:spPr bwMode="auto">
          <a:xfrm>
            <a:off x="4724400" y="1752600"/>
            <a:ext cx="1676400" cy="1353160"/>
          </a:xfrm>
          <a:prstGeom prst="ellipse">
            <a:avLst/>
          </a:prstGeom>
          <a:solidFill>
            <a:schemeClr val="bg2">
              <a:lumMod val="50000"/>
            </a:schemeClr>
          </a:solidFill>
          <a:ln w="9525">
            <a:solidFill>
              <a:schemeClr val="tx1"/>
            </a:solidFill>
            <a:round/>
            <a:headEnd/>
            <a:tailEnd/>
          </a:ln>
          <a:effectLst/>
        </p:spPr>
        <p:txBody>
          <a:bodyPr wrap="none" anchor="ctr"/>
          <a:lstStyle/>
          <a:p>
            <a:endParaRPr lang="en-US" dirty="0">
              <a:solidFill>
                <a:schemeClr val="accent1"/>
              </a:solidFill>
            </a:endParaRPr>
          </a:p>
        </p:txBody>
      </p:sp>
      <p:sp>
        <p:nvSpPr>
          <p:cNvPr id="196616" name="Oval 8"/>
          <p:cNvSpPr>
            <a:spLocks noChangeArrowheads="1"/>
          </p:cNvSpPr>
          <p:nvPr/>
        </p:nvSpPr>
        <p:spPr bwMode="auto">
          <a:xfrm>
            <a:off x="6553200" y="2743200"/>
            <a:ext cx="1676400" cy="1377034"/>
          </a:xfrm>
          <a:prstGeom prst="ellipse">
            <a:avLst/>
          </a:prstGeom>
          <a:solidFill>
            <a:schemeClr val="bg2">
              <a:lumMod val="50000"/>
            </a:schemeClr>
          </a:solidFill>
          <a:ln w="9525">
            <a:solidFill>
              <a:schemeClr val="tx1"/>
            </a:solidFill>
            <a:round/>
            <a:headEnd/>
            <a:tailEnd/>
          </a:ln>
          <a:effectLst/>
        </p:spPr>
        <p:txBody>
          <a:bodyPr wrap="none" anchor="ctr"/>
          <a:lstStyle/>
          <a:p>
            <a:endParaRPr lang="en-US" dirty="0"/>
          </a:p>
        </p:txBody>
      </p:sp>
      <p:sp>
        <p:nvSpPr>
          <p:cNvPr id="196617" name="Oval 9"/>
          <p:cNvSpPr>
            <a:spLocks noChangeArrowheads="1"/>
          </p:cNvSpPr>
          <p:nvPr/>
        </p:nvSpPr>
        <p:spPr bwMode="auto">
          <a:xfrm>
            <a:off x="1219200" y="3105760"/>
            <a:ext cx="1524000" cy="1248508"/>
          </a:xfrm>
          <a:prstGeom prst="ellipse">
            <a:avLst/>
          </a:prstGeom>
          <a:solidFill>
            <a:schemeClr val="bg2">
              <a:lumMod val="50000"/>
            </a:schemeClr>
          </a:solidFill>
          <a:ln w="9525">
            <a:solidFill>
              <a:schemeClr val="tx1"/>
            </a:solidFill>
            <a:round/>
            <a:headEnd/>
            <a:tailEnd/>
          </a:ln>
          <a:effectLst/>
        </p:spPr>
        <p:txBody>
          <a:bodyPr wrap="none" anchor="ctr"/>
          <a:lstStyle/>
          <a:p>
            <a:endParaRPr lang="en-US" dirty="0"/>
          </a:p>
        </p:txBody>
      </p:sp>
      <p:sp>
        <p:nvSpPr>
          <p:cNvPr id="196619" name="Oval 11"/>
          <p:cNvSpPr>
            <a:spLocks noChangeArrowheads="1"/>
          </p:cNvSpPr>
          <p:nvPr/>
        </p:nvSpPr>
        <p:spPr bwMode="auto">
          <a:xfrm>
            <a:off x="5334000" y="4267200"/>
            <a:ext cx="1676400" cy="1447800"/>
          </a:xfrm>
          <a:prstGeom prst="ellipse">
            <a:avLst/>
          </a:prstGeom>
          <a:solidFill>
            <a:schemeClr val="bg2">
              <a:lumMod val="50000"/>
            </a:schemeClr>
          </a:solidFill>
          <a:ln w="9525">
            <a:solidFill>
              <a:schemeClr val="tx1"/>
            </a:solidFill>
            <a:round/>
            <a:headEnd/>
            <a:tailEnd/>
          </a:ln>
          <a:effectLst/>
        </p:spPr>
        <p:txBody>
          <a:bodyPr wrap="none" anchor="ctr"/>
          <a:lstStyle/>
          <a:p>
            <a:endParaRPr lang="en-US" dirty="0"/>
          </a:p>
        </p:txBody>
      </p:sp>
      <p:sp>
        <p:nvSpPr>
          <p:cNvPr id="196620" name="Oval 12"/>
          <p:cNvSpPr>
            <a:spLocks noChangeArrowheads="1"/>
          </p:cNvSpPr>
          <p:nvPr/>
        </p:nvSpPr>
        <p:spPr bwMode="auto">
          <a:xfrm>
            <a:off x="2819400" y="4267200"/>
            <a:ext cx="1837592" cy="1447800"/>
          </a:xfrm>
          <a:prstGeom prst="ellipse">
            <a:avLst/>
          </a:prstGeom>
          <a:solidFill>
            <a:schemeClr val="bg2">
              <a:lumMod val="50000"/>
            </a:schemeClr>
          </a:solidFill>
          <a:ln w="9525">
            <a:solidFill>
              <a:schemeClr val="tx1"/>
            </a:solidFill>
            <a:round/>
            <a:headEnd/>
            <a:tailEnd/>
          </a:ln>
          <a:effectLst/>
        </p:spPr>
        <p:txBody>
          <a:bodyPr wrap="none" anchor="ctr"/>
          <a:lstStyle/>
          <a:p>
            <a:endParaRPr lang="en-US" dirty="0"/>
          </a:p>
        </p:txBody>
      </p:sp>
      <p:sp>
        <p:nvSpPr>
          <p:cNvPr id="196621" name="Line 13"/>
          <p:cNvSpPr>
            <a:spLocks noChangeShapeType="1"/>
          </p:cNvSpPr>
          <p:nvPr/>
        </p:nvSpPr>
        <p:spPr bwMode="auto">
          <a:xfrm flipV="1">
            <a:off x="1960683" y="2605026"/>
            <a:ext cx="609600" cy="43876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96622" name="Line 14"/>
          <p:cNvSpPr>
            <a:spLocks noChangeShapeType="1"/>
          </p:cNvSpPr>
          <p:nvPr/>
        </p:nvSpPr>
        <p:spPr bwMode="auto">
          <a:xfrm>
            <a:off x="4114800" y="2286000"/>
            <a:ext cx="1600200" cy="191043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96623" name="Line 15"/>
          <p:cNvSpPr>
            <a:spLocks noChangeShapeType="1"/>
          </p:cNvSpPr>
          <p:nvPr/>
        </p:nvSpPr>
        <p:spPr bwMode="auto">
          <a:xfrm>
            <a:off x="6324600" y="2590800"/>
            <a:ext cx="533400" cy="3048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96624" name="Line 16"/>
          <p:cNvSpPr>
            <a:spLocks noChangeShapeType="1"/>
          </p:cNvSpPr>
          <p:nvPr/>
        </p:nvSpPr>
        <p:spPr bwMode="auto">
          <a:xfrm flipH="1">
            <a:off x="6591300" y="4038600"/>
            <a:ext cx="266700" cy="31566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96625" name="Line 17"/>
          <p:cNvSpPr>
            <a:spLocks noChangeShapeType="1"/>
          </p:cNvSpPr>
          <p:nvPr/>
        </p:nvSpPr>
        <p:spPr bwMode="auto">
          <a:xfrm flipH="1">
            <a:off x="4567848" y="5246132"/>
            <a:ext cx="766152" cy="1166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96626" name="Line 18"/>
          <p:cNvSpPr>
            <a:spLocks noChangeShapeType="1"/>
          </p:cNvSpPr>
          <p:nvPr/>
        </p:nvSpPr>
        <p:spPr bwMode="auto">
          <a:xfrm flipH="1" flipV="1">
            <a:off x="2321168" y="4354268"/>
            <a:ext cx="498231" cy="52253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96628" name="Text Box 20"/>
          <p:cNvSpPr txBox="1">
            <a:spLocks noChangeArrowheads="1"/>
          </p:cNvSpPr>
          <p:nvPr/>
        </p:nvSpPr>
        <p:spPr bwMode="auto">
          <a:xfrm>
            <a:off x="4706815" y="2113709"/>
            <a:ext cx="1866900"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b="1" dirty="0" smtClean="0">
                <a:solidFill>
                  <a:schemeClr val="bg1"/>
                </a:solidFill>
              </a:rPr>
              <a:t>Identify &amp; </a:t>
            </a:r>
          </a:p>
          <a:p>
            <a:pPr algn="ctr">
              <a:spcBef>
                <a:spcPct val="50000"/>
              </a:spcBef>
            </a:pPr>
            <a:r>
              <a:rPr lang="en-US" altLang="en-US" sz="1400" b="1" dirty="0" smtClean="0">
                <a:solidFill>
                  <a:schemeClr val="bg1"/>
                </a:solidFill>
              </a:rPr>
              <a:t>Qualify</a:t>
            </a:r>
            <a:endParaRPr lang="en-US" altLang="en-US" sz="1400" b="1" dirty="0">
              <a:solidFill>
                <a:schemeClr val="bg1"/>
              </a:solidFill>
            </a:endParaRPr>
          </a:p>
        </p:txBody>
      </p:sp>
      <p:sp>
        <p:nvSpPr>
          <p:cNvPr id="196629" name="Text Box 21"/>
          <p:cNvSpPr txBox="1">
            <a:spLocks noChangeArrowheads="1"/>
          </p:cNvSpPr>
          <p:nvPr/>
        </p:nvSpPr>
        <p:spPr bwMode="auto">
          <a:xfrm>
            <a:off x="5334000" y="4615534"/>
            <a:ext cx="1752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400" b="1" dirty="0" smtClean="0">
                <a:solidFill>
                  <a:schemeClr val="bg1"/>
                </a:solidFill>
              </a:rPr>
              <a:t>Identify Interests and Passions</a:t>
            </a:r>
          </a:p>
        </p:txBody>
      </p:sp>
      <p:sp>
        <p:nvSpPr>
          <p:cNvPr id="196630" name="Text Box 22"/>
          <p:cNvSpPr txBox="1">
            <a:spLocks noChangeArrowheads="1"/>
          </p:cNvSpPr>
          <p:nvPr/>
        </p:nvSpPr>
        <p:spPr bwMode="auto">
          <a:xfrm>
            <a:off x="6553200" y="3124200"/>
            <a:ext cx="1752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400" b="1" dirty="0" smtClean="0">
                <a:solidFill>
                  <a:schemeClr val="bg1"/>
                </a:solidFill>
              </a:rPr>
              <a:t>Build Trust-Based Relationship</a:t>
            </a:r>
            <a:endParaRPr lang="en-US" altLang="en-US" sz="1400" b="1" dirty="0">
              <a:solidFill>
                <a:schemeClr val="bg1"/>
              </a:solidFill>
            </a:endParaRPr>
          </a:p>
        </p:txBody>
      </p:sp>
      <p:sp>
        <p:nvSpPr>
          <p:cNvPr id="196631" name="Text Box 23"/>
          <p:cNvSpPr txBox="1">
            <a:spLocks noChangeArrowheads="1"/>
          </p:cNvSpPr>
          <p:nvPr/>
        </p:nvSpPr>
        <p:spPr bwMode="auto">
          <a:xfrm>
            <a:off x="2895600" y="4615534"/>
            <a:ext cx="17526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400" b="1" dirty="0">
                <a:solidFill>
                  <a:schemeClr val="bg1"/>
                </a:solidFill>
              </a:rPr>
              <a:t>Match Passion(s) to Organizational Initiatives</a:t>
            </a:r>
          </a:p>
        </p:txBody>
      </p:sp>
      <p:sp>
        <p:nvSpPr>
          <p:cNvPr id="196633" name="Text Box 25"/>
          <p:cNvSpPr txBox="1">
            <a:spLocks noChangeArrowheads="1"/>
          </p:cNvSpPr>
          <p:nvPr/>
        </p:nvSpPr>
        <p:spPr bwMode="auto">
          <a:xfrm>
            <a:off x="1143000" y="3468404"/>
            <a:ext cx="1752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400" b="1" dirty="0">
                <a:solidFill>
                  <a:schemeClr val="bg1"/>
                </a:solidFill>
              </a:rPr>
              <a:t>Gain Gift Commitment</a:t>
            </a:r>
          </a:p>
        </p:txBody>
      </p:sp>
      <p:sp>
        <p:nvSpPr>
          <p:cNvPr id="196634" name="Text Box 26"/>
          <p:cNvSpPr txBox="1">
            <a:spLocks noChangeArrowheads="1"/>
          </p:cNvSpPr>
          <p:nvPr/>
        </p:nvSpPr>
        <p:spPr bwMode="auto">
          <a:xfrm>
            <a:off x="4120662" y="3510328"/>
            <a:ext cx="12133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b="1" dirty="0" smtClean="0"/>
              <a:t>DONOR</a:t>
            </a:r>
            <a:endParaRPr lang="en-US" altLang="en-US" b="1" dirty="0"/>
          </a:p>
        </p:txBody>
      </p:sp>
      <p:sp>
        <p:nvSpPr>
          <p:cNvPr id="3" name="Footer Placeholder 2"/>
          <p:cNvSpPr>
            <a:spLocks noGrp="1"/>
          </p:cNvSpPr>
          <p:nvPr>
            <p:ph type="ftr" sz="quarter" idx="11"/>
          </p:nvPr>
        </p:nvSpPr>
        <p:spPr/>
        <p:txBody>
          <a:bodyPr/>
          <a:lstStyle/>
          <a:p>
            <a:r>
              <a:rPr lang="en-US" dirty="0" smtClean="0"/>
              <a:t>Fundraising Best Practices | Cultural Differences?</a:t>
            </a:r>
            <a:endParaRPr lang="en-US" dirty="0"/>
          </a:p>
        </p:txBody>
      </p:sp>
      <p:sp>
        <p:nvSpPr>
          <p:cNvPr id="4" name="Slide Number Placeholder 3"/>
          <p:cNvSpPr>
            <a:spLocks noGrp="1"/>
          </p:cNvSpPr>
          <p:nvPr>
            <p:ph type="sldNum" sz="quarter" idx="12"/>
          </p:nvPr>
        </p:nvSpPr>
        <p:spPr/>
        <p:txBody>
          <a:bodyPr/>
          <a:lstStyle/>
          <a:p>
            <a:fld id="{8AF7BF85-B74E-45F2-A316-1B8E50CDA4CB}" type="slidenum">
              <a:rPr lang="en-US" smtClean="0"/>
              <a:t>48</a:t>
            </a:fld>
            <a:endParaRPr lang="en-US" dirty="0"/>
          </a:p>
        </p:txBody>
      </p:sp>
      <p:sp>
        <p:nvSpPr>
          <p:cNvPr id="5" name="TextBox 4"/>
          <p:cNvSpPr txBox="1"/>
          <p:nvPr/>
        </p:nvSpPr>
        <p:spPr>
          <a:xfrm>
            <a:off x="7115908" y="2059848"/>
            <a:ext cx="1485900" cy="369332"/>
          </a:xfrm>
          <a:prstGeom prst="rect">
            <a:avLst/>
          </a:prstGeom>
          <a:solidFill>
            <a:schemeClr val="accent1">
              <a:lumMod val="60000"/>
              <a:lumOff val="40000"/>
            </a:schemeClr>
          </a:solidFill>
          <a:ln>
            <a:solidFill>
              <a:schemeClr val="tx1"/>
            </a:solidFill>
          </a:ln>
        </p:spPr>
        <p:txBody>
          <a:bodyPr wrap="square" rtlCol="0">
            <a:spAutoFit/>
          </a:bodyPr>
          <a:lstStyle/>
          <a:p>
            <a:r>
              <a:rPr lang="en-US" dirty="0" smtClean="0"/>
              <a:t>PROSPECT </a:t>
            </a:r>
            <a:endParaRPr lang="en-US" dirty="0"/>
          </a:p>
        </p:txBody>
      </p:sp>
      <p:sp>
        <p:nvSpPr>
          <p:cNvPr id="26" name="TextBox 25"/>
          <p:cNvSpPr txBox="1"/>
          <p:nvPr/>
        </p:nvSpPr>
        <p:spPr>
          <a:xfrm>
            <a:off x="7303477" y="5169532"/>
            <a:ext cx="1485900" cy="369332"/>
          </a:xfrm>
          <a:prstGeom prst="rect">
            <a:avLst/>
          </a:prstGeom>
          <a:solidFill>
            <a:schemeClr val="accent1">
              <a:lumMod val="60000"/>
              <a:lumOff val="40000"/>
            </a:schemeClr>
          </a:solidFill>
          <a:ln>
            <a:solidFill>
              <a:schemeClr val="tx1"/>
            </a:solidFill>
          </a:ln>
        </p:spPr>
        <p:txBody>
          <a:bodyPr wrap="square" rtlCol="0">
            <a:spAutoFit/>
          </a:bodyPr>
          <a:lstStyle/>
          <a:p>
            <a:r>
              <a:rPr lang="en-US" dirty="0" smtClean="0"/>
              <a:t>CULTIVATE </a:t>
            </a:r>
            <a:endParaRPr lang="en-US" dirty="0"/>
          </a:p>
        </p:txBody>
      </p:sp>
      <p:sp>
        <p:nvSpPr>
          <p:cNvPr id="27" name="TextBox 26"/>
          <p:cNvSpPr txBox="1"/>
          <p:nvPr/>
        </p:nvSpPr>
        <p:spPr>
          <a:xfrm>
            <a:off x="640617" y="5154561"/>
            <a:ext cx="1680551" cy="369332"/>
          </a:xfrm>
          <a:prstGeom prst="rect">
            <a:avLst/>
          </a:prstGeom>
          <a:solidFill>
            <a:schemeClr val="accent1">
              <a:lumMod val="60000"/>
              <a:lumOff val="40000"/>
            </a:schemeClr>
          </a:solidFill>
          <a:ln>
            <a:solidFill>
              <a:schemeClr val="tx1"/>
            </a:solidFill>
          </a:ln>
        </p:spPr>
        <p:txBody>
          <a:bodyPr wrap="square" rtlCol="0">
            <a:spAutoFit/>
          </a:bodyPr>
          <a:lstStyle/>
          <a:p>
            <a:pPr algn="ctr"/>
            <a:r>
              <a:rPr lang="en-US" dirty="0" smtClean="0"/>
              <a:t>ASK </a:t>
            </a:r>
            <a:endParaRPr lang="en-US" dirty="0"/>
          </a:p>
        </p:txBody>
      </p:sp>
      <p:sp>
        <p:nvSpPr>
          <p:cNvPr id="28" name="TextBox 27"/>
          <p:cNvSpPr txBox="1"/>
          <p:nvPr/>
        </p:nvSpPr>
        <p:spPr>
          <a:xfrm>
            <a:off x="640616" y="2101334"/>
            <a:ext cx="1485900" cy="369332"/>
          </a:xfrm>
          <a:prstGeom prst="rect">
            <a:avLst/>
          </a:prstGeom>
          <a:solidFill>
            <a:schemeClr val="accent1">
              <a:lumMod val="60000"/>
              <a:lumOff val="40000"/>
            </a:schemeClr>
          </a:solidFill>
          <a:ln>
            <a:solidFill>
              <a:schemeClr val="tx1"/>
            </a:solidFill>
          </a:ln>
        </p:spPr>
        <p:txBody>
          <a:bodyPr wrap="square" rtlCol="0">
            <a:spAutoFit/>
          </a:bodyPr>
          <a:lstStyle/>
          <a:p>
            <a:pPr algn="ctr"/>
            <a:r>
              <a:rPr lang="en-US" dirty="0" smtClean="0"/>
              <a:t>STEWARD </a:t>
            </a:r>
            <a:endParaRPr lang="en-US" dirty="0"/>
          </a:p>
        </p:txBody>
      </p:sp>
      <p:sp>
        <p:nvSpPr>
          <p:cNvPr id="6" name="TextBox 5"/>
          <p:cNvSpPr txBox="1"/>
          <p:nvPr/>
        </p:nvSpPr>
        <p:spPr>
          <a:xfrm>
            <a:off x="1662136" y="6159399"/>
            <a:ext cx="6369051" cy="677108"/>
          </a:xfrm>
          <a:prstGeom prst="rect">
            <a:avLst/>
          </a:prstGeom>
          <a:noFill/>
        </p:spPr>
        <p:txBody>
          <a:bodyPr wrap="none" rtlCol="0">
            <a:spAutoFit/>
          </a:bodyPr>
          <a:lstStyle/>
          <a:p>
            <a:r>
              <a:rPr lang="en-US" sz="2000" dirty="0" smtClean="0"/>
              <a:t>The second workshop will focus on each step in detail.</a:t>
            </a:r>
          </a:p>
          <a:p>
            <a:endParaRPr lang="en-US" dirty="0"/>
          </a:p>
        </p:txBody>
      </p:sp>
    </p:spTree>
    <p:extLst>
      <p:ext uri="{BB962C8B-B14F-4D97-AF65-F5344CB8AC3E}">
        <p14:creationId xmlns:p14="http://schemas.microsoft.com/office/powerpoint/2010/main" val="24222449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Fundraising Best Practices | Cultural Differences?</a:t>
            </a:r>
            <a:endParaRPr lang="en-US" dirty="0"/>
          </a:p>
        </p:txBody>
      </p:sp>
      <p:sp>
        <p:nvSpPr>
          <p:cNvPr id="3" name="Slide Number Placeholder 2"/>
          <p:cNvSpPr>
            <a:spLocks noGrp="1"/>
          </p:cNvSpPr>
          <p:nvPr>
            <p:ph type="sldNum" sz="quarter" idx="12"/>
          </p:nvPr>
        </p:nvSpPr>
        <p:spPr/>
        <p:txBody>
          <a:bodyPr/>
          <a:lstStyle/>
          <a:p>
            <a:fld id="{8AF7BF85-B74E-45F2-A316-1B8E50CDA4CB}" type="slidenum">
              <a:rPr lang="en-US" smtClean="0"/>
              <a:t>49</a:t>
            </a:fld>
            <a:endParaRPr lang="en-US" dirty="0"/>
          </a:p>
        </p:txBody>
      </p:sp>
      <p:sp>
        <p:nvSpPr>
          <p:cNvPr id="6" name="Rectangle 3"/>
          <p:cNvSpPr>
            <a:spLocks noChangeArrowheads="1"/>
          </p:cNvSpPr>
          <p:nvPr/>
        </p:nvSpPr>
        <p:spPr bwMode="auto">
          <a:xfrm>
            <a:off x="3331030" y="2518276"/>
            <a:ext cx="1107996" cy="815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itchFamily="34" charset="0"/>
                <a:cs typeface="Arial" pitchFamily="34" charset="0"/>
              </a:rPr>
              <a:t/>
            </a:r>
            <a:br>
              <a:rPr kumimoji="0" lang="en-US" altLang="en-US" sz="1800" b="0" i="0" u="none" strike="noStrike" cap="none" normalizeH="0" baseline="0" dirty="0" smtClean="0">
                <a:ln>
                  <a:noFill/>
                </a:ln>
                <a:solidFill>
                  <a:schemeClr val="tx1"/>
                </a:solidFill>
                <a:effectLst/>
                <a:latin typeface="Arial" pitchFamily="34" charset="0"/>
                <a:cs typeface="Arial" pitchFamily="34" charset="0"/>
              </a:rPr>
            </a:b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Rectangle 8"/>
          <p:cNvSpPr/>
          <p:nvPr/>
        </p:nvSpPr>
        <p:spPr>
          <a:xfrm>
            <a:off x="533400" y="762000"/>
            <a:ext cx="8077200" cy="5386090"/>
          </a:xfrm>
          <a:prstGeom prst="rect">
            <a:avLst/>
          </a:prstGeom>
        </p:spPr>
        <p:txBody>
          <a:bodyPr wrap="square">
            <a:spAutoFit/>
          </a:bodyPr>
          <a:lstStyle/>
          <a:p>
            <a:pPr algn="ctr">
              <a:buFont typeface="Wingdings" pitchFamily="2" charset="2"/>
              <a:buNone/>
            </a:pPr>
            <a:r>
              <a:rPr lang="en-US" altLang="en-US" sz="3600" dirty="0"/>
              <a:t>I don’t think you ever stop </a:t>
            </a:r>
            <a:r>
              <a:rPr lang="en-US" altLang="en-US" sz="3600" b="1" i="1" u="sng" dirty="0"/>
              <a:t>GIVING</a:t>
            </a:r>
            <a:r>
              <a:rPr lang="en-US" altLang="en-US" sz="3600" dirty="0"/>
              <a:t>. </a:t>
            </a:r>
            <a:endParaRPr lang="en-US" altLang="en-US" sz="3600" dirty="0" smtClean="0"/>
          </a:p>
          <a:p>
            <a:pPr algn="ctr">
              <a:buFont typeface="Wingdings" pitchFamily="2" charset="2"/>
              <a:buNone/>
            </a:pPr>
            <a:r>
              <a:rPr lang="en-US" altLang="en-US" sz="3600" dirty="0" smtClean="0"/>
              <a:t>I </a:t>
            </a:r>
            <a:r>
              <a:rPr lang="en-US" altLang="en-US" sz="3600" dirty="0"/>
              <a:t>really don’t. </a:t>
            </a:r>
            <a:endParaRPr lang="en-US" altLang="en-US" sz="3600" dirty="0" smtClean="0"/>
          </a:p>
          <a:p>
            <a:pPr algn="ctr">
              <a:buFont typeface="Wingdings" pitchFamily="2" charset="2"/>
              <a:buNone/>
            </a:pPr>
            <a:endParaRPr lang="en-US" altLang="en-US" sz="3600" dirty="0" smtClean="0"/>
          </a:p>
          <a:p>
            <a:pPr algn="ctr">
              <a:buFont typeface="Wingdings" pitchFamily="2" charset="2"/>
              <a:buNone/>
            </a:pPr>
            <a:r>
              <a:rPr lang="en-US" altLang="en-US" sz="3600" dirty="0" smtClean="0"/>
              <a:t>I </a:t>
            </a:r>
            <a:r>
              <a:rPr lang="en-US" altLang="en-US" sz="3600" dirty="0"/>
              <a:t>think it’s an ongoing process</a:t>
            </a:r>
            <a:r>
              <a:rPr lang="en-US" altLang="en-US" sz="3600" dirty="0" smtClean="0"/>
              <a:t>.</a:t>
            </a:r>
          </a:p>
          <a:p>
            <a:pPr algn="ctr">
              <a:buFont typeface="Wingdings" pitchFamily="2" charset="2"/>
              <a:buNone/>
            </a:pPr>
            <a:endParaRPr lang="en-US" altLang="en-US" sz="3600" dirty="0" smtClean="0"/>
          </a:p>
          <a:p>
            <a:pPr algn="ctr">
              <a:buFont typeface="Wingdings" pitchFamily="2" charset="2"/>
              <a:buNone/>
            </a:pPr>
            <a:r>
              <a:rPr lang="en-US" altLang="en-US" sz="3600" dirty="0" smtClean="0"/>
              <a:t>And </a:t>
            </a:r>
            <a:r>
              <a:rPr lang="en-US" altLang="en-US" sz="3600" dirty="0"/>
              <a:t>it’s not just about being able to write a check. </a:t>
            </a:r>
            <a:r>
              <a:rPr lang="en-US" altLang="en-US" sz="3600" dirty="0" smtClean="0"/>
              <a:t>It’s </a:t>
            </a:r>
            <a:r>
              <a:rPr lang="en-US" altLang="en-US" sz="3600" dirty="0"/>
              <a:t>being able to touch somebody’s life.</a:t>
            </a:r>
          </a:p>
          <a:p>
            <a:pPr algn="ctr">
              <a:buFont typeface="Wingdings" pitchFamily="2" charset="2"/>
              <a:buNone/>
            </a:pPr>
            <a:endParaRPr lang="en-US" altLang="en-US" sz="3600" dirty="0"/>
          </a:p>
          <a:p>
            <a:pPr algn="ctr">
              <a:buFont typeface="Wingdings" pitchFamily="2" charset="2"/>
              <a:buNone/>
            </a:pPr>
            <a:r>
              <a:rPr lang="en-US" altLang="en-US" sz="2000" i="1" dirty="0" smtClean="0"/>
              <a:t>--Oprah </a:t>
            </a:r>
            <a:r>
              <a:rPr lang="en-US" altLang="en-US" sz="2000" i="1" dirty="0"/>
              <a:t>Winfrey</a:t>
            </a:r>
          </a:p>
        </p:txBody>
      </p:sp>
    </p:spTree>
    <p:extLst>
      <p:ext uri="{BB962C8B-B14F-4D97-AF65-F5344CB8AC3E}">
        <p14:creationId xmlns:p14="http://schemas.microsoft.com/office/powerpoint/2010/main" val="3566872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5169"/>
            <a:ext cx="3733800" cy="1676400"/>
          </a:xfrm>
        </p:spPr>
        <p:txBody>
          <a:bodyPr>
            <a:normAutofit/>
          </a:bodyPr>
          <a:lstStyle/>
          <a:p>
            <a:r>
              <a:rPr lang="en-US" sz="2800" dirty="0" smtClean="0">
                <a:solidFill>
                  <a:schemeClr val="tx1"/>
                </a:solidFill>
              </a:rPr>
              <a:t>Meet the pros  who shared their “know how” with you…</a:t>
            </a:r>
            <a:endParaRPr lang="en-US" sz="2800" dirty="0">
              <a:solidFill>
                <a:schemeClr val="tx1"/>
              </a:solidFill>
            </a:endParaRPr>
          </a:p>
        </p:txBody>
      </p:sp>
      <p:sp>
        <p:nvSpPr>
          <p:cNvPr id="3" name="Content Placeholder 2"/>
          <p:cNvSpPr>
            <a:spLocks noGrp="1"/>
          </p:cNvSpPr>
          <p:nvPr>
            <p:ph type="body" sz="half" idx="2"/>
          </p:nvPr>
        </p:nvSpPr>
        <p:spPr>
          <a:xfrm>
            <a:off x="152400" y="1905000"/>
            <a:ext cx="2139696" cy="4242816"/>
          </a:xfrm>
        </p:spPr>
        <p:txBody>
          <a:bodyPr numCol="1">
            <a:normAutofit/>
          </a:bodyPr>
          <a:lstStyle/>
          <a:p>
            <a:r>
              <a:rPr lang="en-US" sz="1600" dirty="0" smtClean="0"/>
              <a:t>Dwight Clasby </a:t>
            </a:r>
          </a:p>
          <a:p>
            <a:r>
              <a:rPr lang="en-US" sz="1600" dirty="0" smtClean="0"/>
              <a:t>Evann Coadd</a:t>
            </a:r>
          </a:p>
          <a:p>
            <a:r>
              <a:rPr lang="en-US" sz="1600" dirty="0"/>
              <a:t>Noelle Delage</a:t>
            </a:r>
          </a:p>
          <a:p>
            <a:r>
              <a:rPr lang="en-US" sz="1600" dirty="0"/>
              <a:t>James </a:t>
            </a:r>
            <a:r>
              <a:rPr lang="en-US" sz="1600" dirty="0" smtClean="0"/>
              <a:t>Dunn</a:t>
            </a:r>
          </a:p>
          <a:p>
            <a:r>
              <a:rPr lang="en-US" sz="1600" dirty="0"/>
              <a:t>Jennifer Hopper </a:t>
            </a:r>
          </a:p>
          <a:p>
            <a:r>
              <a:rPr lang="en-US" sz="1600" dirty="0" smtClean="0"/>
              <a:t>Cheryl Kisling</a:t>
            </a:r>
          </a:p>
          <a:p>
            <a:r>
              <a:rPr lang="en-US" sz="1600" dirty="0" smtClean="0"/>
              <a:t>Misa Lobato </a:t>
            </a:r>
          </a:p>
          <a:p>
            <a:r>
              <a:rPr lang="en-US" sz="1600" dirty="0" smtClean="0"/>
              <a:t>Dana Rinderknecht</a:t>
            </a:r>
          </a:p>
          <a:p>
            <a:r>
              <a:rPr lang="en-US" sz="1600" dirty="0" smtClean="0"/>
              <a:t>Susan Swan Smith</a:t>
            </a:r>
          </a:p>
          <a:p>
            <a:r>
              <a:rPr lang="en-US" sz="1600" dirty="0" smtClean="0"/>
              <a:t>PamTerch </a:t>
            </a:r>
          </a:p>
          <a:p>
            <a:r>
              <a:rPr lang="en-US" sz="1600" dirty="0" smtClean="0"/>
              <a:t>Andrea Wagner </a:t>
            </a:r>
          </a:p>
          <a:p>
            <a:r>
              <a:rPr lang="en-US" sz="1600" dirty="0" smtClean="0"/>
              <a:t>Lyn Woods </a:t>
            </a:r>
          </a:p>
          <a:p>
            <a:pPr>
              <a:lnSpc>
                <a:spcPct val="150000"/>
              </a:lnSpc>
            </a:pPr>
            <a:endParaRPr lang="en-US" b="1" dirty="0" smtClean="0"/>
          </a:p>
          <a:p>
            <a:endParaRPr lang="en-US" dirty="0" smtClean="0"/>
          </a:p>
          <a:p>
            <a:endParaRPr lang="en-US" dirty="0"/>
          </a:p>
        </p:txBody>
      </p:sp>
      <p:sp>
        <p:nvSpPr>
          <p:cNvPr id="4" name="Footer Placeholder 3"/>
          <p:cNvSpPr>
            <a:spLocks noGrp="1"/>
          </p:cNvSpPr>
          <p:nvPr>
            <p:ph type="ftr" sz="quarter" idx="11"/>
          </p:nvPr>
        </p:nvSpPr>
        <p:spPr/>
        <p:txBody>
          <a:bodyPr/>
          <a:lstStyle/>
          <a:p>
            <a:r>
              <a:rPr lang="en-US" dirty="0" smtClean="0"/>
              <a:t>Fundraising Best Practices | Cultural Differences?</a:t>
            </a:r>
            <a:endParaRPr lang="en-US" dirty="0"/>
          </a:p>
        </p:txBody>
      </p:sp>
      <p:sp>
        <p:nvSpPr>
          <p:cNvPr id="5" name="Slide Number Placeholder 4"/>
          <p:cNvSpPr>
            <a:spLocks noGrp="1"/>
          </p:cNvSpPr>
          <p:nvPr>
            <p:ph type="sldNum" sz="quarter" idx="12"/>
          </p:nvPr>
        </p:nvSpPr>
        <p:spPr/>
        <p:txBody>
          <a:bodyPr>
            <a:normAutofit/>
          </a:bodyPr>
          <a:lstStyle/>
          <a:p>
            <a:fld id="{8AF7BF85-B74E-45F2-A316-1B8E50CDA4CB}" type="slidenum">
              <a:rPr lang="en-US" smtClean="0"/>
              <a:t>5</a:t>
            </a:fld>
            <a:endParaRPr lang="en-US" dirty="0"/>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7282081" y="4568879"/>
            <a:ext cx="1678993" cy="1922262"/>
          </a:xfrm>
          <a:prstGeom prst="rect">
            <a:avLst/>
          </a:prstGeom>
          <a:effectLst>
            <a:outerShdw blurRad="50800" dist="38100" dir="16200000" rotWithShape="0">
              <a:prstClr val="black">
                <a:alpha val="40000"/>
              </a:prstClr>
            </a:outerShdw>
          </a:effectLst>
        </p:spPr>
      </p:pic>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2416" y="604705"/>
            <a:ext cx="1822938" cy="1897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92416" y="2573492"/>
            <a:ext cx="1822938" cy="186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92416" y="4568879"/>
            <a:ext cx="1693984" cy="2039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82080" y="604705"/>
            <a:ext cx="1678993" cy="1873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descr="C:\Users\Marlene\AppData\Local\Microsoft\Windows\Temporary Internet Files\Content.Outlook\AUI76923\Andrea Wagner 2017 Headshot (2).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15354" y="4563017"/>
            <a:ext cx="1575636" cy="202818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Marlene\AppData\Local\Microsoft\Windows\Temporary Internet Files\Content.Outlook\AUI76923\Jim Dunn 2017 Headshot (3).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54807" y="2606166"/>
            <a:ext cx="1678993" cy="1839422"/>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82082" y="2595275"/>
            <a:ext cx="1678992" cy="186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66530" y="4539571"/>
            <a:ext cx="1667270" cy="20398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95546" y="2573493"/>
            <a:ext cx="1540467" cy="1918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C:\Users\Marlene\AppData\Local\Microsoft\Windows\Temporary Internet Files\Content.Outlook\AUI76923\EvannCoad.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15354" y="604705"/>
            <a:ext cx="1540467" cy="1897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14524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ONLINE FUNDRAISING</a:t>
            </a:r>
            <a:endParaRPr lang="en-US" dirty="0">
              <a:solidFill>
                <a:schemeClr val="tx1"/>
              </a:solidFill>
            </a:endParaRPr>
          </a:p>
        </p:txBody>
      </p:sp>
      <p:sp>
        <p:nvSpPr>
          <p:cNvPr id="3" name="Text Placeholder 2"/>
          <p:cNvSpPr>
            <a:spLocks noGrp="1"/>
          </p:cNvSpPr>
          <p:nvPr>
            <p:ph type="body" idx="1"/>
          </p:nvPr>
        </p:nvSpPr>
        <p:spPr/>
        <p:txBody>
          <a:bodyPr>
            <a:normAutofit/>
          </a:bodyPr>
          <a:lstStyle/>
          <a:p>
            <a:r>
              <a:rPr lang="en-US" dirty="0"/>
              <a:t>What experience have you had?</a:t>
            </a:r>
          </a:p>
          <a:p>
            <a:r>
              <a:rPr lang="en-US" dirty="0"/>
              <a:t>Best Practices to share? </a:t>
            </a:r>
          </a:p>
          <a:p>
            <a:endParaRPr lang="en-US" dirty="0"/>
          </a:p>
        </p:txBody>
      </p:sp>
      <p:sp>
        <p:nvSpPr>
          <p:cNvPr id="4" name="Footer Placeholder 3"/>
          <p:cNvSpPr>
            <a:spLocks noGrp="1"/>
          </p:cNvSpPr>
          <p:nvPr>
            <p:ph type="ftr" sz="quarter" idx="11"/>
          </p:nvPr>
        </p:nvSpPr>
        <p:spPr/>
        <p:txBody>
          <a:bodyPr/>
          <a:lstStyle/>
          <a:p>
            <a:r>
              <a:rPr lang="en-US" dirty="0" smtClean="0"/>
              <a:t>Fundraising Best Practices | Cultural Differences?</a:t>
            </a:r>
            <a:endParaRPr lang="en-US" dirty="0"/>
          </a:p>
        </p:txBody>
      </p:sp>
      <p:sp>
        <p:nvSpPr>
          <p:cNvPr id="5" name="Slide Number Placeholder 4"/>
          <p:cNvSpPr>
            <a:spLocks noGrp="1"/>
          </p:cNvSpPr>
          <p:nvPr>
            <p:ph type="sldNum" sz="quarter" idx="12"/>
          </p:nvPr>
        </p:nvSpPr>
        <p:spPr/>
        <p:txBody>
          <a:bodyPr/>
          <a:lstStyle/>
          <a:p>
            <a:fld id="{8AF7BF85-B74E-45F2-A316-1B8E50CDA4CB}" type="slidenum">
              <a:rPr lang="en-US" smtClean="0"/>
              <a:t>50</a:t>
            </a:fld>
            <a:endParaRPr lang="en-US" dirty="0"/>
          </a:p>
        </p:txBody>
      </p:sp>
    </p:spTree>
    <p:extLst>
      <p:ext uri="{BB962C8B-B14F-4D97-AF65-F5344CB8AC3E}">
        <p14:creationId xmlns:p14="http://schemas.microsoft.com/office/powerpoint/2010/main" val="3837481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85800"/>
            <a:ext cx="8839200" cy="990600"/>
          </a:xfrm>
        </p:spPr>
        <p:txBody>
          <a:bodyPr>
            <a:normAutofit fontScale="90000"/>
          </a:bodyPr>
          <a:lstStyle/>
          <a:p>
            <a:r>
              <a:rPr lang="en-US" sz="3100" dirty="0" smtClean="0">
                <a:solidFill>
                  <a:schemeClr val="tx1"/>
                </a:solidFill>
              </a:rPr>
              <a:t>Online Giving </a:t>
            </a:r>
            <a:r>
              <a:rPr lang="en-US" b="1" dirty="0">
                <a:solidFill>
                  <a:schemeClr val="accent1">
                    <a:lumMod val="75000"/>
                  </a:schemeClr>
                </a:solidFill>
              </a:rPr>
              <a:t/>
            </a:r>
            <a:br>
              <a:rPr lang="en-US" b="1" dirty="0">
                <a:solidFill>
                  <a:schemeClr val="accent1">
                    <a:lumMod val="75000"/>
                  </a:schemeClr>
                </a:solidFill>
              </a:rPr>
            </a:br>
            <a:r>
              <a:rPr lang="en-US" b="1" dirty="0" smtClean="0">
                <a:solidFill>
                  <a:schemeClr val="accent1">
                    <a:lumMod val="75000"/>
                  </a:schemeClr>
                </a:solidFill>
              </a:rPr>
              <a:t>A Small but Growing Piece of the Pie  </a:t>
            </a:r>
            <a:r>
              <a:rPr lang="en-US" sz="2200" b="1" dirty="0" smtClean="0">
                <a:solidFill>
                  <a:schemeClr val="tx1"/>
                </a:solidFill>
              </a:rPr>
              <a:t>*U.S</a:t>
            </a:r>
            <a:r>
              <a:rPr lang="en-US" b="1" dirty="0" smtClean="0">
                <a:solidFill>
                  <a:schemeClr val="tx1"/>
                </a:solidFill>
              </a:rPr>
              <a:t>.  </a:t>
            </a:r>
            <a:endParaRPr lang="en-US" b="1" dirty="0">
              <a:solidFill>
                <a:schemeClr val="tx1"/>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635575495"/>
              </p:ext>
            </p:extLst>
          </p:nvPr>
        </p:nvGraphicFramePr>
        <p:xfrm>
          <a:off x="304800" y="1828800"/>
          <a:ext cx="8229600"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4" name="Footer Placeholder 3"/>
          <p:cNvSpPr>
            <a:spLocks noGrp="1"/>
          </p:cNvSpPr>
          <p:nvPr>
            <p:ph type="ftr" sz="quarter" idx="11"/>
          </p:nvPr>
        </p:nvSpPr>
        <p:spPr/>
        <p:txBody>
          <a:bodyPr/>
          <a:lstStyle/>
          <a:p>
            <a:r>
              <a:rPr lang="en-US" dirty="0" smtClean="0"/>
              <a:t>Fundraising Best Practices | Cultural Differences?</a:t>
            </a:r>
            <a:endParaRPr lang="en-US" dirty="0"/>
          </a:p>
        </p:txBody>
      </p:sp>
      <p:sp>
        <p:nvSpPr>
          <p:cNvPr id="5" name="Slide Number Placeholder 4"/>
          <p:cNvSpPr>
            <a:spLocks noGrp="1"/>
          </p:cNvSpPr>
          <p:nvPr>
            <p:ph type="sldNum" sz="quarter" idx="12"/>
          </p:nvPr>
        </p:nvSpPr>
        <p:spPr/>
        <p:txBody>
          <a:bodyPr/>
          <a:lstStyle/>
          <a:p>
            <a:fld id="{8AF7BF85-B74E-45F2-A316-1B8E50CDA4CB}" type="slidenum">
              <a:rPr lang="en-US" smtClean="0"/>
              <a:t>51</a:t>
            </a:fld>
            <a:endParaRPr lang="en-US" dirty="0"/>
          </a:p>
        </p:txBody>
      </p:sp>
      <p:sp>
        <p:nvSpPr>
          <p:cNvPr id="3" name="TextBox 2"/>
          <p:cNvSpPr txBox="1"/>
          <p:nvPr/>
        </p:nvSpPr>
        <p:spPr>
          <a:xfrm>
            <a:off x="167640" y="2590800"/>
            <a:ext cx="2133600" cy="3693319"/>
          </a:xfrm>
          <a:prstGeom prst="rect">
            <a:avLst/>
          </a:prstGeom>
          <a:noFill/>
        </p:spPr>
        <p:txBody>
          <a:bodyPr wrap="square" rtlCol="0">
            <a:spAutoFit/>
          </a:bodyPr>
          <a:lstStyle/>
          <a:p>
            <a:r>
              <a:rPr lang="en-US" sz="2000" i="1" dirty="0" smtClean="0"/>
              <a:t>“Only 25% of online giving may be charitable in nature (meaning recognized non-profits)—especially with fast evolving crowdfunding.”</a:t>
            </a:r>
          </a:p>
          <a:p>
            <a:endParaRPr lang="en-US" sz="2000" i="1" dirty="0" smtClean="0"/>
          </a:p>
          <a:p>
            <a:pPr algn="r"/>
            <a:r>
              <a:rPr lang="en-US" sz="1400" dirty="0" smtClean="0"/>
              <a:t>-Pew Research Center</a:t>
            </a:r>
            <a:endParaRPr lang="en-US" sz="1400" dirty="0"/>
          </a:p>
        </p:txBody>
      </p:sp>
      <p:sp>
        <p:nvSpPr>
          <p:cNvPr id="7" name="TextBox 6"/>
          <p:cNvSpPr txBox="1"/>
          <p:nvPr/>
        </p:nvSpPr>
        <p:spPr>
          <a:xfrm>
            <a:off x="6705600" y="4191000"/>
            <a:ext cx="2362200" cy="2462213"/>
          </a:xfrm>
          <a:prstGeom prst="rect">
            <a:avLst/>
          </a:prstGeom>
          <a:noFill/>
        </p:spPr>
        <p:txBody>
          <a:bodyPr wrap="square" rtlCol="0">
            <a:spAutoFit/>
          </a:bodyPr>
          <a:lstStyle/>
          <a:p>
            <a:r>
              <a:rPr lang="en-US" sz="2000" i="1" dirty="0" smtClean="0"/>
              <a:t>“Though online giving is relatively small today, within the next 5 years things will be massively digital.” </a:t>
            </a:r>
          </a:p>
          <a:p>
            <a:endParaRPr lang="en-US" sz="2000" i="1" dirty="0" smtClean="0"/>
          </a:p>
          <a:p>
            <a:pPr algn="r"/>
            <a:r>
              <a:rPr lang="en-US" sz="1400" dirty="0" smtClean="0"/>
              <a:t>–Network for Good</a:t>
            </a:r>
            <a:endParaRPr lang="en-US" sz="1400" dirty="0"/>
          </a:p>
        </p:txBody>
      </p:sp>
    </p:spTree>
    <p:extLst>
      <p:ext uri="{BB962C8B-B14F-4D97-AF65-F5344CB8AC3E}">
        <p14:creationId xmlns:p14="http://schemas.microsoft.com/office/powerpoint/2010/main" val="272690023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334108"/>
            <a:ext cx="8229600" cy="990600"/>
          </a:xfrm>
        </p:spPr>
        <p:txBody>
          <a:bodyPr>
            <a:normAutofit/>
          </a:bodyPr>
          <a:lstStyle/>
          <a:p>
            <a:r>
              <a:rPr lang="en-US" b="1" dirty="0">
                <a:solidFill>
                  <a:schemeClr val="accent1">
                    <a:lumMod val="75000"/>
                  </a:schemeClr>
                </a:solidFill>
                <a:latin typeface="Calibri"/>
              </a:rPr>
              <a:t>Donors worldwide prefer to </a:t>
            </a:r>
            <a:r>
              <a:rPr lang="en-US" b="1" dirty="0" smtClean="0">
                <a:solidFill>
                  <a:schemeClr val="accent1">
                    <a:lumMod val="75000"/>
                  </a:schemeClr>
                </a:solidFill>
                <a:latin typeface="Calibri"/>
              </a:rPr>
              <a:t>give online</a:t>
            </a:r>
            <a:endParaRPr lang="en-US" b="1" dirty="0">
              <a:solidFill>
                <a:schemeClr val="accent1">
                  <a:lumMod val="75000"/>
                </a:schemeClr>
              </a:solidFill>
            </a:endParaRPr>
          </a:p>
        </p:txBody>
      </p:sp>
      <p:sp>
        <p:nvSpPr>
          <p:cNvPr id="7" name="Content Placeholder 6"/>
          <p:cNvSpPr>
            <a:spLocks noGrp="1"/>
          </p:cNvSpPr>
          <p:nvPr>
            <p:ph idx="1"/>
          </p:nvPr>
        </p:nvSpPr>
        <p:spPr>
          <a:xfrm>
            <a:off x="482877" y="1371600"/>
            <a:ext cx="8534400" cy="5181600"/>
          </a:xfrm>
        </p:spPr>
        <p:txBody>
          <a:bodyPr>
            <a:normAutofit lnSpcReduction="10000"/>
          </a:bodyPr>
          <a:lstStyle/>
          <a:p>
            <a:pPr marL="0" lvl="0" indent="0">
              <a:spcBef>
                <a:spcPts val="0"/>
              </a:spcBef>
              <a:buClrTx/>
              <a:buSzTx/>
              <a:buNone/>
            </a:pPr>
            <a:r>
              <a:rPr lang="en-US" sz="2800" dirty="0" smtClean="0">
                <a:solidFill>
                  <a:prstClr val="black"/>
                </a:solidFill>
                <a:latin typeface="Calibri"/>
              </a:rPr>
              <a:t>Donors </a:t>
            </a:r>
            <a:r>
              <a:rPr lang="en-US" sz="2800" dirty="0">
                <a:solidFill>
                  <a:prstClr val="black"/>
                </a:solidFill>
                <a:latin typeface="Calibri"/>
              </a:rPr>
              <a:t>worldwide prefer to </a:t>
            </a:r>
            <a:r>
              <a:rPr lang="en-US" sz="2800" dirty="0" smtClean="0">
                <a:solidFill>
                  <a:prstClr val="black"/>
                </a:solidFill>
                <a:latin typeface="Calibri"/>
              </a:rPr>
              <a:t>give online—</a:t>
            </a:r>
          </a:p>
          <a:p>
            <a:pPr marL="0" lvl="0" indent="0">
              <a:spcBef>
                <a:spcPts val="0"/>
              </a:spcBef>
              <a:buClrTx/>
              <a:buSzTx/>
              <a:buNone/>
            </a:pPr>
            <a:r>
              <a:rPr lang="en-US" sz="2800" dirty="0" smtClean="0">
                <a:solidFill>
                  <a:prstClr val="black"/>
                </a:solidFill>
                <a:latin typeface="Calibri"/>
              </a:rPr>
              <a:t>true across generations</a:t>
            </a:r>
          </a:p>
          <a:p>
            <a:pPr marL="0" lvl="0" indent="0">
              <a:spcBef>
                <a:spcPts val="0"/>
              </a:spcBef>
              <a:buClrTx/>
              <a:buSzTx/>
              <a:buNone/>
            </a:pPr>
            <a:r>
              <a:rPr lang="en-US" sz="2800" b="1" dirty="0" smtClean="0">
                <a:solidFill>
                  <a:prstClr val="black"/>
                </a:solidFill>
                <a:latin typeface="Calibri"/>
              </a:rPr>
              <a:t>-  62 %</a:t>
            </a:r>
            <a:r>
              <a:rPr lang="en-US" sz="2000" dirty="0" smtClean="0">
                <a:solidFill>
                  <a:prstClr val="black"/>
                </a:solidFill>
                <a:latin typeface="Calibri"/>
              </a:rPr>
              <a:t> of millennials </a:t>
            </a:r>
            <a:r>
              <a:rPr lang="en-US" sz="2000" dirty="0">
                <a:solidFill>
                  <a:prstClr val="black"/>
                </a:solidFill>
                <a:latin typeface="Calibri"/>
              </a:rPr>
              <a:t>and </a:t>
            </a:r>
            <a:endParaRPr lang="en-US" sz="2000" dirty="0" smtClean="0">
              <a:solidFill>
                <a:prstClr val="black"/>
              </a:solidFill>
              <a:latin typeface="Calibri"/>
            </a:endParaRPr>
          </a:p>
          <a:p>
            <a:pPr marL="0" lvl="0" indent="0">
              <a:spcBef>
                <a:spcPts val="0"/>
              </a:spcBef>
              <a:buClrTx/>
              <a:buSzTx/>
              <a:buNone/>
            </a:pPr>
            <a:r>
              <a:rPr lang="en-US" sz="2800" b="1" dirty="0" smtClean="0">
                <a:solidFill>
                  <a:prstClr val="black"/>
                </a:solidFill>
                <a:latin typeface="Calibri"/>
              </a:rPr>
              <a:t>-  59 % </a:t>
            </a:r>
            <a:r>
              <a:rPr lang="en-US" sz="2000" dirty="0" smtClean="0">
                <a:solidFill>
                  <a:prstClr val="black"/>
                </a:solidFill>
                <a:latin typeface="Calibri"/>
              </a:rPr>
              <a:t>of Gen </a:t>
            </a:r>
            <a:r>
              <a:rPr lang="en-US" sz="2000" dirty="0">
                <a:solidFill>
                  <a:prstClr val="black"/>
                </a:solidFill>
                <a:latin typeface="Calibri"/>
              </a:rPr>
              <a:t>Xers and Baby </a:t>
            </a:r>
            <a:r>
              <a:rPr lang="en-US" sz="2000" dirty="0" smtClean="0">
                <a:solidFill>
                  <a:prstClr val="black"/>
                </a:solidFill>
                <a:latin typeface="Calibri"/>
              </a:rPr>
              <a:t>Boomers prefer </a:t>
            </a:r>
            <a:r>
              <a:rPr lang="en-US" sz="2000" dirty="0">
                <a:solidFill>
                  <a:prstClr val="black"/>
                </a:solidFill>
                <a:latin typeface="Calibri"/>
              </a:rPr>
              <a:t>online giving.</a:t>
            </a:r>
          </a:p>
          <a:p>
            <a:pPr marL="0" lvl="0" indent="0">
              <a:spcBef>
                <a:spcPts val="0"/>
              </a:spcBef>
              <a:buClrTx/>
              <a:buSzTx/>
              <a:buNone/>
            </a:pPr>
            <a:endParaRPr lang="en-US" sz="2000" dirty="0">
              <a:solidFill>
                <a:prstClr val="black"/>
              </a:solidFill>
              <a:latin typeface="Calibri"/>
            </a:endParaRPr>
          </a:p>
          <a:p>
            <a:pPr marL="0" lvl="0" indent="0">
              <a:spcBef>
                <a:spcPts val="0"/>
              </a:spcBef>
              <a:buClrTx/>
              <a:buSzTx/>
              <a:buNone/>
            </a:pPr>
            <a:r>
              <a:rPr lang="en-US" dirty="0" smtClean="0">
                <a:solidFill>
                  <a:prstClr val="black"/>
                </a:solidFill>
                <a:latin typeface="Calibri"/>
              </a:rPr>
              <a:t>Of </a:t>
            </a:r>
            <a:r>
              <a:rPr lang="en-US" dirty="0">
                <a:solidFill>
                  <a:prstClr val="black"/>
                </a:solidFill>
                <a:latin typeface="Calibri"/>
              </a:rPr>
              <a:t>online donors, </a:t>
            </a:r>
            <a:endParaRPr lang="en-US" dirty="0" smtClean="0">
              <a:solidFill>
                <a:prstClr val="black"/>
              </a:solidFill>
              <a:latin typeface="Calibri"/>
            </a:endParaRPr>
          </a:p>
          <a:p>
            <a:pPr marL="0" lvl="0" indent="0">
              <a:spcBef>
                <a:spcPts val="0"/>
              </a:spcBef>
              <a:buClrTx/>
              <a:buSzTx/>
              <a:buNone/>
            </a:pPr>
            <a:r>
              <a:rPr lang="en-US" sz="2800" b="1" dirty="0" smtClean="0">
                <a:solidFill>
                  <a:prstClr val="black"/>
                </a:solidFill>
                <a:latin typeface="Calibri"/>
              </a:rPr>
              <a:t>42 % </a:t>
            </a:r>
            <a:r>
              <a:rPr lang="en-US" dirty="0" smtClean="0">
                <a:solidFill>
                  <a:prstClr val="black"/>
                </a:solidFill>
                <a:latin typeface="Calibri"/>
              </a:rPr>
              <a:t>cite </a:t>
            </a:r>
            <a:r>
              <a:rPr lang="en-US" dirty="0">
                <a:solidFill>
                  <a:prstClr val="black"/>
                </a:solidFill>
                <a:latin typeface="Calibri"/>
              </a:rPr>
              <a:t>social media as the tool that most inspires them to give; </a:t>
            </a:r>
            <a:endParaRPr lang="en-US" dirty="0" smtClean="0">
              <a:solidFill>
                <a:prstClr val="black"/>
              </a:solidFill>
              <a:latin typeface="Calibri"/>
            </a:endParaRPr>
          </a:p>
          <a:p>
            <a:pPr marL="0" lvl="0" indent="0">
              <a:spcBef>
                <a:spcPts val="0"/>
              </a:spcBef>
              <a:buClrTx/>
              <a:buSzTx/>
              <a:buNone/>
            </a:pPr>
            <a:endParaRPr lang="en-US" sz="2000" dirty="0">
              <a:solidFill>
                <a:prstClr val="black"/>
              </a:solidFill>
              <a:latin typeface="Calibri"/>
            </a:endParaRPr>
          </a:p>
          <a:p>
            <a:pPr marL="0" lvl="0" indent="0">
              <a:spcBef>
                <a:spcPts val="0"/>
              </a:spcBef>
              <a:buClrTx/>
              <a:buSzTx/>
              <a:buNone/>
            </a:pPr>
            <a:r>
              <a:rPr lang="en-US" sz="2000" dirty="0" smtClean="0">
                <a:solidFill>
                  <a:prstClr val="black"/>
                </a:solidFill>
                <a:latin typeface="Calibri"/>
              </a:rPr>
              <a:t>	</a:t>
            </a:r>
            <a:r>
              <a:rPr lang="en-US" dirty="0" smtClean="0">
                <a:solidFill>
                  <a:prstClr val="black"/>
                </a:solidFill>
                <a:latin typeface="Calibri"/>
              </a:rPr>
              <a:t>And of </a:t>
            </a:r>
            <a:r>
              <a:rPr lang="en-US" dirty="0">
                <a:solidFill>
                  <a:prstClr val="black"/>
                </a:solidFill>
                <a:latin typeface="Calibri"/>
              </a:rPr>
              <a:t>these donors, </a:t>
            </a:r>
            <a:endParaRPr lang="en-US" dirty="0" smtClean="0">
              <a:solidFill>
                <a:prstClr val="black"/>
              </a:solidFill>
              <a:latin typeface="Calibri"/>
            </a:endParaRPr>
          </a:p>
          <a:p>
            <a:pPr marL="0" lvl="0" indent="0">
              <a:spcBef>
                <a:spcPts val="0"/>
              </a:spcBef>
              <a:buClrTx/>
              <a:buSzTx/>
              <a:buNone/>
            </a:pPr>
            <a:r>
              <a:rPr lang="en-US" sz="2000" b="1" dirty="0" smtClean="0">
                <a:solidFill>
                  <a:prstClr val="black"/>
                </a:solidFill>
                <a:latin typeface="Calibri"/>
              </a:rPr>
              <a:t>	</a:t>
            </a:r>
            <a:r>
              <a:rPr lang="en-US" sz="2800" b="1" dirty="0" smtClean="0">
                <a:solidFill>
                  <a:prstClr val="black"/>
                </a:solidFill>
                <a:latin typeface="Calibri"/>
              </a:rPr>
              <a:t>62 %  </a:t>
            </a:r>
            <a:r>
              <a:rPr lang="en-US" dirty="0">
                <a:solidFill>
                  <a:prstClr val="black"/>
                </a:solidFill>
                <a:latin typeface="Calibri"/>
              </a:rPr>
              <a:t>list Facebook as most inspiring channel,  </a:t>
            </a:r>
            <a:endParaRPr lang="en-US" dirty="0" smtClean="0">
              <a:solidFill>
                <a:prstClr val="black"/>
              </a:solidFill>
              <a:latin typeface="Calibri"/>
            </a:endParaRPr>
          </a:p>
          <a:p>
            <a:pPr marL="0" lvl="0" indent="0">
              <a:spcBef>
                <a:spcPts val="0"/>
              </a:spcBef>
              <a:buClrTx/>
              <a:buSzTx/>
              <a:buNone/>
            </a:pPr>
            <a:r>
              <a:rPr lang="en-US" dirty="0">
                <a:solidFill>
                  <a:prstClr val="black"/>
                </a:solidFill>
                <a:latin typeface="Calibri"/>
              </a:rPr>
              <a:t>	</a:t>
            </a:r>
            <a:r>
              <a:rPr lang="en-US" dirty="0" smtClean="0">
                <a:solidFill>
                  <a:prstClr val="black"/>
                </a:solidFill>
                <a:latin typeface="Calibri"/>
              </a:rPr>
              <a:t>followed </a:t>
            </a:r>
            <a:r>
              <a:rPr lang="en-US" dirty="0">
                <a:solidFill>
                  <a:prstClr val="black"/>
                </a:solidFill>
                <a:latin typeface="Calibri"/>
              </a:rPr>
              <a:t>by</a:t>
            </a:r>
            <a:r>
              <a:rPr lang="en-US" b="1" dirty="0">
                <a:solidFill>
                  <a:prstClr val="black"/>
                </a:solidFill>
                <a:latin typeface="Calibri"/>
              </a:rPr>
              <a:t> Twitter </a:t>
            </a:r>
            <a:r>
              <a:rPr lang="en-US" dirty="0" smtClean="0">
                <a:solidFill>
                  <a:prstClr val="black"/>
                </a:solidFill>
                <a:latin typeface="Calibri"/>
              </a:rPr>
              <a:t>(15%) </a:t>
            </a:r>
            <a:r>
              <a:rPr lang="en-US" dirty="0">
                <a:solidFill>
                  <a:prstClr val="black"/>
                </a:solidFill>
                <a:latin typeface="Calibri"/>
              </a:rPr>
              <a:t>then </a:t>
            </a:r>
            <a:r>
              <a:rPr lang="en-US" b="1" dirty="0">
                <a:solidFill>
                  <a:prstClr val="black"/>
                </a:solidFill>
                <a:latin typeface="Calibri"/>
              </a:rPr>
              <a:t>Instagram </a:t>
            </a:r>
            <a:r>
              <a:rPr lang="en-US" dirty="0">
                <a:solidFill>
                  <a:prstClr val="black"/>
                </a:solidFill>
                <a:latin typeface="Calibri"/>
              </a:rPr>
              <a:t>(</a:t>
            </a:r>
            <a:r>
              <a:rPr lang="en-US" dirty="0" smtClean="0">
                <a:solidFill>
                  <a:prstClr val="black"/>
                </a:solidFill>
                <a:latin typeface="Calibri"/>
              </a:rPr>
              <a:t>10% ).</a:t>
            </a:r>
            <a:endParaRPr lang="en-US" dirty="0">
              <a:solidFill>
                <a:prstClr val="black"/>
              </a:solidFill>
              <a:latin typeface="Calibri"/>
            </a:endParaRPr>
          </a:p>
          <a:p>
            <a:pPr marL="0" lvl="0" indent="0">
              <a:spcBef>
                <a:spcPts val="0"/>
              </a:spcBef>
              <a:buClrTx/>
              <a:buSzTx/>
              <a:buNone/>
            </a:pPr>
            <a:endParaRPr lang="en-US" sz="2000" b="1" dirty="0" smtClean="0">
              <a:solidFill>
                <a:prstClr val="black"/>
              </a:solidFill>
              <a:latin typeface="Calibri"/>
            </a:endParaRPr>
          </a:p>
          <a:p>
            <a:pPr marL="0" lvl="0" indent="0">
              <a:spcBef>
                <a:spcPts val="0"/>
              </a:spcBef>
              <a:buClrTx/>
              <a:buSzTx/>
              <a:buNone/>
            </a:pPr>
            <a:r>
              <a:rPr lang="en-US" b="1" dirty="0">
                <a:solidFill>
                  <a:prstClr val="black"/>
                </a:solidFill>
                <a:latin typeface="Calibri"/>
              </a:rPr>
              <a:t>W</a:t>
            </a:r>
            <a:r>
              <a:rPr lang="en-US" b="1" dirty="0" smtClean="0">
                <a:solidFill>
                  <a:prstClr val="black"/>
                </a:solidFill>
                <a:latin typeface="Calibri"/>
              </a:rPr>
              <a:t>ebsites</a:t>
            </a:r>
            <a:r>
              <a:rPr lang="en-US" dirty="0">
                <a:solidFill>
                  <a:prstClr val="black"/>
                </a:solidFill>
                <a:latin typeface="Calibri"/>
              </a:rPr>
              <a:t> and email addresses </a:t>
            </a:r>
            <a:r>
              <a:rPr lang="en-US" dirty="0" smtClean="0">
                <a:solidFill>
                  <a:prstClr val="black"/>
                </a:solidFill>
                <a:latin typeface="Calibri"/>
              </a:rPr>
              <a:t>donors trust most? </a:t>
            </a:r>
          </a:p>
          <a:p>
            <a:pPr marL="0" lvl="0" indent="0">
              <a:spcBef>
                <a:spcPts val="0"/>
              </a:spcBef>
              <a:buClrTx/>
              <a:buSzTx/>
              <a:buNone/>
            </a:pPr>
            <a:r>
              <a:rPr lang="en-US" dirty="0" smtClean="0">
                <a:solidFill>
                  <a:prstClr val="black"/>
                </a:solidFill>
                <a:latin typeface="Calibri"/>
              </a:rPr>
              <a:t> </a:t>
            </a:r>
            <a:r>
              <a:rPr lang="en-US" sz="2000" b="1" dirty="0" smtClean="0">
                <a:solidFill>
                  <a:prstClr val="black"/>
                </a:solidFill>
                <a:latin typeface="Calibri"/>
              </a:rPr>
              <a:t>.org </a:t>
            </a:r>
            <a:r>
              <a:rPr lang="en-US" sz="2000" b="1" dirty="0">
                <a:solidFill>
                  <a:prstClr val="black"/>
                </a:solidFill>
                <a:latin typeface="Calibri"/>
              </a:rPr>
              <a:t>(72 %</a:t>
            </a:r>
            <a:r>
              <a:rPr lang="en-US" sz="2000" b="1" dirty="0" smtClean="0">
                <a:solidFill>
                  <a:prstClr val="black"/>
                </a:solidFill>
                <a:latin typeface="Calibri"/>
              </a:rPr>
              <a:t>), </a:t>
            </a:r>
            <a:r>
              <a:rPr lang="en-US" sz="2000" b="1" dirty="0">
                <a:solidFill>
                  <a:prstClr val="black"/>
                </a:solidFill>
                <a:latin typeface="Calibri"/>
              </a:rPr>
              <a:t>.edu (7 %</a:t>
            </a:r>
            <a:r>
              <a:rPr lang="en-US" sz="2000" b="1" dirty="0" smtClean="0">
                <a:solidFill>
                  <a:prstClr val="black"/>
                </a:solidFill>
                <a:latin typeface="Calibri"/>
              </a:rPr>
              <a:t>), </a:t>
            </a:r>
            <a:r>
              <a:rPr lang="en-US" sz="2000" b="1" dirty="0">
                <a:solidFill>
                  <a:prstClr val="black"/>
                </a:solidFill>
                <a:latin typeface="Calibri"/>
              </a:rPr>
              <a:t>and .ngo (6 </a:t>
            </a:r>
            <a:r>
              <a:rPr lang="en-US" sz="2000" b="1" dirty="0" smtClean="0">
                <a:solidFill>
                  <a:prstClr val="black"/>
                </a:solidFill>
                <a:latin typeface="Calibri"/>
              </a:rPr>
              <a:t>%)</a:t>
            </a:r>
            <a:endParaRPr lang="en-US" dirty="0"/>
          </a:p>
        </p:txBody>
      </p:sp>
      <p:sp>
        <p:nvSpPr>
          <p:cNvPr id="4" name="Footer Placeholder 3"/>
          <p:cNvSpPr>
            <a:spLocks noGrp="1"/>
          </p:cNvSpPr>
          <p:nvPr>
            <p:ph type="ftr" sz="quarter" idx="11"/>
          </p:nvPr>
        </p:nvSpPr>
        <p:spPr/>
        <p:txBody>
          <a:bodyPr/>
          <a:lstStyle/>
          <a:p>
            <a:r>
              <a:rPr lang="en-US" dirty="0" smtClean="0"/>
              <a:t>Fundraising Best Practices | Cultural Differences?</a:t>
            </a:r>
            <a:endParaRPr lang="en-US" dirty="0"/>
          </a:p>
        </p:txBody>
      </p:sp>
      <p:sp>
        <p:nvSpPr>
          <p:cNvPr id="5" name="Slide Number Placeholder 4"/>
          <p:cNvSpPr>
            <a:spLocks noGrp="1"/>
          </p:cNvSpPr>
          <p:nvPr>
            <p:ph type="sldNum" sz="quarter" idx="12"/>
          </p:nvPr>
        </p:nvSpPr>
        <p:spPr/>
        <p:txBody>
          <a:bodyPr/>
          <a:lstStyle/>
          <a:p>
            <a:fld id="{8AF7BF85-B74E-45F2-A316-1B8E50CDA4CB}" type="slidenum">
              <a:rPr lang="en-US" smtClean="0"/>
              <a:t>52</a:t>
            </a:fld>
            <a:endParaRPr lang="en-US" dirty="0"/>
          </a:p>
        </p:txBody>
      </p:sp>
      <p:pic>
        <p:nvPicPr>
          <p:cNvPr id="9218" name="Picture 2" descr="C:\Users\Marlene\Documents\NADACE PARTNERSTVI\US Embassy Grant- Fall 2017\Research_Info to incorporate\Webinar-Tech for Good\G;obalGivingReport2017_cov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6768" y="1143000"/>
            <a:ext cx="1630509" cy="2082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4401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dirty="0" smtClean="0">
                <a:solidFill>
                  <a:schemeClr val="tx1"/>
                </a:solidFill>
              </a:rPr>
              <a:t>Global NGO Online Technology Report</a:t>
            </a:r>
            <a:r>
              <a:rPr lang="en-US" sz="3100" dirty="0">
                <a:solidFill>
                  <a:schemeClr val="tx1"/>
                </a:solidFill>
              </a:rPr>
              <a:t> </a:t>
            </a:r>
            <a:r>
              <a:rPr lang="en-US" sz="3100" dirty="0" smtClean="0">
                <a:solidFill>
                  <a:schemeClr val="tx1"/>
                </a:solidFill>
              </a:rPr>
              <a:t/>
            </a:r>
            <a:br>
              <a:rPr lang="en-US" sz="3100" dirty="0" smtClean="0">
                <a:solidFill>
                  <a:schemeClr val="tx1"/>
                </a:solidFill>
              </a:rPr>
            </a:br>
            <a:r>
              <a:rPr lang="en-US" b="1" dirty="0" smtClean="0">
                <a:solidFill>
                  <a:schemeClr val="accent1">
                    <a:lumMod val="75000"/>
                  </a:schemeClr>
                </a:solidFill>
              </a:rPr>
              <a:t>Key Findings | Europe</a:t>
            </a:r>
            <a:endParaRPr lang="en-US" b="1" dirty="0">
              <a:solidFill>
                <a:schemeClr val="accent1">
                  <a:lumMod val="75000"/>
                </a:schemeClr>
              </a:solidFill>
            </a:endParaRPr>
          </a:p>
        </p:txBody>
      </p:sp>
      <p:sp>
        <p:nvSpPr>
          <p:cNvPr id="4" name="Footer Placeholder 3"/>
          <p:cNvSpPr>
            <a:spLocks noGrp="1"/>
          </p:cNvSpPr>
          <p:nvPr>
            <p:ph type="ftr" sz="quarter" idx="11"/>
          </p:nvPr>
        </p:nvSpPr>
        <p:spPr/>
        <p:txBody>
          <a:bodyPr/>
          <a:lstStyle/>
          <a:p>
            <a:r>
              <a:rPr lang="en-US" dirty="0" smtClean="0"/>
              <a:t>Fundraising Best Practices | Cultural Differences?</a:t>
            </a:r>
            <a:endParaRPr lang="en-US" dirty="0"/>
          </a:p>
        </p:txBody>
      </p:sp>
      <p:sp>
        <p:nvSpPr>
          <p:cNvPr id="5" name="Slide Number Placeholder 4"/>
          <p:cNvSpPr>
            <a:spLocks noGrp="1"/>
          </p:cNvSpPr>
          <p:nvPr>
            <p:ph type="sldNum" sz="quarter" idx="12"/>
          </p:nvPr>
        </p:nvSpPr>
        <p:spPr/>
        <p:txBody>
          <a:bodyPr/>
          <a:lstStyle/>
          <a:p>
            <a:fld id="{8AF7BF85-B74E-45F2-A316-1B8E50CDA4CB}" type="slidenum">
              <a:rPr lang="en-US" smtClean="0"/>
              <a:t>53</a:t>
            </a:fld>
            <a:endParaRPr lang="en-US"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08649" y="533400"/>
            <a:ext cx="2197121" cy="2667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Content Placeholder 5"/>
          <p:cNvSpPr>
            <a:spLocks noGrp="1"/>
          </p:cNvSpPr>
          <p:nvPr>
            <p:ph idx="1"/>
          </p:nvPr>
        </p:nvSpPr>
        <p:spPr>
          <a:xfrm>
            <a:off x="304800" y="1600200"/>
            <a:ext cx="8534400" cy="5257800"/>
          </a:xfrm>
        </p:spPr>
        <p:txBody>
          <a:bodyPr>
            <a:noAutofit/>
          </a:bodyPr>
          <a:lstStyle/>
          <a:p>
            <a:r>
              <a:rPr lang="en-US" b="1" dirty="0" smtClean="0"/>
              <a:t>98% </a:t>
            </a:r>
            <a:r>
              <a:rPr lang="en-US" sz="2200" dirty="0" smtClean="0"/>
              <a:t>of NGOs have a website. Of those,</a:t>
            </a:r>
            <a:r>
              <a:rPr lang="en-US" b="1" dirty="0" smtClean="0"/>
              <a:t>76</a:t>
            </a:r>
            <a:r>
              <a:rPr lang="en-US" dirty="0" smtClean="0"/>
              <a:t>% </a:t>
            </a:r>
            <a:r>
              <a:rPr lang="en-US" sz="2200" dirty="0" smtClean="0"/>
              <a:t>are </a:t>
            </a:r>
          </a:p>
          <a:p>
            <a:pPr marL="0" indent="0">
              <a:buNone/>
            </a:pPr>
            <a:r>
              <a:rPr lang="en-US" sz="2200" dirty="0"/>
              <a:t>	</a:t>
            </a:r>
            <a:r>
              <a:rPr lang="en-US" sz="2200" dirty="0" smtClean="0"/>
              <a:t>mobile-compatible. </a:t>
            </a:r>
          </a:p>
          <a:p>
            <a:r>
              <a:rPr lang="en-US" b="1" dirty="0" smtClean="0"/>
              <a:t>44% </a:t>
            </a:r>
            <a:r>
              <a:rPr lang="en-US" dirty="0" smtClean="0"/>
              <a:t>regularly publish a blog</a:t>
            </a:r>
          </a:p>
          <a:p>
            <a:r>
              <a:rPr lang="en-US" b="1" dirty="0" smtClean="0"/>
              <a:t>74% </a:t>
            </a:r>
            <a:r>
              <a:rPr lang="en-US" dirty="0" smtClean="0"/>
              <a:t>send regular email updates</a:t>
            </a:r>
          </a:p>
          <a:p>
            <a:r>
              <a:rPr lang="en-US" b="1" dirty="0" smtClean="0"/>
              <a:t>61% </a:t>
            </a:r>
            <a:r>
              <a:rPr lang="en-US" dirty="0" smtClean="0"/>
              <a:t>accept online donations | </a:t>
            </a:r>
            <a:r>
              <a:rPr lang="en-US" b="1" dirty="0" smtClean="0"/>
              <a:t>50% </a:t>
            </a:r>
            <a:r>
              <a:rPr lang="en-US" dirty="0" smtClean="0"/>
              <a:t>accept text donations</a:t>
            </a:r>
          </a:p>
          <a:p>
            <a:r>
              <a:rPr lang="en-US" b="1" dirty="0" smtClean="0"/>
              <a:t>8% </a:t>
            </a:r>
            <a:r>
              <a:rPr lang="en-US" dirty="0" smtClean="0"/>
              <a:t>send regular mobile text messages to supporters </a:t>
            </a:r>
          </a:p>
          <a:p>
            <a:pPr marL="0" indent="0">
              <a:buNone/>
            </a:pPr>
            <a:r>
              <a:rPr lang="en-US" sz="1600" dirty="0"/>
              <a:t> </a:t>
            </a:r>
            <a:r>
              <a:rPr lang="en-US" sz="1600" dirty="0" smtClean="0"/>
              <a:t>  	</a:t>
            </a:r>
            <a:r>
              <a:rPr lang="en-US" sz="1600" b="1" dirty="0" smtClean="0">
                <a:solidFill>
                  <a:schemeClr val="accent1">
                    <a:lumMod val="75000"/>
                  </a:schemeClr>
                </a:solidFill>
              </a:rPr>
              <a:t>Avg # Text Subscribers | Small 2,993  | Med 3,338  | Large 57,500</a:t>
            </a:r>
          </a:p>
          <a:p>
            <a:r>
              <a:rPr lang="en-US" b="1" dirty="0" smtClean="0"/>
              <a:t>96% </a:t>
            </a:r>
            <a:r>
              <a:rPr lang="en-US" dirty="0" smtClean="0"/>
              <a:t>of NGOS in Europe have a Facebook Page </a:t>
            </a:r>
          </a:p>
          <a:p>
            <a:pPr marL="0" indent="0">
              <a:buNone/>
            </a:pPr>
            <a:r>
              <a:rPr lang="en-US" sz="2200" dirty="0" smtClean="0"/>
              <a:t>   	</a:t>
            </a:r>
            <a:r>
              <a:rPr lang="en-US" sz="1600" b="1" dirty="0" smtClean="0">
                <a:solidFill>
                  <a:schemeClr val="accent1">
                    <a:lumMod val="75000"/>
                  </a:schemeClr>
                </a:solidFill>
              </a:rPr>
              <a:t> Avg # </a:t>
            </a:r>
            <a:r>
              <a:rPr lang="en-US" sz="1600" b="1" dirty="0">
                <a:solidFill>
                  <a:schemeClr val="accent1">
                    <a:lumMod val="75000"/>
                  </a:schemeClr>
                </a:solidFill>
              </a:rPr>
              <a:t>Likes by NGO Size  | Small  5819 | Med NGO 59,674 | Large 146,25</a:t>
            </a:r>
            <a:endParaRPr lang="en-US" sz="1600" b="1" dirty="0" smtClean="0">
              <a:solidFill>
                <a:schemeClr val="accent1">
                  <a:lumMod val="75000"/>
                </a:schemeClr>
              </a:solidFill>
            </a:endParaRPr>
          </a:p>
          <a:p>
            <a:r>
              <a:rPr lang="en-US" b="1" i="1" u="sng" dirty="0" smtClean="0"/>
              <a:t>Yet, only 37% </a:t>
            </a:r>
            <a:r>
              <a:rPr lang="en-US" i="1" u="sng" dirty="0" smtClean="0"/>
              <a:t>of NGOs have a written social media strate</a:t>
            </a:r>
            <a:r>
              <a:rPr lang="en-US" dirty="0" smtClean="0"/>
              <a:t>gy</a:t>
            </a:r>
          </a:p>
          <a:p>
            <a:pPr marL="0" indent="0" algn="ctr">
              <a:buNone/>
            </a:pPr>
            <a:r>
              <a:rPr lang="en-US" sz="2800" b="1" i="1" dirty="0" smtClean="0">
                <a:solidFill>
                  <a:srgbClr val="FF0000"/>
                </a:solidFill>
              </a:rPr>
              <a:t>How do you compare?</a:t>
            </a:r>
          </a:p>
        </p:txBody>
      </p:sp>
    </p:spTree>
    <p:extLst>
      <p:ext uri="{BB962C8B-B14F-4D97-AF65-F5344CB8AC3E}">
        <p14:creationId xmlns:p14="http://schemas.microsoft.com/office/powerpoint/2010/main" val="8773740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dirty="0" smtClean="0">
                <a:solidFill>
                  <a:schemeClr val="tx1"/>
                </a:solidFill>
              </a:rPr>
              <a:t>After 20 Years</a:t>
            </a:r>
            <a:r>
              <a:rPr lang="en-US" dirty="0" smtClean="0">
                <a:solidFill>
                  <a:schemeClr val="accent1">
                    <a:lumMod val="75000"/>
                  </a:schemeClr>
                </a:solidFill>
              </a:rPr>
              <a:t/>
            </a:r>
            <a:br>
              <a:rPr lang="en-US" dirty="0" smtClean="0">
                <a:solidFill>
                  <a:schemeClr val="accent1">
                    <a:lumMod val="75000"/>
                  </a:schemeClr>
                </a:solidFill>
              </a:rPr>
            </a:br>
            <a:r>
              <a:rPr lang="en-US" sz="3600" b="1" dirty="0" smtClean="0">
                <a:solidFill>
                  <a:schemeClr val="accent1">
                    <a:lumMod val="75000"/>
                  </a:schemeClr>
                </a:solidFill>
              </a:rPr>
              <a:t>Email Finally Reaching Potential</a:t>
            </a:r>
            <a:endParaRPr lang="en-US" sz="3600" b="1" dirty="0">
              <a:solidFill>
                <a:schemeClr val="accent1">
                  <a:lumMod val="75000"/>
                </a:schemeClr>
              </a:solidFill>
            </a:endParaRPr>
          </a:p>
        </p:txBody>
      </p:sp>
      <p:sp>
        <p:nvSpPr>
          <p:cNvPr id="4" name="Footer Placeholder 3"/>
          <p:cNvSpPr>
            <a:spLocks noGrp="1"/>
          </p:cNvSpPr>
          <p:nvPr>
            <p:ph type="ftr" sz="quarter" idx="11"/>
          </p:nvPr>
        </p:nvSpPr>
        <p:spPr/>
        <p:txBody>
          <a:bodyPr/>
          <a:lstStyle/>
          <a:p>
            <a:r>
              <a:rPr lang="en-US" dirty="0" smtClean="0"/>
              <a:t>Fundraising Best Practices | Cultural Differences?</a:t>
            </a:r>
            <a:endParaRPr lang="en-US" dirty="0"/>
          </a:p>
        </p:txBody>
      </p:sp>
      <p:sp>
        <p:nvSpPr>
          <p:cNvPr id="5" name="Slide Number Placeholder 4"/>
          <p:cNvSpPr>
            <a:spLocks noGrp="1"/>
          </p:cNvSpPr>
          <p:nvPr>
            <p:ph type="sldNum" sz="quarter" idx="12"/>
          </p:nvPr>
        </p:nvSpPr>
        <p:spPr/>
        <p:txBody>
          <a:bodyPr/>
          <a:lstStyle/>
          <a:p>
            <a:fld id="{8AF7BF85-B74E-45F2-A316-1B8E50CDA4CB}" type="slidenum">
              <a:rPr lang="en-US" smtClean="0"/>
              <a:t>54</a:t>
            </a:fld>
            <a:endParaRPr lang="en-US" dirty="0"/>
          </a:p>
        </p:txBody>
      </p:sp>
      <p:pic>
        <p:nvPicPr>
          <p:cNvPr id="2048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30324">
            <a:off x="301893" y="1950564"/>
            <a:ext cx="2805870" cy="444856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48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09800" y="2932095"/>
            <a:ext cx="2667000" cy="341591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23501">
            <a:off x="3994943" y="1662011"/>
            <a:ext cx="2514600" cy="4114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35120">
            <a:off x="6487337" y="714562"/>
            <a:ext cx="2106332" cy="4461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36004" y="4499410"/>
            <a:ext cx="3327426" cy="228384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389137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tx1"/>
                </a:solidFill>
              </a:rPr>
              <a:t>Crowdfunding</a:t>
            </a:r>
            <a:r>
              <a:rPr lang="en-US" b="1" dirty="0" smtClean="0">
                <a:solidFill>
                  <a:schemeClr val="accent1">
                    <a:lumMod val="75000"/>
                  </a:schemeClr>
                </a:solidFill>
              </a:rPr>
              <a:t/>
            </a:r>
            <a:br>
              <a:rPr lang="en-US" b="1" dirty="0" smtClean="0">
                <a:solidFill>
                  <a:schemeClr val="accent1">
                    <a:lumMod val="75000"/>
                  </a:schemeClr>
                </a:solidFill>
              </a:rPr>
            </a:br>
            <a:r>
              <a:rPr lang="en-US" b="1" dirty="0" smtClean="0">
                <a:solidFill>
                  <a:schemeClr val="accent1">
                    <a:lumMod val="75000"/>
                  </a:schemeClr>
                </a:solidFill>
              </a:rPr>
              <a:t>Does Your Cause Have Crowd Appeal?</a:t>
            </a:r>
            <a:endParaRPr lang="en-US" b="1" dirty="0">
              <a:solidFill>
                <a:schemeClr val="accent1">
                  <a:lumMod val="75000"/>
                </a:schemeClr>
              </a:solidFill>
            </a:endParaRPr>
          </a:p>
        </p:txBody>
      </p:sp>
      <p:sp>
        <p:nvSpPr>
          <p:cNvPr id="4" name="Footer Placeholder 3"/>
          <p:cNvSpPr>
            <a:spLocks noGrp="1"/>
          </p:cNvSpPr>
          <p:nvPr>
            <p:ph type="ftr" sz="quarter" idx="11"/>
          </p:nvPr>
        </p:nvSpPr>
        <p:spPr/>
        <p:txBody>
          <a:bodyPr/>
          <a:lstStyle/>
          <a:p>
            <a:r>
              <a:rPr lang="en-US" dirty="0" smtClean="0"/>
              <a:t>Fundraising Best Practices | Cultural Differences?</a:t>
            </a:r>
            <a:endParaRPr lang="en-US" dirty="0"/>
          </a:p>
        </p:txBody>
      </p:sp>
      <p:sp>
        <p:nvSpPr>
          <p:cNvPr id="5" name="Slide Number Placeholder 4"/>
          <p:cNvSpPr>
            <a:spLocks noGrp="1"/>
          </p:cNvSpPr>
          <p:nvPr>
            <p:ph type="sldNum" sz="quarter" idx="12"/>
          </p:nvPr>
        </p:nvSpPr>
        <p:spPr/>
        <p:txBody>
          <a:bodyPr/>
          <a:lstStyle/>
          <a:p>
            <a:fld id="{8AF7BF85-B74E-45F2-A316-1B8E50CDA4CB}" type="slidenum">
              <a:rPr lang="en-US" smtClean="0"/>
              <a:t>55</a:t>
            </a:fld>
            <a:endParaRPr lang="en-US" dirty="0"/>
          </a:p>
        </p:txBody>
      </p:sp>
      <p:pic>
        <p:nvPicPr>
          <p:cNvPr id="512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82126" y="3134498"/>
            <a:ext cx="3336434" cy="296150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TextBox 7"/>
          <p:cNvSpPr txBox="1"/>
          <p:nvPr/>
        </p:nvSpPr>
        <p:spPr>
          <a:xfrm>
            <a:off x="533400" y="1652954"/>
            <a:ext cx="3200400" cy="1200329"/>
          </a:xfrm>
          <a:prstGeom prst="rect">
            <a:avLst/>
          </a:prstGeom>
          <a:noFill/>
        </p:spPr>
        <p:txBody>
          <a:bodyPr wrap="square" rtlCol="0">
            <a:spAutoFit/>
          </a:bodyPr>
          <a:lstStyle/>
          <a:p>
            <a:r>
              <a:rPr lang="en-US" sz="2000" i="1" dirty="0" smtClean="0"/>
              <a:t>“You </a:t>
            </a:r>
            <a:r>
              <a:rPr lang="en-US" sz="2000" i="1" dirty="0"/>
              <a:t>will be as successful as the amount of work you put into the campaign</a:t>
            </a:r>
            <a:r>
              <a:rPr lang="en-US" sz="2000" i="1" dirty="0" smtClean="0"/>
              <a:t>.”</a:t>
            </a:r>
          </a:p>
          <a:p>
            <a:pPr algn="r"/>
            <a:r>
              <a:rPr lang="en-US" sz="1200" i="1" dirty="0" smtClean="0"/>
              <a:t>—Evann  Coad </a:t>
            </a:r>
            <a:endParaRPr lang="en-US" sz="1200" i="1" dirty="0"/>
          </a:p>
        </p:txBody>
      </p:sp>
      <p:sp>
        <p:nvSpPr>
          <p:cNvPr id="10" name="TextBox 9"/>
          <p:cNvSpPr txBox="1"/>
          <p:nvPr/>
        </p:nvSpPr>
        <p:spPr>
          <a:xfrm>
            <a:off x="4419600" y="1628165"/>
            <a:ext cx="4466492" cy="1384995"/>
          </a:xfrm>
          <a:prstGeom prst="rect">
            <a:avLst/>
          </a:prstGeom>
          <a:noFill/>
        </p:spPr>
        <p:txBody>
          <a:bodyPr wrap="square" rtlCol="0">
            <a:spAutoFit/>
          </a:bodyPr>
          <a:lstStyle/>
          <a:p>
            <a:r>
              <a:rPr lang="en-US" sz="2800" dirty="0"/>
              <a:t>Crowdfunding is not a "post it and forget it proposition." </a:t>
            </a:r>
          </a:p>
        </p:txBody>
      </p:sp>
      <p:sp>
        <p:nvSpPr>
          <p:cNvPr id="11" name="TextBox 10"/>
          <p:cNvSpPr txBox="1"/>
          <p:nvPr/>
        </p:nvSpPr>
        <p:spPr>
          <a:xfrm>
            <a:off x="4334607" y="3276600"/>
            <a:ext cx="4378569" cy="923330"/>
          </a:xfrm>
          <a:prstGeom prst="rect">
            <a:avLst/>
          </a:prstGeom>
          <a:noFill/>
        </p:spPr>
        <p:txBody>
          <a:bodyPr wrap="square" rtlCol="0">
            <a:spAutoFit/>
          </a:bodyPr>
          <a:lstStyle/>
          <a:p>
            <a:r>
              <a:rPr lang="en-US" dirty="0" smtClean="0"/>
              <a:t>Let’s take a peek at a few of </a:t>
            </a:r>
            <a:r>
              <a:rPr lang="en-US" dirty="0" smtClean="0">
                <a:hlinkClick r:id="rId3"/>
              </a:rPr>
              <a:t>CU Boulder’s crowdfunding campaigns</a:t>
            </a:r>
            <a:r>
              <a:rPr lang="en-US" dirty="0" smtClean="0"/>
              <a:t>. </a:t>
            </a:r>
          </a:p>
          <a:p>
            <a:r>
              <a:rPr lang="en-US" dirty="0" smtClean="0"/>
              <a:t> </a:t>
            </a:r>
          </a:p>
        </p:txBody>
      </p:sp>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3968515"/>
            <a:ext cx="4572000" cy="2127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67878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999" y="381000"/>
            <a:ext cx="8762999" cy="990600"/>
          </a:xfrm>
        </p:spPr>
        <p:txBody>
          <a:bodyPr>
            <a:normAutofit fontScale="90000"/>
          </a:bodyPr>
          <a:lstStyle/>
          <a:p>
            <a:r>
              <a:rPr lang="en-US" sz="3100" dirty="0" smtClean="0"/>
              <a:t>Crowdfunding Campaigns</a:t>
            </a:r>
            <a:r>
              <a:rPr lang="en-US" dirty="0" smtClean="0"/>
              <a:t/>
            </a:r>
            <a:br>
              <a:rPr lang="en-US" dirty="0" smtClean="0"/>
            </a:br>
            <a:r>
              <a:rPr lang="en-US" b="1" dirty="0" smtClean="0">
                <a:solidFill>
                  <a:schemeClr val="accent1">
                    <a:lumMod val="75000"/>
                  </a:schemeClr>
                </a:solidFill>
              </a:rPr>
              <a:t>Expect and Overcome the Valley of Death</a:t>
            </a:r>
            <a:endParaRPr lang="en-US" b="1" dirty="0">
              <a:solidFill>
                <a:schemeClr val="accent1">
                  <a:lumMod val="75000"/>
                </a:schemeClr>
              </a:solidFill>
            </a:endParaRPr>
          </a:p>
        </p:txBody>
      </p:sp>
      <p:sp>
        <p:nvSpPr>
          <p:cNvPr id="4" name="Footer Placeholder 3"/>
          <p:cNvSpPr>
            <a:spLocks noGrp="1"/>
          </p:cNvSpPr>
          <p:nvPr>
            <p:ph type="ftr" sz="quarter" idx="11"/>
          </p:nvPr>
        </p:nvSpPr>
        <p:spPr/>
        <p:txBody>
          <a:bodyPr/>
          <a:lstStyle/>
          <a:p>
            <a:r>
              <a:rPr lang="en-US" dirty="0" smtClean="0"/>
              <a:t>Fundraising Best Practices | Cultural Differences?</a:t>
            </a:r>
            <a:endParaRPr lang="en-US" dirty="0"/>
          </a:p>
        </p:txBody>
      </p:sp>
      <p:sp>
        <p:nvSpPr>
          <p:cNvPr id="5" name="Slide Number Placeholder 4"/>
          <p:cNvSpPr>
            <a:spLocks noGrp="1"/>
          </p:cNvSpPr>
          <p:nvPr>
            <p:ph type="sldNum" sz="quarter" idx="12"/>
          </p:nvPr>
        </p:nvSpPr>
        <p:spPr/>
        <p:txBody>
          <a:bodyPr/>
          <a:lstStyle/>
          <a:p>
            <a:fld id="{8AF7BF85-B74E-45F2-A316-1B8E50CDA4CB}" type="slidenum">
              <a:rPr lang="en-US" smtClean="0"/>
              <a:t>56</a:t>
            </a:fld>
            <a:endParaRPr lang="en-US"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246" y="2328746"/>
            <a:ext cx="7250507" cy="433582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ontent Placeholder 5"/>
          <p:cNvSpPr txBox="1">
            <a:spLocks/>
          </p:cNvSpPr>
          <p:nvPr/>
        </p:nvSpPr>
        <p:spPr>
          <a:xfrm>
            <a:off x="381000" y="1524000"/>
            <a:ext cx="8762999" cy="5205046"/>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Font typeface="Arial" pitchFamily="34" charset="0"/>
              <a:buNone/>
            </a:pPr>
            <a:r>
              <a:rPr lang="en-US" dirty="0" smtClean="0"/>
              <a:t>The campaign time span is critical. Creates a sense of urgency. </a:t>
            </a:r>
            <a:r>
              <a:rPr lang="en-US" dirty="0"/>
              <a:t>A</a:t>
            </a:r>
            <a:r>
              <a:rPr lang="en-US" dirty="0" smtClean="0"/>
              <a:t> 90 day campaign doesn’t have urgency—but 30 days does. </a:t>
            </a:r>
            <a:endParaRPr lang="en-US" dirty="0"/>
          </a:p>
        </p:txBody>
      </p:sp>
    </p:spTree>
    <p:extLst>
      <p:ext uri="{BB962C8B-B14F-4D97-AF65-F5344CB8AC3E}">
        <p14:creationId xmlns:p14="http://schemas.microsoft.com/office/powerpoint/2010/main" val="35069737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04800" y="685800"/>
            <a:ext cx="2667000" cy="1261872"/>
          </a:xfrm>
        </p:spPr>
        <p:txBody>
          <a:bodyPr/>
          <a:lstStyle/>
          <a:p>
            <a:r>
              <a:rPr lang="en-US" b="1" dirty="0" smtClean="0"/>
              <a:t>CROWD</a:t>
            </a:r>
            <a:br>
              <a:rPr lang="en-US" b="1" dirty="0" smtClean="0"/>
            </a:br>
            <a:r>
              <a:rPr lang="en-US" b="1" dirty="0" smtClean="0"/>
              <a:t>FUNDING</a:t>
            </a:r>
            <a:endParaRPr lang="en-US" b="1" dirty="0"/>
          </a:p>
        </p:txBody>
      </p:sp>
      <p:sp>
        <p:nvSpPr>
          <p:cNvPr id="7" name="Content Placeholder 6"/>
          <p:cNvSpPr>
            <a:spLocks noGrp="1"/>
          </p:cNvSpPr>
          <p:nvPr>
            <p:ph idx="1"/>
          </p:nvPr>
        </p:nvSpPr>
        <p:spPr>
          <a:xfrm>
            <a:off x="2971800" y="792080"/>
            <a:ext cx="5867400" cy="5577840"/>
          </a:xfrm>
        </p:spPr>
        <p:txBody>
          <a:bodyPr>
            <a:normAutofit lnSpcReduction="10000"/>
          </a:bodyPr>
          <a:lstStyle/>
          <a:p>
            <a:r>
              <a:rPr lang="en-US" sz="2400" dirty="0" smtClean="0"/>
              <a:t>General </a:t>
            </a:r>
            <a:r>
              <a:rPr lang="en-US" sz="2400" dirty="0"/>
              <a:t>metric—reach out to 8 people for every $20 </a:t>
            </a:r>
            <a:r>
              <a:rPr lang="en-US" sz="2400" dirty="0" smtClean="0"/>
              <a:t>you want to raise</a:t>
            </a:r>
            <a:r>
              <a:rPr lang="en-US" sz="2400" dirty="0"/>
              <a:t>. </a:t>
            </a:r>
            <a:endParaRPr lang="en-US" sz="2400" dirty="0" smtClean="0"/>
          </a:p>
          <a:p>
            <a:endParaRPr lang="en-US" sz="2400" dirty="0"/>
          </a:p>
          <a:p>
            <a:r>
              <a:rPr lang="en-US" sz="2400" dirty="0" smtClean="0"/>
              <a:t>Lead people to your campaign—email works best</a:t>
            </a:r>
            <a:r>
              <a:rPr lang="en-US" sz="2000" i="1" dirty="0" smtClean="0"/>
              <a:t>. (Email 53% conversion; Facebook  12% conversion )</a:t>
            </a:r>
          </a:p>
          <a:p>
            <a:endParaRPr lang="en-US" sz="2400" dirty="0" smtClean="0"/>
          </a:p>
          <a:p>
            <a:r>
              <a:rPr lang="en-US" sz="2400" dirty="0" smtClean="0"/>
              <a:t>Short videos (less than 3 minutes) most effective</a:t>
            </a:r>
          </a:p>
          <a:p>
            <a:endParaRPr lang="en-US" sz="2400" dirty="0" smtClean="0"/>
          </a:p>
          <a:p>
            <a:r>
              <a:rPr lang="en-US" sz="2400" dirty="0" smtClean="0"/>
              <a:t>Send updates every 5 days or so</a:t>
            </a:r>
            <a:endParaRPr lang="en-US" sz="2400" dirty="0"/>
          </a:p>
          <a:p>
            <a:endParaRPr lang="en-US" sz="2400" dirty="0"/>
          </a:p>
          <a:p>
            <a:r>
              <a:rPr lang="en-US" sz="2400" dirty="0" smtClean="0"/>
              <a:t>Leverage </a:t>
            </a:r>
            <a:r>
              <a:rPr lang="en-US" sz="2400" dirty="0"/>
              <a:t>your own personal </a:t>
            </a:r>
            <a:r>
              <a:rPr lang="en-US" sz="2400" dirty="0" smtClean="0"/>
              <a:t>network</a:t>
            </a:r>
            <a:r>
              <a:rPr lang="en-US" sz="2400" dirty="0"/>
              <a:t> </a:t>
            </a:r>
            <a:r>
              <a:rPr lang="en-US" sz="2400" dirty="0" smtClean="0"/>
              <a:t>to make first gifts.  Others more likely to donate once you have 40% of goal.  </a:t>
            </a:r>
            <a:endParaRPr lang="en-US" sz="2000" dirty="0"/>
          </a:p>
          <a:p>
            <a:endParaRPr lang="en-US" sz="2000" dirty="0"/>
          </a:p>
        </p:txBody>
      </p:sp>
      <p:sp>
        <p:nvSpPr>
          <p:cNvPr id="8" name="Text Placeholder 7"/>
          <p:cNvSpPr>
            <a:spLocks noGrp="1"/>
          </p:cNvSpPr>
          <p:nvPr>
            <p:ph type="body" sz="half" idx="2"/>
          </p:nvPr>
        </p:nvSpPr>
        <p:spPr>
          <a:xfrm>
            <a:off x="271272" y="2057400"/>
            <a:ext cx="2139696" cy="4243615"/>
          </a:xfrm>
        </p:spPr>
        <p:txBody>
          <a:bodyPr>
            <a:normAutofit/>
          </a:bodyPr>
          <a:lstStyle/>
          <a:p>
            <a:r>
              <a:rPr lang="en-US" sz="2400" dirty="0" smtClean="0">
                <a:solidFill>
                  <a:schemeClr val="accent1">
                    <a:lumMod val="75000"/>
                  </a:schemeClr>
                </a:solidFill>
              </a:rPr>
              <a:t>Best Practices</a:t>
            </a:r>
          </a:p>
          <a:p>
            <a:r>
              <a:rPr lang="en-US" sz="2000" i="1" dirty="0" smtClean="0"/>
              <a:t>Crowdfunding </a:t>
            </a:r>
            <a:r>
              <a:rPr lang="en-US" sz="2000" i="1" dirty="0"/>
              <a:t>isn’t just ‘set and forget.’  It requires work--boots on the ground. </a:t>
            </a:r>
          </a:p>
        </p:txBody>
      </p:sp>
      <p:sp>
        <p:nvSpPr>
          <p:cNvPr id="4" name="Footer Placeholder 3"/>
          <p:cNvSpPr>
            <a:spLocks noGrp="1"/>
          </p:cNvSpPr>
          <p:nvPr>
            <p:ph type="ftr" sz="quarter" idx="11"/>
          </p:nvPr>
        </p:nvSpPr>
        <p:spPr/>
        <p:txBody>
          <a:bodyPr/>
          <a:lstStyle/>
          <a:p>
            <a:r>
              <a:rPr lang="en-US" dirty="0" smtClean="0"/>
              <a:t>Fundraising Best Practices | Cultural Differences?</a:t>
            </a:r>
            <a:endParaRPr lang="en-US" dirty="0"/>
          </a:p>
        </p:txBody>
      </p:sp>
      <p:sp>
        <p:nvSpPr>
          <p:cNvPr id="5" name="Slide Number Placeholder 4"/>
          <p:cNvSpPr>
            <a:spLocks noGrp="1"/>
          </p:cNvSpPr>
          <p:nvPr>
            <p:ph type="sldNum" sz="quarter" idx="12"/>
          </p:nvPr>
        </p:nvSpPr>
        <p:spPr/>
        <p:txBody>
          <a:bodyPr/>
          <a:lstStyle/>
          <a:p>
            <a:fld id="{8AF7BF85-B74E-45F2-A316-1B8E50CDA4CB}" type="slidenum">
              <a:rPr lang="en-US" smtClean="0"/>
              <a:t>57</a:t>
            </a:fld>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449956"/>
            <a:ext cx="1548178" cy="154817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74089" y="6236137"/>
            <a:ext cx="1371600" cy="307777"/>
          </a:xfrm>
          <a:prstGeom prst="rect">
            <a:avLst/>
          </a:prstGeom>
          <a:noFill/>
        </p:spPr>
        <p:txBody>
          <a:bodyPr wrap="square" rtlCol="0">
            <a:spAutoFit/>
          </a:bodyPr>
          <a:lstStyle/>
          <a:p>
            <a:r>
              <a:rPr lang="en-US" sz="1400" dirty="0" smtClean="0"/>
              <a:t>Evann Coad</a:t>
            </a:r>
            <a:endParaRPr lang="en-US" sz="1400" dirty="0"/>
          </a:p>
        </p:txBody>
      </p:sp>
    </p:spTree>
    <p:extLst>
      <p:ext uri="{BB962C8B-B14F-4D97-AF65-F5344CB8AC3E}">
        <p14:creationId xmlns:p14="http://schemas.microsoft.com/office/powerpoint/2010/main" val="7294023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219200"/>
          </a:xfrm>
        </p:spPr>
        <p:txBody>
          <a:bodyPr>
            <a:normAutofit/>
          </a:bodyPr>
          <a:lstStyle/>
          <a:p>
            <a:r>
              <a:rPr lang="en-US" sz="2700" dirty="0" smtClean="0"/>
              <a:t>A Case Study in Online Giving – </a:t>
            </a:r>
            <a:r>
              <a:rPr lang="en-US" dirty="0" smtClean="0"/>
              <a:t/>
            </a:r>
            <a:br>
              <a:rPr lang="en-US" dirty="0" smtClean="0"/>
            </a:br>
            <a:r>
              <a:rPr lang="en-US" dirty="0" smtClean="0">
                <a:solidFill>
                  <a:schemeClr val="accent1">
                    <a:lumMod val="75000"/>
                  </a:schemeClr>
                </a:solidFill>
              </a:rPr>
              <a:t>Colorado Gives</a:t>
            </a:r>
            <a:endParaRPr lang="en-US" dirty="0">
              <a:solidFill>
                <a:schemeClr val="accent1">
                  <a:lumMod val="75000"/>
                </a:schemeClr>
              </a:solidFill>
            </a:endParaRPr>
          </a:p>
        </p:txBody>
      </p:sp>
      <p:pic>
        <p:nvPicPr>
          <p:cNvPr id="1024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646771" y="1600200"/>
            <a:ext cx="7850458" cy="4876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Footer Placeholder 3"/>
          <p:cNvSpPr>
            <a:spLocks noGrp="1"/>
          </p:cNvSpPr>
          <p:nvPr>
            <p:ph type="ftr" sz="quarter" idx="11"/>
          </p:nvPr>
        </p:nvSpPr>
        <p:spPr/>
        <p:txBody>
          <a:bodyPr/>
          <a:lstStyle/>
          <a:p>
            <a:r>
              <a:rPr lang="en-US" dirty="0" smtClean="0"/>
              <a:t>Fundraising Best Practices | Cultural Differences?</a:t>
            </a:r>
            <a:endParaRPr lang="en-US" dirty="0"/>
          </a:p>
        </p:txBody>
      </p:sp>
      <p:sp>
        <p:nvSpPr>
          <p:cNvPr id="5" name="Slide Number Placeholder 4"/>
          <p:cNvSpPr>
            <a:spLocks noGrp="1"/>
          </p:cNvSpPr>
          <p:nvPr>
            <p:ph type="sldNum" sz="quarter" idx="12"/>
          </p:nvPr>
        </p:nvSpPr>
        <p:spPr/>
        <p:txBody>
          <a:bodyPr/>
          <a:lstStyle/>
          <a:p>
            <a:fld id="{8AF7BF85-B74E-45F2-A316-1B8E50CDA4CB}" type="slidenum">
              <a:rPr lang="en-US" smtClean="0"/>
              <a:t>58</a:t>
            </a:fld>
            <a:endParaRPr lang="en-US" dirty="0"/>
          </a:p>
        </p:txBody>
      </p:sp>
    </p:spTree>
    <p:extLst>
      <p:ext uri="{BB962C8B-B14F-4D97-AF65-F5344CB8AC3E}">
        <p14:creationId xmlns:p14="http://schemas.microsoft.com/office/powerpoint/2010/main" val="14035170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fontScale="90000"/>
          </a:bodyPr>
          <a:lstStyle/>
          <a:p>
            <a:r>
              <a:rPr lang="en-US" dirty="0" smtClean="0">
                <a:solidFill>
                  <a:schemeClr val="tx1"/>
                </a:solidFill>
              </a:rPr>
              <a:t>Colorado Gives</a:t>
            </a:r>
            <a:r>
              <a:rPr lang="en-US" dirty="0" smtClean="0">
                <a:solidFill>
                  <a:schemeClr val="accent1">
                    <a:lumMod val="75000"/>
                  </a:schemeClr>
                </a:solidFill>
              </a:rPr>
              <a:t/>
            </a:r>
            <a:br>
              <a:rPr lang="en-US" dirty="0" smtClean="0">
                <a:solidFill>
                  <a:schemeClr val="accent1">
                    <a:lumMod val="75000"/>
                  </a:schemeClr>
                </a:solidFill>
              </a:rPr>
            </a:br>
            <a:r>
              <a:rPr lang="en-US" b="1" dirty="0" smtClean="0">
                <a:solidFill>
                  <a:schemeClr val="accent1">
                    <a:lumMod val="75000"/>
                  </a:schemeClr>
                </a:solidFill>
              </a:rPr>
              <a:t>Online Giving Success Story </a:t>
            </a:r>
            <a:endParaRPr lang="en-US" b="1" dirty="0">
              <a:solidFill>
                <a:schemeClr val="accent1">
                  <a:lumMod val="75000"/>
                </a:schemeClr>
              </a:solidFill>
            </a:endParaRPr>
          </a:p>
        </p:txBody>
      </p:sp>
      <p:pic>
        <p:nvPicPr>
          <p:cNvPr id="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762000" y="1524000"/>
            <a:ext cx="7467600" cy="51816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Footer Placeholder 3"/>
          <p:cNvSpPr>
            <a:spLocks noGrp="1"/>
          </p:cNvSpPr>
          <p:nvPr>
            <p:ph type="ftr" sz="quarter" idx="11"/>
          </p:nvPr>
        </p:nvSpPr>
        <p:spPr/>
        <p:txBody>
          <a:bodyPr/>
          <a:lstStyle/>
          <a:p>
            <a:r>
              <a:rPr lang="en-US" dirty="0" smtClean="0"/>
              <a:t>Fundraising Best Practices | Cultural Differences?</a:t>
            </a:r>
            <a:endParaRPr lang="en-US" dirty="0"/>
          </a:p>
        </p:txBody>
      </p:sp>
      <p:sp>
        <p:nvSpPr>
          <p:cNvPr id="5" name="Slide Number Placeholder 4"/>
          <p:cNvSpPr>
            <a:spLocks noGrp="1"/>
          </p:cNvSpPr>
          <p:nvPr>
            <p:ph type="sldNum" sz="quarter" idx="12"/>
          </p:nvPr>
        </p:nvSpPr>
        <p:spPr/>
        <p:txBody>
          <a:bodyPr/>
          <a:lstStyle/>
          <a:p>
            <a:fld id="{8AF7BF85-B74E-45F2-A316-1B8E50CDA4CB}" type="slidenum">
              <a:rPr lang="en-US" smtClean="0"/>
              <a:t>59</a:t>
            </a:fld>
            <a:endParaRPr lang="en-US" dirty="0"/>
          </a:p>
        </p:txBody>
      </p:sp>
    </p:spTree>
    <p:extLst>
      <p:ext uri="{BB962C8B-B14F-4D97-AF65-F5344CB8AC3E}">
        <p14:creationId xmlns:p14="http://schemas.microsoft.com/office/powerpoint/2010/main" val="13493024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990600"/>
          </a:xfrm>
        </p:spPr>
        <p:txBody>
          <a:bodyPr>
            <a:normAutofit/>
          </a:bodyPr>
          <a:lstStyle/>
          <a:p>
            <a:r>
              <a:rPr lang="en-US" sz="2800" b="1" dirty="0" smtClean="0">
                <a:solidFill>
                  <a:schemeClr val="accent1">
                    <a:lumMod val="75000"/>
                  </a:schemeClr>
                </a:solidFill>
              </a:rPr>
              <a:t>…and who generously shared experiences from the following organizations </a:t>
            </a:r>
            <a:endParaRPr lang="en-US" sz="2800" b="1" dirty="0">
              <a:solidFill>
                <a:schemeClr val="accent1">
                  <a:lumMod val="75000"/>
                </a:schemeClr>
              </a:solidFill>
            </a:endParaRPr>
          </a:p>
        </p:txBody>
      </p:sp>
      <p:sp>
        <p:nvSpPr>
          <p:cNvPr id="3" name="Content Placeholder 2"/>
          <p:cNvSpPr>
            <a:spLocks noGrp="1"/>
          </p:cNvSpPr>
          <p:nvPr>
            <p:ph idx="1"/>
          </p:nvPr>
        </p:nvSpPr>
        <p:spPr>
          <a:xfrm>
            <a:off x="457200" y="1676400"/>
            <a:ext cx="8229600" cy="4724400"/>
          </a:xfrm>
        </p:spPr>
        <p:txBody>
          <a:bodyPr>
            <a:normAutofit fontScale="92500" lnSpcReduction="20000"/>
          </a:bodyPr>
          <a:lstStyle/>
          <a:p>
            <a:r>
              <a:rPr lang="en-US" dirty="0" smtClean="0"/>
              <a:t>University of Colorado (multiple campuses)</a:t>
            </a:r>
          </a:p>
          <a:p>
            <a:r>
              <a:rPr lang="en-US" dirty="0" smtClean="0"/>
              <a:t>Denver Hospice</a:t>
            </a:r>
          </a:p>
          <a:p>
            <a:r>
              <a:rPr lang="en-US" dirty="0" smtClean="0"/>
              <a:t>The Salvation Army </a:t>
            </a:r>
          </a:p>
          <a:p>
            <a:r>
              <a:rPr lang="en-US" dirty="0" smtClean="0"/>
              <a:t>Tennyson Center for Children</a:t>
            </a:r>
          </a:p>
          <a:p>
            <a:r>
              <a:rPr lang="en-US" dirty="0" smtClean="0"/>
              <a:t>Community College of Denver</a:t>
            </a:r>
          </a:p>
          <a:p>
            <a:r>
              <a:rPr lang="en-US" dirty="0" smtClean="0"/>
              <a:t>Colorado Gives | Community First Foundation </a:t>
            </a:r>
          </a:p>
          <a:p>
            <a:r>
              <a:rPr lang="en-US" dirty="0" smtClean="0"/>
              <a:t>North Texas Giving </a:t>
            </a:r>
          </a:p>
          <a:p>
            <a:r>
              <a:rPr lang="en-US" dirty="0" smtClean="0"/>
              <a:t>Friends of the Pueblo Animal Shelter</a:t>
            </a:r>
          </a:p>
          <a:p>
            <a:r>
              <a:rPr lang="en-US" dirty="0" smtClean="0"/>
              <a:t>Fort Tryon Park Trust, New York </a:t>
            </a:r>
          </a:p>
          <a:p>
            <a:r>
              <a:rPr lang="en-US" dirty="0" smtClean="0"/>
              <a:t>Marymount International School (Rome)</a:t>
            </a:r>
          </a:p>
          <a:p>
            <a:r>
              <a:rPr lang="en-US" dirty="0" smtClean="0"/>
              <a:t>The Lincoln Center, New York </a:t>
            </a:r>
          </a:p>
          <a:p>
            <a:r>
              <a:rPr lang="en-US" dirty="0" smtClean="0"/>
              <a:t>The Anti-Defamation League</a:t>
            </a:r>
          </a:p>
          <a:p>
            <a:r>
              <a:rPr lang="en-US" dirty="0" smtClean="0"/>
              <a:t>The Denver Art Museum </a:t>
            </a:r>
          </a:p>
          <a:p>
            <a:pPr marL="0" indent="0">
              <a:buNone/>
            </a:pPr>
            <a:endParaRPr lang="en-US" sz="1900" dirty="0" smtClean="0"/>
          </a:p>
          <a:p>
            <a:endParaRPr lang="en-US" dirty="0" smtClean="0"/>
          </a:p>
          <a:p>
            <a:endParaRPr lang="en-US" dirty="0" smtClean="0"/>
          </a:p>
          <a:p>
            <a:endParaRPr lang="en-US" dirty="0"/>
          </a:p>
        </p:txBody>
      </p:sp>
      <p:sp>
        <p:nvSpPr>
          <p:cNvPr id="4" name="Footer Placeholder 3"/>
          <p:cNvSpPr>
            <a:spLocks noGrp="1"/>
          </p:cNvSpPr>
          <p:nvPr>
            <p:ph type="ftr" sz="quarter" idx="11"/>
          </p:nvPr>
        </p:nvSpPr>
        <p:spPr/>
        <p:txBody>
          <a:bodyPr/>
          <a:lstStyle/>
          <a:p>
            <a:r>
              <a:rPr lang="en-US" dirty="0" smtClean="0"/>
              <a:t>Fundraising Best Practices | Cultural Differences?</a:t>
            </a:r>
            <a:endParaRPr lang="en-US" dirty="0"/>
          </a:p>
        </p:txBody>
      </p:sp>
      <p:sp>
        <p:nvSpPr>
          <p:cNvPr id="5" name="Slide Number Placeholder 4"/>
          <p:cNvSpPr>
            <a:spLocks noGrp="1"/>
          </p:cNvSpPr>
          <p:nvPr>
            <p:ph type="sldNum" sz="quarter" idx="12"/>
          </p:nvPr>
        </p:nvSpPr>
        <p:spPr/>
        <p:txBody>
          <a:bodyPr/>
          <a:lstStyle/>
          <a:p>
            <a:fld id="{8AF7BF85-B74E-45F2-A316-1B8E50CDA4CB}" type="slidenum">
              <a:rPr lang="en-US" smtClean="0"/>
              <a:t>6</a:t>
            </a:fld>
            <a:endParaRPr lang="en-US" dirty="0"/>
          </a:p>
        </p:txBody>
      </p:sp>
    </p:spTree>
    <p:extLst>
      <p:ext uri="{BB962C8B-B14F-4D97-AF65-F5344CB8AC3E}">
        <p14:creationId xmlns:p14="http://schemas.microsoft.com/office/powerpoint/2010/main" val="29039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ColoradoGives.org  | </a:t>
            </a:r>
            <a:r>
              <a:rPr lang="en-US" dirty="0">
                <a:solidFill>
                  <a:schemeClr val="accent1">
                    <a:lumMod val="75000"/>
                  </a:schemeClr>
                </a:solidFill>
              </a:rPr>
              <a:t>Full Year Giving </a:t>
            </a:r>
          </a:p>
        </p:txBody>
      </p:sp>
      <p:sp>
        <p:nvSpPr>
          <p:cNvPr id="4" name="Footer Placeholder 3"/>
          <p:cNvSpPr>
            <a:spLocks noGrp="1"/>
          </p:cNvSpPr>
          <p:nvPr>
            <p:ph type="ftr" sz="quarter" idx="11"/>
          </p:nvPr>
        </p:nvSpPr>
        <p:spPr/>
        <p:txBody>
          <a:bodyPr/>
          <a:lstStyle/>
          <a:p>
            <a:r>
              <a:rPr lang="en-US" dirty="0" smtClean="0"/>
              <a:t>Fundraising Best Practices | Cultural Differences?</a:t>
            </a:r>
            <a:endParaRPr lang="en-US" dirty="0"/>
          </a:p>
        </p:txBody>
      </p:sp>
      <p:sp>
        <p:nvSpPr>
          <p:cNvPr id="5" name="Slide Number Placeholder 4"/>
          <p:cNvSpPr>
            <a:spLocks noGrp="1"/>
          </p:cNvSpPr>
          <p:nvPr>
            <p:ph type="sldNum" sz="quarter" idx="12"/>
          </p:nvPr>
        </p:nvSpPr>
        <p:spPr/>
        <p:txBody>
          <a:bodyPr/>
          <a:lstStyle/>
          <a:p>
            <a:fld id="{8AF7BF85-B74E-45F2-A316-1B8E50CDA4CB}" type="slidenum">
              <a:rPr lang="en-US" smtClean="0"/>
              <a:t>60</a:t>
            </a:fld>
            <a:endParaRPr lang="en-US"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8494928" cy="5058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11457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ColoradoGives.org | </a:t>
            </a:r>
            <a:r>
              <a:rPr lang="en-US" dirty="0" smtClean="0">
                <a:solidFill>
                  <a:schemeClr val="accent1">
                    <a:lumMod val="75000"/>
                  </a:schemeClr>
                </a:solidFill>
              </a:rPr>
              <a:t>GIVES DAY</a:t>
            </a:r>
            <a:endParaRPr lang="en-US" dirty="0">
              <a:solidFill>
                <a:schemeClr val="accent1">
                  <a:lumMod val="75000"/>
                </a:schemeClr>
              </a:solidFill>
            </a:endParaRPr>
          </a:p>
        </p:txBody>
      </p:sp>
      <p:sp>
        <p:nvSpPr>
          <p:cNvPr id="4" name="Footer Placeholder 3"/>
          <p:cNvSpPr>
            <a:spLocks noGrp="1"/>
          </p:cNvSpPr>
          <p:nvPr>
            <p:ph type="ftr" sz="quarter" idx="11"/>
          </p:nvPr>
        </p:nvSpPr>
        <p:spPr/>
        <p:txBody>
          <a:bodyPr/>
          <a:lstStyle/>
          <a:p>
            <a:r>
              <a:rPr lang="en-US" dirty="0" smtClean="0"/>
              <a:t>Fundraising Best Practices | Cultural Differences?</a:t>
            </a:r>
            <a:endParaRPr lang="en-US" dirty="0"/>
          </a:p>
        </p:txBody>
      </p:sp>
      <p:sp>
        <p:nvSpPr>
          <p:cNvPr id="5" name="Slide Number Placeholder 4"/>
          <p:cNvSpPr>
            <a:spLocks noGrp="1"/>
          </p:cNvSpPr>
          <p:nvPr>
            <p:ph type="sldNum" sz="quarter" idx="12"/>
          </p:nvPr>
        </p:nvSpPr>
        <p:spPr/>
        <p:txBody>
          <a:bodyPr/>
          <a:lstStyle/>
          <a:p>
            <a:fld id="{8AF7BF85-B74E-45F2-A316-1B8E50CDA4CB}" type="slidenum">
              <a:rPr lang="en-US" smtClean="0"/>
              <a:t>61</a:t>
            </a:fld>
            <a:endParaRPr lang="en-US"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295400"/>
            <a:ext cx="8229600" cy="5329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52281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90600"/>
          </a:xfrm>
        </p:spPr>
        <p:txBody>
          <a:bodyPr/>
          <a:lstStyle/>
          <a:p>
            <a:r>
              <a:rPr lang="en-US" dirty="0" smtClean="0"/>
              <a:t>North Texas Giving Day </a:t>
            </a:r>
            <a:endParaRPr lang="en-US" dirty="0"/>
          </a:p>
        </p:txBody>
      </p:sp>
      <p:sp>
        <p:nvSpPr>
          <p:cNvPr id="3" name="Footer Placeholder 2"/>
          <p:cNvSpPr>
            <a:spLocks noGrp="1"/>
          </p:cNvSpPr>
          <p:nvPr>
            <p:ph type="ftr" sz="quarter" idx="11"/>
          </p:nvPr>
        </p:nvSpPr>
        <p:spPr/>
        <p:txBody>
          <a:bodyPr/>
          <a:lstStyle/>
          <a:p>
            <a:r>
              <a:rPr lang="en-US" dirty="0" smtClean="0"/>
              <a:t>Fundraising Best Practices | Cultural Differences?</a:t>
            </a:r>
            <a:endParaRPr lang="en-US" dirty="0"/>
          </a:p>
        </p:txBody>
      </p:sp>
      <p:sp>
        <p:nvSpPr>
          <p:cNvPr id="4" name="Slide Number Placeholder 3"/>
          <p:cNvSpPr>
            <a:spLocks noGrp="1"/>
          </p:cNvSpPr>
          <p:nvPr>
            <p:ph type="sldNum" sz="quarter" idx="12"/>
          </p:nvPr>
        </p:nvSpPr>
        <p:spPr/>
        <p:txBody>
          <a:bodyPr/>
          <a:lstStyle/>
          <a:p>
            <a:fld id="{8AF7BF85-B74E-45F2-A316-1B8E50CDA4CB}" type="slidenum">
              <a:rPr lang="en-US" smtClean="0"/>
              <a:t>62</a:t>
            </a:fld>
            <a:endParaRPr lang="en-US" dirty="0"/>
          </a:p>
        </p:txBody>
      </p:sp>
      <p:pic>
        <p:nvPicPr>
          <p:cNvPr id="10242" name="Picture 1" descr="image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143000"/>
            <a:ext cx="6248400" cy="3538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4776840"/>
            <a:ext cx="4114800" cy="1893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763728"/>
            <a:ext cx="4038600" cy="1919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010400" y="1184031"/>
            <a:ext cx="1752600" cy="3046988"/>
          </a:xfrm>
          <a:prstGeom prst="rect">
            <a:avLst/>
          </a:prstGeom>
          <a:noFill/>
        </p:spPr>
        <p:txBody>
          <a:bodyPr wrap="square" rtlCol="0">
            <a:spAutoFit/>
          </a:bodyPr>
          <a:lstStyle/>
          <a:p>
            <a:r>
              <a:rPr lang="en-US" sz="2400" dirty="0" smtClean="0"/>
              <a:t>Texas has a </a:t>
            </a:r>
            <a:r>
              <a:rPr lang="en-US" sz="2400" i="1" dirty="0" smtClean="0"/>
              <a:t>one-day</a:t>
            </a:r>
            <a:r>
              <a:rPr lang="en-US" sz="2400" dirty="0" smtClean="0"/>
              <a:t> event.</a:t>
            </a:r>
          </a:p>
          <a:p>
            <a:endParaRPr lang="en-US" sz="2400" dirty="0"/>
          </a:p>
          <a:p>
            <a:r>
              <a:rPr lang="en-US" sz="2400" i="1" dirty="0" smtClean="0"/>
              <a:t>New! </a:t>
            </a:r>
          </a:p>
          <a:p>
            <a:r>
              <a:rPr lang="en-US" sz="2400" i="1" dirty="0" smtClean="0"/>
              <a:t>This year…</a:t>
            </a:r>
          </a:p>
          <a:p>
            <a:r>
              <a:rPr lang="en-US" sz="2400" dirty="0" smtClean="0"/>
              <a:t>Donation Stations</a:t>
            </a:r>
            <a:endParaRPr lang="en-US" sz="2400" dirty="0"/>
          </a:p>
        </p:txBody>
      </p:sp>
    </p:spTree>
    <p:extLst>
      <p:ext uri="{BB962C8B-B14F-4D97-AF65-F5344CB8AC3E}">
        <p14:creationId xmlns:p14="http://schemas.microsoft.com/office/powerpoint/2010/main" val="23336442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14400"/>
            <a:ext cx="8534400" cy="990600"/>
          </a:xfrm>
        </p:spPr>
        <p:txBody>
          <a:bodyPr>
            <a:normAutofit fontScale="90000"/>
          </a:bodyPr>
          <a:lstStyle/>
          <a:p>
            <a:r>
              <a:rPr lang="en-US" sz="3100" dirty="0"/>
              <a:t>A Case Study in Online Giving </a:t>
            </a:r>
            <a:r>
              <a:rPr lang="en-US" dirty="0"/>
              <a:t/>
            </a:r>
            <a:br>
              <a:rPr lang="en-US" dirty="0"/>
            </a:br>
            <a:r>
              <a:rPr lang="en-US" sz="3600" b="1" dirty="0" smtClean="0">
                <a:solidFill>
                  <a:schemeClr val="accent1">
                    <a:lumMod val="75000"/>
                  </a:schemeClr>
                </a:solidFill>
              </a:rPr>
              <a:t>2017 Colorado Giving Day Incentive–</a:t>
            </a:r>
            <a:br>
              <a:rPr lang="en-US" sz="3600" b="1" dirty="0" smtClean="0">
                <a:solidFill>
                  <a:schemeClr val="accent1">
                    <a:lumMod val="75000"/>
                  </a:schemeClr>
                </a:solidFill>
              </a:rPr>
            </a:br>
            <a:r>
              <a:rPr lang="en-US" sz="3600" b="1" dirty="0" smtClean="0">
                <a:solidFill>
                  <a:schemeClr val="accent1">
                    <a:lumMod val="75000"/>
                  </a:schemeClr>
                </a:solidFill>
              </a:rPr>
              <a:t>A Staggering $1 Million</a:t>
            </a:r>
            <a:r>
              <a:rPr lang="en-US" dirty="0" smtClean="0"/>
              <a:t/>
            </a:r>
            <a:br>
              <a:rPr lang="en-US" dirty="0" smtClean="0"/>
            </a:br>
            <a:endParaRPr lang="en-US" b="1" dirty="0"/>
          </a:p>
        </p:txBody>
      </p:sp>
      <p:sp>
        <p:nvSpPr>
          <p:cNvPr id="3" name="Content Placeholder 2"/>
          <p:cNvSpPr>
            <a:spLocks noGrp="1"/>
          </p:cNvSpPr>
          <p:nvPr>
            <p:ph idx="1"/>
          </p:nvPr>
        </p:nvSpPr>
        <p:spPr>
          <a:xfrm>
            <a:off x="457200" y="1752600"/>
            <a:ext cx="8534400" cy="4724400"/>
          </a:xfrm>
        </p:spPr>
        <p:txBody>
          <a:bodyPr>
            <a:normAutofit lnSpcReduction="10000"/>
          </a:bodyPr>
          <a:lstStyle/>
          <a:p>
            <a:pPr marL="0" indent="0">
              <a:buNone/>
            </a:pPr>
            <a:endParaRPr lang="en-US" sz="2000" i="1" dirty="0" smtClean="0"/>
          </a:p>
          <a:p>
            <a:pPr marL="0" indent="0">
              <a:buNone/>
            </a:pPr>
            <a:r>
              <a:rPr lang="en-US" dirty="0" smtClean="0"/>
              <a:t>The </a:t>
            </a:r>
            <a:r>
              <a:rPr lang="en-US" dirty="0"/>
              <a:t>$1 Million Incentive </a:t>
            </a:r>
            <a:r>
              <a:rPr lang="en-US" dirty="0" smtClean="0"/>
              <a:t>Fund</a:t>
            </a:r>
          </a:p>
          <a:p>
            <a:pPr marL="0" indent="0">
              <a:buNone/>
            </a:pPr>
            <a:r>
              <a:rPr lang="en-US" dirty="0" smtClean="0"/>
              <a:t>created </a:t>
            </a:r>
            <a:r>
              <a:rPr lang="en-US" dirty="0"/>
              <a:t>by the partners is </a:t>
            </a:r>
            <a:r>
              <a:rPr lang="en-US" dirty="0" smtClean="0"/>
              <a:t>one</a:t>
            </a:r>
          </a:p>
          <a:p>
            <a:pPr marL="0" indent="0">
              <a:buNone/>
            </a:pPr>
            <a:r>
              <a:rPr lang="en-US" dirty="0" smtClean="0"/>
              <a:t>of </a:t>
            </a:r>
            <a:r>
              <a:rPr lang="en-US" dirty="0"/>
              <a:t>the largest giving-day </a:t>
            </a:r>
            <a:endParaRPr lang="en-US" dirty="0" smtClean="0"/>
          </a:p>
          <a:p>
            <a:pPr marL="0" indent="0">
              <a:buNone/>
            </a:pPr>
            <a:r>
              <a:rPr lang="en-US" dirty="0" smtClean="0"/>
              <a:t>incentive </a:t>
            </a:r>
            <a:r>
              <a:rPr lang="en-US" dirty="0"/>
              <a:t>funds in the country</a:t>
            </a:r>
            <a:r>
              <a:rPr lang="en-US" dirty="0" smtClean="0"/>
              <a:t>.</a:t>
            </a:r>
          </a:p>
          <a:p>
            <a:pPr marL="0" indent="0">
              <a:buNone/>
            </a:pPr>
            <a:endParaRPr lang="en-US" sz="2000" i="1" dirty="0"/>
          </a:p>
          <a:p>
            <a:pPr marL="0" indent="0">
              <a:buNone/>
            </a:pPr>
            <a:r>
              <a:rPr lang="en-US" sz="2000" i="1" dirty="0" smtClean="0"/>
              <a:t>Proportional distribution…</a:t>
            </a:r>
          </a:p>
          <a:p>
            <a:pPr marL="0" indent="0">
              <a:buNone/>
            </a:pPr>
            <a:r>
              <a:rPr lang="en-US" sz="2000" i="1" dirty="0" smtClean="0"/>
              <a:t>not a $1 for $1 match.</a:t>
            </a:r>
            <a:endParaRPr lang="en-US" sz="2000" i="1" dirty="0"/>
          </a:p>
          <a:p>
            <a:pPr marL="0" indent="0">
              <a:buNone/>
            </a:pPr>
            <a:endParaRPr lang="en-US" sz="2000" dirty="0"/>
          </a:p>
          <a:p>
            <a:pPr marL="0" indent="0">
              <a:buNone/>
            </a:pPr>
            <a:r>
              <a:rPr lang="en-US" dirty="0" smtClean="0"/>
              <a:t>Big growth expected in</a:t>
            </a:r>
          </a:p>
          <a:p>
            <a:pPr marL="0" indent="0">
              <a:buNone/>
            </a:pPr>
            <a:r>
              <a:rPr lang="en-US" dirty="0" smtClean="0"/>
              <a:t>peer to peer fundraising for </a:t>
            </a:r>
          </a:p>
          <a:p>
            <a:pPr marL="0" indent="0">
              <a:buNone/>
            </a:pPr>
            <a:r>
              <a:rPr lang="en-US" dirty="0" smtClean="0"/>
              <a:t>Giving Days.</a:t>
            </a:r>
            <a:endParaRPr lang="en-US" dirty="0"/>
          </a:p>
        </p:txBody>
      </p:sp>
      <p:sp>
        <p:nvSpPr>
          <p:cNvPr id="4" name="Footer Placeholder 3"/>
          <p:cNvSpPr>
            <a:spLocks noGrp="1"/>
          </p:cNvSpPr>
          <p:nvPr>
            <p:ph type="ftr" sz="quarter" idx="11"/>
          </p:nvPr>
        </p:nvSpPr>
        <p:spPr/>
        <p:txBody>
          <a:bodyPr/>
          <a:lstStyle/>
          <a:p>
            <a:r>
              <a:rPr lang="en-US" dirty="0" smtClean="0"/>
              <a:t>Fundraising Best Practices | Cultural Differences?</a:t>
            </a:r>
            <a:endParaRPr lang="en-US" dirty="0"/>
          </a:p>
        </p:txBody>
      </p:sp>
      <p:sp>
        <p:nvSpPr>
          <p:cNvPr id="5" name="Slide Number Placeholder 4"/>
          <p:cNvSpPr>
            <a:spLocks noGrp="1"/>
          </p:cNvSpPr>
          <p:nvPr>
            <p:ph type="sldNum" sz="quarter" idx="12"/>
          </p:nvPr>
        </p:nvSpPr>
        <p:spPr/>
        <p:txBody>
          <a:bodyPr/>
          <a:lstStyle/>
          <a:p>
            <a:fld id="{8AF7BF85-B74E-45F2-A316-1B8E50CDA4CB}" type="slidenum">
              <a:rPr lang="en-US" smtClean="0"/>
              <a:t>63</a:t>
            </a:fld>
            <a:endParaRPr lang="en-US" dirty="0"/>
          </a:p>
        </p:txBody>
      </p:sp>
      <p:pic>
        <p:nvPicPr>
          <p:cNvPr id="71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4800600"/>
            <a:ext cx="4000500" cy="12668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2286000"/>
            <a:ext cx="4032738" cy="2249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73122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534400" cy="990600"/>
          </a:xfrm>
        </p:spPr>
        <p:txBody>
          <a:bodyPr>
            <a:normAutofit fontScale="90000"/>
          </a:bodyPr>
          <a:lstStyle/>
          <a:p>
            <a:r>
              <a:rPr lang="en-US" dirty="0" smtClean="0"/>
              <a:t>Kids For Colorado Gives   </a:t>
            </a:r>
            <a:r>
              <a:rPr lang="en-US" i="1" dirty="0" smtClean="0">
                <a:solidFill>
                  <a:srgbClr val="FF0000"/>
                </a:solidFill>
              </a:rPr>
              <a:t>New!</a:t>
            </a:r>
            <a:r>
              <a:rPr lang="en-US" dirty="0" smtClean="0"/>
              <a:t/>
            </a:r>
            <a:br>
              <a:rPr lang="en-US" dirty="0" smtClean="0"/>
            </a:br>
            <a:r>
              <a:rPr lang="en-US" sz="3600" b="1" dirty="0" smtClean="0">
                <a:solidFill>
                  <a:schemeClr val="accent1">
                    <a:lumMod val="75000"/>
                  </a:schemeClr>
                </a:solidFill>
              </a:rPr>
              <a:t>Developing the Next Generation of Givers</a:t>
            </a:r>
            <a:endParaRPr lang="en-US" sz="3600" b="1" dirty="0">
              <a:solidFill>
                <a:schemeClr val="accent1">
                  <a:lumMod val="75000"/>
                </a:schemeClr>
              </a:solidFill>
            </a:endParaRPr>
          </a:p>
        </p:txBody>
      </p:sp>
      <p:pic>
        <p:nvPicPr>
          <p:cNvPr id="819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545432" y="1600200"/>
            <a:ext cx="8053136" cy="4876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Footer Placeholder 3"/>
          <p:cNvSpPr>
            <a:spLocks noGrp="1"/>
          </p:cNvSpPr>
          <p:nvPr>
            <p:ph type="ftr" sz="quarter" idx="11"/>
          </p:nvPr>
        </p:nvSpPr>
        <p:spPr/>
        <p:txBody>
          <a:bodyPr/>
          <a:lstStyle/>
          <a:p>
            <a:r>
              <a:rPr lang="en-US" dirty="0" smtClean="0"/>
              <a:t>Fundraising Best Practices | Cultural Differences?</a:t>
            </a:r>
            <a:endParaRPr lang="en-US" dirty="0"/>
          </a:p>
        </p:txBody>
      </p:sp>
      <p:sp>
        <p:nvSpPr>
          <p:cNvPr id="5" name="Slide Number Placeholder 4"/>
          <p:cNvSpPr>
            <a:spLocks noGrp="1"/>
          </p:cNvSpPr>
          <p:nvPr>
            <p:ph type="sldNum" sz="quarter" idx="12"/>
          </p:nvPr>
        </p:nvSpPr>
        <p:spPr/>
        <p:txBody>
          <a:bodyPr/>
          <a:lstStyle/>
          <a:p>
            <a:fld id="{8AF7BF85-B74E-45F2-A316-1B8E50CDA4CB}" type="slidenum">
              <a:rPr lang="en-US" smtClean="0"/>
              <a:t>64</a:t>
            </a:fld>
            <a:endParaRPr lang="en-US" dirty="0"/>
          </a:p>
        </p:txBody>
      </p:sp>
    </p:spTree>
    <p:extLst>
      <p:ext uri="{BB962C8B-B14F-4D97-AF65-F5344CB8AC3E}">
        <p14:creationId xmlns:p14="http://schemas.microsoft.com/office/powerpoint/2010/main" val="17356763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600"/>
            <a:ext cx="8229600" cy="4724400"/>
          </a:xfrm>
        </p:spPr>
        <p:txBody>
          <a:bodyPr>
            <a:normAutofit/>
          </a:bodyPr>
          <a:lstStyle/>
          <a:p>
            <a:pPr marL="0" indent="0">
              <a:buNone/>
            </a:pPr>
            <a:r>
              <a:rPr lang="en-US" dirty="0" smtClean="0"/>
              <a:t>Donors </a:t>
            </a:r>
            <a:r>
              <a:rPr lang="en-US" u="sng" dirty="0" smtClean="0"/>
              <a:t>giving more </a:t>
            </a:r>
            <a:r>
              <a:rPr lang="en-US" i="1" dirty="0" smtClean="0"/>
              <a:t>and </a:t>
            </a:r>
            <a:r>
              <a:rPr lang="en-US" u="sng" dirty="0" smtClean="0"/>
              <a:t>to more causes</a:t>
            </a:r>
            <a:r>
              <a:rPr lang="en-US" dirty="0" smtClean="0"/>
              <a:t>. </a:t>
            </a:r>
          </a:p>
          <a:p>
            <a:pPr lvl="1"/>
            <a:r>
              <a:rPr lang="en-US" sz="2400" dirty="0" smtClean="0"/>
              <a:t>2600 </a:t>
            </a:r>
            <a:r>
              <a:rPr lang="en-US" sz="2400" dirty="0"/>
              <a:t>donors gave to </a:t>
            </a:r>
            <a:r>
              <a:rPr lang="en-US" sz="2400" i="1" u="sng" dirty="0"/>
              <a:t>10 or more non-profits</a:t>
            </a:r>
            <a:r>
              <a:rPr lang="en-US" sz="2400" dirty="0"/>
              <a:t>. </a:t>
            </a:r>
            <a:endParaRPr lang="en-US" sz="2400" dirty="0" smtClean="0"/>
          </a:p>
          <a:p>
            <a:pPr lvl="1"/>
            <a:r>
              <a:rPr lang="en-US" sz="2400" dirty="0" smtClean="0"/>
              <a:t>Up </a:t>
            </a:r>
            <a:r>
              <a:rPr lang="en-US" sz="2400" dirty="0"/>
              <a:t>from 1100 </a:t>
            </a:r>
            <a:r>
              <a:rPr lang="en-US" sz="2400" dirty="0" smtClean="0"/>
              <a:t>two </a:t>
            </a:r>
            <a:r>
              <a:rPr lang="en-US" sz="2400" dirty="0"/>
              <a:t>years </a:t>
            </a:r>
            <a:r>
              <a:rPr lang="en-US" sz="2400" dirty="0" smtClean="0"/>
              <a:t>ago—a 136% increase </a:t>
            </a:r>
          </a:p>
          <a:p>
            <a:pPr marL="274320" lvl="1" indent="0">
              <a:buNone/>
            </a:pPr>
            <a:r>
              <a:rPr lang="en-US" sz="2400" i="1" dirty="0">
                <a:solidFill>
                  <a:schemeClr val="accent1">
                    <a:lumMod val="75000"/>
                  </a:schemeClr>
                </a:solidFill>
              </a:rPr>
              <a:t>	</a:t>
            </a:r>
            <a:r>
              <a:rPr lang="en-US" sz="2400" i="1" dirty="0" smtClean="0">
                <a:solidFill>
                  <a:schemeClr val="accent1">
                    <a:lumMod val="75000"/>
                  </a:schemeClr>
                </a:solidFill>
              </a:rPr>
              <a:t>	“It’s </a:t>
            </a:r>
            <a:r>
              <a:rPr lang="en-US" sz="2400" i="1" dirty="0">
                <a:solidFill>
                  <a:schemeClr val="accent1">
                    <a:lumMod val="75000"/>
                  </a:schemeClr>
                </a:solidFill>
              </a:rPr>
              <a:t>easy I can fill my cart</a:t>
            </a:r>
            <a:r>
              <a:rPr lang="en-US" sz="2400" i="1" dirty="0" smtClean="0">
                <a:solidFill>
                  <a:schemeClr val="accent1">
                    <a:lumMod val="75000"/>
                  </a:schemeClr>
                </a:solidFill>
              </a:rPr>
              <a:t>.”   </a:t>
            </a:r>
            <a:endParaRPr lang="en-US" sz="2400" i="1" dirty="0">
              <a:solidFill>
                <a:schemeClr val="accent1">
                  <a:lumMod val="75000"/>
                </a:schemeClr>
              </a:solidFill>
            </a:endParaRPr>
          </a:p>
          <a:p>
            <a:pPr marL="548640" lvl="2" indent="0">
              <a:buNone/>
            </a:pPr>
            <a:r>
              <a:rPr lang="en-US" sz="2400" i="1" dirty="0">
                <a:solidFill>
                  <a:schemeClr val="accent1">
                    <a:lumMod val="75000"/>
                  </a:schemeClr>
                </a:solidFill>
              </a:rPr>
              <a:t>S</a:t>
            </a:r>
            <a:r>
              <a:rPr lang="en-US" sz="2400" i="1" dirty="0" smtClean="0">
                <a:solidFill>
                  <a:schemeClr val="accent1">
                    <a:lumMod val="75000"/>
                  </a:schemeClr>
                </a:solidFill>
              </a:rPr>
              <a:t>tory of donor who filled their cart online but called to make another gift—this one for $10,000</a:t>
            </a:r>
          </a:p>
          <a:p>
            <a:pPr marL="0" indent="0">
              <a:buNone/>
            </a:pPr>
            <a:r>
              <a:rPr lang="en-US" dirty="0" smtClean="0"/>
              <a:t>Bigger gifts are coming in, too  </a:t>
            </a:r>
          </a:p>
          <a:p>
            <a:pPr marL="274320" lvl="1" indent="0">
              <a:buNone/>
            </a:pPr>
            <a:r>
              <a:rPr lang="en-US" sz="2400" i="1" dirty="0" smtClean="0"/>
              <a:t>“</a:t>
            </a:r>
            <a:r>
              <a:rPr lang="en-US" sz="2400" i="1" dirty="0" smtClean="0">
                <a:solidFill>
                  <a:schemeClr val="accent1">
                    <a:lumMod val="75000"/>
                  </a:schemeClr>
                </a:solidFill>
              </a:rPr>
              <a:t>Largest gift </a:t>
            </a:r>
            <a:r>
              <a:rPr lang="en-US" sz="2400" i="1" dirty="0">
                <a:solidFill>
                  <a:schemeClr val="accent1">
                    <a:lumMod val="75000"/>
                  </a:schemeClr>
                </a:solidFill>
              </a:rPr>
              <a:t>was $1.4 </a:t>
            </a:r>
            <a:r>
              <a:rPr lang="en-US" sz="2400" i="1" dirty="0" smtClean="0">
                <a:solidFill>
                  <a:schemeClr val="accent1">
                    <a:lumMod val="75000"/>
                  </a:schemeClr>
                </a:solidFill>
              </a:rPr>
              <a:t>million to the YMCA—from </a:t>
            </a:r>
            <a:r>
              <a:rPr lang="en-US" sz="2400" i="1" dirty="0">
                <a:solidFill>
                  <a:schemeClr val="accent1">
                    <a:lumMod val="75000"/>
                  </a:schemeClr>
                </a:solidFill>
              </a:rPr>
              <a:t>a </a:t>
            </a:r>
            <a:r>
              <a:rPr lang="en-US" sz="2400" i="1" dirty="0" smtClean="0">
                <a:solidFill>
                  <a:schemeClr val="accent1">
                    <a:lumMod val="75000"/>
                  </a:schemeClr>
                </a:solidFill>
              </a:rPr>
              <a:t>bequest/trust</a:t>
            </a:r>
            <a:r>
              <a:rPr lang="en-US" sz="2400" i="1" dirty="0">
                <a:solidFill>
                  <a:schemeClr val="accent1">
                    <a:lumMod val="75000"/>
                  </a:schemeClr>
                </a:solidFill>
              </a:rPr>
              <a:t>. </a:t>
            </a:r>
            <a:r>
              <a:rPr lang="en-US" sz="2400" i="1" dirty="0" smtClean="0">
                <a:solidFill>
                  <a:schemeClr val="accent1">
                    <a:lumMod val="75000"/>
                  </a:schemeClr>
                </a:solidFill>
              </a:rPr>
              <a:t>The donor </a:t>
            </a:r>
            <a:r>
              <a:rPr lang="en-US" sz="2400" i="1" u="sng" dirty="0" smtClean="0">
                <a:solidFill>
                  <a:schemeClr val="accent1">
                    <a:lumMod val="75000"/>
                  </a:schemeClr>
                </a:solidFill>
              </a:rPr>
              <a:t>specified in her will</a:t>
            </a:r>
            <a:r>
              <a:rPr lang="en-US" sz="2400" i="1" dirty="0" smtClean="0">
                <a:solidFill>
                  <a:schemeClr val="accent1">
                    <a:lumMod val="75000"/>
                  </a:schemeClr>
                </a:solidFill>
              </a:rPr>
              <a:t> that the gift be made online.”</a:t>
            </a:r>
            <a:endParaRPr lang="en-US" sz="2400" i="1" dirty="0">
              <a:solidFill>
                <a:schemeClr val="accent1">
                  <a:lumMod val="75000"/>
                </a:schemeClr>
              </a:solidFill>
            </a:endParaRPr>
          </a:p>
        </p:txBody>
      </p:sp>
      <p:sp>
        <p:nvSpPr>
          <p:cNvPr id="4" name="Footer Placeholder 3"/>
          <p:cNvSpPr>
            <a:spLocks noGrp="1"/>
          </p:cNvSpPr>
          <p:nvPr>
            <p:ph type="ftr" sz="quarter" idx="11"/>
          </p:nvPr>
        </p:nvSpPr>
        <p:spPr/>
        <p:txBody>
          <a:bodyPr/>
          <a:lstStyle/>
          <a:p>
            <a:r>
              <a:rPr lang="en-US" dirty="0" smtClean="0"/>
              <a:t>Fundraising Best Practices | Cultural Differences?</a:t>
            </a:r>
            <a:endParaRPr lang="en-US" dirty="0"/>
          </a:p>
        </p:txBody>
      </p:sp>
      <p:sp>
        <p:nvSpPr>
          <p:cNvPr id="5" name="Slide Number Placeholder 4"/>
          <p:cNvSpPr>
            <a:spLocks noGrp="1"/>
          </p:cNvSpPr>
          <p:nvPr>
            <p:ph type="sldNum" sz="quarter" idx="12"/>
          </p:nvPr>
        </p:nvSpPr>
        <p:spPr/>
        <p:txBody>
          <a:bodyPr/>
          <a:lstStyle/>
          <a:p>
            <a:fld id="{8AF7BF85-B74E-45F2-A316-1B8E50CDA4CB}" type="slidenum">
              <a:rPr lang="en-US" smtClean="0"/>
              <a:t>65</a:t>
            </a:fld>
            <a:endParaRPr lang="en-US" dirty="0"/>
          </a:p>
        </p:txBody>
      </p:sp>
      <p:sp>
        <p:nvSpPr>
          <p:cNvPr id="7" name="Title 1"/>
          <p:cNvSpPr>
            <a:spLocks noGrp="1"/>
          </p:cNvSpPr>
          <p:nvPr>
            <p:ph type="title"/>
          </p:nvPr>
        </p:nvSpPr>
        <p:spPr/>
        <p:txBody>
          <a:bodyPr>
            <a:normAutofit fontScale="90000"/>
          </a:bodyPr>
          <a:lstStyle/>
          <a:p>
            <a:r>
              <a:rPr lang="en-US" sz="3100" dirty="0" smtClean="0"/>
              <a:t>A Case Study in Online Giving</a:t>
            </a:r>
            <a:r>
              <a:rPr lang="en-US" dirty="0" smtClean="0"/>
              <a:t/>
            </a:r>
            <a:br>
              <a:rPr lang="en-US" dirty="0" smtClean="0"/>
            </a:br>
            <a:r>
              <a:rPr lang="en-US" b="1" dirty="0" smtClean="0">
                <a:solidFill>
                  <a:schemeClr val="accent1">
                    <a:lumMod val="75000"/>
                  </a:schemeClr>
                </a:solidFill>
              </a:rPr>
              <a:t>Colorado Gives</a:t>
            </a:r>
            <a:endParaRPr lang="en-US" b="1" dirty="0">
              <a:solidFill>
                <a:schemeClr val="accent1">
                  <a:lumMod val="75000"/>
                </a:schemeClr>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5638800"/>
            <a:ext cx="3276600" cy="981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descr="C:\Users\Marlene\Documents\NADACE PARTNERSTVI\US Embassy Grant- Fall 2017\Best Practices Workshop\Images\Dan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7345" y="451337"/>
            <a:ext cx="1467235" cy="14672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391400" y="1930296"/>
            <a:ext cx="1717137" cy="584775"/>
          </a:xfrm>
          <a:prstGeom prst="rect">
            <a:avLst/>
          </a:prstGeom>
          <a:noFill/>
        </p:spPr>
        <p:txBody>
          <a:bodyPr wrap="none" rtlCol="0">
            <a:spAutoFit/>
          </a:bodyPr>
          <a:lstStyle/>
          <a:p>
            <a:r>
              <a:rPr lang="en-US" sz="1400" dirty="0" smtClean="0"/>
              <a:t>Dana Rinderknecht</a:t>
            </a:r>
          </a:p>
          <a:p>
            <a:endParaRPr lang="en-US" dirty="0"/>
          </a:p>
        </p:txBody>
      </p:sp>
    </p:spTree>
    <p:extLst>
      <p:ext uri="{BB962C8B-B14F-4D97-AF65-F5344CB8AC3E}">
        <p14:creationId xmlns:p14="http://schemas.microsoft.com/office/powerpoint/2010/main" val="24711120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dirty="0" smtClean="0">
                <a:solidFill>
                  <a:schemeClr val="tx1"/>
                </a:solidFill>
              </a:rPr>
              <a:t>Our Expert Speaks Out</a:t>
            </a:r>
            <a:r>
              <a:rPr lang="en-US" dirty="0" smtClean="0">
                <a:solidFill>
                  <a:schemeClr val="accent1">
                    <a:lumMod val="75000"/>
                  </a:schemeClr>
                </a:solidFill>
              </a:rPr>
              <a:t/>
            </a:r>
            <a:br>
              <a:rPr lang="en-US" dirty="0" smtClean="0">
                <a:solidFill>
                  <a:schemeClr val="accent1">
                    <a:lumMod val="75000"/>
                  </a:schemeClr>
                </a:solidFill>
              </a:rPr>
            </a:br>
            <a:r>
              <a:rPr lang="en-US" b="1" dirty="0" smtClean="0">
                <a:solidFill>
                  <a:schemeClr val="accent1">
                    <a:lumMod val="75000"/>
                  </a:schemeClr>
                </a:solidFill>
              </a:rPr>
              <a:t>Online Trends</a:t>
            </a:r>
            <a:endParaRPr lang="en-US" b="1" dirty="0">
              <a:solidFill>
                <a:schemeClr val="accent1">
                  <a:lumMod val="75000"/>
                </a:schemeClr>
              </a:solidFill>
            </a:endParaRPr>
          </a:p>
        </p:txBody>
      </p:sp>
      <p:sp>
        <p:nvSpPr>
          <p:cNvPr id="3" name="Content Placeholder 2"/>
          <p:cNvSpPr>
            <a:spLocks noGrp="1"/>
          </p:cNvSpPr>
          <p:nvPr>
            <p:ph idx="1"/>
          </p:nvPr>
        </p:nvSpPr>
        <p:spPr>
          <a:xfrm>
            <a:off x="381001" y="1524000"/>
            <a:ext cx="8229599" cy="5029200"/>
          </a:xfrm>
        </p:spPr>
        <p:txBody>
          <a:bodyPr>
            <a:noAutofit/>
          </a:bodyPr>
          <a:lstStyle/>
          <a:p>
            <a:pPr marL="0" indent="0">
              <a:buNone/>
            </a:pPr>
            <a:r>
              <a:rPr lang="en-US" sz="2200" dirty="0" smtClean="0"/>
              <a:t>“</a:t>
            </a:r>
            <a:r>
              <a:rPr lang="en-US" sz="2200" i="1" dirty="0" smtClean="0"/>
              <a:t>Text giving in the U.S. is not where it should be even </a:t>
            </a:r>
          </a:p>
          <a:p>
            <a:pPr marL="0" indent="0">
              <a:buNone/>
            </a:pPr>
            <a:r>
              <a:rPr lang="en-US" sz="2200" i="1" dirty="0" smtClean="0"/>
              <a:t>though some earlier obstacles have been addressed. </a:t>
            </a:r>
          </a:p>
          <a:p>
            <a:pPr marL="0" indent="0">
              <a:buNone/>
            </a:pPr>
            <a:r>
              <a:rPr lang="en-US" sz="2200" i="1" dirty="0" smtClean="0"/>
              <a:t>You can now get some donor information—and the amounts you can give via text can also be bigger.” </a:t>
            </a:r>
          </a:p>
          <a:p>
            <a:pPr marL="0" indent="0">
              <a:buNone/>
            </a:pPr>
            <a:r>
              <a:rPr lang="en-US" sz="2200" dirty="0" smtClean="0"/>
              <a:t> </a:t>
            </a:r>
          </a:p>
          <a:p>
            <a:pPr marL="0" indent="0">
              <a:buNone/>
            </a:pPr>
            <a:r>
              <a:rPr lang="en-US" sz="2800" b="1" dirty="0" smtClean="0">
                <a:solidFill>
                  <a:schemeClr val="accent1">
                    <a:lumMod val="75000"/>
                  </a:schemeClr>
                </a:solidFill>
              </a:rPr>
              <a:t>Trends </a:t>
            </a:r>
          </a:p>
          <a:p>
            <a:pPr>
              <a:spcBef>
                <a:spcPts val="0"/>
              </a:spcBef>
            </a:pPr>
            <a:r>
              <a:rPr lang="en-US" sz="2200" dirty="0" smtClean="0"/>
              <a:t>Text to a number. Get return text with link to donation page on website. </a:t>
            </a:r>
          </a:p>
          <a:p>
            <a:pPr>
              <a:spcBef>
                <a:spcPts val="0"/>
              </a:spcBef>
            </a:pPr>
            <a:r>
              <a:rPr lang="en-US" sz="2200" dirty="0" smtClean="0"/>
              <a:t>Take a picture of credit card and submit that as payment. </a:t>
            </a:r>
          </a:p>
          <a:p>
            <a:pPr>
              <a:spcBef>
                <a:spcPts val="0"/>
              </a:spcBef>
            </a:pPr>
            <a:r>
              <a:rPr lang="en-US" sz="2200" dirty="0" smtClean="0"/>
              <a:t>Donor-paid processing fees.</a:t>
            </a:r>
          </a:p>
          <a:p>
            <a:pPr>
              <a:spcBef>
                <a:spcPts val="0"/>
              </a:spcBef>
            </a:pPr>
            <a:r>
              <a:rPr lang="en-US" sz="2200" dirty="0" smtClean="0"/>
              <a:t>Giving recommendations </a:t>
            </a:r>
            <a:r>
              <a:rPr lang="en-US" sz="2200" i="1" dirty="0" smtClean="0"/>
              <a:t>“You might like these causes…” </a:t>
            </a:r>
          </a:p>
          <a:p>
            <a:pPr>
              <a:spcBef>
                <a:spcPts val="0"/>
              </a:spcBef>
            </a:pPr>
            <a:r>
              <a:rPr lang="en-US" sz="2200" dirty="0" smtClean="0"/>
              <a:t>eGift cards </a:t>
            </a:r>
          </a:p>
          <a:p>
            <a:pPr>
              <a:spcBef>
                <a:spcPts val="0"/>
              </a:spcBef>
            </a:pPr>
            <a:r>
              <a:rPr lang="en-US" sz="2200" dirty="0" smtClean="0"/>
              <a:t>Recurring donations (donor retention strategy)</a:t>
            </a:r>
            <a:br>
              <a:rPr lang="en-US" sz="2200" dirty="0" smtClean="0"/>
            </a:br>
            <a:endParaRPr lang="en-US" sz="2200" dirty="0" smtClean="0"/>
          </a:p>
          <a:p>
            <a:pPr>
              <a:spcBef>
                <a:spcPts val="0"/>
              </a:spcBef>
            </a:pPr>
            <a:endParaRPr lang="en-US" sz="2200" dirty="0" smtClean="0"/>
          </a:p>
          <a:p>
            <a:endParaRPr lang="en-US" sz="2200" dirty="0" smtClean="0"/>
          </a:p>
          <a:p>
            <a:endParaRPr lang="en-US" sz="2200" dirty="0"/>
          </a:p>
        </p:txBody>
      </p:sp>
      <p:sp>
        <p:nvSpPr>
          <p:cNvPr id="4" name="Footer Placeholder 3"/>
          <p:cNvSpPr>
            <a:spLocks noGrp="1"/>
          </p:cNvSpPr>
          <p:nvPr>
            <p:ph type="ftr" sz="quarter" idx="11"/>
          </p:nvPr>
        </p:nvSpPr>
        <p:spPr/>
        <p:txBody>
          <a:bodyPr/>
          <a:lstStyle/>
          <a:p>
            <a:r>
              <a:rPr lang="en-US" dirty="0" smtClean="0"/>
              <a:t>Fundraising Best Practices | Cultural Differences?</a:t>
            </a:r>
            <a:endParaRPr lang="en-US" dirty="0"/>
          </a:p>
        </p:txBody>
      </p:sp>
      <p:sp>
        <p:nvSpPr>
          <p:cNvPr id="5" name="Slide Number Placeholder 4"/>
          <p:cNvSpPr>
            <a:spLocks noGrp="1"/>
          </p:cNvSpPr>
          <p:nvPr>
            <p:ph type="sldNum" sz="quarter" idx="12"/>
          </p:nvPr>
        </p:nvSpPr>
        <p:spPr/>
        <p:txBody>
          <a:bodyPr/>
          <a:lstStyle/>
          <a:p>
            <a:fld id="{8AF7BF85-B74E-45F2-A316-1B8E50CDA4CB}" type="slidenum">
              <a:rPr lang="en-US" smtClean="0"/>
              <a:t>66</a:t>
            </a:fld>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6243" y="386391"/>
            <a:ext cx="1470025"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7656243" y="1856416"/>
            <a:ext cx="1335357" cy="738664"/>
          </a:xfrm>
          <a:prstGeom prst="rect">
            <a:avLst/>
          </a:prstGeom>
          <a:noFill/>
        </p:spPr>
        <p:txBody>
          <a:bodyPr wrap="square" rtlCol="0">
            <a:spAutoFit/>
          </a:bodyPr>
          <a:lstStyle/>
          <a:p>
            <a:r>
              <a:rPr lang="en-US" sz="1200" dirty="0" smtClean="0"/>
              <a:t>Dana Rinderknecht</a:t>
            </a:r>
          </a:p>
          <a:p>
            <a:endParaRPr lang="en-US" dirty="0"/>
          </a:p>
        </p:txBody>
      </p:sp>
    </p:spTree>
    <p:extLst>
      <p:ext uri="{BB962C8B-B14F-4D97-AF65-F5344CB8AC3E}">
        <p14:creationId xmlns:p14="http://schemas.microsoft.com/office/powerpoint/2010/main" val="10007215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9800"/>
            <a:ext cx="2139696" cy="914400"/>
          </a:xfrm>
        </p:spPr>
        <p:txBody>
          <a:bodyPr/>
          <a:lstStyle/>
          <a:p>
            <a:r>
              <a:rPr lang="en-US" b="1" dirty="0" smtClean="0">
                <a:solidFill>
                  <a:schemeClr val="tx1"/>
                </a:solidFill>
              </a:rPr>
              <a:t>ONLINE DONOR RELATIONS</a:t>
            </a:r>
            <a:r>
              <a:rPr lang="en-US" dirty="0" smtClean="0">
                <a:solidFill>
                  <a:schemeClr val="accent1">
                    <a:lumMod val="75000"/>
                  </a:schemeClr>
                </a:solidFill>
              </a:rPr>
              <a:t/>
            </a:r>
            <a:br>
              <a:rPr lang="en-US" dirty="0" smtClean="0">
                <a:solidFill>
                  <a:schemeClr val="accent1">
                    <a:lumMod val="75000"/>
                  </a:schemeClr>
                </a:solidFill>
              </a:rPr>
            </a:br>
            <a:r>
              <a:rPr lang="en-US" dirty="0" smtClean="0">
                <a:solidFill>
                  <a:schemeClr val="accent1">
                    <a:lumMod val="75000"/>
                  </a:schemeClr>
                </a:solidFill>
              </a:rPr>
              <a:t/>
            </a:r>
            <a:br>
              <a:rPr lang="en-US" dirty="0" smtClean="0">
                <a:solidFill>
                  <a:schemeClr val="accent1">
                    <a:lumMod val="75000"/>
                  </a:schemeClr>
                </a:solidFill>
              </a:rPr>
            </a:br>
            <a:r>
              <a:rPr lang="en-US" dirty="0" smtClean="0">
                <a:solidFill>
                  <a:schemeClr val="accent1">
                    <a:lumMod val="75000"/>
                  </a:schemeClr>
                </a:solidFill>
              </a:rPr>
              <a:t/>
            </a:r>
            <a:br>
              <a:rPr lang="en-US" dirty="0" smtClean="0">
                <a:solidFill>
                  <a:schemeClr val="accent1">
                    <a:lumMod val="75000"/>
                  </a:schemeClr>
                </a:solidFill>
              </a:rPr>
            </a:br>
            <a:r>
              <a:rPr lang="en-US" dirty="0" smtClean="0">
                <a:solidFill>
                  <a:schemeClr val="accent1">
                    <a:lumMod val="75000"/>
                  </a:schemeClr>
                </a:solidFill>
              </a:rPr>
              <a:t>CASE STUDY</a:t>
            </a:r>
            <a:br>
              <a:rPr lang="en-US" dirty="0" smtClean="0">
                <a:solidFill>
                  <a:schemeClr val="accent1">
                    <a:lumMod val="75000"/>
                  </a:schemeClr>
                </a:solidFill>
              </a:rPr>
            </a:br>
            <a:endParaRPr lang="en-US" dirty="0">
              <a:solidFill>
                <a:schemeClr val="accent1">
                  <a:lumMod val="75000"/>
                </a:schemeClr>
              </a:solidFill>
            </a:endParaRPr>
          </a:p>
        </p:txBody>
      </p:sp>
      <p:sp>
        <p:nvSpPr>
          <p:cNvPr id="3" name="Content Placeholder 2"/>
          <p:cNvSpPr>
            <a:spLocks noGrp="1"/>
          </p:cNvSpPr>
          <p:nvPr>
            <p:ph idx="1"/>
          </p:nvPr>
        </p:nvSpPr>
        <p:spPr>
          <a:xfrm>
            <a:off x="2743200" y="716280"/>
            <a:ext cx="6172200" cy="5577840"/>
          </a:xfrm>
        </p:spPr>
        <p:txBody>
          <a:bodyPr/>
          <a:lstStyle/>
          <a:p>
            <a:pPr marL="0" indent="0" algn="ctr">
              <a:buNone/>
            </a:pPr>
            <a:r>
              <a:rPr lang="en-US" sz="2400" dirty="0" smtClean="0"/>
              <a:t>Actual Example--Team Rubicon </a:t>
            </a:r>
          </a:p>
          <a:p>
            <a:pPr marL="0" indent="0" algn="ctr">
              <a:buNone/>
            </a:pPr>
            <a:r>
              <a:rPr lang="en-US" sz="2400" dirty="0" smtClean="0"/>
              <a:t>Hurricane Harvey Response Effort</a:t>
            </a:r>
          </a:p>
        </p:txBody>
      </p:sp>
      <p:sp>
        <p:nvSpPr>
          <p:cNvPr id="4" name="Footer Placeholder 3"/>
          <p:cNvSpPr>
            <a:spLocks noGrp="1"/>
          </p:cNvSpPr>
          <p:nvPr>
            <p:ph type="ftr" sz="quarter" idx="11"/>
          </p:nvPr>
        </p:nvSpPr>
        <p:spPr/>
        <p:txBody>
          <a:bodyPr/>
          <a:lstStyle/>
          <a:p>
            <a:r>
              <a:rPr lang="en-US" dirty="0" smtClean="0"/>
              <a:t>Fundraising Best Practices | Cultural Differences?</a:t>
            </a:r>
            <a:endParaRPr lang="en-US" dirty="0"/>
          </a:p>
        </p:txBody>
      </p:sp>
      <p:sp>
        <p:nvSpPr>
          <p:cNvPr id="5" name="Slide Number Placeholder 4"/>
          <p:cNvSpPr>
            <a:spLocks noGrp="1"/>
          </p:cNvSpPr>
          <p:nvPr>
            <p:ph type="sldNum" sz="quarter" idx="12"/>
          </p:nvPr>
        </p:nvSpPr>
        <p:spPr/>
        <p:txBody>
          <a:bodyPr/>
          <a:lstStyle/>
          <a:p>
            <a:fld id="{8AF7BF85-B74E-45F2-A316-1B8E50CDA4CB}" type="slidenum">
              <a:rPr lang="en-US" smtClean="0"/>
              <a:t>67</a:t>
            </a:fld>
            <a:endParaRPr lang="en-US" dirty="0"/>
          </a:p>
        </p:txBody>
      </p:sp>
      <p:sp>
        <p:nvSpPr>
          <p:cNvPr id="6" name="Rectangle 1"/>
          <p:cNvSpPr>
            <a:spLocks noChangeArrowheads="1"/>
          </p:cNvSpPr>
          <p:nvPr/>
        </p:nvSpPr>
        <p:spPr bwMode="auto">
          <a:xfrm>
            <a:off x="3200400" y="2056686"/>
            <a:ext cx="5410200" cy="483209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58700" tIns="0" rIns="15870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dirty="0" smtClean="0">
                <a:ln>
                  <a:noFill/>
                </a:ln>
                <a:solidFill>
                  <a:schemeClr val="accent1">
                    <a:lumMod val="75000"/>
                  </a:schemeClr>
                </a:solidFill>
                <a:effectLst/>
                <a:latin typeface="Trebuchet MS" pitchFamily="34" charset="0"/>
                <a:cs typeface="Arial" pitchFamily="34" charset="0"/>
              </a:rPr>
              <a:t>Step 1: A fabulous receipt</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dirty="0" smtClean="0">
              <a:ln>
                <a:noFill/>
              </a:ln>
              <a:solidFill>
                <a:schemeClr val="tx1"/>
              </a:solidFill>
              <a:effectLs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rgbClr val="333333"/>
                </a:solidFill>
                <a:effectLst/>
                <a:latin typeface="Trebuchet MS" pitchFamily="34" charset="0"/>
                <a:cs typeface="Arial" pitchFamily="34" charset="0"/>
              </a:rPr>
              <a:t>“Your gift empowers our veteran volunteers, by providing them with a sense of purpose, community, and identity through continued services to communities affected by disasters.</a:t>
            </a:r>
            <a:br>
              <a:rPr kumimoji="0" lang="en-US" altLang="en-US" sz="2000" b="0" i="0" u="none" strike="noStrike" cap="none" normalizeH="0" baseline="0" dirty="0" smtClean="0">
                <a:ln>
                  <a:noFill/>
                </a:ln>
                <a:solidFill>
                  <a:srgbClr val="333333"/>
                </a:solidFill>
                <a:effectLst/>
                <a:latin typeface="Trebuchet MS" pitchFamily="34" charset="0"/>
                <a:cs typeface="Arial" pitchFamily="34" charset="0"/>
              </a:rPr>
            </a:br>
            <a:r>
              <a:rPr kumimoji="0" lang="en-US" altLang="en-US" sz="2000" b="0" i="0" u="none" strike="noStrike" cap="none" normalizeH="0" baseline="0" dirty="0" smtClean="0">
                <a:ln>
                  <a:noFill/>
                </a:ln>
                <a:solidFill>
                  <a:srgbClr val="333333"/>
                </a:solidFill>
                <a:effectLst/>
                <a:latin typeface="Trebuchet MS" pitchFamily="34" charset="0"/>
                <a:cs typeface="Arial" pitchFamily="34" charset="0"/>
              </a:rPr>
              <a:t/>
            </a:r>
            <a:br>
              <a:rPr kumimoji="0" lang="en-US" altLang="en-US" sz="2000" b="0" i="0" u="none" strike="noStrike" cap="none" normalizeH="0" baseline="0" dirty="0" smtClean="0">
                <a:ln>
                  <a:noFill/>
                </a:ln>
                <a:solidFill>
                  <a:srgbClr val="333333"/>
                </a:solidFill>
                <a:effectLst/>
                <a:latin typeface="Trebuchet MS" pitchFamily="34" charset="0"/>
                <a:cs typeface="Arial" pitchFamily="34" charset="0"/>
              </a:rPr>
            </a:br>
            <a:r>
              <a:rPr kumimoji="0" lang="en-US" altLang="en-US" sz="2000" b="0" i="0" u="none" strike="noStrike" cap="none" normalizeH="0" baseline="0" dirty="0" smtClean="0">
                <a:ln>
                  <a:noFill/>
                </a:ln>
                <a:solidFill>
                  <a:srgbClr val="333333"/>
                </a:solidFill>
                <a:effectLst/>
                <a:latin typeface="Trebuchet MS" pitchFamily="34" charset="0"/>
                <a:cs typeface="Arial" pitchFamily="34" charset="0"/>
              </a:rPr>
              <a:t>Thank you very much for your contribution and for being such a valuable part of the team.”</a:t>
            </a:r>
            <a:endParaRPr kumimoji="0" lang="en-US" altLang="en-US" sz="2000" b="0" i="0" u="none" strike="noStrike" cap="none" normalizeH="0" baseline="0" dirty="0" smtClean="0">
              <a:ln>
                <a:noFill/>
              </a:ln>
              <a:solidFill>
                <a:schemeClr val="tx1"/>
              </a:solidFill>
              <a:effectLs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333333"/>
                </a:solidFill>
                <a:effectLst/>
                <a:latin typeface="Calibri" pitchFamily="34" charset="0"/>
                <a:cs typeface="Arial" pitchFamily="34" charset="0"/>
              </a:rPr>
              <a:t/>
            </a:r>
            <a:br>
              <a:rPr kumimoji="0" lang="en-US" altLang="en-US" sz="1100" b="0" i="0" u="none" strike="noStrike" cap="none" normalizeH="0" baseline="0" dirty="0" smtClean="0">
                <a:ln>
                  <a:noFill/>
                </a:ln>
                <a:solidFill>
                  <a:srgbClr val="333333"/>
                </a:solidFill>
                <a:effectLst/>
                <a:latin typeface="Calibri" pitchFamily="34" charset="0"/>
                <a:cs typeface="Arial" pitchFamily="34" charset="0"/>
              </a:rPr>
            </a:br>
            <a:endParaRPr kumimoji="0" lang="en-US" altLang="en-US" sz="7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1" u="none" strike="noStrike" cap="none" normalizeH="0" baseline="0" dirty="0" smtClean="0">
                <a:ln>
                  <a:noFill/>
                </a:ln>
                <a:solidFill>
                  <a:srgbClr val="333333"/>
                </a:solidFill>
                <a:effectLst/>
                <a:latin typeface="Trebuchet MS" pitchFamily="34" charset="0"/>
                <a:cs typeface="Arial" pitchFamily="34" charset="0"/>
              </a:rPr>
              <a:t>SWOON</a:t>
            </a:r>
            <a:endParaRPr kumimoji="0" lang="en-US" altLang="en-US" b="0" i="1" u="none" strike="noStrike" cap="none" normalizeH="0" baseline="0" dirty="0" smtClean="0">
              <a:ln>
                <a:noFill/>
              </a:ln>
              <a:solidFill>
                <a:schemeClr val="tx1"/>
              </a:solidFill>
              <a:effectLs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333333"/>
                </a:solidFill>
                <a:effectLst/>
                <a:latin typeface="Calibri" pitchFamily="34" charset="0"/>
                <a:cs typeface="Arial" pitchFamily="34" charset="0"/>
              </a:rPr>
              <a:t/>
            </a:r>
            <a:br>
              <a:rPr kumimoji="0" lang="en-US" altLang="en-US" sz="1100" b="0" i="0" u="none" strike="noStrike" cap="none" normalizeH="0" baseline="0" dirty="0" smtClean="0">
                <a:ln>
                  <a:noFill/>
                </a:ln>
                <a:solidFill>
                  <a:srgbClr val="333333"/>
                </a:solidFill>
                <a:effectLst/>
                <a:latin typeface="Calibri" pitchFamily="34" charset="0"/>
                <a:cs typeface="Arial" pitchFamily="34" charset="0"/>
              </a:rPr>
            </a:br>
            <a:endParaRPr kumimoji="0" lang="en-US" altLang="en-US" sz="7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333333"/>
                </a:solidFill>
                <a:effectLst/>
                <a:latin typeface="Trebuchet MS" pitchFamily="34" charset="0"/>
                <a:cs typeface="Arial" pitchFamily="34" charset="0"/>
              </a:rPr>
              <a:t/>
            </a:r>
            <a:br>
              <a:rPr kumimoji="0" lang="en-US" altLang="en-US" sz="1100" b="0" i="0" u="none" strike="noStrike" cap="none" normalizeH="0" baseline="0" dirty="0" smtClean="0">
                <a:ln>
                  <a:noFill/>
                </a:ln>
                <a:solidFill>
                  <a:srgbClr val="333333"/>
                </a:solidFill>
                <a:effectLst/>
                <a:latin typeface="Trebuchet MS" pitchFamily="34" charset="0"/>
                <a:cs typeface="Arial" pitchFamily="34" charset="0"/>
              </a:rPr>
            </a:br>
            <a:endParaRPr kumimoji="0" lang="en-US" altLang="en-US" sz="7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sng" strike="noStrike" cap="none" normalizeH="0" baseline="0" dirty="0" smtClean="0">
                <a:ln>
                  <a:noFill/>
                </a:ln>
                <a:solidFill>
                  <a:srgbClr val="954F72"/>
                </a:solidFill>
                <a:effectLst/>
                <a:latin typeface="Helvetica Neue Light"/>
                <a:cs typeface="Arial" pitchFamily="34" charset="0"/>
                <a:hlinkClick r:id="rId2"/>
              </a:rPr>
              <a:t>  </a:t>
            </a:r>
            <a:endParaRPr kumimoji="0" lang="en-US" altLang="en-US" sz="38400" b="0" i="0" u="sng" strike="noStrike" cap="none" normalizeH="0" baseline="0" dirty="0" smtClean="0">
              <a:ln>
                <a:noFill/>
              </a:ln>
              <a:solidFill>
                <a:srgbClr val="954F72"/>
              </a:solidFill>
              <a:effectLst/>
              <a:latin typeface="Helvetica Neue Light"/>
              <a:cs typeface="Arial" pitchFamily="34" charset="0"/>
            </a:endParaRPr>
          </a:p>
        </p:txBody>
      </p:sp>
      <p:sp>
        <p:nvSpPr>
          <p:cNvPr id="8" name="Rectangle 7"/>
          <p:cNvSpPr/>
          <p:nvPr/>
        </p:nvSpPr>
        <p:spPr>
          <a:xfrm>
            <a:off x="381000" y="2949238"/>
            <a:ext cx="2133600" cy="3046988"/>
          </a:xfrm>
          <a:prstGeom prst="rect">
            <a:avLst/>
          </a:prstGeom>
        </p:spPr>
        <p:txBody>
          <a:bodyPr wrap="square">
            <a:spAutoFit/>
          </a:bodyPr>
          <a:lstStyle/>
          <a:p>
            <a:pPr algn="ctr"/>
            <a:r>
              <a:rPr lang="en-US" sz="2400" b="1" dirty="0" smtClean="0">
                <a:hlinkClick r:id="rId3"/>
              </a:rPr>
              <a:t>Upgrading </a:t>
            </a:r>
            <a:r>
              <a:rPr lang="en-US" sz="2400" b="1" dirty="0">
                <a:hlinkClick r:id="rId3"/>
              </a:rPr>
              <a:t>a One </a:t>
            </a:r>
            <a:r>
              <a:rPr lang="en-US" sz="2400" b="1" dirty="0" smtClean="0">
                <a:hlinkClick r:id="rId3"/>
              </a:rPr>
              <a:t>time online  </a:t>
            </a:r>
            <a:r>
              <a:rPr lang="en-US" sz="2400" b="1" dirty="0">
                <a:hlinkClick r:id="rId3"/>
              </a:rPr>
              <a:t>donor into a monthly sustainer in 5 simple </a:t>
            </a:r>
            <a:r>
              <a:rPr lang="en-US" sz="2400" b="1" dirty="0" smtClean="0">
                <a:hlinkClick r:id="rId3"/>
              </a:rPr>
              <a:t>steps!</a:t>
            </a:r>
            <a:endParaRPr lang="en-US" sz="2400" b="1" dirty="0"/>
          </a:p>
        </p:txBody>
      </p:sp>
    </p:spTree>
    <p:extLst>
      <p:ext uri="{BB962C8B-B14F-4D97-AF65-F5344CB8AC3E}">
        <p14:creationId xmlns:p14="http://schemas.microsoft.com/office/powerpoint/2010/main" val="9872000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Fundraising Best Practices | Cultural Differences?</a:t>
            </a:r>
            <a:endParaRPr lang="en-US" dirty="0"/>
          </a:p>
        </p:txBody>
      </p:sp>
      <p:sp>
        <p:nvSpPr>
          <p:cNvPr id="3" name="Slide Number Placeholder 2"/>
          <p:cNvSpPr>
            <a:spLocks noGrp="1"/>
          </p:cNvSpPr>
          <p:nvPr>
            <p:ph type="sldNum" sz="quarter" idx="12"/>
          </p:nvPr>
        </p:nvSpPr>
        <p:spPr/>
        <p:txBody>
          <a:bodyPr/>
          <a:lstStyle/>
          <a:p>
            <a:fld id="{8AF7BF85-B74E-45F2-A316-1B8E50CDA4CB}" type="slidenum">
              <a:rPr lang="en-US" smtClean="0"/>
              <a:t>68</a:t>
            </a:fld>
            <a:endParaRPr lang="en-US"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386137"/>
            <a:ext cx="3962400" cy="5963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04800" y="833734"/>
            <a:ext cx="4724400" cy="2062103"/>
          </a:xfrm>
          <a:prstGeom prst="rect">
            <a:avLst/>
          </a:prstGeom>
        </p:spPr>
        <p:txBody>
          <a:bodyPr wrap="square">
            <a:spAutoFit/>
          </a:bodyPr>
          <a:lstStyle/>
          <a:p>
            <a:pPr lvl="0" algn="ctr" eaLnBrk="0" fontAlgn="base" hangingPunct="0">
              <a:spcBef>
                <a:spcPct val="0"/>
              </a:spcBef>
              <a:spcAft>
                <a:spcPct val="0"/>
              </a:spcAft>
            </a:pPr>
            <a:r>
              <a:rPr lang="en-US" altLang="en-US" sz="2800" b="1" dirty="0">
                <a:solidFill>
                  <a:schemeClr val="accent1">
                    <a:lumMod val="75000"/>
                  </a:schemeClr>
                </a:solidFill>
                <a:latin typeface="Trebuchet MS" pitchFamily="34" charset="0"/>
                <a:cs typeface="Arial" pitchFamily="34" charset="0"/>
              </a:rPr>
              <a:t>Step 2: Impact in </a:t>
            </a:r>
            <a:r>
              <a:rPr lang="en-US" altLang="en-US" sz="2800" b="1" dirty="0" smtClean="0">
                <a:solidFill>
                  <a:schemeClr val="accent1">
                    <a:lumMod val="75000"/>
                  </a:schemeClr>
                </a:solidFill>
                <a:latin typeface="Trebuchet MS" pitchFamily="34" charset="0"/>
                <a:cs typeface="Arial" pitchFamily="34" charset="0"/>
              </a:rPr>
              <a:t>action</a:t>
            </a:r>
          </a:p>
          <a:p>
            <a:pPr lvl="0" algn="ctr" eaLnBrk="0" fontAlgn="base" hangingPunct="0">
              <a:spcBef>
                <a:spcPct val="0"/>
              </a:spcBef>
              <a:spcAft>
                <a:spcPct val="0"/>
              </a:spcAft>
            </a:pPr>
            <a:endParaRPr lang="en-US" altLang="en-US" sz="2800" b="1" dirty="0">
              <a:solidFill>
                <a:schemeClr val="accent1">
                  <a:lumMod val="75000"/>
                </a:schemeClr>
              </a:solidFill>
              <a:latin typeface="Trebuchet MS" pitchFamily="34" charset="0"/>
              <a:cs typeface="Arial" pitchFamily="34" charset="0"/>
            </a:endParaRPr>
          </a:p>
          <a:p>
            <a:pPr lvl="0" algn="ctr" eaLnBrk="0" fontAlgn="base" hangingPunct="0">
              <a:spcBef>
                <a:spcPct val="0"/>
              </a:spcBef>
              <a:spcAft>
                <a:spcPct val="0"/>
              </a:spcAft>
            </a:pPr>
            <a:endParaRPr lang="en-US" altLang="en-US" sz="2400" b="1" dirty="0">
              <a:solidFill>
                <a:schemeClr val="accent1">
                  <a:lumMod val="75000"/>
                </a:schemeClr>
              </a:solidFill>
              <a:latin typeface="Arial" pitchFamily="34" charset="0"/>
              <a:cs typeface="Arial" pitchFamily="34" charset="0"/>
            </a:endParaRPr>
          </a:p>
          <a:p>
            <a:pPr lvl="0" algn="ctr" eaLnBrk="0" fontAlgn="base" hangingPunct="0">
              <a:spcBef>
                <a:spcPct val="0"/>
              </a:spcBef>
              <a:spcAft>
                <a:spcPct val="0"/>
              </a:spcAft>
            </a:pPr>
            <a:r>
              <a:rPr lang="en-US" altLang="en-US" sz="2400" dirty="0">
                <a:solidFill>
                  <a:srgbClr val="333333"/>
                </a:solidFill>
                <a:latin typeface="Trebuchet MS" pitchFamily="34" charset="0"/>
                <a:cs typeface="Arial" pitchFamily="34" charset="0"/>
              </a:rPr>
              <a:t>WOW- this was sent </a:t>
            </a:r>
            <a:r>
              <a:rPr lang="en-US" altLang="en-US" sz="2400" dirty="0" smtClean="0">
                <a:solidFill>
                  <a:srgbClr val="333333"/>
                </a:solidFill>
                <a:latin typeface="Trebuchet MS" pitchFamily="34" charset="0"/>
                <a:cs typeface="Arial" pitchFamily="34" charset="0"/>
              </a:rPr>
              <a:t>via </a:t>
            </a:r>
            <a:r>
              <a:rPr lang="en-US" altLang="en-US" sz="2400" dirty="0">
                <a:solidFill>
                  <a:srgbClr val="333333"/>
                </a:solidFill>
                <a:latin typeface="Trebuchet MS" pitchFamily="34" charset="0"/>
                <a:cs typeface="Arial" pitchFamily="34" charset="0"/>
              </a:rPr>
              <a:t>text only a day after I donated-</a:t>
            </a:r>
            <a:endParaRPr lang="en-US" altLang="en-US" sz="2400" dirty="0">
              <a:latin typeface="Arial" pitchFamily="34" charset="0"/>
              <a:cs typeface="Arial" pitchFamily="34" charset="0"/>
            </a:endParaRPr>
          </a:p>
        </p:txBody>
      </p:sp>
    </p:spTree>
    <p:extLst>
      <p:ext uri="{BB962C8B-B14F-4D97-AF65-F5344CB8AC3E}">
        <p14:creationId xmlns:p14="http://schemas.microsoft.com/office/powerpoint/2010/main" val="36890568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Fundraising Best Practices | Cultural Differences?</a:t>
            </a:r>
            <a:endParaRPr lang="en-US" dirty="0"/>
          </a:p>
        </p:txBody>
      </p:sp>
      <p:sp>
        <p:nvSpPr>
          <p:cNvPr id="3" name="Slide Number Placeholder 2"/>
          <p:cNvSpPr>
            <a:spLocks noGrp="1"/>
          </p:cNvSpPr>
          <p:nvPr>
            <p:ph type="sldNum" sz="quarter" idx="12"/>
          </p:nvPr>
        </p:nvSpPr>
        <p:spPr/>
        <p:txBody>
          <a:bodyPr/>
          <a:lstStyle/>
          <a:p>
            <a:fld id="{8AF7BF85-B74E-45F2-A316-1B8E50CDA4CB}" type="slidenum">
              <a:rPr lang="en-US" smtClean="0"/>
              <a:t>69</a:t>
            </a:fld>
            <a:endParaRPr lang="en-US" dirty="0"/>
          </a:p>
        </p:txBody>
      </p:sp>
      <p:pic>
        <p:nvPicPr>
          <p:cNvPr id="22532" name="Picture 4" descr="https://4.bp.blogspot.com/-jdFtpRnKEZk/Wbf1n59LCGI/AAAAAAAACb4/lb3jtjspz4MPDpxKH-wv7D0rV2u-EA6qACLcBGAs/s640/Screenshot%2B2017-09-12%2B09.32.15.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609600"/>
            <a:ext cx="5010150" cy="609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228600" y="1143000"/>
            <a:ext cx="3505200" cy="3293209"/>
          </a:xfrm>
          <a:prstGeom prst="rect">
            <a:avLst/>
          </a:prstGeom>
        </p:spPr>
        <p:txBody>
          <a:bodyPr wrap="square">
            <a:spAutoFit/>
          </a:bodyPr>
          <a:lstStyle/>
          <a:p>
            <a:pPr lvl="0" algn="ctr" fontAlgn="base">
              <a:spcBef>
                <a:spcPct val="0"/>
              </a:spcBef>
              <a:spcAft>
                <a:spcPct val="0"/>
              </a:spcAft>
            </a:pPr>
            <a:r>
              <a:rPr lang="en-US" altLang="en-US" sz="2800" b="1" dirty="0" smtClean="0">
                <a:solidFill>
                  <a:schemeClr val="accent1">
                    <a:lumMod val="75000"/>
                  </a:schemeClr>
                </a:solidFill>
                <a:latin typeface="Trebuchet MS" pitchFamily="34" charset="0"/>
                <a:cs typeface="Arial" pitchFamily="34" charset="0"/>
              </a:rPr>
              <a:t>Step </a:t>
            </a:r>
            <a:r>
              <a:rPr lang="en-US" altLang="en-US" sz="2800" b="1" dirty="0">
                <a:solidFill>
                  <a:schemeClr val="accent1">
                    <a:lumMod val="75000"/>
                  </a:schemeClr>
                </a:solidFill>
                <a:latin typeface="Trebuchet MS" pitchFamily="34" charset="0"/>
                <a:cs typeface="Arial" pitchFamily="34" charset="0"/>
              </a:rPr>
              <a:t>3</a:t>
            </a:r>
            <a:r>
              <a:rPr lang="en-US" altLang="en-US" sz="2800" b="1" dirty="0" smtClean="0">
                <a:solidFill>
                  <a:schemeClr val="accent1">
                    <a:lumMod val="75000"/>
                  </a:schemeClr>
                </a:solidFill>
                <a:latin typeface="Trebuchet MS" pitchFamily="34" charset="0"/>
                <a:cs typeface="Arial" pitchFamily="34" charset="0"/>
              </a:rPr>
              <a:t>:</a:t>
            </a:r>
          </a:p>
          <a:p>
            <a:pPr lvl="0" algn="ctr" fontAlgn="base">
              <a:spcBef>
                <a:spcPct val="0"/>
              </a:spcBef>
              <a:spcAft>
                <a:spcPct val="0"/>
              </a:spcAft>
            </a:pPr>
            <a:endParaRPr lang="en-US" altLang="en-US" dirty="0">
              <a:latin typeface="Trebuchet MS" pitchFamily="34" charset="0"/>
              <a:cs typeface="Arial" pitchFamily="34" charset="0"/>
            </a:endParaRPr>
          </a:p>
          <a:p>
            <a:pPr lvl="0" algn="ctr" fontAlgn="base">
              <a:spcBef>
                <a:spcPct val="0"/>
              </a:spcBef>
              <a:spcAft>
                <a:spcPct val="0"/>
              </a:spcAft>
            </a:pPr>
            <a:endParaRPr lang="en-US" altLang="en-US" dirty="0">
              <a:latin typeface="Arial" pitchFamily="34" charset="0"/>
              <a:cs typeface="Arial" pitchFamily="34" charset="0"/>
            </a:endParaRPr>
          </a:p>
          <a:p>
            <a:pPr lvl="0" algn="ctr" eaLnBrk="0" fontAlgn="base" hangingPunct="0">
              <a:spcBef>
                <a:spcPct val="0"/>
              </a:spcBef>
              <a:spcAft>
                <a:spcPct val="0"/>
              </a:spcAft>
            </a:pPr>
            <a:r>
              <a:rPr lang="en-US" altLang="en-US" sz="2400" dirty="0">
                <a:latin typeface="Trebuchet MS" pitchFamily="34" charset="0"/>
                <a:cs typeface="Arial" pitchFamily="34" charset="0"/>
              </a:rPr>
              <a:t>Then a </a:t>
            </a:r>
            <a:r>
              <a:rPr lang="en-US" altLang="en-US" sz="2400" u="sng" dirty="0">
                <a:latin typeface="Trebuchet MS" pitchFamily="34" charset="0"/>
                <a:cs typeface="Arial" pitchFamily="34" charset="0"/>
              </a:rPr>
              <a:t>thank you email </a:t>
            </a:r>
            <a:r>
              <a:rPr lang="en-US" altLang="en-US" sz="2400" dirty="0">
                <a:latin typeface="Trebuchet MS" pitchFamily="34" charset="0"/>
                <a:cs typeface="Arial" pitchFamily="34" charset="0"/>
              </a:rPr>
              <a:t>that was amazing, and honest and relatable- </a:t>
            </a:r>
            <a:r>
              <a:rPr lang="en-US" altLang="en-US" sz="2400" dirty="0" smtClean="0">
                <a:latin typeface="Trebuchet MS" pitchFamily="34" charset="0"/>
                <a:cs typeface="Arial" pitchFamily="34" charset="0"/>
              </a:rPr>
              <a:t>made you feel you really </a:t>
            </a:r>
            <a:r>
              <a:rPr lang="en-US" altLang="en-US" sz="2400" dirty="0">
                <a:latin typeface="Trebuchet MS" pitchFamily="34" charset="0"/>
                <a:cs typeface="Arial" pitchFamily="34" charset="0"/>
              </a:rPr>
              <a:t>got to know Lissie</a:t>
            </a:r>
            <a:endParaRPr lang="en-US" altLang="en-US" sz="2400" dirty="0">
              <a:latin typeface="Arial" pitchFamily="34" charset="0"/>
              <a:cs typeface="Arial" pitchFamily="34" charset="0"/>
            </a:endParaRPr>
          </a:p>
          <a:p>
            <a:pPr lvl="0" algn="ctr" eaLnBrk="0" fontAlgn="base" hangingPunct="0">
              <a:spcBef>
                <a:spcPct val="0"/>
              </a:spcBef>
              <a:spcAft>
                <a:spcPct val="0"/>
              </a:spcAft>
            </a:pPr>
            <a:r>
              <a:rPr lang="en-US" altLang="en-US" sz="2400" dirty="0">
                <a:latin typeface="Arial" pitchFamily="34" charset="0"/>
                <a:cs typeface="Arial" pitchFamily="34" charset="0"/>
                <a:hlinkClick r:id="rId2"/>
              </a:rPr>
              <a:t>  </a:t>
            </a:r>
            <a:endParaRPr lang="en-US" altLang="en-US" sz="2400" dirty="0">
              <a:latin typeface="Arial" pitchFamily="34" charset="0"/>
              <a:cs typeface="Arial" pitchFamily="34" charset="0"/>
            </a:endParaRPr>
          </a:p>
        </p:txBody>
      </p:sp>
    </p:spTree>
    <p:extLst>
      <p:ext uri="{BB962C8B-B14F-4D97-AF65-F5344CB8AC3E}">
        <p14:creationId xmlns:p14="http://schemas.microsoft.com/office/powerpoint/2010/main" val="231438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Workshop GOAL </a:t>
            </a:r>
            <a:endParaRPr lang="en-US" dirty="0">
              <a:solidFill>
                <a:schemeClr val="tx1"/>
              </a:solidFill>
            </a:endParaRPr>
          </a:p>
        </p:txBody>
      </p:sp>
      <p:sp>
        <p:nvSpPr>
          <p:cNvPr id="3" name="Text Placeholder 2"/>
          <p:cNvSpPr>
            <a:spLocks noGrp="1"/>
          </p:cNvSpPr>
          <p:nvPr>
            <p:ph type="body" idx="1"/>
          </p:nvPr>
        </p:nvSpPr>
        <p:spPr/>
        <p:txBody>
          <a:bodyPr>
            <a:normAutofit/>
          </a:bodyPr>
          <a:lstStyle/>
          <a:p>
            <a:r>
              <a:rPr lang="en-US" dirty="0" smtClean="0"/>
              <a:t>Everyone leaves with ‘just one bright idea’ </a:t>
            </a:r>
          </a:p>
          <a:p>
            <a:r>
              <a:rPr lang="en-US" dirty="0" smtClean="0"/>
              <a:t>or ‘seed of an idea’ to consider implementing</a:t>
            </a:r>
            <a:endParaRPr lang="en-US" dirty="0"/>
          </a:p>
        </p:txBody>
      </p:sp>
      <p:sp>
        <p:nvSpPr>
          <p:cNvPr id="4" name="Footer Placeholder 3"/>
          <p:cNvSpPr>
            <a:spLocks noGrp="1"/>
          </p:cNvSpPr>
          <p:nvPr>
            <p:ph type="ftr" sz="quarter" idx="11"/>
          </p:nvPr>
        </p:nvSpPr>
        <p:spPr/>
        <p:txBody>
          <a:bodyPr/>
          <a:lstStyle/>
          <a:p>
            <a:r>
              <a:rPr lang="en-US" dirty="0" smtClean="0"/>
              <a:t>Fundraising Best Practices | Cultural Differences?</a:t>
            </a:r>
            <a:endParaRPr lang="en-US" dirty="0"/>
          </a:p>
        </p:txBody>
      </p:sp>
      <p:sp>
        <p:nvSpPr>
          <p:cNvPr id="5" name="Slide Number Placeholder 4"/>
          <p:cNvSpPr>
            <a:spLocks noGrp="1"/>
          </p:cNvSpPr>
          <p:nvPr>
            <p:ph type="sldNum" sz="quarter" idx="12"/>
          </p:nvPr>
        </p:nvSpPr>
        <p:spPr/>
        <p:txBody>
          <a:bodyPr/>
          <a:lstStyle/>
          <a:p>
            <a:fld id="{8AF7BF85-B74E-45F2-A316-1B8E50CDA4CB}" type="slidenum">
              <a:rPr lang="en-US" smtClean="0"/>
              <a:t>7</a:t>
            </a:fld>
            <a:endParaRPr lang="en-US" dirty="0"/>
          </a:p>
        </p:txBody>
      </p:sp>
      <p:pic>
        <p:nvPicPr>
          <p:cNvPr id="4098" name="Picture 2" descr="C:\Users\Marlene\AppData\Local\Microsoft\Windows\Temporary Internet Files\Content.IE5\7209C93Y\Sprout_Lightbulb[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22036" y="4694114"/>
            <a:ext cx="1571202" cy="1946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445722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Fundraising Best Practices | Cultural Differences?</a:t>
            </a:r>
            <a:endParaRPr lang="en-US" dirty="0"/>
          </a:p>
        </p:txBody>
      </p:sp>
      <p:sp>
        <p:nvSpPr>
          <p:cNvPr id="3" name="Slide Number Placeholder 2"/>
          <p:cNvSpPr>
            <a:spLocks noGrp="1"/>
          </p:cNvSpPr>
          <p:nvPr>
            <p:ph type="sldNum" sz="quarter" idx="12"/>
          </p:nvPr>
        </p:nvSpPr>
        <p:spPr/>
        <p:txBody>
          <a:bodyPr/>
          <a:lstStyle/>
          <a:p>
            <a:fld id="{8AF7BF85-B74E-45F2-A316-1B8E50CDA4CB}" type="slidenum">
              <a:rPr lang="en-US" smtClean="0"/>
              <a:t>70</a:t>
            </a:fld>
            <a:endParaRPr lang="en-US" dirty="0"/>
          </a:p>
        </p:txBody>
      </p:sp>
      <p:sp>
        <p:nvSpPr>
          <p:cNvPr id="4" name="Rectangle 3"/>
          <p:cNvSpPr/>
          <p:nvPr/>
        </p:nvSpPr>
        <p:spPr>
          <a:xfrm>
            <a:off x="533400" y="732802"/>
            <a:ext cx="3657600" cy="1538883"/>
          </a:xfrm>
          <a:prstGeom prst="rect">
            <a:avLst/>
          </a:prstGeom>
        </p:spPr>
        <p:txBody>
          <a:bodyPr wrap="square">
            <a:spAutoFit/>
          </a:bodyPr>
          <a:lstStyle/>
          <a:p>
            <a:pPr algn="ctr"/>
            <a:r>
              <a:rPr lang="en-US" sz="2800" b="1" dirty="0" smtClean="0">
                <a:solidFill>
                  <a:schemeClr val="accent1">
                    <a:lumMod val="75000"/>
                  </a:schemeClr>
                </a:solidFill>
              </a:rPr>
              <a:t>Step 4</a:t>
            </a:r>
            <a:r>
              <a:rPr lang="en-US" dirty="0"/>
              <a:t>: </a:t>
            </a:r>
            <a:endParaRPr lang="en-US" dirty="0" smtClean="0"/>
          </a:p>
          <a:p>
            <a:endParaRPr lang="en-US" dirty="0"/>
          </a:p>
          <a:p>
            <a:r>
              <a:rPr lang="en-US" sz="2400" dirty="0" smtClean="0"/>
              <a:t>Two </a:t>
            </a:r>
            <a:r>
              <a:rPr lang="en-US" sz="2400" dirty="0"/>
              <a:t>days later another impact report text- BAM!</a:t>
            </a: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2040" y="381000"/>
            <a:ext cx="3733800" cy="63246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446082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Fundraising Best Practices | Cultural Differences?</a:t>
            </a:r>
            <a:endParaRPr lang="en-US" dirty="0"/>
          </a:p>
        </p:txBody>
      </p:sp>
      <p:sp>
        <p:nvSpPr>
          <p:cNvPr id="3" name="Slide Number Placeholder 2"/>
          <p:cNvSpPr>
            <a:spLocks noGrp="1"/>
          </p:cNvSpPr>
          <p:nvPr>
            <p:ph type="sldNum" sz="quarter" idx="12"/>
          </p:nvPr>
        </p:nvSpPr>
        <p:spPr/>
        <p:txBody>
          <a:bodyPr/>
          <a:lstStyle/>
          <a:p>
            <a:fld id="{8AF7BF85-B74E-45F2-A316-1B8E50CDA4CB}" type="slidenum">
              <a:rPr lang="en-US" smtClean="0"/>
              <a:t>71</a:t>
            </a:fld>
            <a:endParaRPr lang="en-US" dirty="0"/>
          </a:p>
        </p:txBody>
      </p:sp>
      <p:pic>
        <p:nvPicPr>
          <p:cNvPr id="245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4313" y="579120"/>
            <a:ext cx="5325373" cy="609927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a:xfrm>
            <a:off x="152400" y="394692"/>
            <a:ext cx="3581400" cy="6001643"/>
          </a:xfrm>
          <a:prstGeom prst="rect">
            <a:avLst/>
          </a:prstGeom>
        </p:spPr>
        <p:txBody>
          <a:bodyPr wrap="square">
            <a:spAutoFit/>
          </a:bodyPr>
          <a:lstStyle/>
          <a:p>
            <a:pPr algn="ctr"/>
            <a:r>
              <a:rPr lang="en-US" sz="2400" b="1" dirty="0">
                <a:solidFill>
                  <a:schemeClr val="accent1">
                    <a:lumMod val="75000"/>
                  </a:schemeClr>
                </a:solidFill>
              </a:rPr>
              <a:t>Step 5: </a:t>
            </a:r>
            <a:endParaRPr lang="en-US" sz="2400" b="1" dirty="0" smtClean="0">
              <a:solidFill>
                <a:schemeClr val="accent1">
                  <a:lumMod val="75000"/>
                </a:schemeClr>
              </a:solidFill>
            </a:endParaRPr>
          </a:p>
          <a:p>
            <a:endParaRPr lang="en-US" dirty="0"/>
          </a:p>
          <a:p>
            <a:r>
              <a:rPr lang="en-US" dirty="0" smtClean="0"/>
              <a:t>Then </a:t>
            </a:r>
            <a:r>
              <a:rPr lang="en-US" dirty="0"/>
              <a:t>Jon Connors showed up in my inbox- and he </a:t>
            </a:r>
            <a:r>
              <a:rPr lang="en-US" dirty="0" smtClean="0"/>
              <a:t>explained what </a:t>
            </a:r>
            <a:r>
              <a:rPr lang="en-US" dirty="0"/>
              <a:t>Rubicon had done for him. </a:t>
            </a:r>
            <a:endParaRPr lang="en-US" dirty="0" smtClean="0"/>
          </a:p>
          <a:p>
            <a:endParaRPr lang="en-US" dirty="0" smtClean="0"/>
          </a:p>
          <a:p>
            <a:r>
              <a:rPr lang="en-US" dirty="0" smtClean="0"/>
              <a:t>And </a:t>
            </a:r>
            <a:r>
              <a:rPr lang="en-US" dirty="0"/>
              <a:t>I was moved. </a:t>
            </a:r>
            <a:endParaRPr lang="en-US" dirty="0" smtClean="0"/>
          </a:p>
          <a:p>
            <a:endParaRPr lang="en-US" dirty="0"/>
          </a:p>
          <a:p>
            <a:r>
              <a:rPr lang="en-US" dirty="0" smtClean="0"/>
              <a:t>I </a:t>
            </a:r>
            <a:r>
              <a:rPr lang="en-US" dirty="0"/>
              <a:t>knew I had to do more. </a:t>
            </a:r>
            <a:endParaRPr lang="en-US" dirty="0" smtClean="0"/>
          </a:p>
          <a:p>
            <a:endParaRPr lang="en-US" dirty="0"/>
          </a:p>
          <a:p>
            <a:r>
              <a:rPr lang="en-US" dirty="0" smtClean="0"/>
              <a:t>And </a:t>
            </a:r>
            <a:r>
              <a:rPr lang="en-US" dirty="0"/>
              <a:t>there it was, right there- one </a:t>
            </a:r>
            <a:r>
              <a:rPr lang="en-US" dirty="0" smtClean="0"/>
              <a:t>click.  My </a:t>
            </a:r>
            <a:r>
              <a:rPr lang="en-US" dirty="0"/>
              <a:t>opportunity to help </a:t>
            </a:r>
            <a:r>
              <a:rPr lang="en-US" dirty="0" smtClean="0"/>
              <a:t>was </a:t>
            </a:r>
            <a:r>
              <a:rPr lang="en-US" dirty="0"/>
              <a:t>staring me in the face. </a:t>
            </a:r>
            <a:endParaRPr lang="en-US" dirty="0" smtClean="0"/>
          </a:p>
          <a:p>
            <a:endParaRPr lang="en-US" dirty="0"/>
          </a:p>
          <a:p>
            <a:r>
              <a:rPr lang="en-US" dirty="0" smtClean="0"/>
              <a:t>Usually </a:t>
            </a:r>
            <a:r>
              <a:rPr lang="en-US" dirty="0"/>
              <a:t>I’m not a fan of impact </a:t>
            </a:r>
            <a:r>
              <a:rPr lang="en-US" dirty="0" smtClean="0"/>
              <a:t>combined </a:t>
            </a:r>
            <a:r>
              <a:rPr lang="en-US" dirty="0"/>
              <a:t>with an ask but </a:t>
            </a:r>
            <a:r>
              <a:rPr lang="en-US" dirty="0" smtClean="0"/>
              <a:t>two </a:t>
            </a:r>
            <a:r>
              <a:rPr lang="en-US" dirty="0"/>
              <a:t>weeks and four examples of impact, I felt I was </a:t>
            </a:r>
            <a:r>
              <a:rPr lang="en-US" dirty="0" smtClean="0"/>
              <a:t>ready. </a:t>
            </a:r>
          </a:p>
          <a:p>
            <a:endParaRPr lang="en-US" dirty="0"/>
          </a:p>
          <a:p>
            <a:r>
              <a:rPr lang="en-US" dirty="0" smtClean="0"/>
              <a:t>I </a:t>
            </a:r>
            <a:r>
              <a:rPr lang="en-US" dirty="0"/>
              <a:t>gave, I joined their monthly giving program</a:t>
            </a:r>
          </a:p>
        </p:txBody>
      </p:sp>
    </p:spTree>
    <p:extLst>
      <p:ext uri="{BB962C8B-B14F-4D97-AF65-F5344CB8AC3E}">
        <p14:creationId xmlns:p14="http://schemas.microsoft.com/office/powerpoint/2010/main" val="14311556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ANNUAL GIVING</a:t>
            </a:r>
            <a:endParaRPr lang="en-US" dirty="0">
              <a:solidFill>
                <a:schemeClr val="tx1"/>
              </a:solidFill>
            </a:endParaRPr>
          </a:p>
        </p:txBody>
      </p:sp>
      <p:sp>
        <p:nvSpPr>
          <p:cNvPr id="3" name="Text Placeholder 2"/>
          <p:cNvSpPr>
            <a:spLocks noGrp="1"/>
          </p:cNvSpPr>
          <p:nvPr>
            <p:ph type="body" idx="1"/>
          </p:nvPr>
        </p:nvSpPr>
        <p:spPr/>
        <p:txBody>
          <a:bodyPr>
            <a:normAutofit/>
          </a:bodyPr>
          <a:lstStyle/>
          <a:p>
            <a:r>
              <a:rPr lang="en-US" dirty="0" smtClean="0"/>
              <a:t>What </a:t>
            </a:r>
            <a:r>
              <a:rPr lang="en-US" dirty="0"/>
              <a:t>experience have you had?</a:t>
            </a:r>
          </a:p>
          <a:p>
            <a:r>
              <a:rPr lang="en-US" dirty="0"/>
              <a:t>Best Practices to share? </a:t>
            </a:r>
          </a:p>
          <a:p>
            <a:endParaRPr lang="en-US" dirty="0"/>
          </a:p>
        </p:txBody>
      </p:sp>
      <p:sp>
        <p:nvSpPr>
          <p:cNvPr id="4" name="Footer Placeholder 3"/>
          <p:cNvSpPr>
            <a:spLocks noGrp="1"/>
          </p:cNvSpPr>
          <p:nvPr>
            <p:ph type="ftr" sz="quarter" idx="11"/>
          </p:nvPr>
        </p:nvSpPr>
        <p:spPr/>
        <p:txBody>
          <a:bodyPr/>
          <a:lstStyle/>
          <a:p>
            <a:r>
              <a:rPr lang="en-US" dirty="0" smtClean="0"/>
              <a:t>Fundraising Best Practices | Cultural Differences?</a:t>
            </a:r>
            <a:endParaRPr lang="en-US" dirty="0"/>
          </a:p>
        </p:txBody>
      </p:sp>
      <p:sp>
        <p:nvSpPr>
          <p:cNvPr id="5" name="Slide Number Placeholder 4"/>
          <p:cNvSpPr>
            <a:spLocks noGrp="1"/>
          </p:cNvSpPr>
          <p:nvPr>
            <p:ph type="sldNum" sz="quarter" idx="12"/>
          </p:nvPr>
        </p:nvSpPr>
        <p:spPr/>
        <p:txBody>
          <a:bodyPr/>
          <a:lstStyle/>
          <a:p>
            <a:fld id="{8AF7BF85-B74E-45F2-A316-1B8E50CDA4CB}" type="slidenum">
              <a:rPr lang="en-US" smtClean="0"/>
              <a:t>72</a:t>
            </a:fld>
            <a:endParaRPr lang="en-US" dirty="0"/>
          </a:p>
        </p:txBody>
      </p:sp>
    </p:spTree>
    <p:extLst>
      <p:ext uri="{BB962C8B-B14F-4D97-AF65-F5344CB8AC3E}">
        <p14:creationId xmlns:p14="http://schemas.microsoft.com/office/powerpoint/2010/main" val="148109319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lumMod val="75000"/>
                  </a:schemeClr>
                </a:solidFill>
              </a:rPr>
              <a:t>Annual Fund </a:t>
            </a:r>
            <a:endParaRPr lang="en-US" b="1" dirty="0">
              <a:solidFill>
                <a:schemeClr val="accent1">
                  <a:lumMod val="75000"/>
                </a:schemeClr>
              </a:solidFill>
            </a:endParaRPr>
          </a:p>
        </p:txBody>
      </p:sp>
      <p:sp>
        <p:nvSpPr>
          <p:cNvPr id="3" name="Content Placeholder 2"/>
          <p:cNvSpPr>
            <a:spLocks noGrp="1"/>
          </p:cNvSpPr>
          <p:nvPr>
            <p:ph idx="1"/>
          </p:nvPr>
        </p:nvSpPr>
        <p:spPr/>
        <p:txBody>
          <a:bodyPr>
            <a:normAutofit/>
          </a:bodyPr>
          <a:lstStyle/>
          <a:p>
            <a:pPr marL="0" indent="0">
              <a:buNone/>
            </a:pPr>
            <a:r>
              <a:rPr lang="en-US" sz="3500" i="1" dirty="0" smtClean="0"/>
              <a:t>Never </a:t>
            </a:r>
            <a:r>
              <a:rPr lang="en-US" sz="3500" i="1" dirty="0"/>
              <a:t>overlook your annual fund donors. </a:t>
            </a:r>
          </a:p>
          <a:p>
            <a:pPr marL="0" indent="0">
              <a:buNone/>
            </a:pPr>
            <a:endParaRPr lang="en-US" dirty="0" smtClean="0"/>
          </a:p>
          <a:p>
            <a:pPr marL="0" indent="0">
              <a:buNone/>
            </a:pPr>
            <a:r>
              <a:rPr lang="en-US" sz="2000" dirty="0" smtClean="0"/>
              <a:t>Study </a:t>
            </a:r>
            <a:r>
              <a:rPr lang="en-US" sz="2000" dirty="0"/>
              <a:t>by Columbia University </a:t>
            </a:r>
            <a:endParaRPr lang="en-US" sz="2000" dirty="0" smtClean="0"/>
          </a:p>
          <a:p>
            <a:pPr marL="0" indent="0">
              <a:buNone/>
            </a:pPr>
            <a:r>
              <a:rPr lang="en-US" dirty="0" smtClean="0"/>
              <a:t>Without exception, all of Columbia’s top donors’ ($1+ million</a:t>
            </a:r>
            <a:r>
              <a:rPr lang="en-US" dirty="0"/>
              <a:t>) </a:t>
            </a:r>
            <a:r>
              <a:rPr lang="en-US" dirty="0" smtClean="0"/>
              <a:t>made their first gift to the university within the first few years of graduation---and their gifts were less </a:t>
            </a:r>
            <a:r>
              <a:rPr lang="en-US" dirty="0"/>
              <a:t>than </a:t>
            </a:r>
            <a:r>
              <a:rPr lang="en-US" dirty="0" smtClean="0"/>
              <a:t>$100.  </a:t>
            </a:r>
          </a:p>
          <a:p>
            <a:pPr marL="0" indent="0">
              <a:buNone/>
            </a:pPr>
            <a:endParaRPr lang="en-US" dirty="0"/>
          </a:p>
          <a:p>
            <a:pPr marL="0" indent="0">
              <a:buNone/>
            </a:pPr>
            <a:r>
              <a:rPr lang="en-US" b="1" dirty="0">
                <a:solidFill>
                  <a:schemeClr val="accent1">
                    <a:lumMod val="75000"/>
                  </a:schemeClr>
                </a:solidFill>
              </a:rPr>
              <a:t>“If you don’t’ have a natural constituency, it’s critical to have an annual fund.  You must build a base of support.”</a:t>
            </a:r>
          </a:p>
          <a:p>
            <a:pPr marL="0" indent="0">
              <a:buNone/>
            </a:pPr>
            <a:endParaRPr lang="en-US" dirty="0"/>
          </a:p>
          <a:p>
            <a:pPr marL="0" indent="0">
              <a:buNone/>
            </a:pPr>
            <a:endParaRPr lang="en-US" dirty="0"/>
          </a:p>
          <a:p>
            <a:pPr marL="0" indent="0">
              <a:buNone/>
            </a:pPr>
            <a:endParaRPr lang="en-US" dirty="0"/>
          </a:p>
          <a:p>
            <a:endParaRPr lang="en-US" dirty="0"/>
          </a:p>
        </p:txBody>
      </p:sp>
      <p:sp>
        <p:nvSpPr>
          <p:cNvPr id="4" name="Footer Placeholder 3"/>
          <p:cNvSpPr>
            <a:spLocks noGrp="1"/>
          </p:cNvSpPr>
          <p:nvPr>
            <p:ph type="ftr" sz="quarter" idx="11"/>
          </p:nvPr>
        </p:nvSpPr>
        <p:spPr/>
        <p:txBody>
          <a:bodyPr/>
          <a:lstStyle/>
          <a:p>
            <a:r>
              <a:rPr lang="en-US" dirty="0" smtClean="0"/>
              <a:t>Fundraising Best Practices | Cultural Differences?</a:t>
            </a:r>
            <a:endParaRPr lang="en-US" dirty="0"/>
          </a:p>
        </p:txBody>
      </p:sp>
      <p:sp>
        <p:nvSpPr>
          <p:cNvPr id="5" name="Slide Number Placeholder 4"/>
          <p:cNvSpPr>
            <a:spLocks noGrp="1"/>
          </p:cNvSpPr>
          <p:nvPr>
            <p:ph type="sldNum" sz="quarter" idx="12"/>
          </p:nvPr>
        </p:nvSpPr>
        <p:spPr/>
        <p:txBody>
          <a:bodyPr/>
          <a:lstStyle/>
          <a:p>
            <a:fld id="{8AF7BF85-B74E-45F2-A316-1B8E50CDA4CB}" type="slidenum">
              <a:rPr lang="en-US" smtClean="0"/>
              <a:t>73</a:t>
            </a:fld>
            <a:endParaRPr lang="en-US" dirty="0"/>
          </a:p>
        </p:txBody>
      </p:sp>
    </p:spTree>
    <p:extLst>
      <p:ext uri="{BB962C8B-B14F-4D97-AF65-F5344CB8AC3E}">
        <p14:creationId xmlns:p14="http://schemas.microsoft.com/office/powerpoint/2010/main" val="33744532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385" y="379617"/>
            <a:ext cx="2139696" cy="1107831"/>
          </a:xfrm>
        </p:spPr>
        <p:txBody>
          <a:bodyPr/>
          <a:lstStyle/>
          <a:p>
            <a:r>
              <a:rPr lang="en-US" b="1" dirty="0" smtClean="0"/>
              <a:t>ANNUAL GIVING </a:t>
            </a:r>
            <a:endParaRPr lang="en-US" b="1" dirty="0"/>
          </a:p>
        </p:txBody>
      </p:sp>
      <p:sp>
        <p:nvSpPr>
          <p:cNvPr id="4" name="Text Placeholder 3"/>
          <p:cNvSpPr>
            <a:spLocks noGrp="1"/>
          </p:cNvSpPr>
          <p:nvPr>
            <p:ph type="body" sz="half" idx="2"/>
          </p:nvPr>
        </p:nvSpPr>
        <p:spPr/>
        <p:txBody>
          <a:bodyPr/>
          <a:lstStyle/>
          <a:p>
            <a:endParaRPr lang="en-US" dirty="0"/>
          </a:p>
          <a:p>
            <a:endParaRPr lang="en-US" dirty="0"/>
          </a:p>
        </p:txBody>
      </p:sp>
      <p:sp>
        <p:nvSpPr>
          <p:cNvPr id="5" name="Footer Placeholder 4"/>
          <p:cNvSpPr>
            <a:spLocks noGrp="1"/>
          </p:cNvSpPr>
          <p:nvPr>
            <p:ph type="ftr" sz="quarter" idx="11"/>
          </p:nvPr>
        </p:nvSpPr>
        <p:spPr/>
        <p:txBody>
          <a:bodyPr>
            <a:normAutofit/>
          </a:bodyPr>
          <a:lstStyle/>
          <a:p>
            <a:r>
              <a:rPr lang="en-US" dirty="0" smtClean="0"/>
              <a:t>Fundraising Best Practices | Cultural Differences?</a:t>
            </a:r>
            <a:endParaRPr lang="en-US" dirty="0"/>
          </a:p>
        </p:txBody>
      </p:sp>
      <p:sp>
        <p:nvSpPr>
          <p:cNvPr id="6" name="Slide Number Placeholder 5"/>
          <p:cNvSpPr>
            <a:spLocks noGrp="1"/>
          </p:cNvSpPr>
          <p:nvPr>
            <p:ph type="sldNum" sz="quarter" idx="12"/>
          </p:nvPr>
        </p:nvSpPr>
        <p:spPr/>
        <p:txBody>
          <a:bodyPr/>
          <a:lstStyle/>
          <a:p>
            <a:fld id="{8AF7BF85-B74E-45F2-A316-1B8E50CDA4CB}" type="slidenum">
              <a:rPr lang="en-US" smtClean="0"/>
              <a:t>74</a:t>
            </a:fld>
            <a:endParaRPr lang="en-US" dirty="0"/>
          </a:p>
        </p:txBody>
      </p:sp>
      <p:sp>
        <p:nvSpPr>
          <p:cNvPr id="8" name="Rectangle 7"/>
          <p:cNvSpPr/>
          <p:nvPr/>
        </p:nvSpPr>
        <p:spPr>
          <a:xfrm>
            <a:off x="322385" y="1502688"/>
            <a:ext cx="2362200" cy="5078313"/>
          </a:xfrm>
          <a:prstGeom prst="rect">
            <a:avLst/>
          </a:prstGeom>
        </p:spPr>
        <p:txBody>
          <a:bodyPr wrap="square">
            <a:spAutoFit/>
          </a:bodyPr>
          <a:lstStyle/>
          <a:p>
            <a:r>
              <a:rPr lang="en-US" i="1" dirty="0" smtClean="0"/>
              <a:t>An annual </a:t>
            </a:r>
            <a:r>
              <a:rPr lang="en-US" i="1" dirty="0"/>
              <a:t>campaign </a:t>
            </a:r>
            <a:r>
              <a:rPr lang="en-US" i="1" dirty="0" smtClean="0"/>
              <a:t>establishes </a:t>
            </a:r>
            <a:r>
              <a:rPr lang="en-US" i="1" dirty="0"/>
              <a:t>regular giving habits in your donors. </a:t>
            </a:r>
            <a:endParaRPr lang="en-US" i="1" dirty="0" smtClean="0"/>
          </a:p>
          <a:p>
            <a:endParaRPr lang="en-US" i="1" dirty="0"/>
          </a:p>
          <a:p>
            <a:r>
              <a:rPr lang="en-US" i="1" dirty="0" smtClean="0"/>
              <a:t>In the U.S. most annual fund appeals are during the last few months of the year.</a:t>
            </a:r>
          </a:p>
          <a:p>
            <a:endParaRPr lang="en-US" i="1" dirty="0"/>
          </a:p>
          <a:p>
            <a:r>
              <a:rPr lang="en-US" i="1" dirty="0" smtClean="0"/>
              <a:t>Typically multi-channel:</a:t>
            </a:r>
          </a:p>
          <a:p>
            <a:pPr marL="285750" indent="-285750">
              <a:buFontTx/>
              <a:buChar char="-"/>
            </a:pPr>
            <a:r>
              <a:rPr lang="en-US" i="1" dirty="0" smtClean="0"/>
              <a:t>Direct mail</a:t>
            </a:r>
          </a:p>
          <a:p>
            <a:pPr marL="285750" indent="-285750">
              <a:buFontTx/>
              <a:buChar char="-"/>
            </a:pPr>
            <a:r>
              <a:rPr lang="en-US" i="1" dirty="0" smtClean="0"/>
              <a:t>Email</a:t>
            </a:r>
          </a:p>
          <a:p>
            <a:pPr marL="285750" indent="-285750">
              <a:buFontTx/>
              <a:buChar char="-"/>
            </a:pPr>
            <a:r>
              <a:rPr lang="en-US" i="1" dirty="0" smtClean="0"/>
              <a:t>Social media</a:t>
            </a:r>
          </a:p>
          <a:p>
            <a:pPr marL="285750" indent="-285750">
              <a:buFontTx/>
              <a:buChar char="-"/>
            </a:pPr>
            <a:r>
              <a:rPr lang="en-US" i="1" dirty="0" smtClean="0"/>
              <a:t>Telephone </a:t>
            </a:r>
            <a:endParaRPr lang="en-US" i="1" dirty="0"/>
          </a:p>
          <a:p>
            <a:endParaRPr lang="en-US" i="1" dirty="0"/>
          </a:p>
        </p:txBody>
      </p:sp>
      <p:pic>
        <p:nvPicPr>
          <p:cNvPr id="2048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rot="20926454">
            <a:off x="4921400" y="588287"/>
            <a:ext cx="3886200" cy="19431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484" name="Picture 4" descr="Image result for Annual Giving Appeal Lett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2449595"/>
            <a:ext cx="3380242" cy="413140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Rectangle 8"/>
          <p:cNvSpPr/>
          <p:nvPr/>
        </p:nvSpPr>
        <p:spPr>
          <a:xfrm>
            <a:off x="2971800" y="3962400"/>
            <a:ext cx="2438400" cy="2308324"/>
          </a:xfrm>
          <a:prstGeom prst="rect">
            <a:avLst/>
          </a:prstGeom>
        </p:spPr>
        <p:txBody>
          <a:bodyPr wrap="square">
            <a:spAutoFit/>
          </a:bodyPr>
          <a:lstStyle/>
          <a:p>
            <a:r>
              <a:rPr lang="en-US" dirty="0" smtClean="0"/>
              <a:t>The </a:t>
            </a:r>
            <a:r>
              <a:rPr lang="en-US" dirty="0"/>
              <a:t>most creative fundraisers </a:t>
            </a:r>
            <a:r>
              <a:rPr lang="en-US" dirty="0" smtClean="0"/>
              <a:t>devise smaller </a:t>
            </a:r>
            <a:r>
              <a:rPr lang="en-US" dirty="0"/>
              <a:t>campaigns throughout the year. </a:t>
            </a:r>
            <a:endParaRPr lang="en-US" dirty="0" smtClean="0"/>
          </a:p>
          <a:p>
            <a:endParaRPr lang="en-US" dirty="0"/>
          </a:p>
          <a:p>
            <a:r>
              <a:rPr lang="en-US" dirty="0" smtClean="0"/>
              <a:t>These </a:t>
            </a:r>
            <a:r>
              <a:rPr lang="en-US" dirty="0"/>
              <a:t>can be more focused both by theme and audience. </a:t>
            </a: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1182687"/>
            <a:ext cx="1965960" cy="25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73617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90600"/>
          </a:xfrm>
        </p:spPr>
        <p:txBody>
          <a:bodyPr>
            <a:normAutofit fontScale="90000"/>
          </a:bodyPr>
          <a:lstStyle/>
          <a:p>
            <a:r>
              <a:rPr lang="en-US" sz="3100" dirty="0" smtClean="0">
                <a:solidFill>
                  <a:schemeClr val="tx1"/>
                </a:solidFill>
              </a:rPr>
              <a:t>What Our Experts Have to Say</a:t>
            </a:r>
            <a:r>
              <a:rPr lang="en-US" b="1" dirty="0" smtClean="0">
                <a:solidFill>
                  <a:schemeClr val="accent1">
                    <a:lumMod val="75000"/>
                  </a:schemeClr>
                </a:solidFill>
              </a:rPr>
              <a:t/>
            </a:r>
            <a:br>
              <a:rPr lang="en-US" b="1" dirty="0" smtClean="0">
                <a:solidFill>
                  <a:schemeClr val="accent1">
                    <a:lumMod val="75000"/>
                  </a:schemeClr>
                </a:solidFill>
              </a:rPr>
            </a:br>
            <a:r>
              <a:rPr lang="en-US" b="1" dirty="0" smtClean="0">
                <a:solidFill>
                  <a:schemeClr val="accent1">
                    <a:lumMod val="75000"/>
                  </a:schemeClr>
                </a:solidFill>
              </a:rPr>
              <a:t>Annual Giving   </a:t>
            </a:r>
            <a:endParaRPr lang="en-US" b="1" dirty="0">
              <a:solidFill>
                <a:schemeClr val="accent1">
                  <a:lumMod val="75000"/>
                </a:schemeClr>
              </a:solidFill>
            </a:endParaRPr>
          </a:p>
        </p:txBody>
      </p:sp>
      <p:sp>
        <p:nvSpPr>
          <p:cNvPr id="3" name="Content Placeholder 2"/>
          <p:cNvSpPr>
            <a:spLocks noGrp="1"/>
          </p:cNvSpPr>
          <p:nvPr>
            <p:ph idx="1"/>
          </p:nvPr>
        </p:nvSpPr>
        <p:spPr>
          <a:xfrm>
            <a:off x="304800" y="1219200"/>
            <a:ext cx="8686800" cy="5334000"/>
          </a:xfrm>
        </p:spPr>
        <p:txBody>
          <a:bodyPr>
            <a:normAutofit fontScale="25000" lnSpcReduction="20000"/>
          </a:bodyPr>
          <a:lstStyle/>
          <a:p>
            <a:pPr marL="0" indent="0">
              <a:buNone/>
            </a:pPr>
            <a:endParaRPr lang="en-US" sz="9600" i="1" dirty="0" smtClean="0"/>
          </a:p>
          <a:p>
            <a:pPr marL="0" indent="0">
              <a:spcBef>
                <a:spcPts val="1200"/>
              </a:spcBef>
              <a:buNone/>
            </a:pPr>
            <a:r>
              <a:rPr lang="en-US" sz="9600" i="1" dirty="0" smtClean="0"/>
              <a:t>“Consider your annual giving as your pipeline for major donors.” </a:t>
            </a:r>
          </a:p>
          <a:p>
            <a:pPr marL="0" indent="0">
              <a:spcBef>
                <a:spcPts val="1200"/>
              </a:spcBef>
              <a:buNone/>
            </a:pPr>
            <a:endParaRPr lang="en-US" sz="9600" dirty="0"/>
          </a:p>
          <a:p>
            <a:pPr marL="548640" lvl="2" indent="0">
              <a:spcBef>
                <a:spcPts val="1200"/>
              </a:spcBef>
              <a:buNone/>
            </a:pPr>
            <a:r>
              <a:rPr lang="en-US" sz="9600" b="1" dirty="0" smtClean="0">
                <a:solidFill>
                  <a:schemeClr val="accent1">
                    <a:lumMod val="75000"/>
                  </a:schemeClr>
                </a:solidFill>
              </a:rPr>
              <a:t>“Expect complaints—but for </a:t>
            </a:r>
            <a:r>
              <a:rPr lang="en-US" sz="9600" b="1" dirty="0">
                <a:solidFill>
                  <a:schemeClr val="accent1">
                    <a:lumMod val="75000"/>
                  </a:schemeClr>
                </a:solidFill>
              </a:rPr>
              <a:t>every complaint, </a:t>
            </a:r>
            <a:r>
              <a:rPr lang="en-US" sz="9600" b="1" dirty="0" smtClean="0">
                <a:solidFill>
                  <a:schemeClr val="accent1">
                    <a:lumMod val="75000"/>
                  </a:schemeClr>
                </a:solidFill>
              </a:rPr>
              <a:t>you </a:t>
            </a:r>
            <a:r>
              <a:rPr lang="en-US" sz="9600" b="1" dirty="0">
                <a:solidFill>
                  <a:schemeClr val="accent1">
                    <a:lumMod val="75000"/>
                  </a:schemeClr>
                </a:solidFill>
              </a:rPr>
              <a:t>get 10 </a:t>
            </a:r>
            <a:r>
              <a:rPr lang="en-US" sz="9600" b="1" dirty="0" smtClean="0">
                <a:solidFill>
                  <a:schemeClr val="accent1">
                    <a:lumMod val="75000"/>
                  </a:schemeClr>
                </a:solidFill>
              </a:rPr>
              <a:t>gifts.” </a:t>
            </a:r>
          </a:p>
          <a:p>
            <a:pPr marL="548640" lvl="2" indent="0">
              <a:spcBef>
                <a:spcPts val="1200"/>
              </a:spcBef>
              <a:buNone/>
            </a:pPr>
            <a:endParaRPr lang="en-US" sz="9600" b="1" dirty="0" smtClean="0">
              <a:solidFill>
                <a:schemeClr val="accent1">
                  <a:lumMod val="75000"/>
                </a:schemeClr>
              </a:solidFill>
            </a:endParaRPr>
          </a:p>
          <a:p>
            <a:pPr marL="0" indent="0">
              <a:buNone/>
            </a:pPr>
            <a:r>
              <a:rPr lang="en-US" sz="10000" i="1" dirty="0"/>
              <a:t>“The attrition rate is significant—we lose almost the same number of donors that we bring in.”</a:t>
            </a:r>
            <a:r>
              <a:rPr lang="en-US" sz="9200" dirty="0"/>
              <a:t> </a:t>
            </a:r>
            <a:r>
              <a:rPr lang="en-US" sz="9200" i="1" dirty="0"/>
              <a:t>(Remember the ice bucket challenge?)”</a:t>
            </a:r>
          </a:p>
          <a:p>
            <a:pPr marL="274320" lvl="1" indent="0">
              <a:buNone/>
            </a:pPr>
            <a:endParaRPr lang="en-US" sz="9600" dirty="0" smtClean="0"/>
          </a:p>
          <a:p>
            <a:pPr marL="548640" lvl="2" indent="0">
              <a:buNone/>
            </a:pPr>
            <a:r>
              <a:rPr lang="en-US" sz="9600" b="1" dirty="0" smtClean="0">
                <a:solidFill>
                  <a:schemeClr val="accent1">
                    <a:lumMod val="75000"/>
                  </a:schemeClr>
                </a:solidFill>
              </a:rPr>
              <a:t>“</a:t>
            </a:r>
            <a:r>
              <a:rPr lang="en-US" sz="9600" b="1" dirty="0">
                <a:solidFill>
                  <a:schemeClr val="accent1">
                    <a:lumMod val="75000"/>
                  </a:schemeClr>
                </a:solidFill>
              </a:rPr>
              <a:t>Gradually increase the ‘ask’ amount—but personalize it to the donor.” </a:t>
            </a:r>
            <a:endParaRPr lang="en-US" sz="9600" b="1" dirty="0" smtClean="0">
              <a:solidFill>
                <a:schemeClr val="accent1">
                  <a:lumMod val="75000"/>
                </a:schemeClr>
              </a:solidFill>
            </a:endParaRPr>
          </a:p>
          <a:p>
            <a:pPr marL="548640" lvl="2" indent="0">
              <a:buNone/>
            </a:pPr>
            <a:endParaRPr lang="en-US" sz="9600" b="1" dirty="0">
              <a:solidFill>
                <a:schemeClr val="accent1">
                  <a:lumMod val="75000"/>
                </a:schemeClr>
              </a:solidFill>
            </a:endParaRPr>
          </a:p>
          <a:p>
            <a:pPr marL="0" indent="0">
              <a:buNone/>
            </a:pPr>
            <a:endParaRPr lang="en-US" sz="10200" i="1" dirty="0" smtClean="0"/>
          </a:p>
          <a:p>
            <a:pPr marL="274320" lvl="1" indent="0">
              <a:buNone/>
            </a:pPr>
            <a:endParaRPr lang="en-US" sz="9600" dirty="0"/>
          </a:p>
          <a:p>
            <a:pPr marL="274320" lvl="1" indent="0">
              <a:buNone/>
            </a:pPr>
            <a:endParaRPr lang="en-US" sz="3000" dirty="0" smtClean="0"/>
          </a:p>
          <a:p>
            <a:pPr marL="274320" lvl="1" indent="0">
              <a:buNone/>
            </a:pPr>
            <a:r>
              <a:rPr lang="en-US" sz="3000" dirty="0" smtClean="0"/>
              <a:t/>
            </a:r>
            <a:br>
              <a:rPr lang="en-US" sz="3000" dirty="0" smtClean="0"/>
            </a:br>
            <a:endParaRPr lang="en-US" dirty="0"/>
          </a:p>
          <a:p>
            <a:endParaRPr lang="en-US" dirty="0"/>
          </a:p>
        </p:txBody>
      </p:sp>
      <p:sp>
        <p:nvSpPr>
          <p:cNvPr id="4" name="Footer Placeholder 3"/>
          <p:cNvSpPr>
            <a:spLocks noGrp="1"/>
          </p:cNvSpPr>
          <p:nvPr>
            <p:ph type="ftr" sz="quarter" idx="11"/>
          </p:nvPr>
        </p:nvSpPr>
        <p:spPr/>
        <p:txBody>
          <a:bodyPr/>
          <a:lstStyle/>
          <a:p>
            <a:r>
              <a:rPr lang="en-US" dirty="0" smtClean="0"/>
              <a:t>Fundraising Best Practices | Cultural Differences?</a:t>
            </a:r>
            <a:endParaRPr lang="en-US" dirty="0"/>
          </a:p>
        </p:txBody>
      </p:sp>
      <p:sp>
        <p:nvSpPr>
          <p:cNvPr id="5" name="Slide Number Placeholder 4"/>
          <p:cNvSpPr>
            <a:spLocks noGrp="1"/>
          </p:cNvSpPr>
          <p:nvPr>
            <p:ph type="sldNum" sz="quarter" idx="12"/>
          </p:nvPr>
        </p:nvSpPr>
        <p:spPr/>
        <p:txBody>
          <a:bodyPr/>
          <a:lstStyle/>
          <a:p>
            <a:fld id="{8AF7BF85-B74E-45F2-A316-1B8E50CDA4CB}" type="slidenum">
              <a:rPr lang="en-US" smtClean="0"/>
              <a:t>75</a:t>
            </a:fld>
            <a:endParaRPr lang="en-US" dirty="0"/>
          </a:p>
        </p:txBody>
      </p:sp>
    </p:spTree>
    <p:extLst>
      <p:ext uri="{BB962C8B-B14F-4D97-AF65-F5344CB8AC3E}">
        <p14:creationId xmlns:p14="http://schemas.microsoft.com/office/powerpoint/2010/main" val="196150084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92080"/>
            <a:ext cx="2292096" cy="1261872"/>
          </a:xfrm>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sz="2700" b="1" dirty="0" smtClean="0"/>
              <a:t>ANNUAL GIVING </a:t>
            </a:r>
            <a:r>
              <a:rPr lang="en-US" dirty="0" smtClean="0"/>
              <a:t/>
            </a:r>
            <a:br>
              <a:rPr lang="en-US" dirty="0" smtClean="0"/>
            </a:br>
            <a:r>
              <a:rPr lang="en-US" dirty="0"/>
              <a:t/>
            </a:r>
            <a:br>
              <a:rPr lang="en-US" dirty="0"/>
            </a:br>
            <a:endParaRPr lang="en-US" dirty="0"/>
          </a:p>
        </p:txBody>
      </p:sp>
      <p:sp>
        <p:nvSpPr>
          <p:cNvPr id="3" name="Content Placeholder 2"/>
          <p:cNvSpPr>
            <a:spLocks noGrp="1"/>
          </p:cNvSpPr>
          <p:nvPr>
            <p:ph idx="1"/>
          </p:nvPr>
        </p:nvSpPr>
        <p:spPr>
          <a:xfrm>
            <a:off x="2819400" y="457200"/>
            <a:ext cx="6324600" cy="6400800"/>
          </a:xfrm>
        </p:spPr>
        <p:txBody>
          <a:bodyPr>
            <a:normAutofit fontScale="85000" lnSpcReduction="20000"/>
          </a:bodyPr>
          <a:lstStyle/>
          <a:p>
            <a:r>
              <a:rPr lang="en-US" sz="2600" dirty="0" smtClean="0"/>
              <a:t>Creatively package your appeal focusing on your mission </a:t>
            </a:r>
            <a:r>
              <a:rPr lang="en-US" sz="2400" dirty="0" smtClean="0"/>
              <a:t>(Examples: food for the hungry, camp for kids) </a:t>
            </a:r>
          </a:p>
          <a:p>
            <a:pPr marL="0" indent="0">
              <a:buNone/>
            </a:pPr>
            <a:endParaRPr lang="en-US" sz="2600" dirty="0"/>
          </a:p>
          <a:p>
            <a:r>
              <a:rPr lang="en-US" sz="2600" dirty="0" smtClean="0"/>
              <a:t>Segmented niche messages (if possible)</a:t>
            </a:r>
          </a:p>
          <a:p>
            <a:endParaRPr lang="en-US" sz="2600" dirty="0"/>
          </a:p>
          <a:p>
            <a:r>
              <a:rPr lang="en-US" sz="2600" dirty="0" smtClean="0"/>
              <a:t>Personalize as much as possible  </a:t>
            </a:r>
          </a:p>
          <a:p>
            <a:pPr lvl="1"/>
            <a:r>
              <a:rPr lang="en-US" sz="2600" dirty="0" smtClean="0"/>
              <a:t>Personalized “ask” amount (based upon past giving)</a:t>
            </a:r>
          </a:p>
          <a:p>
            <a:pPr lvl="1"/>
            <a:r>
              <a:rPr lang="en-US" sz="2600" dirty="0" smtClean="0"/>
              <a:t>Personalized copy to make as relevant as possible</a:t>
            </a:r>
          </a:p>
          <a:p>
            <a:pPr marL="274320" lvl="1" indent="0">
              <a:buNone/>
            </a:pPr>
            <a:endParaRPr lang="en-US" sz="2600" dirty="0" smtClean="0"/>
          </a:p>
          <a:p>
            <a:r>
              <a:rPr lang="en-US" sz="2600" dirty="0" smtClean="0"/>
              <a:t>Multiple-channel communications</a:t>
            </a:r>
          </a:p>
          <a:p>
            <a:endParaRPr lang="en-US" sz="2600" dirty="0"/>
          </a:p>
          <a:p>
            <a:r>
              <a:rPr lang="en-US" sz="2600" dirty="0" smtClean="0"/>
              <a:t>Send follow-ups (can take 3+ messages to renew)</a:t>
            </a:r>
          </a:p>
          <a:p>
            <a:pPr marL="0" indent="0">
              <a:buNone/>
            </a:pPr>
            <a:endParaRPr lang="en-US" sz="2600" dirty="0" smtClean="0"/>
          </a:p>
          <a:p>
            <a:r>
              <a:rPr lang="en-US" sz="2600" dirty="0" smtClean="0"/>
              <a:t>Tell donors date and amount of last gift (most think they gave more recently)</a:t>
            </a:r>
          </a:p>
          <a:p>
            <a:pPr marL="0" indent="0">
              <a:buNone/>
            </a:pPr>
            <a:endParaRPr lang="en-US" sz="2600" dirty="0"/>
          </a:p>
          <a:p>
            <a:pPr marL="0" indent="0">
              <a:buNone/>
            </a:pPr>
            <a:endParaRPr lang="en-US" sz="2600" dirty="0"/>
          </a:p>
          <a:p>
            <a:endParaRPr lang="en-US" sz="2000" dirty="0" smtClean="0"/>
          </a:p>
          <a:p>
            <a:endParaRPr lang="en-US" sz="2000" dirty="0" smtClean="0"/>
          </a:p>
        </p:txBody>
      </p:sp>
      <p:sp>
        <p:nvSpPr>
          <p:cNvPr id="4" name="Text Placeholder 3"/>
          <p:cNvSpPr>
            <a:spLocks noGrp="1"/>
          </p:cNvSpPr>
          <p:nvPr>
            <p:ph type="body" sz="half" idx="2"/>
          </p:nvPr>
        </p:nvSpPr>
        <p:spPr>
          <a:xfrm>
            <a:off x="304800" y="1600200"/>
            <a:ext cx="2438400" cy="4472215"/>
          </a:xfrm>
        </p:spPr>
        <p:txBody>
          <a:bodyPr>
            <a:normAutofit/>
          </a:bodyPr>
          <a:lstStyle/>
          <a:p>
            <a:r>
              <a:rPr lang="en-US" sz="2400" dirty="0" smtClean="0">
                <a:solidFill>
                  <a:schemeClr val="accent1">
                    <a:lumMod val="75000"/>
                  </a:schemeClr>
                </a:solidFill>
              </a:rPr>
              <a:t>Best Practices </a:t>
            </a:r>
          </a:p>
          <a:p>
            <a:endParaRPr lang="en-US" sz="2400" dirty="0" smtClean="0"/>
          </a:p>
          <a:p>
            <a:endParaRPr lang="en-US" sz="2400" dirty="0" smtClean="0"/>
          </a:p>
          <a:p>
            <a:r>
              <a:rPr lang="en-US" sz="2000" i="1" dirty="0" smtClean="0"/>
              <a:t>“You </a:t>
            </a:r>
            <a:r>
              <a:rPr lang="en-US" sz="2000" i="1" dirty="0"/>
              <a:t>need to translate operations needs into inspirational opportunities—by packaging them </a:t>
            </a:r>
            <a:r>
              <a:rPr lang="en-US" sz="2000" i="1" dirty="0" smtClean="0"/>
              <a:t>differently.”</a:t>
            </a:r>
          </a:p>
          <a:p>
            <a:pPr algn="r"/>
            <a:r>
              <a:rPr lang="en-US" dirty="0" smtClean="0"/>
              <a:t>— Lyn Woods </a:t>
            </a:r>
          </a:p>
        </p:txBody>
      </p:sp>
      <p:sp>
        <p:nvSpPr>
          <p:cNvPr id="5" name="Footer Placeholder 4"/>
          <p:cNvSpPr>
            <a:spLocks noGrp="1"/>
          </p:cNvSpPr>
          <p:nvPr>
            <p:ph type="ftr" sz="quarter" idx="11"/>
          </p:nvPr>
        </p:nvSpPr>
        <p:spPr/>
        <p:txBody>
          <a:bodyPr>
            <a:normAutofit/>
          </a:bodyPr>
          <a:lstStyle/>
          <a:p>
            <a:r>
              <a:rPr lang="en-US" dirty="0" smtClean="0"/>
              <a:t>Fundraising Best Practices | Cultural Differences?</a:t>
            </a:r>
            <a:endParaRPr lang="en-US" dirty="0"/>
          </a:p>
        </p:txBody>
      </p:sp>
      <p:sp>
        <p:nvSpPr>
          <p:cNvPr id="6" name="Slide Number Placeholder 5"/>
          <p:cNvSpPr>
            <a:spLocks noGrp="1"/>
          </p:cNvSpPr>
          <p:nvPr>
            <p:ph type="sldNum" sz="quarter" idx="12"/>
          </p:nvPr>
        </p:nvSpPr>
        <p:spPr/>
        <p:txBody>
          <a:bodyPr/>
          <a:lstStyle/>
          <a:p>
            <a:fld id="{8AF7BF85-B74E-45F2-A316-1B8E50CDA4CB}" type="slidenum">
              <a:rPr lang="en-US" smtClean="0"/>
              <a:t>76</a:t>
            </a:fld>
            <a:endParaRPr lang="en-US" dirty="0"/>
          </a:p>
        </p:txBody>
      </p:sp>
    </p:spTree>
    <p:extLst>
      <p:ext uri="{BB962C8B-B14F-4D97-AF65-F5344CB8AC3E}">
        <p14:creationId xmlns:p14="http://schemas.microsoft.com/office/powerpoint/2010/main" val="265948778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sz="3100" dirty="0">
                <a:solidFill>
                  <a:schemeClr val="tx1"/>
                </a:solidFill>
              </a:rPr>
              <a:t>Which do I open</a:t>
            </a:r>
            <a:r>
              <a:rPr lang="en-US" sz="3100" dirty="0" smtClean="0">
                <a:solidFill>
                  <a:schemeClr val="tx1"/>
                </a:solidFill>
              </a:rPr>
              <a:t>? Which do I give to?</a:t>
            </a:r>
            <a:r>
              <a:rPr lang="en-US" sz="3100" dirty="0" smtClean="0">
                <a:solidFill>
                  <a:schemeClr val="accent1">
                    <a:lumMod val="75000"/>
                  </a:schemeClr>
                </a:solidFill>
              </a:rPr>
              <a:t/>
            </a:r>
            <a:br>
              <a:rPr lang="en-US" sz="3100" dirty="0" smtClean="0">
                <a:solidFill>
                  <a:schemeClr val="accent1">
                    <a:lumMod val="75000"/>
                  </a:schemeClr>
                </a:solidFill>
              </a:rPr>
            </a:br>
            <a:r>
              <a:rPr lang="en-US" sz="3600" b="1" dirty="0" smtClean="0">
                <a:solidFill>
                  <a:schemeClr val="accent1">
                    <a:lumMod val="75000"/>
                  </a:schemeClr>
                </a:solidFill>
              </a:rPr>
              <a:t>Fundraising Appeals | Only 3 Days</a:t>
            </a:r>
            <a:endParaRPr lang="en-US" sz="3600" b="1" dirty="0">
              <a:solidFill>
                <a:schemeClr val="accent1">
                  <a:lumMod val="75000"/>
                </a:schemeClr>
              </a:solidFill>
            </a:endParaRPr>
          </a:p>
        </p:txBody>
      </p:sp>
      <p:sp>
        <p:nvSpPr>
          <p:cNvPr id="4" name="Footer Placeholder 3"/>
          <p:cNvSpPr>
            <a:spLocks noGrp="1"/>
          </p:cNvSpPr>
          <p:nvPr>
            <p:ph type="ftr" sz="quarter" idx="11"/>
          </p:nvPr>
        </p:nvSpPr>
        <p:spPr/>
        <p:txBody>
          <a:bodyPr/>
          <a:lstStyle/>
          <a:p>
            <a:r>
              <a:rPr lang="en-US" dirty="0" smtClean="0"/>
              <a:t>Fundraising Best Practices | Cultural Differences?</a:t>
            </a:r>
            <a:endParaRPr lang="en-US" dirty="0"/>
          </a:p>
        </p:txBody>
      </p:sp>
      <p:sp>
        <p:nvSpPr>
          <p:cNvPr id="5" name="Slide Number Placeholder 4"/>
          <p:cNvSpPr>
            <a:spLocks noGrp="1"/>
          </p:cNvSpPr>
          <p:nvPr>
            <p:ph type="sldNum" sz="quarter" idx="12"/>
          </p:nvPr>
        </p:nvSpPr>
        <p:spPr/>
        <p:txBody>
          <a:bodyPr/>
          <a:lstStyle/>
          <a:p>
            <a:fld id="{8AF7BF85-B74E-45F2-A316-1B8E50CDA4CB}" type="slidenum">
              <a:rPr lang="en-US" smtClean="0"/>
              <a:t>77</a:t>
            </a:fld>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676400"/>
            <a:ext cx="6413500" cy="4290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33056" y="1676400"/>
            <a:ext cx="2198077" cy="4585871"/>
          </a:xfrm>
          <a:prstGeom prst="rect">
            <a:avLst/>
          </a:prstGeom>
        </p:spPr>
        <p:txBody>
          <a:bodyPr wrap="square">
            <a:spAutoFit/>
          </a:bodyPr>
          <a:lstStyle/>
          <a:p>
            <a:r>
              <a:rPr lang="en-US" sz="2000" i="1" dirty="0"/>
              <a:t>Direct mail </a:t>
            </a:r>
            <a:r>
              <a:rPr lang="en-US" sz="2000" i="1" dirty="0" smtClean="0"/>
              <a:t>still valid (though expensive).</a:t>
            </a:r>
          </a:p>
          <a:p>
            <a:endParaRPr lang="en-US" sz="2000" i="1" dirty="0"/>
          </a:p>
          <a:p>
            <a:r>
              <a:rPr lang="en-US" sz="2000" i="1" dirty="0" smtClean="0"/>
              <a:t>1% response respectable</a:t>
            </a:r>
          </a:p>
          <a:p>
            <a:r>
              <a:rPr lang="en-US" sz="2000" i="1" dirty="0" smtClean="0"/>
              <a:t> </a:t>
            </a:r>
          </a:p>
          <a:p>
            <a:r>
              <a:rPr lang="en-US" sz="2000" i="1" dirty="0"/>
              <a:t>B</a:t>
            </a:r>
            <a:r>
              <a:rPr lang="en-US" sz="2000" i="1" dirty="0" smtClean="0"/>
              <a:t>ut </a:t>
            </a:r>
            <a:r>
              <a:rPr lang="en-US" sz="2000" i="1" dirty="0"/>
              <a:t>people are increasingly going </a:t>
            </a:r>
            <a:r>
              <a:rPr lang="en-US" sz="2000" i="1" dirty="0" smtClean="0"/>
              <a:t>online…  </a:t>
            </a:r>
          </a:p>
          <a:p>
            <a:r>
              <a:rPr lang="en-US" sz="2000" i="1" dirty="0" smtClean="0"/>
              <a:t>to either research the organization or to make their gift.</a:t>
            </a:r>
          </a:p>
          <a:p>
            <a:pPr algn="r"/>
            <a:r>
              <a:rPr lang="en-US" sz="1200" dirty="0" smtClean="0"/>
              <a:t>--Network for Good</a:t>
            </a:r>
            <a:endParaRPr lang="en-US" sz="1200" dirty="0"/>
          </a:p>
        </p:txBody>
      </p:sp>
    </p:spTree>
    <p:extLst>
      <p:ext uri="{BB962C8B-B14F-4D97-AF65-F5344CB8AC3E}">
        <p14:creationId xmlns:p14="http://schemas.microsoft.com/office/powerpoint/2010/main" val="10009420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MEMBERSHIP PROGRAMs</a:t>
            </a:r>
            <a:endParaRPr lang="en-US" dirty="0">
              <a:solidFill>
                <a:schemeClr val="tx1"/>
              </a:solidFill>
            </a:endParaRPr>
          </a:p>
        </p:txBody>
      </p:sp>
      <p:sp>
        <p:nvSpPr>
          <p:cNvPr id="3" name="Text Placeholder 2"/>
          <p:cNvSpPr>
            <a:spLocks noGrp="1"/>
          </p:cNvSpPr>
          <p:nvPr>
            <p:ph type="body" idx="1"/>
          </p:nvPr>
        </p:nvSpPr>
        <p:spPr/>
        <p:txBody>
          <a:bodyPr>
            <a:normAutofit/>
          </a:bodyPr>
          <a:lstStyle/>
          <a:p>
            <a:r>
              <a:rPr lang="en-US" dirty="0"/>
              <a:t>What experience have you had?</a:t>
            </a:r>
          </a:p>
          <a:p>
            <a:r>
              <a:rPr lang="en-US" dirty="0"/>
              <a:t>Best Practices to share? </a:t>
            </a:r>
          </a:p>
          <a:p>
            <a:endParaRPr lang="en-US" dirty="0"/>
          </a:p>
        </p:txBody>
      </p:sp>
      <p:sp>
        <p:nvSpPr>
          <p:cNvPr id="4" name="Footer Placeholder 3"/>
          <p:cNvSpPr>
            <a:spLocks noGrp="1"/>
          </p:cNvSpPr>
          <p:nvPr>
            <p:ph type="ftr" sz="quarter" idx="11"/>
          </p:nvPr>
        </p:nvSpPr>
        <p:spPr/>
        <p:txBody>
          <a:bodyPr/>
          <a:lstStyle/>
          <a:p>
            <a:r>
              <a:rPr lang="en-US" dirty="0" smtClean="0"/>
              <a:t>Fundraising Best Practices | Cultural Differences?</a:t>
            </a:r>
            <a:endParaRPr lang="en-US" dirty="0"/>
          </a:p>
        </p:txBody>
      </p:sp>
      <p:sp>
        <p:nvSpPr>
          <p:cNvPr id="5" name="Slide Number Placeholder 4"/>
          <p:cNvSpPr>
            <a:spLocks noGrp="1"/>
          </p:cNvSpPr>
          <p:nvPr>
            <p:ph type="sldNum" sz="quarter" idx="12"/>
          </p:nvPr>
        </p:nvSpPr>
        <p:spPr/>
        <p:txBody>
          <a:bodyPr/>
          <a:lstStyle/>
          <a:p>
            <a:fld id="{8AF7BF85-B74E-45F2-A316-1B8E50CDA4CB}" type="slidenum">
              <a:rPr lang="en-US" smtClean="0"/>
              <a:t>78</a:t>
            </a:fld>
            <a:endParaRPr lang="en-US" dirty="0"/>
          </a:p>
        </p:txBody>
      </p:sp>
    </p:spTree>
    <p:extLst>
      <p:ext uri="{BB962C8B-B14F-4D97-AF65-F5344CB8AC3E}">
        <p14:creationId xmlns:p14="http://schemas.microsoft.com/office/powerpoint/2010/main" val="921130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57200"/>
            <a:ext cx="2139696" cy="1143000"/>
          </a:xfrm>
        </p:spPr>
        <p:txBody>
          <a:bodyPr>
            <a:normAutofit/>
          </a:bodyPr>
          <a:lstStyle/>
          <a:p>
            <a:r>
              <a:rPr lang="en-US" b="1" dirty="0" smtClean="0"/>
              <a:t>MEMBERSHIP PROGRAMS </a:t>
            </a:r>
            <a:endParaRPr lang="en-US" b="1" dirty="0"/>
          </a:p>
        </p:txBody>
      </p:sp>
      <p:sp>
        <p:nvSpPr>
          <p:cNvPr id="3" name="Content Placeholder 2"/>
          <p:cNvSpPr>
            <a:spLocks noGrp="1"/>
          </p:cNvSpPr>
          <p:nvPr>
            <p:ph idx="1"/>
          </p:nvPr>
        </p:nvSpPr>
        <p:spPr/>
        <p:txBody>
          <a:bodyPr>
            <a:normAutofit/>
          </a:bodyPr>
          <a:lstStyle/>
          <a:p>
            <a:r>
              <a:rPr lang="en-US" sz="2400" dirty="0" smtClean="0"/>
              <a:t>A type of annual fund—with benefits </a:t>
            </a:r>
          </a:p>
          <a:p>
            <a:r>
              <a:rPr lang="en-US" sz="2400" dirty="0" smtClean="0"/>
              <a:t>Typically supports general operations</a:t>
            </a:r>
          </a:p>
          <a:p>
            <a:r>
              <a:rPr lang="en-US" sz="2400" dirty="0" smtClean="0"/>
              <a:t>Right for some (not all) organizations</a:t>
            </a:r>
          </a:p>
          <a:p>
            <a:r>
              <a:rPr lang="en-US" sz="2400" dirty="0" smtClean="0"/>
              <a:t>Perceived “added value”</a:t>
            </a:r>
          </a:p>
          <a:p>
            <a:r>
              <a:rPr lang="en-US" sz="2400" dirty="0" smtClean="0"/>
              <a:t>Usually ‘tiers or levels’ of membership</a:t>
            </a:r>
          </a:p>
          <a:p>
            <a:r>
              <a:rPr lang="en-US" sz="2400" dirty="0" smtClean="0"/>
              <a:t>Benefits might include--</a:t>
            </a:r>
          </a:p>
          <a:p>
            <a:pPr lvl="1"/>
            <a:r>
              <a:rPr lang="en-US" sz="2400" dirty="0" smtClean="0"/>
              <a:t>unlimited admission</a:t>
            </a:r>
          </a:p>
          <a:p>
            <a:pPr lvl="1"/>
            <a:r>
              <a:rPr lang="en-US" sz="2400" dirty="0" smtClean="0"/>
              <a:t>‘first to know’ communications</a:t>
            </a:r>
          </a:p>
          <a:p>
            <a:pPr lvl="1"/>
            <a:r>
              <a:rPr lang="en-US" sz="2400" dirty="0"/>
              <a:t>m</a:t>
            </a:r>
            <a:r>
              <a:rPr lang="en-US" sz="2400" dirty="0" smtClean="0"/>
              <a:t>ember discounts</a:t>
            </a:r>
          </a:p>
          <a:p>
            <a:pPr lvl="1"/>
            <a:r>
              <a:rPr lang="en-US" sz="2400" dirty="0" smtClean="0"/>
              <a:t>member newsletter </a:t>
            </a:r>
          </a:p>
          <a:p>
            <a:pPr lvl="1"/>
            <a:r>
              <a:rPr lang="en-US" sz="2400" dirty="0" smtClean="0"/>
              <a:t>members only events</a:t>
            </a:r>
          </a:p>
          <a:p>
            <a:pPr lvl="1"/>
            <a:endParaRPr lang="en-US" dirty="0"/>
          </a:p>
        </p:txBody>
      </p:sp>
      <p:sp>
        <p:nvSpPr>
          <p:cNvPr id="6" name="Text Placeholder 5"/>
          <p:cNvSpPr>
            <a:spLocks noGrp="1"/>
          </p:cNvSpPr>
          <p:nvPr>
            <p:ph type="body" sz="half" idx="2"/>
          </p:nvPr>
        </p:nvSpPr>
        <p:spPr>
          <a:xfrm>
            <a:off x="152400" y="1905000"/>
            <a:ext cx="2590800" cy="4240567"/>
          </a:xfrm>
        </p:spPr>
        <p:txBody>
          <a:bodyPr>
            <a:normAutofit/>
          </a:bodyPr>
          <a:lstStyle/>
          <a:p>
            <a:r>
              <a:rPr lang="en-US" sz="2400" i="1" dirty="0" smtClean="0"/>
              <a:t>“Some people </a:t>
            </a:r>
            <a:r>
              <a:rPr lang="en-US" sz="2400" i="1" dirty="0"/>
              <a:t>want to feel like they are part of </a:t>
            </a:r>
            <a:r>
              <a:rPr lang="en-US" sz="2400" i="1" dirty="0" smtClean="0"/>
              <a:t>something.  </a:t>
            </a:r>
          </a:p>
          <a:p>
            <a:r>
              <a:rPr lang="en-US" sz="2400" i="1" dirty="0" smtClean="0"/>
              <a:t>A membership program can create a feeling of ‘affinity’ with the organization.”</a:t>
            </a:r>
          </a:p>
          <a:p>
            <a:endParaRPr lang="en-US" sz="1800" i="1" dirty="0"/>
          </a:p>
          <a:p>
            <a:r>
              <a:rPr lang="en-US" sz="1200" i="1" dirty="0" smtClean="0"/>
              <a:t>--Jennifer Hoppa, Fort Tryon Park Trust  </a:t>
            </a:r>
          </a:p>
        </p:txBody>
      </p:sp>
      <p:sp>
        <p:nvSpPr>
          <p:cNvPr id="4" name="Footer Placeholder 3"/>
          <p:cNvSpPr>
            <a:spLocks noGrp="1"/>
          </p:cNvSpPr>
          <p:nvPr>
            <p:ph type="ftr" sz="quarter" idx="11"/>
          </p:nvPr>
        </p:nvSpPr>
        <p:spPr/>
        <p:txBody>
          <a:bodyPr>
            <a:normAutofit/>
          </a:bodyPr>
          <a:lstStyle/>
          <a:p>
            <a:r>
              <a:rPr lang="en-US" dirty="0" smtClean="0"/>
              <a:t>Fundraising Best Practices | Cultural Differences?</a:t>
            </a:r>
            <a:endParaRPr lang="en-US" dirty="0"/>
          </a:p>
        </p:txBody>
      </p:sp>
      <p:sp>
        <p:nvSpPr>
          <p:cNvPr id="5" name="Slide Number Placeholder 4"/>
          <p:cNvSpPr>
            <a:spLocks noGrp="1"/>
          </p:cNvSpPr>
          <p:nvPr>
            <p:ph type="sldNum" sz="quarter" idx="12"/>
          </p:nvPr>
        </p:nvSpPr>
        <p:spPr/>
        <p:txBody>
          <a:bodyPr/>
          <a:lstStyle/>
          <a:p>
            <a:fld id="{8AF7BF85-B74E-45F2-A316-1B8E50CDA4CB}" type="slidenum">
              <a:rPr lang="en-US" smtClean="0"/>
              <a:t>79</a:t>
            </a:fld>
            <a:endParaRPr lang="en-US"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4215" y="4343400"/>
            <a:ext cx="1847850" cy="211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25259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Fundraising Best Practices | Cultural Differences?</a:t>
            </a:r>
            <a:endParaRPr lang="en-US" dirty="0"/>
          </a:p>
        </p:txBody>
      </p:sp>
      <p:sp>
        <p:nvSpPr>
          <p:cNvPr id="5" name="Slide Number Placeholder 4"/>
          <p:cNvSpPr>
            <a:spLocks noGrp="1"/>
          </p:cNvSpPr>
          <p:nvPr>
            <p:ph type="sldNum" sz="quarter" idx="12"/>
          </p:nvPr>
        </p:nvSpPr>
        <p:spPr/>
        <p:txBody>
          <a:bodyPr/>
          <a:lstStyle/>
          <a:p>
            <a:fld id="{8AF7BF85-B74E-45F2-A316-1B8E50CDA4CB}" type="slidenum">
              <a:rPr lang="en-US" smtClean="0"/>
              <a:t>8</a:t>
            </a:fld>
            <a:endParaRPr lang="en-US" dirty="0"/>
          </a:p>
        </p:txBody>
      </p:sp>
      <p:sp>
        <p:nvSpPr>
          <p:cNvPr id="6" name="Rectangle 5"/>
          <p:cNvSpPr/>
          <p:nvPr/>
        </p:nvSpPr>
        <p:spPr>
          <a:xfrm>
            <a:off x="304800" y="533400"/>
            <a:ext cx="8534399" cy="5386090"/>
          </a:xfrm>
          <a:prstGeom prst="rect">
            <a:avLst/>
          </a:prstGeom>
        </p:spPr>
        <p:txBody>
          <a:bodyPr wrap="square">
            <a:spAutoFit/>
          </a:bodyPr>
          <a:lstStyle/>
          <a:p>
            <a:pPr algn="ctr"/>
            <a:r>
              <a:rPr lang="en-US" sz="3200" i="1" dirty="0" smtClean="0"/>
              <a:t>First—A quick and important discussion</a:t>
            </a:r>
            <a:r>
              <a:rPr lang="en-US" sz="3200" dirty="0" smtClean="0"/>
              <a:t>…</a:t>
            </a:r>
          </a:p>
          <a:p>
            <a:endParaRPr lang="en-US" sz="2000" dirty="0" smtClean="0">
              <a:solidFill>
                <a:schemeClr val="accent1">
                  <a:lumMod val="75000"/>
                </a:schemeClr>
              </a:solidFill>
            </a:endParaRPr>
          </a:p>
          <a:p>
            <a:endParaRPr lang="en-US" sz="2000" dirty="0" smtClean="0">
              <a:solidFill>
                <a:schemeClr val="accent1">
                  <a:lumMod val="75000"/>
                </a:schemeClr>
              </a:solidFill>
            </a:endParaRPr>
          </a:p>
          <a:p>
            <a:endParaRPr lang="en-US" sz="2000" dirty="0">
              <a:solidFill>
                <a:schemeClr val="accent1">
                  <a:lumMod val="75000"/>
                </a:schemeClr>
              </a:solidFill>
            </a:endParaRPr>
          </a:p>
          <a:p>
            <a:pPr algn="ctr"/>
            <a:r>
              <a:rPr lang="en-US" sz="2400" dirty="0" smtClean="0">
                <a:solidFill>
                  <a:schemeClr val="accent1">
                    <a:lumMod val="75000"/>
                  </a:schemeClr>
                </a:solidFill>
              </a:rPr>
              <a:t>“The </a:t>
            </a:r>
            <a:r>
              <a:rPr lang="en-US" sz="2400" dirty="0">
                <a:solidFill>
                  <a:schemeClr val="accent1">
                    <a:lumMod val="75000"/>
                  </a:schemeClr>
                </a:solidFill>
              </a:rPr>
              <a:t>mutually agreed European General Data Protection Regulation (GDPR), will come into force on May </a:t>
            </a:r>
            <a:r>
              <a:rPr lang="en-US" sz="2400" dirty="0" smtClean="0">
                <a:solidFill>
                  <a:schemeClr val="accent1">
                    <a:lumMod val="75000"/>
                  </a:schemeClr>
                </a:solidFill>
              </a:rPr>
              <a:t>25, </a:t>
            </a:r>
            <a:r>
              <a:rPr lang="en-US" sz="2400" dirty="0">
                <a:solidFill>
                  <a:schemeClr val="accent1">
                    <a:lumMod val="75000"/>
                  </a:schemeClr>
                </a:solidFill>
              </a:rPr>
              <a:t>2018. </a:t>
            </a:r>
            <a:endParaRPr lang="en-US" sz="2400" dirty="0" smtClean="0">
              <a:solidFill>
                <a:schemeClr val="accent1">
                  <a:lumMod val="75000"/>
                </a:schemeClr>
              </a:solidFill>
            </a:endParaRPr>
          </a:p>
          <a:p>
            <a:pPr algn="ctr"/>
            <a:r>
              <a:rPr lang="en-US" sz="2400" dirty="0" smtClean="0">
                <a:solidFill>
                  <a:schemeClr val="accent1">
                    <a:lumMod val="75000"/>
                  </a:schemeClr>
                </a:solidFill>
              </a:rPr>
              <a:t>It </a:t>
            </a:r>
            <a:r>
              <a:rPr lang="en-US" sz="2400" dirty="0">
                <a:solidFill>
                  <a:schemeClr val="accent1">
                    <a:lumMod val="75000"/>
                  </a:schemeClr>
                </a:solidFill>
              </a:rPr>
              <a:t>will change how businesses and public sector </a:t>
            </a:r>
            <a:r>
              <a:rPr lang="en-US" sz="2400" dirty="0" smtClean="0">
                <a:solidFill>
                  <a:schemeClr val="accent1">
                    <a:lumMod val="75000"/>
                  </a:schemeClr>
                </a:solidFill>
              </a:rPr>
              <a:t>organizations </a:t>
            </a:r>
            <a:r>
              <a:rPr lang="en-US" sz="2400" dirty="0">
                <a:solidFill>
                  <a:schemeClr val="accent1">
                    <a:lumMod val="75000"/>
                  </a:schemeClr>
                </a:solidFill>
              </a:rPr>
              <a:t>can handle the information of customers</a:t>
            </a:r>
            <a:r>
              <a:rPr lang="en-US" sz="2000" dirty="0" smtClean="0">
                <a:solidFill>
                  <a:schemeClr val="accent1">
                    <a:lumMod val="75000"/>
                  </a:schemeClr>
                </a:solidFill>
              </a:rPr>
              <a:t>.”</a:t>
            </a:r>
            <a:endParaRPr lang="en-US" sz="2000" dirty="0">
              <a:solidFill>
                <a:schemeClr val="accent1">
                  <a:lumMod val="75000"/>
                </a:schemeClr>
              </a:solidFill>
            </a:endParaRPr>
          </a:p>
          <a:p>
            <a:pPr algn="ctr"/>
            <a:endParaRPr lang="en-US" sz="2800" dirty="0" smtClean="0"/>
          </a:p>
          <a:p>
            <a:pPr algn="ctr"/>
            <a:endParaRPr lang="en-US" sz="2800" dirty="0">
              <a:solidFill>
                <a:srgbClr val="FF0000"/>
              </a:solidFill>
            </a:endParaRPr>
          </a:p>
          <a:p>
            <a:pPr algn="ctr"/>
            <a:r>
              <a:rPr lang="en-US" sz="3200" i="1" dirty="0" smtClean="0">
                <a:solidFill>
                  <a:srgbClr val="FF0000"/>
                </a:solidFill>
              </a:rPr>
              <a:t>How will the upcoming GDPR impact your organization? </a:t>
            </a:r>
          </a:p>
          <a:p>
            <a:endParaRPr lang="en-US" dirty="0" smtClean="0"/>
          </a:p>
          <a:p>
            <a:endParaRPr lang="en-US" dirty="0" smtClean="0"/>
          </a:p>
        </p:txBody>
      </p:sp>
    </p:spTree>
    <p:extLst>
      <p:ext uri="{BB962C8B-B14F-4D97-AF65-F5344CB8AC3E}">
        <p14:creationId xmlns:p14="http://schemas.microsoft.com/office/powerpoint/2010/main" val="417876051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lumMod val="75000"/>
                  </a:schemeClr>
                </a:solidFill>
              </a:rPr>
              <a:t>Membership Has Its Benefits </a:t>
            </a:r>
            <a:endParaRPr lang="en-US" dirty="0">
              <a:solidFill>
                <a:schemeClr val="accent1">
                  <a:lumMod val="75000"/>
                </a:schemeClr>
              </a:solidFill>
            </a:endParaRPr>
          </a:p>
        </p:txBody>
      </p:sp>
      <p:sp>
        <p:nvSpPr>
          <p:cNvPr id="6" name="Text Placeholder 5"/>
          <p:cNvSpPr>
            <a:spLocks noGrp="1"/>
          </p:cNvSpPr>
          <p:nvPr>
            <p:ph type="body" idx="1"/>
          </p:nvPr>
        </p:nvSpPr>
        <p:spPr>
          <a:xfrm>
            <a:off x="457200" y="1447800"/>
            <a:ext cx="4114800" cy="1981200"/>
          </a:xfrm>
        </p:spPr>
        <p:txBody>
          <a:bodyPr>
            <a:noAutofit/>
          </a:bodyPr>
          <a:lstStyle/>
          <a:p>
            <a:pPr marL="342900" indent="-342900" algn="l">
              <a:buFont typeface="Arial" panose="020B0604020202020204" pitchFamily="34" charset="0"/>
              <a:buChar char="•"/>
            </a:pPr>
            <a:r>
              <a:rPr lang="en-US" sz="2200" dirty="0" smtClean="0"/>
              <a:t>Special merchant discounts</a:t>
            </a:r>
          </a:p>
          <a:p>
            <a:pPr marL="342900" indent="-342900" algn="l">
              <a:buFont typeface="Arial" panose="020B0604020202020204" pitchFamily="34" charset="0"/>
              <a:buChar char="•"/>
            </a:pPr>
            <a:r>
              <a:rPr lang="en-US" sz="2200" dirty="0" smtClean="0"/>
              <a:t>“First to know” about events</a:t>
            </a:r>
          </a:p>
          <a:p>
            <a:pPr marL="342900" indent="-342900" algn="l">
              <a:buFont typeface="Arial" panose="020B0604020202020204" pitchFamily="34" charset="0"/>
              <a:buChar char="•"/>
            </a:pPr>
            <a:r>
              <a:rPr lang="en-US" sz="2200" dirty="0" smtClean="0"/>
              <a:t>Members only events </a:t>
            </a:r>
          </a:p>
          <a:p>
            <a:pPr marL="342900" indent="-342900" algn="l">
              <a:buFont typeface="Arial" panose="020B0604020202020204" pitchFamily="34" charset="0"/>
              <a:buChar char="•"/>
            </a:pPr>
            <a:r>
              <a:rPr lang="en-US" sz="2200" dirty="0" smtClean="0"/>
              <a:t>Branded member gifts</a:t>
            </a:r>
          </a:p>
          <a:p>
            <a:pPr marL="342900" indent="-342900" algn="l">
              <a:buFont typeface="Arial" panose="020B0604020202020204" pitchFamily="34" charset="0"/>
              <a:buChar char="•"/>
            </a:pPr>
            <a:r>
              <a:rPr lang="en-US" sz="2200" dirty="0" smtClean="0"/>
              <a:t>…and more </a:t>
            </a:r>
            <a:endParaRPr lang="en-US" sz="2200" dirty="0"/>
          </a:p>
        </p:txBody>
      </p:sp>
      <p:pic>
        <p:nvPicPr>
          <p:cNvPr id="18434"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533400" y="3818894"/>
            <a:ext cx="3932238" cy="278457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Text Placeholder 6"/>
          <p:cNvSpPr>
            <a:spLocks noGrp="1"/>
          </p:cNvSpPr>
          <p:nvPr>
            <p:ph type="body" sz="quarter" idx="3"/>
          </p:nvPr>
        </p:nvSpPr>
        <p:spPr/>
        <p:txBody>
          <a:bodyPr/>
          <a:lstStyle/>
          <a:p>
            <a:endParaRPr lang="en-US" dirty="0"/>
          </a:p>
        </p:txBody>
      </p:sp>
      <p:sp>
        <p:nvSpPr>
          <p:cNvPr id="8" name="Content Placeholder 7"/>
          <p:cNvSpPr>
            <a:spLocks noGrp="1"/>
          </p:cNvSpPr>
          <p:nvPr>
            <p:ph sz="quarter" idx="4"/>
          </p:nvPr>
        </p:nvSpPr>
        <p:spPr/>
        <p:txBody>
          <a:bodyPr/>
          <a:lstStyle/>
          <a:p>
            <a:endParaRPr lang="en-US" dirty="0"/>
          </a:p>
        </p:txBody>
      </p:sp>
      <p:sp>
        <p:nvSpPr>
          <p:cNvPr id="4" name="Footer Placeholder 3"/>
          <p:cNvSpPr>
            <a:spLocks noGrp="1"/>
          </p:cNvSpPr>
          <p:nvPr>
            <p:ph type="ftr" sz="quarter" idx="11"/>
          </p:nvPr>
        </p:nvSpPr>
        <p:spPr/>
        <p:txBody>
          <a:bodyPr/>
          <a:lstStyle/>
          <a:p>
            <a:r>
              <a:rPr lang="en-US" dirty="0" smtClean="0"/>
              <a:t>Fundraising Best Practices | Cultural Differences?</a:t>
            </a:r>
            <a:endParaRPr lang="en-US" dirty="0"/>
          </a:p>
        </p:txBody>
      </p:sp>
      <p:sp>
        <p:nvSpPr>
          <p:cNvPr id="5" name="Slide Number Placeholder 4"/>
          <p:cNvSpPr>
            <a:spLocks noGrp="1"/>
          </p:cNvSpPr>
          <p:nvPr>
            <p:ph type="sldNum" sz="quarter" idx="12"/>
          </p:nvPr>
        </p:nvSpPr>
        <p:spPr/>
        <p:txBody>
          <a:bodyPr/>
          <a:lstStyle/>
          <a:p>
            <a:fld id="{8AF7BF85-B74E-45F2-A316-1B8E50CDA4CB}" type="slidenum">
              <a:rPr lang="en-US" smtClean="0"/>
              <a:t>80</a:t>
            </a:fld>
            <a:endParaRPr lang="en-US" dirty="0"/>
          </a:p>
        </p:txBody>
      </p:sp>
      <p:pic>
        <p:nvPicPr>
          <p:cNvPr id="18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600200"/>
            <a:ext cx="4302351" cy="502085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8121556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2139696" cy="1261872"/>
          </a:xfrm>
        </p:spPr>
        <p:txBody>
          <a:bodyPr/>
          <a:lstStyle/>
          <a:p>
            <a:r>
              <a:rPr lang="en-US" b="1" dirty="0" smtClean="0"/>
              <a:t>MEMBERSHIP PROGRAMS </a:t>
            </a:r>
            <a:endParaRPr lang="en-US" b="1" dirty="0"/>
          </a:p>
        </p:txBody>
      </p:sp>
      <p:sp>
        <p:nvSpPr>
          <p:cNvPr id="3" name="Content Placeholder 2"/>
          <p:cNvSpPr>
            <a:spLocks noGrp="1"/>
          </p:cNvSpPr>
          <p:nvPr>
            <p:ph idx="1"/>
          </p:nvPr>
        </p:nvSpPr>
        <p:spPr/>
        <p:txBody>
          <a:bodyPr>
            <a:normAutofit/>
          </a:bodyPr>
          <a:lstStyle/>
          <a:p>
            <a:endParaRPr lang="en-US" dirty="0"/>
          </a:p>
        </p:txBody>
      </p:sp>
      <p:sp>
        <p:nvSpPr>
          <p:cNvPr id="4" name="Text Placeholder 3"/>
          <p:cNvSpPr>
            <a:spLocks noGrp="1"/>
          </p:cNvSpPr>
          <p:nvPr>
            <p:ph type="body" sz="half" idx="2"/>
          </p:nvPr>
        </p:nvSpPr>
        <p:spPr>
          <a:xfrm>
            <a:off x="457200" y="2130552"/>
            <a:ext cx="2209799" cy="4243615"/>
          </a:xfrm>
        </p:spPr>
        <p:txBody>
          <a:bodyPr>
            <a:normAutofit fontScale="92500"/>
          </a:bodyPr>
          <a:lstStyle/>
          <a:p>
            <a:r>
              <a:rPr lang="en-US" sz="2400" i="1" dirty="0" smtClean="0"/>
              <a:t>Structure membership levels around what you believe is close to the giving potential of donors.</a:t>
            </a:r>
          </a:p>
          <a:p>
            <a:endParaRPr lang="en-US" sz="2000" i="1" dirty="0" smtClean="0"/>
          </a:p>
          <a:p>
            <a:r>
              <a:rPr lang="en-US" sz="2400" i="1" dirty="0" smtClean="0"/>
              <a:t>Expect giving capacity to vary. </a:t>
            </a:r>
            <a:endParaRPr lang="en-US" sz="2400" i="1" dirty="0"/>
          </a:p>
          <a:p>
            <a:endParaRPr lang="en-US" sz="2000" i="1" dirty="0"/>
          </a:p>
        </p:txBody>
      </p:sp>
      <p:sp>
        <p:nvSpPr>
          <p:cNvPr id="5" name="Footer Placeholder 4"/>
          <p:cNvSpPr>
            <a:spLocks noGrp="1"/>
          </p:cNvSpPr>
          <p:nvPr>
            <p:ph type="ftr" sz="quarter" idx="11"/>
          </p:nvPr>
        </p:nvSpPr>
        <p:spPr/>
        <p:txBody>
          <a:bodyPr/>
          <a:lstStyle/>
          <a:p>
            <a:r>
              <a:rPr lang="en-US" dirty="0" smtClean="0"/>
              <a:t>Fundraising Best Practices | Cultural Differences?</a:t>
            </a:r>
            <a:endParaRPr lang="en-US" dirty="0"/>
          </a:p>
        </p:txBody>
      </p:sp>
      <p:sp>
        <p:nvSpPr>
          <p:cNvPr id="6" name="Slide Number Placeholder 5"/>
          <p:cNvSpPr>
            <a:spLocks noGrp="1"/>
          </p:cNvSpPr>
          <p:nvPr>
            <p:ph type="sldNum" sz="quarter" idx="12"/>
          </p:nvPr>
        </p:nvSpPr>
        <p:spPr/>
        <p:txBody>
          <a:bodyPr/>
          <a:lstStyle/>
          <a:p>
            <a:fld id="{8AF7BF85-B74E-45F2-A316-1B8E50CDA4CB}" type="slidenum">
              <a:rPr lang="en-US" smtClean="0"/>
              <a:t>81</a:t>
            </a:fld>
            <a:endParaRPr lang="en-US" dirty="0"/>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9545" y="685800"/>
            <a:ext cx="5745670"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633189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SPECIAL EVENTS</a:t>
            </a:r>
            <a:endParaRPr lang="en-US" dirty="0">
              <a:solidFill>
                <a:schemeClr val="tx1"/>
              </a:solidFill>
            </a:endParaRPr>
          </a:p>
        </p:txBody>
      </p:sp>
      <p:sp>
        <p:nvSpPr>
          <p:cNvPr id="3" name="Text Placeholder 2"/>
          <p:cNvSpPr>
            <a:spLocks noGrp="1"/>
          </p:cNvSpPr>
          <p:nvPr>
            <p:ph type="body" idx="1"/>
          </p:nvPr>
        </p:nvSpPr>
        <p:spPr/>
        <p:txBody>
          <a:bodyPr>
            <a:normAutofit/>
          </a:bodyPr>
          <a:lstStyle/>
          <a:p>
            <a:r>
              <a:rPr lang="en-US" dirty="0"/>
              <a:t>What experience have you had?</a:t>
            </a:r>
          </a:p>
          <a:p>
            <a:r>
              <a:rPr lang="en-US" dirty="0"/>
              <a:t>Best Practices to share? </a:t>
            </a:r>
          </a:p>
          <a:p>
            <a:endParaRPr lang="en-US" dirty="0"/>
          </a:p>
        </p:txBody>
      </p:sp>
      <p:sp>
        <p:nvSpPr>
          <p:cNvPr id="4" name="Footer Placeholder 3"/>
          <p:cNvSpPr>
            <a:spLocks noGrp="1"/>
          </p:cNvSpPr>
          <p:nvPr>
            <p:ph type="ftr" sz="quarter" idx="11"/>
          </p:nvPr>
        </p:nvSpPr>
        <p:spPr/>
        <p:txBody>
          <a:bodyPr/>
          <a:lstStyle/>
          <a:p>
            <a:r>
              <a:rPr lang="en-US" dirty="0" smtClean="0"/>
              <a:t>Fundraising Best Practices | Cultural Differences?</a:t>
            </a:r>
            <a:endParaRPr lang="en-US" dirty="0"/>
          </a:p>
        </p:txBody>
      </p:sp>
      <p:sp>
        <p:nvSpPr>
          <p:cNvPr id="5" name="Slide Number Placeholder 4"/>
          <p:cNvSpPr>
            <a:spLocks noGrp="1"/>
          </p:cNvSpPr>
          <p:nvPr>
            <p:ph type="sldNum" sz="quarter" idx="12"/>
          </p:nvPr>
        </p:nvSpPr>
        <p:spPr/>
        <p:txBody>
          <a:bodyPr/>
          <a:lstStyle/>
          <a:p>
            <a:fld id="{8AF7BF85-B74E-45F2-A316-1B8E50CDA4CB}" type="slidenum">
              <a:rPr lang="en-US" smtClean="0"/>
              <a:t>82</a:t>
            </a:fld>
            <a:endParaRPr lang="en-US" dirty="0"/>
          </a:p>
        </p:txBody>
      </p:sp>
    </p:spTree>
    <p:extLst>
      <p:ext uri="{BB962C8B-B14F-4D97-AF65-F5344CB8AC3E}">
        <p14:creationId xmlns:p14="http://schemas.microsoft.com/office/powerpoint/2010/main" val="85380986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chemeClr val="accent1">
                    <a:lumMod val="75000"/>
                  </a:schemeClr>
                </a:solidFill>
              </a:rPr>
              <a:t>Why Hold Special Events </a:t>
            </a:r>
            <a:endParaRPr lang="en-US" sz="3600" b="1" dirty="0">
              <a:solidFill>
                <a:schemeClr val="accent1">
                  <a:lumMod val="75000"/>
                </a:schemeClr>
              </a:solidFill>
            </a:endParaRPr>
          </a:p>
        </p:txBody>
      </p:sp>
      <p:sp>
        <p:nvSpPr>
          <p:cNvPr id="3" name="Content Placeholder 2"/>
          <p:cNvSpPr>
            <a:spLocks noGrp="1"/>
          </p:cNvSpPr>
          <p:nvPr>
            <p:ph sz="half" idx="1"/>
          </p:nvPr>
        </p:nvSpPr>
        <p:spPr>
          <a:xfrm>
            <a:off x="457200" y="1447800"/>
            <a:ext cx="4038600" cy="4718304"/>
          </a:xfrm>
        </p:spPr>
        <p:txBody>
          <a:bodyPr>
            <a:normAutofit fontScale="92500"/>
          </a:bodyPr>
          <a:lstStyle/>
          <a:p>
            <a:r>
              <a:rPr lang="en-US" dirty="0" smtClean="0"/>
              <a:t>Raise visibility </a:t>
            </a:r>
          </a:p>
          <a:p>
            <a:r>
              <a:rPr lang="en-US" dirty="0" smtClean="0"/>
              <a:t>Engage supporters </a:t>
            </a:r>
          </a:p>
          <a:p>
            <a:r>
              <a:rPr lang="en-US" dirty="0" smtClean="0"/>
              <a:t>Mobilize volunteers</a:t>
            </a:r>
          </a:p>
          <a:p>
            <a:r>
              <a:rPr lang="en-US" dirty="0" smtClean="0"/>
              <a:t>Celebrate achievements</a:t>
            </a:r>
          </a:p>
          <a:p>
            <a:r>
              <a:rPr lang="en-US" dirty="0" smtClean="0"/>
              <a:t>Highlight a particular issue</a:t>
            </a:r>
          </a:p>
          <a:p>
            <a:r>
              <a:rPr lang="en-US" dirty="0" smtClean="0"/>
              <a:t>Kick off a membership or fundraising campaign </a:t>
            </a:r>
          </a:p>
          <a:p>
            <a:r>
              <a:rPr lang="en-US" dirty="0" smtClean="0"/>
              <a:t>Get names!</a:t>
            </a:r>
            <a:endParaRPr lang="en-US" dirty="0"/>
          </a:p>
        </p:txBody>
      </p:sp>
      <p:sp>
        <p:nvSpPr>
          <p:cNvPr id="4" name="Content Placeholder 3"/>
          <p:cNvSpPr>
            <a:spLocks noGrp="1"/>
          </p:cNvSpPr>
          <p:nvPr>
            <p:ph sz="half" idx="2"/>
          </p:nvPr>
        </p:nvSpPr>
        <p:spPr>
          <a:xfrm>
            <a:off x="4572000" y="1371600"/>
            <a:ext cx="4572000" cy="4718304"/>
          </a:xfrm>
        </p:spPr>
        <p:txBody>
          <a:bodyPr>
            <a:normAutofit fontScale="92500"/>
          </a:bodyPr>
          <a:lstStyle/>
          <a:p>
            <a:pPr marL="0" indent="0">
              <a:buNone/>
            </a:pPr>
            <a:r>
              <a:rPr lang="en-US" i="1" dirty="0" smtClean="0"/>
              <a:t>“</a:t>
            </a:r>
            <a:r>
              <a:rPr lang="en-US" sz="2200" i="1" dirty="0" smtClean="0"/>
              <a:t>The biggest predictor of an event’s success is the quality and energy of the people who work on it…</a:t>
            </a:r>
          </a:p>
          <a:p>
            <a:pPr marL="0" indent="0">
              <a:buNone/>
            </a:pPr>
            <a:r>
              <a:rPr lang="en-US" sz="2200" i="1" dirty="0" smtClean="0"/>
              <a:t>and the size and dedication of your core supporters.”</a:t>
            </a:r>
            <a:endParaRPr lang="en-US" sz="2200" i="1" dirty="0"/>
          </a:p>
        </p:txBody>
      </p:sp>
      <p:sp>
        <p:nvSpPr>
          <p:cNvPr id="5" name="Footer Placeholder 4"/>
          <p:cNvSpPr>
            <a:spLocks noGrp="1"/>
          </p:cNvSpPr>
          <p:nvPr>
            <p:ph type="ftr" sz="quarter" idx="11"/>
          </p:nvPr>
        </p:nvSpPr>
        <p:spPr/>
        <p:txBody>
          <a:bodyPr/>
          <a:lstStyle/>
          <a:p>
            <a:r>
              <a:rPr lang="en-US" dirty="0" smtClean="0"/>
              <a:t>Fundraising Best Practices | Cultural Differences?</a:t>
            </a:r>
            <a:endParaRPr lang="en-US" dirty="0"/>
          </a:p>
        </p:txBody>
      </p:sp>
      <p:sp>
        <p:nvSpPr>
          <p:cNvPr id="6" name="Slide Number Placeholder 5"/>
          <p:cNvSpPr>
            <a:spLocks noGrp="1"/>
          </p:cNvSpPr>
          <p:nvPr>
            <p:ph type="sldNum" sz="quarter" idx="12"/>
          </p:nvPr>
        </p:nvSpPr>
        <p:spPr/>
        <p:txBody>
          <a:bodyPr/>
          <a:lstStyle/>
          <a:p>
            <a:fld id="{8AF7BF85-B74E-45F2-A316-1B8E50CDA4CB}" type="slidenum">
              <a:rPr lang="en-US" smtClean="0"/>
              <a:t>83</a:t>
            </a:fld>
            <a:endParaRPr lang="en-US"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254880"/>
            <a:ext cx="3124200" cy="1873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685800" y="5791200"/>
            <a:ext cx="8305800" cy="1015663"/>
          </a:xfrm>
          <a:prstGeom prst="rect">
            <a:avLst/>
          </a:prstGeom>
        </p:spPr>
        <p:txBody>
          <a:bodyPr wrap="square">
            <a:spAutoFit/>
          </a:bodyPr>
          <a:lstStyle/>
          <a:p>
            <a:pPr algn="ctr"/>
            <a:r>
              <a:rPr lang="en-US" sz="2000" dirty="0"/>
              <a:t>“</a:t>
            </a:r>
            <a:r>
              <a:rPr lang="en-US" sz="2000" i="1" dirty="0"/>
              <a:t>Events are hard—they are time-consuming. They are expensive and don’t always yield </a:t>
            </a:r>
            <a:r>
              <a:rPr lang="en-US" sz="2000" i="1" dirty="0" smtClean="0"/>
              <a:t>the results .” —</a:t>
            </a:r>
            <a:r>
              <a:rPr lang="en-US" sz="1400" b="1" i="1" dirty="0" smtClean="0"/>
              <a:t>Noelle </a:t>
            </a:r>
            <a:r>
              <a:rPr lang="en-US" sz="1400" b="1" i="1" dirty="0"/>
              <a:t>Delage</a:t>
            </a:r>
          </a:p>
          <a:p>
            <a:pPr algn="ctr"/>
            <a:r>
              <a:rPr lang="en-US" sz="2000" i="1" dirty="0" smtClean="0"/>
              <a:t> </a:t>
            </a:r>
            <a:endParaRPr lang="en-US" sz="2000" i="1" dirty="0"/>
          </a:p>
        </p:txBody>
      </p:sp>
    </p:spTree>
    <p:extLst>
      <p:ext uri="{BB962C8B-B14F-4D97-AF65-F5344CB8AC3E}">
        <p14:creationId xmlns:p14="http://schemas.microsoft.com/office/powerpoint/2010/main" val="226790173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838200"/>
            <a:ext cx="2292096" cy="1261872"/>
          </a:xfrm>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b="1" dirty="0" smtClean="0"/>
              <a:t>SPECIAL EVENTS  </a:t>
            </a:r>
            <a:r>
              <a:rPr lang="en-US" dirty="0" smtClean="0"/>
              <a:t/>
            </a:r>
            <a:br>
              <a:rPr lang="en-US" dirty="0" smtClean="0"/>
            </a:br>
            <a:r>
              <a:rPr lang="en-US" dirty="0"/>
              <a:t/>
            </a:r>
            <a:br>
              <a:rPr lang="en-US" dirty="0"/>
            </a:br>
            <a:endParaRPr lang="en-US" dirty="0"/>
          </a:p>
        </p:txBody>
      </p:sp>
      <p:sp>
        <p:nvSpPr>
          <p:cNvPr id="3" name="Content Placeholder 2"/>
          <p:cNvSpPr>
            <a:spLocks noGrp="1"/>
          </p:cNvSpPr>
          <p:nvPr>
            <p:ph idx="1"/>
          </p:nvPr>
        </p:nvSpPr>
        <p:spPr>
          <a:xfrm>
            <a:off x="2743200" y="609600"/>
            <a:ext cx="6400800" cy="6248400"/>
          </a:xfrm>
        </p:spPr>
        <p:txBody>
          <a:bodyPr>
            <a:normAutofit fontScale="85000" lnSpcReduction="20000"/>
          </a:bodyPr>
          <a:lstStyle/>
          <a:p>
            <a:r>
              <a:rPr lang="en-US" sz="2600" dirty="0" smtClean="0"/>
              <a:t>Get clear on your real objective—raise money or other goals? </a:t>
            </a:r>
          </a:p>
          <a:p>
            <a:pPr marL="0" indent="0">
              <a:buNone/>
            </a:pPr>
            <a:endParaRPr lang="en-US" sz="2600" dirty="0"/>
          </a:p>
          <a:p>
            <a:r>
              <a:rPr lang="en-US" sz="2600" dirty="0"/>
              <a:t>Aim for a creative event or a new twist on an event—something with PR interest</a:t>
            </a:r>
          </a:p>
          <a:p>
            <a:pPr marL="0" indent="0">
              <a:buNone/>
            </a:pPr>
            <a:endParaRPr lang="en-US" sz="2600" dirty="0" smtClean="0"/>
          </a:p>
          <a:p>
            <a:r>
              <a:rPr lang="en-US" sz="2600" dirty="0"/>
              <a:t>O</a:t>
            </a:r>
            <a:r>
              <a:rPr lang="en-US" sz="2600" dirty="0" smtClean="0"/>
              <a:t>ver estimate expenses by 20% and underestimate revenues</a:t>
            </a:r>
          </a:p>
          <a:p>
            <a:endParaRPr lang="en-US" sz="2600" dirty="0" smtClean="0"/>
          </a:p>
          <a:p>
            <a:r>
              <a:rPr lang="en-US" sz="2600" dirty="0"/>
              <a:t>Honestly evaluate the time and effort required </a:t>
            </a:r>
          </a:p>
          <a:p>
            <a:pPr marL="0" indent="0">
              <a:buNone/>
            </a:pPr>
            <a:endParaRPr lang="en-US" sz="2600" dirty="0" smtClean="0"/>
          </a:p>
          <a:p>
            <a:r>
              <a:rPr lang="en-US" sz="2600" dirty="0" smtClean="0"/>
              <a:t>Recruit the right person to chair the event (and identify the leadership a year ahead) </a:t>
            </a:r>
          </a:p>
          <a:p>
            <a:endParaRPr lang="en-US" sz="2600" dirty="0"/>
          </a:p>
          <a:p>
            <a:r>
              <a:rPr lang="en-US" sz="2600" dirty="0" smtClean="0"/>
              <a:t>Close attention to details—create tools and processes for repeating the event</a:t>
            </a:r>
          </a:p>
          <a:p>
            <a:endParaRPr lang="en-US" sz="2600" dirty="0"/>
          </a:p>
          <a:p>
            <a:r>
              <a:rPr lang="en-US" sz="2600" dirty="0" smtClean="0"/>
              <a:t>Create corporate sponsorship opportunities</a:t>
            </a:r>
          </a:p>
          <a:p>
            <a:endParaRPr lang="en-US" sz="2000" dirty="0"/>
          </a:p>
          <a:p>
            <a:endParaRPr lang="en-US" sz="2000" dirty="0" smtClean="0"/>
          </a:p>
          <a:p>
            <a:endParaRPr lang="en-US" sz="2000" dirty="0"/>
          </a:p>
          <a:p>
            <a:pPr marL="0" indent="0">
              <a:buNone/>
            </a:pPr>
            <a:endParaRPr lang="en-US" sz="2000" dirty="0" smtClean="0"/>
          </a:p>
          <a:p>
            <a:endParaRPr lang="en-US" sz="2000" dirty="0" smtClean="0"/>
          </a:p>
          <a:p>
            <a:endParaRPr lang="en-US" sz="2000" dirty="0" smtClean="0"/>
          </a:p>
        </p:txBody>
      </p:sp>
      <p:sp>
        <p:nvSpPr>
          <p:cNvPr id="4" name="Text Placeholder 3"/>
          <p:cNvSpPr>
            <a:spLocks noGrp="1"/>
          </p:cNvSpPr>
          <p:nvPr>
            <p:ph type="body" sz="half" idx="2"/>
          </p:nvPr>
        </p:nvSpPr>
        <p:spPr>
          <a:xfrm>
            <a:off x="152400" y="1600200"/>
            <a:ext cx="2520696" cy="4472215"/>
          </a:xfrm>
        </p:spPr>
        <p:txBody>
          <a:bodyPr>
            <a:normAutofit/>
          </a:bodyPr>
          <a:lstStyle/>
          <a:p>
            <a:r>
              <a:rPr lang="en-US" sz="2400" dirty="0" smtClean="0">
                <a:solidFill>
                  <a:schemeClr val="accent1">
                    <a:lumMod val="75000"/>
                  </a:schemeClr>
                </a:solidFill>
              </a:rPr>
              <a:t> Best Practices </a:t>
            </a:r>
          </a:p>
          <a:p>
            <a:endParaRPr lang="en-US" sz="2400" dirty="0"/>
          </a:p>
          <a:p>
            <a:r>
              <a:rPr lang="en-US" sz="2000" i="1" dirty="0" smtClean="0"/>
              <a:t>“Many special events are an </a:t>
            </a:r>
            <a:r>
              <a:rPr lang="en-US" sz="2000" b="1" i="1" u="sng" dirty="0" smtClean="0"/>
              <a:t>inefficient</a:t>
            </a:r>
            <a:r>
              <a:rPr lang="en-US" sz="2000" i="1" dirty="0" smtClean="0"/>
              <a:t> way of raising money, bringing in $1.00 for every $1.33 spent on them.”</a:t>
            </a:r>
          </a:p>
          <a:p>
            <a:r>
              <a:rPr lang="en-US" sz="1600" dirty="0" smtClean="0"/>
              <a:t>—Charity Navigator </a:t>
            </a:r>
          </a:p>
        </p:txBody>
      </p:sp>
      <p:sp>
        <p:nvSpPr>
          <p:cNvPr id="5" name="Footer Placeholder 4"/>
          <p:cNvSpPr>
            <a:spLocks noGrp="1"/>
          </p:cNvSpPr>
          <p:nvPr>
            <p:ph type="ftr" sz="quarter" idx="11"/>
          </p:nvPr>
        </p:nvSpPr>
        <p:spPr/>
        <p:txBody>
          <a:bodyPr/>
          <a:lstStyle/>
          <a:p>
            <a:r>
              <a:rPr lang="en-US" dirty="0" smtClean="0"/>
              <a:t>Fundraising Best Practices | Cultural Differences?</a:t>
            </a:r>
            <a:endParaRPr lang="en-US" dirty="0"/>
          </a:p>
        </p:txBody>
      </p:sp>
      <p:sp>
        <p:nvSpPr>
          <p:cNvPr id="6" name="Slide Number Placeholder 5"/>
          <p:cNvSpPr>
            <a:spLocks noGrp="1"/>
          </p:cNvSpPr>
          <p:nvPr>
            <p:ph type="sldNum" sz="quarter" idx="12"/>
          </p:nvPr>
        </p:nvSpPr>
        <p:spPr/>
        <p:txBody>
          <a:bodyPr/>
          <a:lstStyle/>
          <a:p>
            <a:fld id="{8AF7BF85-B74E-45F2-A316-1B8E50CDA4CB}" type="slidenum">
              <a:rPr lang="en-US" smtClean="0"/>
              <a:t>84</a:t>
            </a:fld>
            <a:endParaRPr lang="en-US" dirty="0"/>
          </a:p>
        </p:txBody>
      </p:sp>
    </p:spTree>
    <p:extLst>
      <p:ext uri="{BB962C8B-B14F-4D97-AF65-F5344CB8AC3E}">
        <p14:creationId xmlns:p14="http://schemas.microsoft.com/office/powerpoint/2010/main" val="138768483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chemeClr val="accent1">
                    <a:lumMod val="75000"/>
                  </a:schemeClr>
                </a:solidFill>
              </a:rPr>
              <a:t>A Story of Two Galas</a:t>
            </a:r>
            <a:br>
              <a:rPr lang="en-US" b="1" dirty="0" smtClean="0">
                <a:solidFill>
                  <a:schemeClr val="accent1">
                    <a:lumMod val="75000"/>
                  </a:schemeClr>
                </a:solidFill>
              </a:rPr>
            </a:br>
            <a:r>
              <a:rPr lang="en-US" sz="3100" b="1" dirty="0" smtClean="0">
                <a:solidFill>
                  <a:schemeClr val="accent1">
                    <a:lumMod val="75000"/>
                  </a:schemeClr>
                </a:solidFill>
              </a:rPr>
              <a:t>One Successful—One Not     </a:t>
            </a:r>
            <a:endParaRPr lang="en-US" sz="3100" b="1" dirty="0">
              <a:solidFill>
                <a:schemeClr val="accent1">
                  <a:lumMod val="75000"/>
                </a:schemeClr>
              </a:solidFill>
            </a:endParaRPr>
          </a:p>
        </p:txBody>
      </p:sp>
      <p:sp>
        <p:nvSpPr>
          <p:cNvPr id="6" name="Text Placeholder 5"/>
          <p:cNvSpPr>
            <a:spLocks noGrp="1"/>
          </p:cNvSpPr>
          <p:nvPr>
            <p:ph type="body" idx="1"/>
          </p:nvPr>
        </p:nvSpPr>
        <p:spPr>
          <a:xfrm>
            <a:off x="428478" y="2027238"/>
            <a:ext cx="3931920" cy="639762"/>
          </a:xfrm>
        </p:spPr>
        <p:txBody>
          <a:bodyPr>
            <a:normAutofit/>
          </a:bodyPr>
          <a:lstStyle/>
          <a:p>
            <a:r>
              <a:rPr lang="en-US" sz="2400" b="1" dirty="0" smtClean="0"/>
              <a:t>The All Out Gala </a:t>
            </a:r>
            <a:endParaRPr lang="en-US" sz="2400" b="1" dirty="0"/>
          </a:p>
        </p:txBody>
      </p:sp>
      <p:pic>
        <p:nvPicPr>
          <p:cNvPr id="8194"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1406769" y="4648200"/>
            <a:ext cx="1905000" cy="1905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Text Placeholder 6"/>
          <p:cNvSpPr>
            <a:spLocks noGrp="1"/>
          </p:cNvSpPr>
          <p:nvPr>
            <p:ph type="body" sz="quarter" idx="3"/>
          </p:nvPr>
        </p:nvSpPr>
        <p:spPr>
          <a:xfrm>
            <a:off x="4724400" y="2080846"/>
            <a:ext cx="3931920" cy="639762"/>
          </a:xfrm>
        </p:spPr>
        <p:txBody>
          <a:bodyPr>
            <a:normAutofit/>
          </a:bodyPr>
          <a:lstStyle/>
          <a:p>
            <a:r>
              <a:rPr lang="en-US" sz="2400" b="1" dirty="0" smtClean="0"/>
              <a:t>The Scaled Back Event </a:t>
            </a:r>
            <a:endParaRPr lang="en-US" sz="2400" b="1" dirty="0"/>
          </a:p>
        </p:txBody>
      </p:sp>
      <p:sp>
        <p:nvSpPr>
          <p:cNvPr id="8" name="Content Placeholder 7"/>
          <p:cNvSpPr>
            <a:spLocks noGrp="1"/>
          </p:cNvSpPr>
          <p:nvPr>
            <p:ph sz="quarter" idx="4"/>
          </p:nvPr>
        </p:nvSpPr>
        <p:spPr>
          <a:xfrm>
            <a:off x="4724400" y="2667000"/>
            <a:ext cx="4419600" cy="3951288"/>
          </a:xfrm>
        </p:spPr>
        <p:txBody>
          <a:bodyPr>
            <a:normAutofit/>
          </a:bodyPr>
          <a:lstStyle/>
          <a:p>
            <a:r>
              <a:rPr lang="en-US" sz="1800" dirty="0" smtClean="0"/>
              <a:t>Simple cocktail reception </a:t>
            </a:r>
          </a:p>
          <a:p>
            <a:r>
              <a:rPr lang="en-US" sz="1800" dirty="0" smtClean="0"/>
              <a:t>Tiered pricing for tickets—from $75 to $1,000—you decide what to pay</a:t>
            </a:r>
          </a:p>
          <a:p>
            <a:r>
              <a:rPr lang="en-US" sz="1800" dirty="0" smtClean="0"/>
              <a:t>Patrons listed in program (by pricing tier)—public recognition of ticket price</a:t>
            </a:r>
            <a:endParaRPr lang="en-US" sz="1800" dirty="0"/>
          </a:p>
          <a:p>
            <a:r>
              <a:rPr lang="en-US" sz="1800" i="1" dirty="0" smtClean="0"/>
              <a:t>Surprising number of people bought tickets at the $1,000 level.  </a:t>
            </a:r>
          </a:p>
          <a:p>
            <a:endParaRPr lang="en-US" sz="1800" dirty="0"/>
          </a:p>
          <a:p>
            <a:endParaRPr lang="en-US" sz="1800" dirty="0" smtClean="0"/>
          </a:p>
          <a:p>
            <a:pPr marL="0" indent="0">
              <a:buNone/>
            </a:pPr>
            <a:endParaRPr lang="en-US" sz="1800" dirty="0"/>
          </a:p>
        </p:txBody>
      </p:sp>
      <p:sp>
        <p:nvSpPr>
          <p:cNvPr id="4" name="Footer Placeholder 3"/>
          <p:cNvSpPr>
            <a:spLocks noGrp="1"/>
          </p:cNvSpPr>
          <p:nvPr>
            <p:ph type="ftr" sz="quarter" idx="11"/>
          </p:nvPr>
        </p:nvSpPr>
        <p:spPr/>
        <p:txBody>
          <a:bodyPr/>
          <a:lstStyle/>
          <a:p>
            <a:r>
              <a:rPr lang="en-US" dirty="0" smtClean="0"/>
              <a:t>Fundraising Best Practices | Cultural Differences?</a:t>
            </a:r>
            <a:endParaRPr lang="en-US" dirty="0"/>
          </a:p>
        </p:txBody>
      </p:sp>
      <p:sp>
        <p:nvSpPr>
          <p:cNvPr id="5" name="Slide Number Placeholder 4"/>
          <p:cNvSpPr>
            <a:spLocks noGrp="1"/>
          </p:cNvSpPr>
          <p:nvPr>
            <p:ph type="sldNum" sz="quarter" idx="12"/>
          </p:nvPr>
        </p:nvSpPr>
        <p:spPr/>
        <p:txBody>
          <a:bodyPr/>
          <a:lstStyle/>
          <a:p>
            <a:fld id="{8AF7BF85-B74E-45F2-A316-1B8E50CDA4CB}" type="slidenum">
              <a:rPr lang="en-US" smtClean="0"/>
              <a:t>85</a:t>
            </a:fld>
            <a:endParaRPr lang="en-US" dirty="0"/>
          </a:p>
        </p:txBody>
      </p:sp>
      <p:sp>
        <p:nvSpPr>
          <p:cNvPr id="9" name="TextBox 8"/>
          <p:cNvSpPr txBox="1"/>
          <p:nvPr/>
        </p:nvSpPr>
        <p:spPr>
          <a:xfrm>
            <a:off x="527538" y="2667000"/>
            <a:ext cx="3733800" cy="2031325"/>
          </a:xfrm>
          <a:prstGeom prst="rect">
            <a:avLst/>
          </a:prstGeom>
          <a:noFill/>
        </p:spPr>
        <p:txBody>
          <a:bodyPr wrap="square" rtlCol="0">
            <a:spAutoFit/>
          </a:bodyPr>
          <a:lstStyle/>
          <a:p>
            <a:pPr marL="285750" indent="-285750">
              <a:buClr>
                <a:schemeClr val="accent1"/>
              </a:buClr>
              <a:buFont typeface="Arial" panose="020B0604020202020204" pitchFamily="34" charset="0"/>
              <a:buChar char="•"/>
            </a:pPr>
            <a:r>
              <a:rPr lang="en-US" dirty="0" smtClean="0"/>
              <a:t>Lavish event—tickets 150 Euros</a:t>
            </a:r>
          </a:p>
          <a:p>
            <a:pPr marL="285750" indent="-285750">
              <a:buClr>
                <a:schemeClr val="accent1"/>
              </a:buClr>
              <a:buFont typeface="Arial" panose="020B0604020202020204" pitchFamily="34" charset="0"/>
              <a:buChar char="•"/>
            </a:pPr>
            <a:r>
              <a:rPr lang="en-US" dirty="0" smtClean="0"/>
              <a:t>Led by well-connected person in the community.   </a:t>
            </a:r>
          </a:p>
          <a:p>
            <a:pPr marL="285750" indent="-285750">
              <a:buClr>
                <a:schemeClr val="accent1"/>
              </a:buClr>
              <a:buFont typeface="Arial" panose="020B0604020202020204" pitchFamily="34" charset="0"/>
              <a:buChar char="•"/>
            </a:pPr>
            <a:r>
              <a:rPr lang="en-US" dirty="0" smtClean="0"/>
              <a:t>Top hotel venue</a:t>
            </a:r>
          </a:p>
          <a:p>
            <a:pPr marL="285750" indent="-285750">
              <a:buClr>
                <a:schemeClr val="accent1"/>
              </a:buClr>
              <a:buFont typeface="Arial" panose="020B0604020202020204" pitchFamily="34" charset="0"/>
              <a:buChar char="•"/>
            </a:pPr>
            <a:r>
              <a:rPr lang="en-US" dirty="0" smtClean="0"/>
              <a:t>Well-known personality as MC</a:t>
            </a:r>
          </a:p>
          <a:p>
            <a:pPr marL="285750" indent="-285750">
              <a:buClr>
                <a:schemeClr val="accent1"/>
              </a:buClr>
              <a:buFont typeface="Arial" panose="020B0604020202020204" pitchFamily="34" charset="0"/>
              <a:buChar char="•"/>
            </a:pPr>
            <a:r>
              <a:rPr lang="en-US" dirty="0" smtClean="0"/>
              <a:t>Included a fundraising auction </a:t>
            </a:r>
          </a:p>
          <a:p>
            <a:endParaRPr lang="en-US" dirty="0"/>
          </a:p>
        </p:txBody>
      </p:sp>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0877" y="4953000"/>
            <a:ext cx="1981200" cy="134296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6" name="Picture 2" descr="C:\Users\Marlene\Documents\NADACE PARTNERSTVI\US Embassy Grant- Fall 2017\Best Practices Workshop\Images\Jim Dunn 2017 Headsho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14245" y="381001"/>
            <a:ext cx="1201155" cy="15656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782715" y="1985107"/>
            <a:ext cx="832279" cy="276999"/>
          </a:xfrm>
          <a:prstGeom prst="rect">
            <a:avLst/>
          </a:prstGeom>
          <a:noFill/>
        </p:spPr>
        <p:txBody>
          <a:bodyPr wrap="none" rtlCol="0">
            <a:spAutoFit/>
          </a:bodyPr>
          <a:lstStyle/>
          <a:p>
            <a:r>
              <a:rPr lang="en-US" sz="1200" dirty="0" smtClean="0"/>
              <a:t>Jim Dunn</a:t>
            </a:r>
            <a:endParaRPr lang="en-US" sz="1200" dirty="0"/>
          </a:p>
        </p:txBody>
      </p:sp>
    </p:spTree>
    <p:extLst>
      <p:ext uri="{BB962C8B-B14F-4D97-AF65-F5344CB8AC3E}">
        <p14:creationId xmlns:p14="http://schemas.microsoft.com/office/powerpoint/2010/main" val="89051241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33400" y="457200"/>
            <a:ext cx="2139696" cy="1261872"/>
          </a:xfrm>
        </p:spPr>
        <p:txBody>
          <a:bodyPr>
            <a:normAutofit/>
          </a:bodyPr>
          <a:lstStyle/>
          <a:p>
            <a:r>
              <a:rPr lang="en-US" b="1" dirty="0" smtClean="0"/>
              <a:t>SPECIAL EVENTS</a:t>
            </a:r>
            <a:endParaRPr lang="en-US" b="1" dirty="0"/>
          </a:p>
        </p:txBody>
      </p:sp>
      <p:sp>
        <p:nvSpPr>
          <p:cNvPr id="8" name="Content Placeholder 7"/>
          <p:cNvSpPr>
            <a:spLocks noGrp="1"/>
          </p:cNvSpPr>
          <p:nvPr>
            <p:ph idx="1"/>
          </p:nvPr>
        </p:nvSpPr>
        <p:spPr>
          <a:xfrm>
            <a:off x="2819400" y="533400"/>
            <a:ext cx="6096000" cy="5791200"/>
          </a:xfrm>
        </p:spPr>
        <p:txBody>
          <a:bodyPr>
            <a:normAutofit lnSpcReduction="10000"/>
          </a:bodyPr>
          <a:lstStyle/>
          <a:p>
            <a:pPr marL="0" indent="0">
              <a:buNone/>
            </a:pPr>
            <a:r>
              <a:rPr lang="en-US" sz="2400" b="1" dirty="0" smtClean="0">
                <a:solidFill>
                  <a:schemeClr val="accent1">
                    <a:lumMod val="75000"/>
                  </a:schemeClr>
                </a:solidFill>
              </a:rPr>
              <a:t>Three Ways to Boost Your Special Event </a:t>
            </a:r>
          </a:p>
          <a:p>
            <a:pPr marL="0" indent="0">
              <a:buNone/>
            </a:pPr>
            <a:endParaRPr lang="en-US" sz="2400" b="1" dirty="0">
              <a:solidFill>
                <a:schemeClr val="accent1">
                  <a:lumMod val="75000"/>
                </a:schemeClr>
              </a:solidFill>
            </a:endParaRPr>
          </a:p>
          <a:p>
            <a:pPr marL="0" indent="0">
              <a:buNone/>
            </a:pPr>
            <a:r>
              <a:rPr lang="en-US" sz="2400" dirty="0" smtClean="0"/>
              <a:t>Peer to Peer Fundraising</a:t>
            </a:r>
          </a:p>
          <a:p>
            <a:pPr marL="0" indent="0">
              <a:buNone/>
            </a:pPr>
            <a:r>
              <a:rPr lang="en-US" sz="2000" dirty="0" smtClean="0"/>
              <a:t>Tap into your supporters’ networks. </a:t>
            </a:r>
          </a:p>
          <a:p>
            <a:pPr marL="0" indent="0">
              <a:buNone/>
            </a:pPr>
            <a:r>
              <a:rPr lang="en-US" sz="2000" dirty="0" smtClean="0"/>
              <a:t>Have them fundraise for you.  </a:t>
            </a:r>
            <a:endParaRPr lang="en-US" sz="2400" dirty="0" smtClean="0"/>
          </a:p>
          <a:p>
            <a:pPr marL="274320" lvl="1" indent="0">
              <a:buNone/>
            </a:pPr>
            <a:endParaRPr lang="en-US" sz="2400" dirty="0" smtClean="0"/>
          </a:p>
          <a:p>
            <a:pPr marL="274320" lvl="1" indent="0">
              <a:buNone/>
            </a:pPr>
            <a:endParaRPr lang="en-US" sz="2400" dirty="0" smtClean="0"/>
          </a:p>
          <a:p>
            <a:pPr marL="0" indent="0">
              <a:buNone/>
            </a:pPr>
            <a:r>
              <a:rPr lang="en-US" sz="2400" dirty="0" smtClean="0"/>
              <a:t>“Raise Your Paw”  (hand)</a:t>
            </a:r>
          </a:p>
          <a:p>
            <a:pPr marL="0" indent="0">
              <a:buNone/>
            </a:pPr>
            <a:r>
              <a:rPr lang="en-US" sz="2000" dirty="0" smtClean="0"/>
              <a:t>Direct appeal to fund specific needs </a:t>
            </a:r>
          </a:p>
          <a:p>
            <a:pPr marL="0" indent="0">
              <a:buNone/>
            </a:pPr>
            <a:r>
              <a:rPr lang="en-US" sz="2000" dirty="0" smtClean="0"/>
              <a:t>at a fundraising event. </a:t>
            </a:r>
          </a:p>
          <a:p>
            <a:pPr marL="0" indent="0">
              <a:buNone/>
            </a:pPr>
            <a:endParaRPr lang="en-US" sz="2400" dirty="0" smtClean="0"/>
          </a:p>
          <a:p>
            <a:pPr marL="0" indent="0">
              <a:buNone/>
            </a:pPr>
            <a:endParaRPr lang="en-US" sz="2400" dirty="0" smtClean="0"/>
          </a:p>
          <a:p>
            <a:pPr marL="0" indent="0">
              <a:buNone/>
            </a:pPr>
            <a:endParaRPr lang="en-US" sz="2400" dirty="0"/>
          </a:p>
          <a:p>
            <a:pPr marL="0" indent="0">
              <a:buNone/>
            </a:pPr>
            <a:r>
              <a:rPr lang="en-US" sz="2400" dirty="0" smtClean="0"/>
              <a:t>“We missed you—but you can still help”.</a:t>
            </a:r>
          </a:p>
          <a:p>
            <a:pPr marL="0" indent="0">
              <a:buNone/>
            </a:pPr>
            <a:r>
              <a:rPr lang="en-US" sz="2000" dirty="0" smtClean="0"/>
              <a:t>Reach out to non-attendees. </a:t>
            </a:r>
            <a:endParaRPr lang="en-US" sz="2000" dirty="0"/>
          </a:p>
        </p:txBody>
      </p:sp>
      <p:sp>
        <p:nvSpPr>
          <p:cNvPr id="19" name="Text Placeholder 18"/>
          <p:cNvSpPr>
            <a:spLocks noGrp="1"/>
          </p:cNvSpPr>
          <p:nvPr>
            <p:ph type="body" sz="half" idx="2"/>
          </p:nvPr>
        </p:nvSpPr>
        <p:spPr/>
        <p:txBody>
          <a:bodyPr>
            <a:normAutofit/>
          </a:bodyPr>
          <a:lstStyle/>
          <a:p>
            <a:r>
              <a:rPr lang="en-US" sz="2400" i="1" dirty="0"/>
              <a:t/>
            </a:r>
            <a:br>
              <a:rPr lang="en-US" sz="2400" i="1" dirty="0"/>
            </a:br>
            <a:endParaRPr lang="en-US" sz="2400" i="1" dirty="0" smtClean="0"/>
          </a:p>
          <a:p>
            <a:r>
              <a:rPr lang="en-US" sz="2400" i="1" dirty="0" smtClean="0"/>
              <a:t>Look for Ways to Leverage the Full Potential of Your Event</a:t>
            </a:r>
            <a:endParaRPr lang="en-US" sz="2400" i="1" dirty="0"/>
          </a:p>
        </p:txBody>
      </p:sp>
      <p:sp>
        <p:nvSpPr>
          <p:cNvPr id="5" name="Footer Placeholder 4"/>
          <p:cNvSpPr>
            <a:spLocks noGrp="1"/>
          </p:cNvSpPr>
          <p:nvPr>
            <p:ph type="ftr" sz="quarter" idx="11"/>
          </p:nvPr>
        </p:nvSpPr>
        <p:spPr/>
        <p:txBody>
          <a:bodyPr/>
          <a:lstStyle/>
          <a:p>
            <a:r>
              <a:rPr lang="en-US" dirty="0" smtClean="0"/>
              <a:t>Fundraising Best Practices | Cultural Differences?</a:t>
            </a:r>
            <a:endParaRPr lang="en-US" dirty="0"/>
          </a:p>
        </p:txBody>
      </p:sp>
      <p:sp>
        <p:nvSpPr>
          <p:cNvPr id="6" name="Slide Number Placeholder 5"/>
          <p:cNvSpPr>
            <a:spLocks noGrp="1"/>
          </p:cNvSpPr>
          <p:nvPr>
            <p:ph type="sldNum" sz="quarter" idx="12"/>
          </p:nvPr>
        </p:nvSpPr>
        <p:spPr/>
        <p:txBody>
          <a:bodyPr/>
          <a:lstStyle/>
          <a:p>
            <a:fld id="{8AF7BF85-B74E-45F2-A316-1B8E50CDA4CB}" type="slidenum">
              <a:rPr lang="en-US" smtClean="0"/>
              <a:pPr/>
              <a:t>86</a:t>
            </a:fld>
            <a:endParaRPr lang="en-US" dirty="0"/>
          </a:p>
        </p:txBody>
      </p:sp>
      <p:pic>
        <p:nvPicPr>
          <p:cNvPr id="717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0009" y="990600"/>
            <a:ext cx="1888979" cy="206940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6884492" y="3395707"/>
            <a:ext cx="2140012" cy="188897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235662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tx1"/>
                </a:solidFill>
              </a:rPr>
              <a:t>Trend Alert  </a:t>
            </a:r>
            <a:r>
              <a:rPr lang="en-US" b="1" dirty="0" smtClean="0">
                <a:solidFill>
                  <a:schemeClr val="accent1">
                    <a:lumMod val="75000"/>
                  </a:schemeClr>
                </a:solidFill>
              </a:rPr>
              <a:t/>
            </a:r>
            <a:br>
              <a:rPr lang="en-US" b="1" dirty="0" smtClean="0">
                <a:solidFill>
                  <a:schemeClr val="accent1">
                    <a:lumMod val="75000"/>
                  </a:schemeClr>
                </a:solidFill>
              </a:rPr>
            </a:br>
            <a:r>
              <a:rPr lang="en-US" b="1" dirty="0" smtClean="0">
                <a:solidFill>
                  <a:schemeClr val="accent1">
                    <a:lumMod val="75000"/>
                  </a:schemeClr>
                </a:solidFill>
              </a:rPr>
              <a:t>Hosted Small Gatherings</a:t>
            </a:r>
            <a:endParaRPr lang="en-US" b="1" dirty="0">
              <a:solidFill>
                <a:schemeClr val="accent1">
                  <a:lumMod val="75000"/>
                </a:schemeClr>
              </a:solidFill>
            </a:endParaRPr>
          </a:p>
        </p:txBody>
      </p:sp>
      <p:sp>
        <p:nvSpPr>
          <p:cNvPr id="3" name="Content Placeholder 2"/>
          <p:cNvSpPr>
            <a:spLocks noGrp="1"/>
          </p:cNvSpPr>
          <p:nvPr>
            <p:ph idx="1"/>
          </p:nvPr>
        </p:nvSpPr>
        <p:spPr>
          <a:xfrm>
            <a:off x="363904" y="1969028"/>
            <a:ext cx="8229600" cy="4736571"/>
          </a:xfrm>
        </p:spPr>
        <p:txBody>
          <a:bodyPr>
            <a:normAutofit fontScale="85000" lnSpcReduction="10000"/>
          </a:bodyPr>
          <a:lstStyle/>
          <a:p>
            <a:pPr marL="0" indent="0" algn="ctr">
              <a:buNone/>
            </a:pPr>
            <a:r>
              <a:rPr lang="en-US" sz="2800" i="1" dirty="0" smtClean="0"/>
              <a:t>“You </a:t>
            </a:r>
            <a:r>
              <a:rPr lang="en-US" sz="2800" i="1" dirty="0"/>
              <a:t>don’t want to get into the entertainment </a:t>
            </a:r>
            <a:r>
              <a:rPr lang="en-US" sz="2800" i="1" dirty="0" smtClean="0"/>
              <a:t>business—so this is where friends and supporters can help.”  </a:t>
            </a:r>
          </a:p>
          <a:p>
            <a:pPr marL="0" indent="0">
              <a:buNone/>
            </a:pPr>
            <a:endParaRPr lang="en-US" dirty="0"/>
          </a:p>
          <a:p>
            <a:pPr marL="0" indent="0">
              <a:buNone/>
            </a:pPr>
            <a:r>
              <a:rPr lang="en-US" sz="2800" b="1" dirty="0" smtClean="0">
                <a:solidFill>
                  <a:schemeClr val="accent1">
                    <a:lumMod val="75000"/>
                  </a:schemeClr>
                </a:solidFill>
              </a:rPr>
              <a:t>Focused, salon-type events </a:t>
            </a:r>
            <a:r>
              <a:rPr lang="en-US" sz="2800" b="1" dirty="0">
                <a:solidFill>
                  <a:schemeClr val="accent1">
                    <a:lumMod val="75000"/>
                  </a:schemeClr>
                </a:solidFill>
              </a:rPr>
              <a:t>in people’s homes</a:t>
            </a:r>
            <a:r>
              <a:rPr lang="en-US" b="1" dirty="0">
                <a:solidFill>
                  <a:schemeClr val="accent1">
                    <a:lumMod val="75000"/>
                  </a:schemeClr>
                </a:solidFill>
              </a:rPr>
              <a:t>.  </a:t>
            </a:r>
            <a:endParaRPr lang="en-US" b="1" dirty="0" smtClean="0">
              <a:solidFill>
                <a:schemeClr val="accent1">
                  <a:lumMod val="75000"/>
                </a:schemeClr>
              </a:solidFill>
            </a:endParaRPr>
          </a:p>
          <a:p>
            <a:r>
              <a:rPr lang="en-US" dirty="0" smtClean="0"/>
              <a:t>Smaller, intimate gatherings usually featuring a speaker</a:t>
            </a:r>
          </a:p>
          <a:p>
            <a:r>
              <a:rPr lang="en-US" dirty="0" smtClean="0"/>
              <a:t>At </a:t>
            </a:r>
            <a:r>
              <a:rPr lang="en-US" dirty="0"/>
              <a:t>the end of the evening, </a:t>
            </a:r>
            <a:r>
              <a:rPr lang="en-US" dirty="0" smtClean="0"/>
              <a:t>people asked to </a:t>
            </a:r>
            <a:r>
              <a:rPr lang="en-US" dirty="0"/>
              <a:t>give. </a:t>
            </a:r>
            <a:endParaRPr lang="en-US" dirty="0" smtClean="0"/>
          </a:p>
          <a:p>
            <a:endParaRPr lang="en-US" sz="2200" dirty="0"/>
          </a:p>
          <a:p>
            <a:pPr marL="0" indent="0">
              <a:buNone/>
            </a:pPr>
            <a:r>
              <a:rPr lang="en-US" sz="2600" dirty="0" smtClean="0">
                <a:latin typeface="+mj-lt"/>
                <a:ea typeface="Calibri"/>
                <a:cs typeface="Times New Roman"/>
              </a:rPr>
              <a:t>“People say ‘yes’ </a:t>
            </a:r>
            <a:r>
              <a:rPr lang="en-US" sz="2600" dirty="0">
                <a:latin typeface="+mj-lt"/>
                <a:ea typeface="Calibri"/>
                <a:cs typeface="Times New Roman"/>
              </a:rPr>
              <a:t>to the invitation because they </a:t>
            </a:r>
            <a:r>
              <a:rPr lang="en-US" sz="2600" dirty="0" smtClean="0">
                <a:latin typeface="+mj-lt"/>
                <a:ea typeface="Calibri"/>
                <a:cs typeface="Times New Roman"/>
              </a:rPr>
              <a:t>know </a:t>
            </a:r>
            <a:r>
              <a:rPr lang="en-US" sz="2600" dirty="0">
                <a:latin typeface="+mj-lt"/>
                <a:ea typeface="Calibri"/>
                <a:cs typeface="Times New Roman"/>
              </a:rPr>
              <a:t>the </a:t>
            </a:r>
            <a:r>
              <a:rPr lang="en-US" sz="2600" dirty="0" smtClean="0">
                <a:latin typeface="+mj-lt"/>
                <a:ea typeface="Calibri"/>
                <a:cs typeface="Times New Roman"/>
              </a:rPr>
              <a:t>host.”</a:t>
            </a:r>
            <a:endParaRPr lang="en-US" sz="2600" dirty="0" smtClean="0">
              <a:latin typeface="+mj-lt"/>
            </a:endParaRPr>
          </a:p>
          <a:p>
            <a:endParaRPr lang="en-US" dirty="0"/>
          </a:p>
          <a:p>
            <a:pPr marL="0" indent="0">
              <a:buNone/>
            </a:pPr>
            <a:r>
              <a:rPr lang="en-US" i="1" dirty="0" smtClean="0"/>
              <a:t>“The </a:t>
            </a:r>
            <a:r>
              <a:rPr lang="en-US" i="1" dirty="0"/>
              <a:t>struggle is follow-up</a:t>
            </a:r>
            <a:r>
              <a:rPr lang="en-US" i="1" dirty="0" smtClean="0"/>
              <a:t>..”</a:t>
            </a:r>
          </a:p>
          <a:p>
            <a:pPr marL="0" indent="0">
              <a:buNone/>
            </a:pPr>
            <a:endParaRPr lang="en-US" i="1" dirty="0"/>
          </a:p>
          <a:p>
            <a:pPr marL="0" indent="0">
              <a:buNone/>
            </a:pPr>
            <a:r>
              <a:rPr lang="en-US" sz="2600" i="1" dirty="0" smtClean="0"/>
              <a:t>“There </a:t>
            </a:r>
            <a:r>
              <a:rPr lang="en-US" sz="2600" i="1" dirty="0"/>
              <a:t>is always someone </a:t>
            </a:r>
            <a:r>
              <a:rPr lang="en-US" sz="2600" i="1" dirty="0" smtClean="0"/>
              <a:t>who drops </a:t>
            </a:r>
          </a:p>
          <a:p>
            <a:pPr marL="0" indent="0">
              <a:buNone/>
            </a:pPr>
            <a:r>
              <a:rPr lang="en-US" sz="2600" i="1" dirty="0" smtClean="0"/>
              <a:t>Drops $1,000 </a:t>
            </a:r>
            <a:r>
              <a:rPr lang="en-US" sz="2600" i="1" dirty="0"/>
              <a:t>or more into the </a:t>
            </a:r>
            <a:r>
              <a:rPr lang="en-US" sz="2600" i="1" dirty="0" smtClean="0"/>
              <a:t>bowl.”</a:t>
            </a:r>
          </a:p>
          <a:p>
            <a:pPr marL="0" indent="0">
              <a:buNone/>
            </a:pPr>
            <a:endParaRPr lang="en-US" sz="2600" i="1" dirty="0"/>
          </a:p>
          <a:p>
            <a:pPr marL="0" indent="0">
              <a:buNone/>
            </a:pPr>
            <a:endParaRPr lang="en-US" sz="2600" i="1" dirty="0"/>
          </a:p>
        </p:txBody>
      </p:sp>
      <p:sp>
        <p:nvSpPr>
          <p:cNvPr id="4" name="Footer Placeholder 3"/>
          <p:cNvSpPr>
            <a:spLocks noGrp="1"/>
          </p:cNvSpPr>
          <p:nvPr>
            <p:ph type="ftr" sz="quarter" idx="11"/>
          </p:nvPr>
        </p:nvSpPr>
        <p:spPr/>
        <p:txBody>
          <a:bodyPr/>
          <a:lstStyle/>
          <a:p>
            <a:r>
              <a:rPr lang="en-US" dirty="0" smtClean="0"/>
              <a:t>Fundraising Best Practices | Cultural Differences?</a:t>
            </a:r>
            <a:endParaRPr lang="en-US" dirty="0"/>
          </a:p>
        </p:txBody>
      </p:sp>
      <p:sp>
        <p:nvSpPr>
          <p:cNvPr id="5" name="Slide Number Placeholder 4"/>
          <p:cNvSpPr>
            <a:spLocks noGrp="1"/>
          </p:cNvSpPr>
          <p:nvPr>
            <p:ph type="sldNum" sz="quarter" idx="12"/>
          </p:nvPr>
        </p:nvSpPr>
        <p:spPr/>
        <p:txBody>
          <a:bodyPr/>
          <a:lstStyle/>
          <a:p>
            <a:fld id="{8AF7BF85-B74E-45F2-A316-1B8E50CDA4CB}" type="slidenum">
              <a:rPr lang="en-US" smtClean="0"/>
              <a:t>87</a:t>
            </a:fld>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0514" y="4800600"/>
            <a:ext cx="2558340" cy="1424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4731" y="381001"/>
            <a:ext cx="1077546" cy="1295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381000"/>
            <a:ext cx="1066800" cy="1295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6865938" y="1676400"/>
            <a:ext cx="1229824" cy="276999"/>
          </a:xfrm>
          <a:prstGeom prst="rect">
            <a:avLst/>
          </a:prstGeom>
          <a:noFill/>
        </p:spPr>
        <p:txBody>
          <a:bodyPr wrap="none" rtlCol="0">
            <a:spAutoFit/>
          </a:bodyPr>
          <a:lstStyle/>
          <a:p>
            <a:r>
              <a:rPr lang="en-US" sz="1200" dirty="0" smtClean="0"/>
              <a:t>Noelle Delange</a:t>
            </a:r>
            <a:endParaRPr lang="en-US" sz="1200" dirty="0"/>
          </a:p>
        </p:txBody>
      </p:sp>
      <p:sp>
        <p:nvSpPr>
          <p:cNvPr id="10" name="TextBox 9"/>
          <p:cNvSpPr txBox="1"/>
          <p:nvPr/>
        </p:nvSpPr>
        <p:spPr>
          <a:xfrm>
            <a:off x="8198854" y="1692030"/>
            <a:ext cx="832279" cy="276999"/>
          </a:xfrm>
          <a:prstGeom prst="rect">
            <a:avLst/>
          </a:prstGeom>
          <a:noFill/>
        </p:spPr>
        <p:txBody>
          <a:bodyPr wrap="none" rtlCol="0">
            <a:spAutoFit/>
          </a:bodyPr>
          <a:lstStyle/>
          <a:p>
            <a:r>
              <a:rPr lang="en-US" sz="1200" dirty="0" smtClean="0"/>
              <a:t>Jim Dunn</a:t>
            </a:r>
            <a:endParaRPr lang="en-US" sz="1200" dirty="0"/>
          </a:p>
        </p:txBody>
      </p:sp>
    </p:spTree>
    <p:extLst>
      <p:ext uri="{BB962C8B-B14F-4D97-AF65-F5344CB8AC3E}">
        <p14:creationId xmlns:p14="http://schemas.microsoft.com/office/powerpoint/2010/main" val="128565580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SPECIAL EVENTS</a:t>
            </a:r>
            <a:r>
              <a:rPr lang="en-US" dirty="0" smtClean="0"/>
              <a:t/>
            </a:r>
            <a:br>
              <a:rPr lang="en-US" dirty="0" smtClean="0"/>
            </a:br>
            <a:endParaRPr lang="en-US" dirty="0"/>
          </a:p>
        </p:txBody>
      </p:sp>
      <p:pic>
        <p:nvPicPr>
          <p:cNvPr id="7170" name="Picture 2" descr="http://www.9news.com/img/resize/content.9news.com/photo/2016/08/03/Mask.7_1470259347491_4458503_ver1.0.png?preset=534-401"/>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9701" r="970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half" idx="2"/>
          </p:nvPr>
        </p:nvSpPr>
        <p:spPr>
          <a:xfrm>
            <a:off x="515815" y="1905000"/>
            <a:ext cx="2139696" cy="4242816"/>
          </a:xfrm>
        </p:spPr>
        <p:txBody>
          <a:bodyPr>
            <a:normAutofit/>
          </a:bodyPr>
          <a:lstStyle/>
          <a:p>
            <a:r>
              <a:rPr lang="en-US" sz="2400" dirty="0" smtClean="0">
                <a:solidFill>
                  <a:schemeClr val="accent1">
                    <a:lumMod val="75000"/>
                  </a:schemeClr>
                </a:solidFill>
              </a:rPr>
              <a:t>A CASE STUDY </a:t>
            </a:r>
          </a:p>
          <a:p>
            <a:endParaRPr lang="en-US" sz="2400" dirty="0"/>
          </a:p>
          <a:p>
            <a:r>
              <a:rPr lang="en-US" sz="2400" dirty="0" smtClean="0"/>
              <a:t>The Mask Project </a:t>
            </a:r>
          </a:p>
          <a:p>
            <a:r>
              <a:rPr lang="en-US" sz="2400" dirty="0" smtClean="0"/>
              <a:t>Denver Hospice </a:t>
            </a:r>
          </a:p>
          <a:p>
            <a:endParaRPr lang="en-US" sz="2400" dirty="0"/>
          </a:p>
        </p:txBody>
      </p:sp>
      <p:sp>
        <p:nvSpPr>
          <p:cNvPr id="5" name="Footer Placeholder 4"/>
          <p:cNvSpPr>
            <a:spLocks noGrp="1"/>
          </p:cNvSpPr>
          <p:nvPr>
            <p:ph type="ftr" sz="quarter" idx="11"/>
          </p:nvPr>
        </p:nvSpPr>
        <p:spPr/>
        <p:txBody>
          <a:bodyPr/>
          <a:lstStyle/>
          <a:p>
            <a:r>
              <a:rPr lang="en-US" dirty="0" smtClean="0"/>
              <a:t>Fundraising Best Practices | Cultural Differences?</a:t>
            </a:r>
            <a:endParaRPr lang="en-US" dirty="0"/>
          </a:p>
        </p:txBody>
      </p:sp>
      <p:sp>
        <p:nvSpPr>
          <p:cNvPr id="6" name="Slide Number Placeholder 5"/>
          <p:cNvSpPr>
            <a:spLocks noGrp="1"/>
          </p:cNvSpPr>
          <p:nvPr>
            <p:ph type="sldNum" sz="quarter" idx="12"/>
          </p:nvPr>
        </p:nvSpPr>
        <p:spPr/>
        <p:txBody>
          <a:bodyPr/>
          <a:lstStyle/>
          <a:p>
            <a:fld id="{8AF7BF85-B74E-45F2-A316-1B8E50CDA4CB}" type="slidenum">
              <a:rPr lang="en-US" smtClean="0"/>
              <a:t>88</a:t>
            </a:fld>
            <a:endParaRPr lang="en-US" dirty="0"/>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4876800"/>
            <a:ext cx="1371600" cy="1371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71500" y="6260123"/>
            <a:ext cx="1447800" cy="276999"/>
          </a:xfrm>
          <a:prstGeom prst="rect">
            <a:avLst/>
          </a:prstGeom>
          <a:noFill/>
        </p:spPr>
        <p:txBody>
          <a:bodyPr wrap="square" rtlCol="0">
            <a:spAutoFit/>
          </a:bodyPr>
          <a:lstStyle/>
          <a:p>
            <a:pPr algn="ctr"/>
            <a:r>
              <a:rPr lang="en-US" sz="1200" dirty="0" smtClean="0"/>
              <a:t>Lyn Woods</a:t>
            </a:r>
            <a:endParaRPr lang="en-US" sz="1200" dirty="0"/>
          </a:p>
        </p:txBody>
      </p:sp>
    </p:spTree>
    <p:extLst>
      <p:ext uri="{BB962C8B-B14F-4D97-AF65-F5344CB8AC3E}">
        <p14:creationId xmlns:p14="http://schemas.microsoft.com/office/powerpoint/2010/main" val="384406756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07058"/>
            <a:ext cx="2142680" cy="1264920"/>
          </a:xfrm>
        </p:spPr>
        <p:txBody>
          <a:bodyPr>
            <a:normAutofit fontScale="90000"/>
          </a:bodyPr>
          <a:lstStyle/>
          <a:p>
            <a:r>
              <a:rPr lang="en-US" sz="2800" dirty="0" smtClean="0">
                <a:solidFill>
                  <a:schemeClr val="accent1">
                    <a:lumMod val="75000"/>
                  </a:schemeClr>
                </a:solidFill>
              </a:rPr>
              <a:t>THE MASK PROJECT </a:t>
            </a:r>
            <a:r>
              <a:rPr lang="en-US" dirty="0"/>
              <a:t/>
            </a:r>
            <a:br>
              <a:rPr lang="en-US" dirty="0"/>
            </a:br>
            <a:endParaRPr lang="en-US" dirty="0"/>
          </a:p>
        </p:txBody>
      </p:sp>
      <p:pic>
        <p:nvPicPr>
          <p:cNvPr id="18434" name="Picture 2" descr="http://www.coloradohomesmag.com/images/cache/cache_f/cache_3/cache_e/MichaelPhelps-7d7dfe3f.jpeg?ver=1493295736&amp;aspectratio=0.9009009009009"/>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t="8031" b="8031"/>
          <a:stretch>
            <a:fillRect/>
          </a:stretch>
        </p:blipFill>
        <p:spPr bwMode="auto">
          <a:xfrm>
            <a:off x="2702170" y="3276600"/>
            <a:ext cx="4304190" cy="3088407"/>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half" idx="2"/>
          </p:nvPr>
        </p:nvSpPr>
        <p:spPr>
          <a:xfrm>
            <a:off x="152399" y="1790700"/>
            <a:ext cx="2514601" cy="4480777"/>
          </a:xfrm>
        </p:spPr>
        <p:txBody>
          <a:bodyPr>
            <a:noAutofit/>
          </a:bodyPr>
          <a:lstStyle/>
          <a:p>
            <a:r>
              <a:rPr lang="en-US" sz="1800" dirty="0" smtClean="0"/>
              <a:t>A signature event raising over $4.5 million for Denver Hospice. </a:t>
            </a:r>
          </a:p>
          <a:p>
            <a:endParaRPr lang="en-US" sz="1800" dirty="0"/>
          </a:p>
          <a:p>
            <a:r>
              <a:rPr lang="en-US" sz="1800" dirty="0" smtClean="0"/>
              <a:t>Held bi-annually.</a:t>
            </a:r>
          </a:p>
          <a:p>
            <a:endParaRPr lang="en-US" sz="1800" dirty="0"/>
          </a:p>
          <a:p>
            <a:r>
              <a:rPr lang="en-US" sz="1800" dirty="0" smtClean="0"/>
              <a:t>Celebrity-created masks are auctioned off.  </a:t>
            </a:r>
          </a:p>
          <a:p>
            <a:endParaRPr lang="en-US" sz="1800" dirty="0"/>
          </a:p>
          <a:p>
            <a:r>
              <a:rPr lang="en-US" sz="1800" dirty="0"/>
              <a:t>O</a:t>
            </a:r>
            <a:r>
              <a:rPr lang="en-US" sz="1800" dirty="0" smtClean="0"/>
              <a:t>nline bidding, live auction at gala.  Masks on display at major shopping center </a:t>
            </a:r>
            <a:endParaRPr lang="en-US" sz="1800" dirty="0"/>
          </a:p>
        </p:txBody>
      </p:sp>
      <p:sp>
        <p:nvSpPr>
          <p:cNvPr id="5" name="Footer Placeholder 4"/>
          <p:cNvSpPr>
            <a:spLocks noGrp="1"/>
          </p:cNvSpPr>
          <p:nvPr>
            <p:ph type="ftr" sz="quarter" idx="11"/>
          </p:nvPr>
        </p:nvSpPr>
        <p:spPr/>
        <p:txBody>
          <a:bodyPr/>
          <a:lstStyle/>
          <a:p>
            <a:r>
              <a:rPr lang="en-US" dirty="0" smtClean="0"/>
              <a:t>Fundraising Best Practices | Cultural Differences?</a:t>
            </a:r>
            <a:endParaRPr lang="en-US" dirty="0"/>
          </a:p>
        </p:txBody>
      </p:sp>
      <p:sp>
        <p:nvSpPr>
          <p:cNvPr id="6" name="Slide Number Placeholder 5"/>
          <p:cNvSpPr>
            <a:spLocks noGrp="1"/>
          </p:cNvSpPr>
          <p:nvPr>
            <p:ph type="sldNum" sz="quarter" idx="12"/>
          </p:nvPr>
        </p:nvSpPr>
        <p:spPr/>
        <p:txBody>
          <a:bodyPr/>
          <a:lstStyle/>
          <a:p>
            <a:fld id="{8AF7BF85-B74E-45F2-A316-1B8E50CDA4CB}" type="slidenum">
              <a:rPr lang="en-US" smtClean="0"/>
              <a:t>89</a:t>
            </a:fld>
            <a:endParaRPr lang="en-US" dirty="0"/>
          </a:p>
        </p:txBody>
      </p:sp>
      <p:pic>
        <p:nvPicPr>
          <p:cNvPr id="18436" name="Picture 4" descr="http://www.coloradohomesmag.com/Jane%20Goodall%20Mas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1" y="533400"/>
            <a:ext cx="41910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http://www.coloradohomesmag.com/MP10_016_Jane-Goodall-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4197" y="743278"/>
            <a:ext cx="3009898" cy="2304722"/>
          </a:xfrm>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8" descr="http://www.coloradohomesmag.com/MP10_524_Michael-Phelps-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53395" y="3048000"/>
            <a:ext cx="2771503" cy="361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6008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tx1"/>
                </a:solidFill>
              </a:rPr>
              <a:t>First….Let’s Talk About what a fundraiser does</a:t>
            </a:r>
            <a:endParaRPr lang="en-US" dirty="0">
              <a:solidFill>
                <a:schemeClr val="tx1"/>
              </a:solidFill>
            </a:endParaRPr>
          </a:p>
        </p:txBody>
      </p:sp>
      <p:sp>
        <p:nvSpPr>
          <p:cNvPr id="3" name="Text Placeholder 2"/>
          <p:cNvSpPr>
            <a:spLocks noGrp="1"/>
          </p:cNvSpPr>
          <p:nvPr>
            <p:ph type="body" idx="1"/>
          </p:nvPr>
        </p:nvSpPr>
        <p:spPr/>
        <p:txBody>
          <a:bodyPr>
            <a:normAutofit/>
          </a:bodyPr>
          <a:lstStyle/>
          <a:p>
            <a:r>
              <a:rPr lang="en-US" sz="3200" dirty="0" smtClean="0"/>
              <a:t>How do you see your role? </a:t>
            </a:r>
            <a:endParaRPr lang="en-US" sz="3200" dirty="0"/>
          </a:p>
        </p:txBody>
      </p:sp>
      <p:sp>
        <p:nvSpPr>
          <p:cNvPr id="4" name="Footer Placeholder 3"/>
          <p:cNvSpPr>
            <a:spLocks noGrp="1"/>
          </p:cNvSpPr>
          <p:nvPr>
            <p:ph type="ftr" sz="quarter" idx="11"/>
          </p:nvPr>
        </p:nvSpPr>
        <p:spPr/>
        <p:txBody>
          <a:bodyPr/>
          <a:lstStyle/>
          <a:p>
            <a:r>
              <a:rPr lang="en-US" dirty="0" smtClean="0"/>
              <a:t>Fundraising Best Practices | Cultural Differences?</a:t>
            </a:r>
            <a:endParaRPr lang="en-US" dirty="0"/>
          </a:p>
        </p:txBody>
      </p:sp>
      <p:sp>
        <p:nvSpPr>
          <p:cNvPr id="5" name="Slide Number Placeholder 4"/>
          <p:cNvSpPr>
            <a:spLocks noGrp="1"/>
          </p:cNvSpPr>
          <p:nvPr>
            <p:ph type="sldNum" sz="quarter" idx="12"/>
          </p:nvPr>
        </p:nvSpPr>
        <p:spPr/>
        <p:txBody>
          <a:bodyPr/>
          <a:lstStyle/>
          <a:p>
            <a:fld id="{8AF7BF85-B74E-45F2-A316-1B8E50CDA4CB}" type="slidenum">
              <a:rPr lang="en-US" smtClean="0"/>
              <a:t>9</a:t>
            </a:fld>
            <a:endParaRPr lang="en-US" dirty="0"/>
          </a:p>
        </p:txBody>
      </p:sp>
    </p:spTree>
    <p:extLst>
      <p:ext uri="{BB962C8B-B14F-4D97-AF65-F5344CB8AC3E}">
        <p14:creationId xmlns:p14="http://schemas.microsoft.com/office/powerpoint/2010/main" val="180533963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04800" y="1752600"/>
            <a:ext cx="2743200" cy="4242816"/>
          </a:xfrm>
        </p:spPr>
        <p:txBody>
          <a:bodyPr>
            <a:normAutofit fontScale="92500" lnSpcReduction="20000"/>
          </a:bodyPr>
          <a:lstStyle/>
          <a:p>
            <a:endParaRPr lang="en-US" sz="2000" dirty="0" smtClean="0"/>
          </a:p>
          <a:p>
            <a:endParaRPr lang="en-US" sz="2600" dirty="0"/>
          </a:p>
          <a:p>
            <a:r>
              <a:rPr lang="en-US" sz="2600" dirty="0" smtClean="0"/>
              <a:t>Look for extension possibilities…</a:t>
            </a:r>
          </a:p>
          <a:p>
            <a:r>
              <a:rPr lang="en-US" sz="2600" dirty="0" smtClean="0"/>
              <a:t>ways to extend your event to other audiences. </a:t>
            </a:r>
          </a:p>
          <a:p>
            <a:endParaRPr lang="en-US" sz="2600" dirty="0" smtClean="0"/>
          </a:p>
          <a:p>
            <a:endParaRPr lang="en-US" sz="2600" b="1" dirty="0"/>
          </a:p>
          <a:p>
            <a:r>
              <a:rPr lang="en-US" sz="2600" b="1" dirty="0" smtClean="0"/>
              <a:t>Mask-Making Workshop for Children </a:t>
            </a:r>
          </a:p>
          <a:p>
            <a:endParaRPr lang="en-US" dirty="0"/>
          </a:p>
        </p:txBody>
      </p:sp>
      <p:sp>
        <p:nvSpPr>
          <p:cNvPr id="5" name="Footer Placeholder 4"/>
          <p:cNvSpPr>
            <a:spLocks noGrp="1"/>
          </p:cNvSpPr>
          <p:nvPr>
            <p:ph type="ftr" sz="quarter" idx="11"/>
          </p:nvPr>
        </p:nvSpPr>
        <p:spPr/>
        <p:txBody>
          <a:bodyPr/>
          <a:lstStyle/>
          <a:p>
            <a:r>
              <a:rPr lang="en-US" smtClean="0"/>
              <a:t>Fundraising Best Practices | Cultural Differences?</a:t>
            </a:r>
            <a:endParaRPr lang="en-US" dirty="0"/>
          </a:p>
        </p:txBody>
      </p:sp>
      <p:sp>
        <p:nvSpPr>
          <p:cNvPr id="6" name="Slide Number Placeholder 5"/>
          <p:cNvSpPr>
            <a:spLocks noGrp="1"/>
          </p:cNvSpPr>
          <p:nvPr>
            <p:ph type="sldNum" sz="quarter" idx="12"/>
          </p:nvPr>
        </p:nvSpPr>
        <p:spPr/>
        <p:txBody>
          <a:bodyPr/>
          <a:lstStyle/>
          <a:p>
            <a:fld id="{8AF7BF85-B74E-45F2-A316-1B8E50CDA4CB}" type="slidenum">
              <a:rPr lang="en-US" smtClean="0"/>
              <a:t>90</a:t>
            </a:fld>
            <a:endParaRPr lang="en-US" dirty="0"/>
          </a:p>
        </p:txBody>
      </p:sp>
      <p:pic>
        <p:nvPicPr>
          <p:cNvPr id="2050" name="Picture 2"/>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l="9751" r="9751"/>
          <a:stretch>
            <a:fillRect/>
          </a:stretch>
        </p:blipFill>
        <p:spPr bwMode="auto">
          <a:xfrm rot="5400000">
            <a:off x="2996151" y="813850"/>
            <a:ext cx="5971098" cy="5562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p:nvPr>
        </p:nvSpPr>
        <p:spPr/>
        <p:txBody>
          <a:bodyPr>
            <a:normAutofit fontScale="90000"/>
          </a:bodyPr>
          <a:lstStyle/>
          <a:p>
            <a:r>
              <a:rPr lang="en-US" sz="2800" dirty="0" smtClean="0">
                <a:solidFill>
                  <a:schemeClr val="accent1">
                    <a:lumMod val="75000"/>
                  </a:schemeClr>
                </a:solidFill>
              </a:rPr>
              <a:t>THE MASK PROJECT </a:t>
            </a:r>
            <a:r>
              <a:rPr lang="en-US" dirty="0"/>
              <a:t/>
            </a:r>
            <a:br>
              <a:rPr lang="en-US" dirty="0"/>
            </a:br>
            <a:endParaRPr lang="en-US" dirty="0"/>
          </a:p>
        </p:txBody>
      </p:sp>
    </p:spTree>
    <p:extLst>
      <p:ext uri="{BB962C8B-B14F-4D97-AF65-F5344CB8AC3E}">
        <p14:creationId xmlns:p14="http://schemas.microsoft.com/office/powerpoint/2010/main" val="194815012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2599880" cy="1264920"/>
          </a:xfrm>
        </p:spPr>
        <p:txBody>
          <a:bodyPr/>
          <a:lstStyle/>
          <a:p>
            <a:r>
              <a:rPr lang="en-US" dirty="0">
                <a:solidFill>
                  <a:schemeClr val="accent1">
                    <a:lumMod val="75000"/>
                  </a:schemeClr>
                </a:solidFill>
              </a:rPr>
              <a:t>THE MASK PROJECT</a:t>
            </a:r>
            <a:endParaRPr lang="en-US" dirty="0"/>
          </a:p>
        </p:txBody>
      </p:sp>
      <p:sp>
        <p:nvSpPr>
          <p:cNvPr id="4" name="Text Placeholder 3"/>
          <p:cNvSpPr>
            <a:spLocks noGrp="1"/>
          </p:cNvSpPr>
          <p:nvPr>
            <p:ph type="body" sz="half" idx="2"/>
          </p:nvPr>
        </p:nvSpPr>
        <p:spPr>
          <a:xfrm>
            <a:off x="152400" y="2057400"/>
            <a:ext cx="2590800" cy="4319016"/>
          </a:xfrm>
        </p:spPr>
        <p:txBody>
          <a:bodyPr>
            <a:noAutofit/>
          </a:bodyPr>
          <a:lstStyle/>
          <a:p>
            <a:r>
              <a:rPr lang="en-US" sz="2400" dirty="0" smtClean="0"/>
              <a:t>Everyone wanted in on the event…</a:t>
            </a:r>
          </a:p>
          <a:p>
            <a:endParaRPr lang="en-US" sz="2400" dirty="0"/>
          </a:p>
          <a:p>
            <a:r>
              <a:rPr lang="en-US" sz="2400" dirty="0" smtClean="0"/>
              <a:t>Over 400 masks were created and auctioned off.</a:t>
            </a:r>
          </a:p>
          <a:p>
            <a:endParaRPr lang="en-US" sz="2400" dirty="0"/>
          </a:p>
          <a:p>
            <a:r>
              <a:rPr lang="en-US" sz="2400" dirty="0" smtClean="0"/>
              <a:t>Even local TV personalities and politicians. got involved. </a:t>
            </a:r>
            <a:endParaRPr lang="en-US" sz="2400" dirty="0"/>
          </a:p>
        </p:txBody>
      </p:sp>
      <p:sp>
        <p:nvSpPr>
          <p:cNvPr id="5" name="Footer Placeholder 4"/>
          <p:cNvSpPr>
            <a:spLocks noGrp="1"/>
          </p:cNvSpPr>
          <p:nvPr>
            <p:ph type="ftr" sz="quarter" idx="11"/>
          </p:nvPr>
        </p:nvSpPr>
        <p:spPr/>
        <p:txBody>
          <a:bodyPr/>
          <a:lstStyle/>
          <a:p>
            <a:r>
              <a:rPr lang="en-US" smtClean="0"/>
              <a:t>Fundraising Best Practices | Cultural Differences?</a:t>
            </a:r>
            <a:endParaRPr lang="en-US" dirty="0"/>
          </a:p>
        </p:txBody>
      </p:sp>
      <p:sp>
        <p:nvSpPr>
          <p:cNvPr id="6" name="Slide Number Placeholder 5"/>
          <p:cNvSpPr>
            <a:spLocks noGrp="1"/>
          </p:cNvSpPr>
          <p:nvPr>
            <p:ph type="sldNum" sz="quarter" idx="12"/>
          </p:nvPr>
        </p:nvSpPr>
        <p:spPr/>
        <p:txBody>
          <a:bodyPr/>
          <a:lstStyle/>
          <a:p>
            <a:fld id="{8AF7BF85-B74E-45F2-A316-1B8E50CDA4CB}" type="slidenum">
              <a:rPr lang="en-US" smtClean="0"/>
              <a:t>91</a:t>
            </a:fld>
            <a:endParaRPr lang="en-US" dirty="0"/>
          </a:p>
        </p:txBody>
      </p:sp>
      <p:pic>
        <p:nvPicPr>
          <p:cNvPr id="1027" name="Picture 3"/>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3165" b="3165"/>
          <a:stretch>
            <a:fillRect/>
          </a:stretch>
        </p:blipFill>
        <p:spPr bwMode="auto">
          <a:xfrm rot="5400000">
            <a:off x="2909287" y="458311"/>
            <a:ext cx="6068626"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756807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977837"/>
            <a:ext cx="2292096" cy="914400"/>
          </a:xfrm>
        </p:spPr>
        <p:txBody>
          <a:bodyPr/>
          <a:lstStyle/>
          <a:p>
            <a:r>
              <a:rPr lang="en-US" b="1" dirty="0" smtClean="0"/>
              <a:t>THE </a:t>
            </a:r>
            <a:r>
              <a:rPr lang="en-US" b="1" dirty="0"/>
              <a:t>MASK PROJECT </a:t>
            </a:r>
          </a:p>
        </p:txBody>
      </p:sp>
      <p:sp>
        <p:nvSpPr>
          <p:cNvPr id="3" name="Content Placeholder 2"/>
          <p:cNvSpPr>
            <a:spLocks noGrp="1"/>
          </p:cNvSpPr>
          <p:nvPr>
            <p:ph idx="1"/>
          </p:nvPr>
        </p:nvSpPr>
        <p:spPr>
          <a:xfrm>
            <a:off x="3030415" y="685800"/>
            <a:ext cx="5715000" cy="5577840"/>
          </a:xfrm>
        </p:spPr>
        <p:txBody>
          <a:bodyPr>
            <a:normAutofit/>
          </a:bodyPr>
          <a:lstStyle/>
          <a:p>
            <a:pPr marL="0" indent="0">
              <a:buNone/>
            </a:pPr>
            <a:endParaRPr lang="en-US" dirty="0"/>
          </a:p>
          <a:p>
            <a:pPr marL="0" indent="0">
              <a:buNone/>
            </a:pPr>
            <a:endParaRPr lang="en-US" dirty="0" smtClean="0"/>
          </a:p>
        </p:txBody>
      </p:sp>
      <p:sp>
        <p:nvSpPr>
          <p:cNvPr id="4" name="Text Placeholder 3"/>
          <p:cNvSpPr>
            <a:spLocks noGrp="1"/>
          </p:cNvSpPr>
          <p:nvPr>
            <p:ph type="body" sz="half" idx="2"/>
          </p:nvPr>
        </p:nvSpPr>
        <p:spPr>
          <a:xfrm>
            <a:off x="304800" y="756138"/>
            <a:ext cx="2292096" cy="1881415"/>
          </a:xfrm>
        </p:spPr>
        <p:txBody>
          <a:bodyPr>
            <a:normAutofit/>
          </a:bodyPr>
          <a:lstStyle/>
          <a:p>
            <a:endParaRPr lang="en-US" sz="2400" dirty="0" smtClean="0"/>
          </a:p>
        </p:txBody>
      </p:sp>
      <p:sp>
        <p:nvSpPr>
          <p:cNvPr id="5" name="Footer Placeholder 4"/>
          <p:cNvSpPr>
            <a:spLocks noGrp="1"/>
          </p:cNvSpPr>
          <p:nvPr>
            <p:ph type="ftr" sz="quarter" idx="11"/>
          </p:nvPr>
        </p:nvSpPr>
        <p:spPr/>
        <p:txBody>
          <a:bodyPr/>
          <a:lstStyle/>
          <a:p>
            <a:r>
              <a:rPr lang="en-US" dirty="0" smtClean="0"/>
              <a:t>Fundraising Best Practices | Cultural Differences?</a:t>
            </a:r>
            <a:endParaRPr lang="en-US" dirty="0"/>
          </a:p>
        </p:txBody>
      </p:sp>
      <p:sp>
        <p:nvSpPr>
          <p:cNvPr id="6" name="Slide Number Placeholder 5"/>
          <p:cNvSpPr>
            <a:spLocks noGrp="1"/>
          </p:cNvSpPr>
          <p:nvPr>
            <p:ph type="sldNum" sz="quarter" idx="12"/>
          </p:nvPr>
        </p:nvSpPr>
        <p:spPr/>
        <p:txBody>
          <a:bodyPr/>
          <a:lstStyle/>
          <a:p>
            <a:fld id="{8AF7BF85-B74E-45F2-A316-1B8E50CDA4CB}" type="slidenum">
              <a:rPr lang="en-US" smtClean="0"/>
              <a:t>92</a:t>
            </a:fld>
            <a:endParaRPr lang="en-US" dirty="0"/>
          </a:p>
        </p:txBody>
      </p:sp>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62000"/>
            <a:ext cx="2286000" cy="2202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4572000"/>
            <a:ext cx="1524000" cy="1524000"/>
          </a:xfrm>
          <a:prstGeom prst="rect">
            <a:avLst/>
          </a:prstGeom>
          <a:ln>
            <a:solidFill>
              <a:schemeClr val="tx1"/>
            </a:solidFill>
          </a:ln>
        </p:spPr>
      </p:pic>
      <p:sp>
        <p:nvSpPr>
          <p:cNvPr id="9" name="TextBox 8"/>
          <p:cNvSpPr txBox="1"/>
          <p:nvPr/>
        </p:nvSpPr>
        <p:spPr>
          <a:xfrm>
            <a:off x="644487" y="6096000"/>
            <a:ext cx="1138132" cy="307777"/>
          </a:xfrm>
          <a:prstGeom prst="rect">
            <a:avLst/>
          </a:prstGeom>
          <a:noFill/>
        </p:spPr>
        <p:txBody>
          <a:bodyPr wrap="none" rtlCol="0">
            <a:spAutoFit/>
          </a:bodyPr>
          <a:lstStyle/>
          <a:p>
            <a:r>
              <a:rPr lang="en-US" sz="1400" b="1" dirty="0" smtClean="0"/>
              <a:t>Lyn Woods</a:t>
            </a:r>
            <a:endParaRPr lang="en-US" sz="1400" b="1" dirty="0"/>
          </a:p>
        </p:txBody>
      </p:sp>
      <p:sp>
        <p:nvSpPr>
          <p:cNvPr id="10" name="Line Callout 2 (Border and Accent Bar) 9"/>
          <p:cNvSpPr/>
          <p:nvPr/>
        </p:nvSpPr>
        <p:spPr>
          <a:xfrm>
            <a:off x="3291840" y="442586"/>
            <a:ext cx="5562600" cy="5004386"/>
          </a:xfrm>
          <a:prstGeom prst="accentBorderCallout2">
            <a:avLst>
              <a:gd name="adj1" fmla="val 18281"/>
              <a:gd name="adj2" fmla="val -8563"/>
              <a:gd name="adj3" fmla="val 86216"/>
              <a:gd name="adj4" fmla="val -8401"/>
              <a:gd name="adj5" fmla="val 99054"/>
              <a:gd name="adj6" fmla="val -2527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Critical Success </a:t>
            </a:r>
            <a:r>
              <a:rPr lang="en-US" sz="2800" b="1" dirty="0" smtClean="0">
                <a:solidFill>
                  <a:schemeClr val="tx1"/>
                </a:solidFill>
              </a:rPr>
              <a:t>Factors</a:t>
            </a:r>
            <a:r>
              <a:rPr lang="en-US" sz="2800" b="1" dirty="0">
                <a:solidFill>
                  <a:schemeClr val="tx1"/>
                </a:solidFill>
              </a:rPr>
              <a:t>…</a:t>
            </a:r>
          </a:p>
          <a:p>
            <a:endParaRPr lang="en-US" sz="2400" dirty="0">
              <a:solidFill>
                <a:schemeClr val="tx1"/>
              </a:solidFill>
            </a:endParaRPr>
          </a:p>
          <a:p>
            <a:pPr marL="342900" indent="-342900">
              <a:buAutoNum type="arabicPeriod"/>
            </a:pPr>
            <a:r>
              <a:rPr lang="en-US" sz="2400" dirty="0">
                <a:solidFill>
                  <a:schemeClr val="tx1"/>
                </a:solidFill>
              </a:rPr>
              <a:t>Creative idea with PR </a:t>
            </a:r>
            <a:r>
              <a:rPr lang="en-US" sz="2400" dirty="0" smtClean="0">
                <a:solidFill>
                  <a:schemeClr val="tx1"/>
                </a:solidFill>
              </a:rPr>
              <a:t>potential</a:t>
            </a:r>
          </a:p>
          <a:p>
            <a:pPr marL="342900" indent="-342900">
              <a:buAutoNum type="arabicPeriod"/>
            </a:pPr>
            <a:r>
              <a:rPr lang="en-US" sz="2400" dirty="0" smtClean="0">
                <a:solidFill>
                  <a:schemeClr val="tx1"/>
                </a:solidFill>
              </a:rPr>
              <a:t>Tested ‘concept’ with mini feasibility study </a:t>
            </a:r>
            <a:endParaRPr lang="en-US" sz="2400" dirty="0">
              <a:solidFill>
                <a:schemeClr val="tx1"/>
              </a:solidFill>
            </a:endParaRPr>
          </a:p>
          <a:p>
            <a:pPr marL="342900" indent="-342900">
              <a:buAutoNum type="arabicPeriod"/>
            </a:pPr>
            <a:r>
              <a:rPr lang="en-US" sz="2400" dirty="0">
                <a:solidFill>
                  <a:schemeClr val="tx1"/>
                </a:solidFill>
              </a:rPr>
              <a:t>Leadership (and cadre of volunteers)</a:t>
            </a:r>
          </a:p>
          <a:p>
            <a:r>
              <a:rPr lang="en-US" sz="2400" dirty="0">
                <a:solidFill>
                  <a:schemeClr val="tx1"/>
                </a:solidFill>
              </a:rPr>
              <a:t>3. Celebrity power </a:t>
            </a:r>
          </a:p>
          <a:p>
            <a:r>
              <a:rPr lang="en-US" sz="2400" dirty="0">
                <a:solidFill>
                  <a:schemeClr val="tx1"/>
                </a:solidFill>
              </a:rPr>
              <a:t>4. Hard work and </a:t>
            </a:r>
            <a:r>
              <a:rPr lang="en-US" sz="2400" dirty="0" smtClean="0">
                <a:solidFill>
                  <a:schemeClr val="tx1"/>
                </a:solidFill>
              </a:rPr>
              <a:t>attention to </a:t>
            </a:r>
            <a:r>
              <a:rPr lang="en-US" sz="2400" dirty="0">
                <a:solidFill>
                  <a:schemeClr val="tx1"/>
                </a:solidFill>
              </a:rPr>
              <a:t>details</a:t>
            </a:r>
            <a:r>
              <a:rPr lang="en-US" sz="2400" dirty="0" smtClean="0">
                <a:solidFill>
                  <a:schemeClr val="tx1"/>
                </a:solidFill>
              </a:rPr>
              <a:t>.</a:t>
            </a:r>
          </a:p>
          <a:p>
            <a:endParaRPr lang="en-US" sz="2400" dirty="0">
              <a:solidFill>
                <a:schemeClr val="tx1"/>
              </a:solidFill>
            </a:endParaRPr>
          </a:p>
          <a:p>
            <a:pPr algn="ctr"/>
            <a:r>
              <a:rPr lang="en-US" sz="2400" i="1" dirty="0">
                <a:solidFill>
                  <a:schemeClr val="tx1"/>
                </a:solidFill>
              </a:rPr>
              <a:t>(And maybe </a:t>
            </a:r>
            <a:r>
              <a:rPr lang="en-US" sz="2400" i="1" dirty="0" smtClean="0">
                <a:solidFill>
                  <a:schemeClr val="tx1"/>
                </a:solidFill>
              </a:rPr>
              <a:t>some luck) </a:t>
            </a:r>
            <a:endParaRPr lang="en-US" sz="2400" dirty="0">
              <a:solidFill>
                <a:schemeClr val="tx1"/>
              </a:solidFill>
            </a:endParaRPr>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7191865" y="5086812"/>
            <a:ext cx="1796387" cy="1528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101594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tx1"/>
                </a:solidFill>
              </a:rPr>
              <a:t>MATCHING Gifts AND CHALLENGE grants</a:t>
            </a:r>
            <a:endParaRPr lang="en-US" dirty="0">
              <a:solidFill>
                <a:schemeClr val="tx1"/>
              </a:solidFill>
            </a:endParaRPr>
          </a:p>
        </p:txBody>
      </p:sp>
      <p:sp>
        <p:nvSpPr>
          <p:cNvPr id="3" name="Text Placeholder 2"/>
          <p:cNvSpPr>
            <a:spLocks noGrp="1"/>
          </p:cNvSpPr>
          <p:nvPr>
            <p:ph type="body" idx="1"/>
          </p:nvPr>
        </p:nvSpPr>
        <p:spPr/>
        <p:txBody>
          <a:bodyPr>
            <a:normAutofit/>
          </a:bodyPr>
          <a:lstStyle/>
          <a:p>
            <a:r>
              <a:rPr lang="en-US" dirty="0"/>
              <a:t>What experience have you had?</a:t>
            </a:r>
          </a:p>
          <a:p>
            <a:r>
              <a:rPr lang="en-US" dirty="0"/>
              <a:t>Best Practices to share? </a:t>
            </a:r>
          </a:p>
          <a:p>
            <a:endParaRPr lang="en-US" dirty="0"/>
          </a:p>
        </p:txBody>
      </p:sp>
      <p:sp>
        <p:nvSpPr>
          <p:cNvPr id="4" name="Footer Placeholder 3"/>
          <p:cNvSpPr>
            <a:spLocks noGrp="1"/>
          </p:cNvSpPr>
          <p:nvPr>
            <p:ph type="ftr" sz="quarter" idx="11"/>
          </p:nvPr>
        </p:nvSpPr>
        <p:spPr/>
        <p:txBody>
          <a:bodyPr/>
          <a:lstStyle/>
          <a:p>
            <a:r>
              <a:rPr lang="en-US" dirty="0" smtClean="0"/>
              <a:t>Fundraising Best Practices | Cultural Differences?</a:t>
            </a:r>
            <a:endParaRPr lang="en-US" dirty="0"/>
          </a:p>
        </p:txBody>
      </p:sp>
      <p:sp>
        <p:nvSpPr>
          <p:cNvPr id="5" name="Slide Number Placeholder 4"/>
          <p:cNvSpPr>
            <a:spLocks noGrp="1"/>
          </p:cNvSpPr>
          <p:nvPr>
            <p:ph type="sldNum" sz="quarter" idx="12"/>
          </p:nvPr>
        </p:nvSpPr>
        <p:spPr/>
        <p:txBody>
          <a:bodyPr/>
          <a:lstStyle/>
          <a:p>
            <a:fld id="{8AF7BF85-B74E-45F2-A316-1B8E50CDA4CB}" type="slidenum">
              <a:rPr lang="en-US" smtClean="0"/>
              <a:t>93</a:t>
            </a:fld>
            <a:endParaRPr lang="en-US" dirty="0"/>
          </a:p>
        </p:txBody>
      </p:sp>
    </p:spTree>
    <p:extLst>
      <p:ext uri="{BB962C8B-B14F-4D97-AF65-F5344CB8AC3E}">
        <p14:creationId xmlns:p14="http://schemas.microsoft.com/office/powerpoint/2010/main" val="66543523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2292096" cy="1600200"/>
          </a:xfrm>
        </p:spPr>
        <p:txBody>
          <a:bodyPr/>
          <a:lstStyle/>
          <a:p>
            <a:r>
              <a:rPr lang="en-US" b="1" dirty="0" smtClean="0"/>
              <a:t>MATCHING GIFTS and  </a:t>
            </a:r>
            <a:br>
              <a:rPr lang="en-US" b="1" dirty="0" smtClean="0"/>
            </a:br>
            <a:r>
              <a:rPr lang="en-US" b="1" dirty="0" smtClean="0"/>
              <a:t>CHALLENGE GRANTS</a:t>
            </a:r>
            <a:endParaRPr lang="en-US" dirty="0"/>
          </a:p>
        </p:txBody>
      </p:sp>
      <p:sp>
        <p:nvSpPr>
          <p:cNvPr id="3" name="Content Placeholder 2"/>
          <p:cNvSpPr>
            <a:spLocks noGrp="1"/>
          </p:cNvSpPr>
          <p:nvPr>
            <p:ph idx="1"/>
          </p:nvPr>
        </p:nvSpPr>
        <p:spPr>
          <a:xfrm>
            <a:off x="2760347" y="1905000"/>
            <a:ext cx="6442705" cy="4953000"/>
          </a:xfrm>
        </p:spPr>
        <p:txBody>
          <a:bodyPr>
            <a:noAutofit/>
          </a:bodyPr>
          <a:lstStyle/>
          <a:p>
            <a:pPr marL="0" indent="0">
              <a:buNone/>
            </a:pPr>
            <a:r>
              <a:rPr lang="en-US" sz="2200" dirty="0" smtClean="0"/>
              <a:t>Various ratios 1:1, 2:1 or more (usually up to cap)</a:t>
            </a:r>
          </a:p>
          <a:p>
            <a:pPr marL="0" indent="0">
              <a:buNone/>
            </a:pPr>
            <a:r>
              <a:rPr lang="en-US" sz="2200" dirty="0" smtClean="0"/>
              <a:t>Usually a deadline—creates urgency </a:t>
            </a:r>
          </a:p>
          <a:p>
            <a:pPr marL="0" indent="0">
              <a:buNone/>
            </a:pPr>
            <a:endParaRPr lang="en-US" sz="2200" dirty="0"/>
          </a:p>
          <a:p>
            <a:pPr marL="0" indent="0">
              <a:buNone/>
            </a:pPr>
            <a:r>
              <a:rPr lang="en-US" sz="2200" dirty="0" smtClean="0"/>
              <a:t>The “giver” of the challenge grant is recognized—PR value </a:t>
            </a:r>
            <a:endParaRPr lang="en-US" sz="2200" dirty="0"/>
          </a:p>
          <a:p>
            <a:pPr marL="0" indent="0">
              <a:buNone/>
            </a:pPr>
            <a:endParaRPr lang="en-US" sz="2200" dirty="0" smtClean="0"/>
          </a:p>
          <a:p>
            <a:pPr marL="0" indent="0">
              <a:buNone/>
            </a:pPr>
            <a:r>
              <a:rPr lang="en-US" sz="2200" dirty="0" smtClean="0"/>
              <a:t>Corporations and foundations like to leverage their money</a:t>
            </a:r>
          </a:p>
          <a:p>
            <a:pPr marL="0" indent="0">
              <a:buNone/>
            </a:pPr>
            <a:endParaRPr lang="en-US" sz="2200" dirty="0"/>
          </a:p>
          <a:p>
            <a:pPr marL="0" indent="0">
              <a:buNone/>
            </a:pPr>
            <a:r>
              <a:rPr lang="en-US" sz="2200" dirty="0" smtClean="0"/>
              <a:t>Work out details before you approach the potential donor—</a:t>
            </a:r>
            <a:r>
              <a:rPr lang="en-US" sz="2200" i="1" dirty="0" smtClean="0"/>
              <a:t>ensure that if you fail to meet the goal, you still keep the money raised </a:t>
            </a:r>
            <a:endParaRPr lang="en-US" sz="2200" dirty="0"/>
          </a:p>
          <a:p>
            <a:pPr marL="0" indent="0">
              <a:buNone/>
            </a:pPr>
            <a:r>
              <a:rPr lang="en-US" sz="2000" dirty="0" smtClean="0"/>
              <a:t> </a:t>
            </a:r>
          </a:p>
          <a:p>
            <a:endParaRPr lang="en-US" sz="2000" dirty="0"/>
          </a:p>
          <a:p>
            <a:pPr marL="0" indent="0">
              <a:buNone/>
            </a:pPr>
            <a:endParaRPr lang="en-US" sz="2000" dirty="0"/>
          </a:p>
        </p:txBody>
      </p:sp>
      <p:sp>
        <p:nvSpPr>
          <p:cNvPr id="4" name="Text Placeholder 3"/>
          <p:cNvSpPr>
            <a:spLocks noGrp="1"/>
          </p:cNvSpPr>
          <p:nvPr>
            <p:ph type="body" sz="half" idx="2"/>
          </p:nvPr>
        </p:nvSpPr>
        <p:spPr>
          <a:xfrm>
            <a:off x="304800" y="3048000"/>
            <a:ext cx="2292096" cy="3176815"/>
          </a:xfrm>
        </p:spPr>
        <p:txBody>
          <a:bodyPr>
            <a:normAutofit/>
          </a:bodyPr>
          <a:lstStyle/>
          <a:p>
            <a:endParaRPr lang="en-US" sz="2400" dirty="0"/>
          </a:p>
          <a:p>
            <a:endParaRPr lang="en-US" sz="2400" dirty="0" smtClean="0"/>
          </a:p>
          <a:p>
            <a:endParaRPr lang="en-US" sz="2400" dirty="0" smtClean="0"/>
          </a:p>
          <a:p>
            <a:endParaRPr lang="en-US" sz="2400" dirty="0"/>
          </a:p>
        </p:txBody>
      </p:sp>
      <p:sp>
        <p:nvSpPr>
          <p:cNvPr id="5" name="Footer Placeholder 4"/>
          <p:cNvSpPr>
            <a:spLocks noGrp="1"/>
          </p:cNvSpPr>
          <p:nvPr>
            <p:ph type="ftr" sz="quarter" idx="11"/>
          </p:nvPr>
        </p:nvSpPr>
        <p:spPr/>
        <p:txBody>
          <a:bodyPr/>
          <a:lstStyle/>
          <a:p>
            <a:r>
              <a:rPr lang="en-US" dirty="0" smtClean="0"/>
              <a:t>Fundraising Best Practices | Cultural Differences?</a:t>
            </a:r>
            <a:endParaRPr lang="en-US" dirty="0"/>
          </a:p>
        </p:txBody>
      </p:sp>
      <p:sp>
        <p:nvSpPr>
          <p:cNvPr id="6" name="Slide Number Placeholder 5"/>
          <p:cNvSpPr>
            <a:spLocks noGrp="1"/>
          </p:cNvSpPr>
          <p:nvPr>
            <p:ph type="sldNum" sz="quarter" idx="12"/>
          </p:nvPr>
        </p:nvSpPr>
        <p:spPr/>
        <p:txBody>
          <a:bodyPr/>
          <a:lstStyle/>
          <a:p>
            <a:fld id="{8AF7BF85-B74E-45F2-A316-1B8E50CDA4CB}" type="slidenum">
              <a:rPr lang="en-US" smtClean="0"/>
              <a:t>94</a:t>
            </a:fld>
            <a:endParaRPr 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616" y="2209800"/>
            <a:ext cx="2414371" cy="239150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TextBox 6"/>
          <p:cNvSpPr txBox="1"/>
          <p:nvPr/>
        </p:nvSpPr>
        <p:spPr>
          <a:xfrm>
            <a:off x="2819400" y="533400"/>
            <a:ext cx="6324600" cy="1200329"/>
          </a:xfrm>
          <a:prstGeom prst="rect">
            <a:avLst/>
          </a:prstGeom>
          <a:noFill/>
        </p:spPr>
        <p:txBody>
          <a:bodyPr wrap="square" rtlCol="0">
            <a:spAutoFit/>
          </a:bodyPr>
          <a:lstStyle/>
          <a:p>
            <a:r>
              <a:rPr lang="en-US" sz="2400" i="1" dirty="0" smtClean="0">
                <a:solidFill>
                  <a:schemeClr val="accent1">
                    <a:lumMod val="75000"/>
                  </a:schemeClr>
                </a:solidFill>
              </a:rPr>
              <a:t>A donor’s gift is matched by a generous donor. Helps people feel their money will make more of a difference.</a:t>
            </a:r>
            <a:endParaRPr lang="en-US" sz="2400" i="1" dirty="0">
              <a:solidFill>
                <a:schemeClr val="accent1">
                  <a:lumMod val="75000"/>
                </a:schemeClr>
              </a:solidFill>
            </a:endParaRPr>
          </a:p>
        </p:txBody>
      </p:sp>
    </p:spTree>
    <p:extLst>
      <p:ext uri="{BB962C8B-B14F-4D97-AF65-F5344CB8AC3E}">
        <p14:creationId xmlns:p14="http://schemas.microsoft.com/office/powerpoint/2010/main" val="348120545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33400"/>
            <a:ext cx="2368296" cy="1520552"/>
          </a:xfrm>
        </p:spPr>
        <p:txBody>
          <a:bodyPr/>
          <a:lstStyle/>
          <a:p>
            <a:r>
              <a:rPr lang="en-US" b="1" dirty="0" smtClean="0"/>
              <a:t>EMPLOYEE MATCHING GIFTS </a:t>
            </a:r>
            <a:r>
              <a:rPr lang="en-US" b="1" dirty="0"/>
              <a:t/>
            </a:r>
            <a:br>
              <a:rPr lang="en-US" b="1" dirty="0"/>
            </a:br>
            <a:endParaRPr lang="en-US" b="1" dirty="0"/>
          </a:p>
        </p:txBody>
      </p:sp>
      <p:sp>
        <p:nvSpPr>
          <p:cNvPr id="7" name="Content Placeholder 6"/>
          <p:cNvSpPr>
            <a:spLocks noGrp="1"/>
          </p:cNvSpPr>
          <p:nvPr>
            <p:ph idx="1"/>
          </p:nvPr>
        </p:nvSpPr>
        <p:spPr>
          <a:xfrm>
            <a:off x="2971800" y="685800"/>
            <a:ext cx="6172200" cy="5684120"/>
          </a:xfrm>
        </p:spPr>
        <p:txBody>
          <a:bodyPr>
            <a:normAutofit fontScale="32500" lnSpcReduction="20000"/>
          </a:bodyPr>
          <a:lstStyle/>
          <a:p>
            <a:pPr marL="0" indent="0" fontAlgn="base">
              <a:buNone/>
            </a:pPr>
            <a:r>
              <a:rPr lang="en-US" sz="7400" b="1" dirty="0">
                <a:solidFill>
                  <a:schemeClr val="accent1">
                    <a:lumMod val="75000"/>
                  </a:schemeClr>
                </a:solidFill>
              </a:rPr>
              <a:t>Employee Matching Gifts </a:t>
            </a:r>
            <a:endParaRPr lang="en-US" sz="7400" b="1" dirty="0" smtClean="0">
              <a:solidFill>
                <a:schemeClr val="accent1">
                  <a:lumMod val="75000"/>
                </a:schemeClr>
              </a:solidFill>
            </a:endParaRPr>
          </a:p>
          <a:p>
            <a:pPr fontAlgn="base"/>
            <a:r>
              <a:rPr lang="en-US" sz="5500" dirty="0"/>
              <a:t>O</a:t>
            </a:r>
            <a:r>
              <a:rPr lang="en-US" sz="5500" dirty="0" smtClean="0"/>
              <a:t>ften dollar-for-dollar—sometime double or triple the employee donation </a:t>
            </a:r>
          </a:p>
          <a:p>
            <a:pPr fontAlgn="base"/>
            <a:r>
              <a:rPr lang="en-US" sz="5500" dirty="0" smtClean="0"/>
              <a:t>Some match </a:t>
            </a:r>
            <a:r>
              <a:rPr lang="en-US" sz="5500" dirty="0"/>
              <a:t>gifts for employees’ volunteer </a:t>
            </a:r>
            <a:r>
              <a:rPr lang="en-US" sz="5500" dirty="0" smtClean="0"/>
              <a:t>efforts (e.g. walkathons)</a:t>
            </a:r>
          </a:p>
          <a:p>
            <a:pPr fontAlgn="base"/>
            <a:r>
              <a:rPr lang="en-US" sz="5500" dirty="0"/>
              <a:t>Typically, </a:t>
            </a:r>
            <a:r>
              <a:rPr lang="en-US" sz="5500" dirty="0" smtClean="0"/>
              <a:t>individuals must </a:t>
            </a:r>
            <a:r>
              <a:rPr lang="en-US" sz="5500" dirty="0"/>
              <a:t>initiate with their </a:t>
            </a:r>
            <a:r>
              <a:rPr lang="en-US" sz="5500" dirty="0" smtClean="0"/>
              <a:t>employers</a:t>
            </a:r>
          </a:p>
          <a:p>
            <a:pPr fontAlgn="base"/>
            <a:endParaRPr lang="en-US" dirty="0"/>
          </a:p>
          <a:p>
            <a:pPr marL="0" indent="0" fontAlgn="base">
              <a:buNone/>
            </a:pPr>
            <a:r>
              <a:rPr lang="en-US" sz="7400" b="1" dirty="0">
                <a:solidFill>
                  <a:schemeClr val="accent1">
                    <a:lumMod val="75000"/>
                  </a:schemeClr>
                </a:solidFill>
              </a:rPr>
              <a:t>Volunteer Support </a:t>
            </a:r>
            <a:r>
              <a:rPr lang="en-US" sz="7400" b="1" dirty="0" smtClean="0">
                <a:solidFill>
                  <a:schemeClr val="accent1">
                    <a:lumMod val="75000"/>
                  </a:schemeClr>
                </a:solidFill>
              </a:rPr>
              <a:t>Programs</a:t>
            </a:r>
            <a:endParaRPr lang="en-US" sz="7400" dirty="0" smtClean="0">
              <a:solidFill>
                <a:schemeClr val="accent1">
                  <a:lumMod val="75000"/>
                </a:schemeClr>
              </a:solidFill>
            </a:endParaRPr>
          </a:p>
          <a:p>
            <a:pPr fontAlgn="base"/>
            <a:r>
              <a:rPr lang="en-US" sz="5500" dirty="0"/>
              <a:t>S</a:t>
            </a:r>
            <a:r>
              <a:rPr lang="en-US" sz="5500" dirty="0" smtClean="0"/>
              <a:t>ometimes </a:t>
            </a:r>
            <a:r>
              <a:rPr lang="en-US" sz="5500" dirty="0"/>
              <a:t>called “Dollars for Doers”  </a:t>
            </a:r>
            <a:r>
              <a:rPr lang="en-US" sz="5500" dirty="0" smtClean="0"/>
              <a:t>(individual volunteer grants) </a:t>
            </a:r>
          </a:p>
          <a:p>
            <a:pPr fontAlgn="base"/>
            <a:r>
              <a:rPr lang="en-US" sz="5500" dirty="0" smtClean="0"/>
              <a:t>Reward employees who donate their time </a:t>
            </a:r>
          </a:p>
          <a:p>
            <a:pPr fontAlgn="base"/>
            <a:r>
              <a:rPr lang="en-US" sz="5500" dirty="0" smtClean="0"/>
              <a:t>Team-building efforts (e.g. build a house for Habitat) usually with a corporate donation</a:t>
            </a:r>
          </a:p>
          <a:p>
            <a:pPr fontAlgn="base"/>
            <a:endParaRPr lang="en-US" sz="7400" dirty="0" smtClean="0"/>
          </a:p>
          <a:p>
            <a:pPr marL="0" indent="0" fontAlgn="base">
              <a:buNone/>
            </a:pPr>
            <a:r>
              <a:rPr lang="en-US" sz="7400" b="1" dirty="0" smtClean="0">
                <a:solidFill>
                  <a:schemeClr val="accent1">
                    <a:lumMod val="75000"/>
                  </a:schemeClr>
                </a:solidFill>
              </a:rPr>
              <a:t>Tools to Facilitate Employee Matching Gifts  </a:t>
            </a:r>
            <a:r>
              <a:rPr lang="en-US" sz="5500" dirty="0" smtClean="0">
                <a:hlinkClick r:id="rId3"/>
              </a:rPr>
              <a:t>Foundation </a:t>
            </a:r>
            <a:r>
              <a:rPr lang="en-US" sz="5500" dirty="0">
                <a:hlinkClick r:id="rId3"/>
              </a:rPr>
              <a:t>Directory </a:t>
            </a:r>
            <a:r>
              <a:rPr lang="en-US" sz="5500" dirty="0" smtClean="0">
                <a:hlinkClick r:id="rId3"/>
              </a:rPr>
              <a:t>Online</a:t>
            </a:r>
            <a:r>
              <a:rPr lang="en-US" sz="5500" dirty="0" smtClean="0"/>
              <a:t>--searchable grant makers</a:t>
            </a:r>
          </a:p>
          <a:p>
            <a:pPr fontAlgn="base"/>
            <a:endParaRPr lang="en-US" sz="5500" dirty="0"/>
          </a:p>
        </p:txBody>
      </p:sp>
      <p:sp>
        <p:nvSpPr>
          <p:cNvPr id="4" name="Text Placeholder 3"/>
          <p:cNvSpPr>
            <a:spLocks noGrp="1"/>
          </p:cNvSpPr>
          <p:nvPr>
            <p:ph type="body" sz="half" idx="2"/>
          </p:nvPr>
        </p:nvSpPr>
        <p:spPr>
          <a:xfrm>
            <a:off x="152400" y="2133600"/>
            <a:ext cx="2590800" cy="4243615"/>
          </a:xfrm>
        </p:spPr>
        <p:txBody>
          <a:bodyPr>
            <a:normAutofit/>
          </a:bodyPr>
          <a:lstStyle/>
          <a:p>
            <a:pPr fontAlgn="base"/>
            <a:r>
              <a:rPr lang="en-US" sz="2000" i="1" dirty="0" smtClean="0"/>
              <a:t>“</a:t>
            </a:r>
            <a:r>
              <a:rPr lang="en-US" sz="2000" i="1" dirty="0"/>
              <a:t>E</a:t>
            </a:r>
            <a:r>
              <a:rPr lang="en-US" sz="2000" i="1" dirty="0" smtClean="0"/>
              <a:t>very </a:t>
            </a:r>
            <a:r>
              <a:rPr lang="en-US" sz="2000" i="1" dirty="0"/>
              <a:t>year, only about 1 in 10 eligible donors match their donations</a:t>
            </a:r>
            <a:r>
              <a:rPr lang="en-US" sz="2000" i="1" dirty="0" smtClean="0"/>
              <a:t>.</a:t>
            </a:r>
          </a:p>
          <a:p>
            <a:pPr fontAlgn="base"/>
            <a:endParaRPr lang="en-US" sz="2000" i="1" dirty="0"/>
          </a:p>
          <a:p>
            <a:pPr fontAlgn="base"/>
            <a:r>
              <a:rPr lang="en-US" sz="2000" i="1" dirty="0"/>
              <a:t>Every year, about $6 to $10 billion of matched donations is left unclaimed</a:t>
            </a:r>
            <a:r>
              <a:rPr lang="en-US" sz="2000" i="1" dirty="0" smtClean="0"/>
              <a:t>.”</a:t>
            </a:r>
          </a:p>
          <a:p>
            <a:pPr algn="r" fontAlgn="base"/>
            <a:r>
              <a:rPr lang="en-US" i="1" dirty="0" smtClean="0"/>
              <a:t>--Double the Donation</a:t>
            </a:r>
            <a:endParaRPr lang="en-US" i="1" dirty="0"/>
          </a:p>
        </p:txBody>
      </p:sp>
      <p:sp>
        <p:nvSpPr>
          <p:cNvPr id="5" name="Footer Placeholder 4"/>
          <p:cNvSpPr>
            <a:spLocks noGrp="1"/>
          </p:cNvSpPr>
          <p:nvPr>
            <p:ph type="ftr" sz="quarter" idx="11"/>
          </p:nvPr>
        </p:nvSpPr>
        <p:spPr/>
        <p:txBody>
          <a:bodyPr/>
          <a:lstStyle/>
          <a:p>
            <a:r>
              <a:rPr lang="en-US" dirty="0" smtClean="0"/>
              <a:t>Fundraising Best Practices | Cultural Differences?</a:t>
            </a:r>
            <a:endParaRPr lang="en-US" dirty="0"/>
          </a:p>
        </p:txBody>
      </p:sp>
      <p:sp>
        <p:nvSpPr>
          <p:cNvPr id="6" name="Slide Number Placeholder 5"/>
          <p:cNvSpPr>
            <a:spLocks noGrp="1"/>
          </p:cNvSpPr>
          <p:nvPr>
            <p:ph type="sldNum" sz="quarter" idx="12"/>
          </p:nvPr>
        </p:nvSpPr>
        <p:spPr/>
        <p:txBody>
          <a:bodyPr/>
          <a:lstStyle/>
          <a:p>
            <a:fld id="{8AF7BF85-B74E-45F2-A316-1B8E50CDA4CB}" type="slidenum">
              <a:rPr lang="en-US" smtClean="0"/>
              <a:t>95</a:t>
            </a:fld>
            <a:endParaRPr lang="en-US" dirty="0"/>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0720" y="5163047"/>
            <a:ext cx="3078480" cy="1502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870593" y="5163239"/>
            <a:ext cx="1611217" cy="954107"/>
          </a:xfrm>
          <a:prstGeom prst="rect">
            <a:avLst/>
          </a:prstGeom>
          <a:noFill/>
        </p:spPr>
        <p:txBody>
          <a:bodyPr wrap="square" rtlCol="0">
            <a:spAutoFit/>
          </a:bodyPr>
          <a:lstStyle/>
          <a:p>
            <a:pPr algn="r" fontAlgn="base"/>
            <a:r>
              <a:rPr lang="en-US" sz="1400" dirty="0"/>
              <a:t>Other databases and services make the process easier for donors.</a:t>
            </a:r>
          </a:p>
        </p:txBody>
      </p:sp>
    </p:spTree>
    <p:extLst>
      <p:ext uri="{BB962C8B-B14F-4D97-AF65-F5344CB8AC3E}">
        <p14:creationId xmlns:p14="http://schemas.microsoft.com/office/powerpoint/2010/main" val="64378686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sz="2400" dirty="0" smtClean="0"/>
              <a:t>Invite board </a:t>
            </a:r>
            <a:r>
              <a:rPr lang="en-US" sz="2400" dirty="0"/>
              <a:t>members and major donors </a:t>
            </a:r>
            <a:r>
              <a:rPr lang="en-US" sz="2400" dirty="0" smtClean="0"/>
              <a:t>to make a gift that will become a challenge grant </a:t>
            </a:r>
            <a:r>
              <a:rPr lang="en-US" sz="2000" dirty="0" smtClean="0"/>
              <a:t>(can be a single donor or a group of donors; you can set maximum for matching)</a:t>
            </a:r>
          </a:p>
          <a:p>
            <a:pPr marL="0" indent="0">
              <a:buNone/>
            </a:pPr>
            <a:endParaRPr lang="en-US" sz="2400" dirty="0" smtClean="0"/>
          </a:p>
          <a:p>
            <a:r>
              <a:rPr lang="en-US" sz="2400" dirty="0" smtClean="0"/>
              <a:t>Help facilitate employee matching gifts from companies</a:t>
            </a:r>
          </a:p>
          <a:p>
            <a:pPr lvl="1"/>
            <a:r>
              <a:rPr lang="en-US" sz="2000" dirty="0" smtClean="0"/>
              <a:t>Revise giving forms so donors can indicate if their company may match donations</a:t>
            </a:r>
          </a:p>
          <a:p>
            <a:pPr lvl="1"/>
            <a:r>
              <a:rPr lang="en-US" sz="2000" dirty="0" smtClean="0"/>
              <a:t>Add text in donor thank you’s about employer matching gifts </a:t>
            </a:r>
          </a:p>
          <a:p>
            <a:pPr lvl="1"/>
            <a:r>
              <a:rPr lang="en-US" sz="2000" dirty="0" smtClean="0"/>
              <a:t>Provide forms for donors to give directly to their companies </a:t>
            </a:r>
          </a:p>
          <a:p>
            <a:pPr lvl="1"/>
            <a:r>
              <a:rPr lang="en-US" sz="2000" dirty="0" smtClean="0"/>
              <a:t>Research which companies typically offer matching gifts—put link to the list on your giving website</a:t>
            </a:r>
          </a:p>
          <a:p>
            <a:pPr lvl="1"/>
            <a:endParaRPr lang="en-US" dirty="0"/>
          </a:p>
        </p:txBody>
      </p:sp>
      <p:sp>
        <p:nvSpPr>
          <p:cNvPr id="4" name="Text Placeholder 3"/>
          <p:cNvSpPr>
            <a:spLocks noGrp="1"/>
          </p:cNvSpPr>
          <p:nvPr>
            <p:ph type="body" sz="half" idx="2"/>
          </p:nvPr>
        </p:nvSpPr>
        <p:spPr/>
        <p:txBody>
          <a:bodyPr>
            <a:normAutofit/>
          </a:bodyPr>
          <a:lstStyle/>
          <a:p>
            <a:r>
              <a:rPr lang="en-US" sz="2400" dirty="0" smtClean="0">
                <a:solidFill>
                  <a:schemeClr val="accent1">
                    <a:lumMod val="75000"/>
                  </a:schemeClr>
                </a:solidFill>
              </a:rPr>
              <a:t>Best Practices </a:t>
            </a:r>
            <a:endParaRPr lang="en-US" sz="2400" dirty="0">
              <a:solidFill>
                <a:schemeClr val="accent1">
                  <a:lumMod val="75000"/>
                </a:schemeClr>
              </a:solidFill>
            </a:endParaRPr>
          </a:p>
        </p:txBody>
      </p:sp>
      <p:sp>
        <p:nvSpPr>
          <p:cNvPr id="5" name="Footer Placeholder 4"/>
          <p:cNvSpPr>
            <a:spLocks noGrp="1"/>
          </p:cNvSpPr>
          <p:nvPr>
            <p:ph type="ftr" sz="quarter" idx="11"/>
          </p:nvPr>
        </p:nvSpPr>
        <p:spPr/>
        <p:txBody>
          <a:bodyPr/>
          <a:lstStyle/>
          <a:p>
            <a:r>
              <a:rPr lang="en-US" dirty="0" smtClean="0"/>
              <a:t>Fundraising Best Practices | Cultural Differences?</a:t>
            </a:r>
            <a:endParaRPr lang="en-US" dirty="0"/>
          </a:p>
        </p:txBody>
      </p:sp>
      <p:sp>
        <p:nvSpPr>
          <p:cNvPr id="6" name="Slide Number Placeholder 5"/>
          <p:cNvSpPr>
            <a:spLocks noGrp="1"/>
          </p:cNvSpPr>
          <p:nvPr>
            <p:ph type="sldNum" sz="quarter" idx="12"/>
          </p:nvPr>
        </p:nvSpPr>
        <p:spPr/>
        <p:txBody>
          <a:bodyPr/>
          <a:lstStyle/>
          <a:p>
            <a:fld id="{8AF7BF85-B74E-45F2-A316-1B8E50CDA4CB}" type="slidenum">
              <a:rPr lang="en-US" smtClean="0"/>
              <a:t>96</a:t>
            </a:fld>
            <a:endParaRPr lang="en-US" dirty="0"/>
          </a:p>
        </p:txBody>
      </p:sp>
      <p:sp>
        <p:nvSpPr>
          <p:cNvPr id="7" name="Title 1"/>
          <p:cNvSpPr>
            <a:spLocks noGrp="1"/>
          </p:cNvSpPr>
          <p:nvPr>
            <p:ph type="title"/>
          </p:nvPr>
        </p:nvSpPr>
        <p:spPr/>
        <p:txBody>
          <a:bodyPr/>
          <a:lstStyle/>
          <a:p>
            <a:r>
              <a:rPr lang="en-US" b="1" dirty="0" smtClean="0"/>
              <a:t>MATCHING GIFTS </a:t>
            </a:r>
            <a:br>
              <a:rPr lang="en-US" b="1" dirty="0" smtClean="0"/>
            </a:br>
            <a:endParaRPr lang="en-US" b="1"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132" y="2895600"/>
            <a:ext cx="2201667" cy="2084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994717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MATCHING GIFTS</a:t>
            </a:r>
            <a:r>
              <a:rPr lang="en-US" dirty="0" smtClean="0"/>
              <a:t/>
            </a:r>
            <a:br>
              <a:rPr lang="en-US" dirty="0" smtClean="0"/>
            </a:br>
            <a:endParaRPr lang="en-US" dirty="0"/>
          </a:p>
        </p:txBody>
      </p:sp>
      <p:sp>
        <p:nvSpPr>
          <p:cNvPr id="4" name="Text Placeholder 3"/>
          <p:cNvSpPr>
            <a:spLocks noGrp="1"/>
          </p:cNvSpPr>
          <p:nvPr>
            <p:ph type="body" sz="half" idx="2"/>
          </p:nvPr>
        </p:nvSpPr>
        <p:spPr>
          <a:xfrm>
            <a:off x="6781800" y="1420361"/>
            <a:ext cx="2139696" cy="4243615"/>
          </a:xfrm>
        </p:spPr>
        <p:txBody>
          <a:bodyPr>
            <a:normAutofit/>
          </a:bodyPr>
          <a:lstStyle/>
          <a:p>
            <a:r>
              <a:rPr lang="en-US" sz="1800" i="1" dirty="0" smtClean="0"/>
              <a:t>Agents (employees) vote on causes the company will support that year. </a:t>
            </a:r>
          </a:p>
          <a:p>
            <a:endParaRPr lang="en-US" sz="1800" i="1" dirty="0"/>
          </a:p>
          <a:p>
            <a:r>
              <a:rPr lang="en-US" sz="1800" i="1" dirty="0" smtClean="0"/>
              <a:t>For every  “sale” (closed real estate transaction),  the real estate firm makes a donation to the charity of the </a:t>
            </a:r>
            <a:r>
              <a:rPr lang="en-US" sz="1800" i="1" u="sng" dirty="0" smtClean="0"/>
              <a:t>customer’s choice.  </a:t>
            </a:r>
          </a:p>
          <a:p>
            <a:endParaRPr lang="en-US" sz="1800" i="1" dirty="0"/>
          </a:p>
          <a:p>
            <a:endParaRPr lang="en-US" sz="1800" i="1" dirty="0"/>
          </a:p>
        </p:txBody>
      </p:sp>
      <p:sp>
        <p:nvSpPr>
          <p:cNvPr id="5" name="Footer Placeholder 4"/>
          <p:cNvSpPr>
            <a:spLocks noGrp="1"/>
          </p:cNvSpPr>
          <p:nvPr>
            <p:ph type="ftr" sz="quarter" idx="11"/>
          </p:nvPr>
        </p:nvSpPr>
        <p:spPr/>
        <p:txBody>
          <a:bodyPr/>
          <a:lstStyle/>
          <a:p>
            <a:r>
              <a:rPr lang="en-US" dirty="0" smtClean="0"/>
              <a:t>Fundraising Best Practices | Cultural Differences?</a:t>
            </a:r>
            <a:endParaRPr lang="en-US" dirty="0"/>
          </a:p>
        </p:txBody>
      </p:sp>
      <p:sp>
        <p:nvSpPr>
          <p:cNvPr id="6" name="Slide Number Placeholder 5"/>
          <p:cNvSpPr>
            <a:spLocks noGrp="1"/>
          </p:cNvSpPr>
          <p:nvPr>
            <p:ph type="sldNum" sz="quarter" idx="12"/>
          </p:nvPr>
        </p:nvSpPr>
        <p:spPr/>
        <p:txBody>
          <a:bodyPr/>
          <a:lstStyle/>
          <a:p>
            <a:fld id="{8AF7BF85-B74E-45F2-A316-1B8E50CDA4CB}" type="slidenum">
              <a:rPr lang="en-US" smtClean="0"/>
              <a:t>97</a:t>
            </a:fld>
            <a:endParaRPr lang="en-US" dirty="0"/>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24200" y="609600"/>
            <a:ext cx="3567529" cy="60362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TextBox 7"/>
          <p:cNvSpPr txBox="1"/>
          <p:nvPr/>
        </p:nvSpPr>
        <p:spPr>
          <a:xfrm>
            <a:off x="381000" y="2133600"/>
            <a:ext cx="2209800" cy="2862322"/>
          </a:xfrm>
          <a:prstGeom prst="rect">
            <a:avLst/>
          </a:prstGeom>
          <a:noFill/>
        </p:spPr>
        <p:txBody>
          <a:bodyPr wrap="square" rtlCol="0">
            <a:spAutoFit/>
          </a:bodyPr>
          <a:lstStyle/>
          <a:p>
            <a:r>
              <a:rPr lang="en-US" sz="2000" i="1" dirty="0" smtClean="0"/>
              <a:t>A twist on a matching gift concept…</a:t>
            </a:r>
          </a:p>
          <a:p>
            <a:endParaRPr lang="en-US" sz="2000" i="1" dirty="0"/>
          </a:p>
          <a:p>
            <a:endParaRPr lang="en-US" sz="2000" i="1" dirty="0" smtClean="0"/>
          </a:p>
          <a:p>
            <a:r>
              <a:rPr lang="en-US" sz="2000" i="1" dirty="0" smtClean="0"/>
              <a:t>The business makes a charitable gift for closed business. </a:t>
            </a:r>
            <a:endParaRPr lang="en-US" sz="2000" i="1" dirty="0"/>
          </a:p>
        </p:txBody>
      </p:sp>
    </p:spTree>
    <p:extLst>
      <p:ext uri="{BB962C8B-B14F-4D97-AF65-F5344CB8AC3E}">
        <p14:creationId xmlns:p14="http://schemas.microsoft.com/office/powerpoint/2010/main" val="111154728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tx1"/>
                </a:solidFill>
              </a:rPr>
              <a:t>BEQUESTS | TESTAMENTS</a:t>
            </a:r>
            <a:br>
              <a:rPr lang="en-US" dirty="0" smtClean="0">
                <a:solidFill>
                  <a:schemeClr val="tx1"/>
                </a:solidFill>
              </a:rPr>
            </a:br>
            <a:r>
              <a:rPr lang="en-US" dirty="0" smtClean="0">
                <a:solidFill>
                  <a:schemeClr val="tx1"/>
                </a:solidFill>
              </a:rPr>
              <a:t>PLANNED GIFTS</a:t>
            </a:r>
            <a:endParaRPr lang="en-US" dirty="0">
              <a:solidFill>
                <a:schemeClr val="tx1"/>
              </a:solidFill>
            </a:endParaRPr>
          </a:p>
        </p:txBody>
      </p:sp>
      <p:sp>
        <p:nvSpPr>
          <p:cNvPr id="3" name="Text Placeholder 2"/>
          <p:cNvSpPr>
            <a:spLocks noGrp="1"/>
          </p:cNvSpPr>
          <p:nvPr>
            <p:ph type="body" idx="1"/>
          </p:nvPr>
        </p:nvSpPr>
        <p:spPr/>
        <p:txBody>
          <a:bodyPr>
            <a:normAutofit/>
          </a:bodyPr>
          <a:lstStyle/>
          <a:p>
            <a:r>
              <a:rPr lang="en-US" dirty="0"/>
              <a:t>What experience have you had?</a:t>
            </a:r>
          </a:p>
          <a:p>
            <a:r>
              <a:rPr lang="en-US" dirty="0"/>
              <a:t>Best Practices to share? </a:t>
            </a:r>
          </a:p>
          <a:p>
            <a:endParaRPr lang="en-US" dirty="0"/>
          </a:p>
        </p:txBody>
      </p:sp>
      <p:sp>
        <p:nvSpPr>
          <p:cNvPr id="4" name="Footer Placeholder 3"/>
          <p:cNvSpPr>
            <a:spLocks noGrp="1"/>
          </p:cNvSpPr>
          <p:nvPr>
            <p:ph type="ftr" sz="quarter" idx="11"/>
          </p:nvPr>
        </p:nvSpPr>
        <p:spPr/>
        <p:txBody>
          <a:bodyPr/>
          <a:lstStyle/>
          <a:p>
            <a:r>
              <a:rPr lang="en-US" dirty="0" smtClean="0"/>
              <a:t>Fundraising Best Practices | Cultural Differences?</a:t>
            </a:r>
            <a:endParaRPr lang="en-US" dirty="0"/>
          </a:p>
        </p:txBody>
      </p:sp>
      <p:sp>
        <p:nvSpPr>
          <p:cNvPr id="5" name="Slide Number Placeholder 4"/>
          <p:cNvSpPr>
            <a:spLocks noGrp="1"/>
          </p:cNvSpPr>
          <p:nvPr>
            <p:ph type="sldNum" sz="quarter" idx="12"/>
          </p:nvPr>
        </p:nvSpPr>
        <p:spPr/>
        <p:txBody>
          <a:bodyPr/>
          <a:lstStyle/>
          <a:p>
            <a:fld id="{8AF7BF85-B74E-45F2-A316-1B8E50CDA4CB}" type="slidenum">
              <a:rPr lang="en-US" smtClean="0"/>
              <a:t>98</a:t>
            </a:fld>
            <a:endParaRPr lang="en-US" dirty="0"/>
          </a:p>
        </p:txBody>
      </p:sp>
    </p:spTree>
    <p:extLst>
      <p:ext uri="{BB962C8B-B14F-4D97-AF65-F5344CB8AC3E}">
        <p14:creationId xmlns:p14="http://schemas.microsoft.com/office/powerpoint/2010/main" val="422173258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t>BEQUESTS</a:t>
            </a:r>
            <a:br>
              <a:rPr lang="en-US" b="1" dirty="0"/>
            </a:br>
            <a:r>
              <a:rPr lang="en-US" b="1" dirty="0"/>
              <a:t>(PLANNED GIFTS)</a:t>
            </a:r>
            <a:endParaRPr lang="en-US" dirty="0"/>
          </a:p>
        </p:txBody>
      </p:sp>
      <p:sp>
        <p:nvSpPr>
          <p:cNvPr id="3" name="Content Placeholder 2"/>
          <p:cNvSpPr>
            <a:spLocks noGrp="1"/>
          </p:cNvSpPr>
          <p:nvPr>
            <p:ph idx="1"/>
          </p:nvPr>
        </p:nvSpPr>
        <p:spPr>
          <a:xfrm>
            <a:off x="2819400" y="685800"/>
            <a:ext cx="6248400" cy="5607920"/>
          </a:xfrm>
        </p:spPr>
        <p:txBody>
          <a:bodyPr>
            <a:normAutofit fontScale="25000" lnSpcReduction="20000"/>
          </a:bodyPr>
          <a:lstStyle/>
          <a:p>
            <a:pPr marL="0" indent="0">
              <a:buNone/>
            </a:pPr>
            <a:r>
              <a:rPr lang="en-US" sz="11200" b="1" dirty="0" smtClean="0">
                <a:solidFill>
                  <a:schemeClr val="accent1">
                    <a:lumMod val="75000"/>
                  </a:schemeClr>
                </a:solidFill>
              </a:rPr>
              <a:t>Compelling U.S. Statistics </a:t>
            </a:r>
          </a:p>
          <a:p>
            <a:pPr marL="0" indent="0">
              <a:buNone/>
            </a:pPr>
            <a:r>
              <a:rPr lang="en-US" sz="8000" b="1" dirty="0" smtClean="0"/>
              <a:t>33 </a:t>
            </a:r>
            <a:r>
              <a:rPr lang="en-US" sz="8000" b="1" dirty="0"/>
              <a:t>percent</a:t>
            </a:r>
            <a:r>
              <a:rPr lang="en-US" sz="8000" dirty="0"/>
              <a:t> of Americans are willing to consider a bequest gift</a:t>
            </a:r>
            <a:r>
              <a:rPr lang="en-US" sz="8000" baseline="30000" dirty="0"/>
              <a:t>1</a:t>
            </a:r>
            <a:r>
              <a:rPr lang="en-US" sz="8000" dirty="0"/>
              <a:t> </a:t>
            </a:r>
          </a:p>
          <a:p>
            <a:pPr marL="0" lvl="0" indent="0">
              <a:buNone/>
            </a:pPr>
            <a:endParaRPr lang="en-US" sz="8000" b="1" dirty="0" smtClean="0"/>
          </a:p>
          <a:p>
            <a:pPr marL="0" lvl="0" indent="0">
              <a:buNone/>
            </a:pPr>
            <a:r>
              <a:rPr lang="en-US" sz="8000" b="1" dirty="0" smtClean="0"/>
              <a:t>5.3 </a:t>
            </a:r>
            <a:r>
              <a:rPr lang="en-US" sz="8000" b="1" dirty="0"/>
              <a:t>percent</a:t>
            </a:r>
            <a:r>
              <a:rPr lang="en-US" sz="8000" dirty="0"/>
              <a:t> of Americans over age 50 have included a charity in their </a:t>
            </a:r>
            <a:r>
              <a:rPr lang="en-US" sz="8000" dirty="0" smtClean="0"/>
              <a:t>will</a:t>
            </a:r>
            <a:endParaRPr lang="en-US" sz="8000" baseline="30000" dirty="0" smtClean="0"/>
          </a:p>
          <a:p>
            <a:pPr marL="0" lvl="0" indent="0">
              <a:buNone/>
            </a:pPr>
            <a:endParaRPr lang="en-US" sz="8000" baseline="30000" dirty="0"/>
          </a:p>
          <a:p>
            <a:pPr marL="0" indent="0">
              <a:buNone/>
            </a:pPr>
            <a:r>
              <a:rPr lang="en-US" sz="8000" b="1" dirty="0"/>
              <a:t>$35,000</a:t>
            </a:r>
            <a:r>
              <a:rPr lang="en-US" sz="8000" dirty="0"/>
              <a:t> is the value of the average bequest commitment in the </a:t>
            </a:r>
            <a:r>
              <a:rPr lang="en-US" sz="8000" dirty="0" smtClean="0"/>
              <a:t>U.S.</a:t>
            </a:r>
            <a:endParaRPr lang="en-US" sz="8000" dirty="0"/>
          </a:p>
          <a:p>
            <a:pPr marL="0" lvl="0" indent="0">
              <a:buNone/>
            </a:pPr>
            <a:endParaRPr lang="en-US" sz="8000" dirty="0"/>
          </a:p>
          <a:p>
            <a:pPr marL="0" indent="0">
              <a:lnSpc>
                <a:spcPct val="120000"/>
              </a:lnSpc>
              <a:buNone/>
            </a:pPr>
            <a:r>
              <a:rPr lang="en-US" sz="8000" i="1" dirty="0" smtClean="0"/>
              <a:t>“Planned </a:t>
            </a:r>
            <a:r>
              <a:rPr lang="en-US" sz="8000" i="1" dirty="0"/>
              <a:t>Giving is about adding a “0” to the donor’s total giving. </a:t>
            </a:r>
            <a:r>
              <a:rPr lang="en-US" sz="8000" i="1" dirty="0" smtClean="0"/>
              <a:t>If </a:t>
            </a:r>
            <a:r>
              <a:rPr lang="en-US" sz="8000" i="1" dirty="0"/>
              <a:t>the donor’s giving is $25,000, the planned gift potential is $250,000. </a:t>
            </a:r>
            <a:endParaRPr lang="en-US" sz="8000" dirty="0"/>
          </a:p>
          <a:p>
            <a:pPr marL="0" indent="0" algn="r">
              <a:buNone/>
            </a:pPr>
            <a:r>
              <a:rPr lang="en-US" dirty="0"/>
              <a:t>-Kristen Dugdale, Vice President, Gift Planning,</a:t>
            </a:r>
          </a:p>
          <a:p>
            <a:pPr marL="0" indent="0" algn="r">
              <a:buNone/>
            </a:pPr>
            <a:r>
              <a:rPr lang="en-US" dirty="0"/>
              <a:t>University of Colorado Foundation </a:t>
            </a:r>
          </a:p>
          <a:p>
            <a:pPr marL="0" indent="0">
              <a:buNone/>
            </a:pPr>
            <a:endParaRPr lang="en-US" sz="6200" i="1" dirty="0"/>
          </a:p>
          <a:p>
            <a:pPr marL="0" indent="0">
              <a:lnSpc>
                <a:spcPct val="120000"/>
              </a:lnSpc>
              <a:buNone/>
            </a:pPr>
            <a:r>
              <a:rPr lang="en-US" sz="6200" i="1" dirty="0" smtClean="0"/>
              <a:t>“</a:t>
            </a:r>
            <a:r>
              <a:rPr lang="en-US" sz="8000" i="1" dirty="0"/>
              <a:t>Planned giving may be the answer to the objection: </a:t>
            </a:r>
            <a:r>
              <a:rPr lang="en-US" sz="8000" dirty="0"/>
              <a:t> </a:t>
            </a:r>
            <a:r>
              <a:rPr lang="en-US" sz="8000" i="1" dirty="0" smtClean="0"/>
              <a:t>‘</a:t>
            </a:r>
            <a:r>
              <a:rPr lang="en-US" sz="8000" i="1" dirty="0"/>
              <a:t>I would like to do more for your institution, but. . </a:t>
            </a:r>
            <a:r>
              <a:rPr lang="en-US" sz="8000" i="1" dirty="0" smtClean="0"/>
              <a:t>.’”</a:t>
            </a:r>
            <a:r>
              <a:rPr lang="en-US" dirty="0" smtClean="0"/>
              <a:t>-</a:t>
            </a:r>
            <a:r>
              <a:rPr lang="en-US" dirty="0"/>
              <a:t>Jeff Comfort, </a:t>
            </a:r>
            <a:r>
              <a:rPr lang="en-US" dirty="0" smtClean="0"/>
              <a:t>Georgetown </a:t>
            </a:r>
            <a:r>
              <a:rPr lang="en-US" dirty="0"/>
              <a:t>University</a:t>
            </a:r>
          </a:p>
          <a:p>
            <a:pPr marL="0" indent="0">
              <a:buNone/>
            </a:pPr>
            <a:endParaRPr lang="en-US" dirty="0"/>
          </a:p>
        </p:txBody>
      </p:sp>
      <p:sp>
        <p:nvSpPr>
          <p:cNvPr id="7" name="Text Placeholder 6"/>
          <p:cNvSpPr>
            <a:spLocks noGrp="1"/>
          </p:cNvSpPr>
          <p:nvPr>
            <p:ph type="body" sz="half" idx="2"/>
          </p:nvPr>
        </p:nvSpPr>
        <p:spPr>
          <a:xfrm>
            <a:off x="381000" y="2057400"/>
            <a:ext cx="2139696" cy="4243615"/>
          </a:xfrm>
        </p:spPr>
        <p:txBody>
          <a:bodyPr>
            <a:normAutofit/>
          </a:bodyPr>
          <a:lstStyle/>
          <a:p>
            <a:endParaRPr lang="en-US" dirty="0" smtClean="0"/>
          </a:p>
          <a:p>
            <a:r>
              <a:rPr lang="en-US" sz="2000" i="1" dirty="0" smtClean="0"/>
              <a:t>Planned </a:t>
            </a:r>
            <a:r>
              <a:rPr lang="en-US" sz="2000" i="1" dirty="0"/>
              <a:t>gifts represent the opportunity to be remembered for something that’s been important in </a:t>
            </a:r>
            <a:r>
              <a:rPr lang="en-US" sz="2000" i="1" dirty="0" smtClean="0"/>
              <a:t>your life.</a:t>
            </a:r>
          </a:p>
          <a:p>
            <a:endParaRPr lang="en-US" sz="2000" i="1" dirty="0"/>
          </a:p>
          <a:p>
            <a:endParaRPr lang="en-US" sz="2000" i="1" dirty="0"/>
          </a:p>
        </p:txBody>
      </p:sp>
      <p:sp>
        <p:nvSpPr>
          <p:cNvPr id="4" name="Footer Placeholder 3"/>
          <p:cNvSpPr>
            <a:spLocks noGrp="1"/>
          </p:cNvSpPr>
          <p:nvPr>
            <p:ph type="ftr" sz="quarter" idx="11"/>
          </p:nvPr>
        </p:nvSpPr>
        <p:spPr/>
        <p:txBody>
          <a:bodyPr/>
          <a:lstStyle/>
          <a:p>
            <a:r>
              <a:rPr lang="en-US" dirty="0" smtClean="0"/>
              <a:t>Fundraising Best Practices | Cultural Differences?</a:t>
            </a:r>
            <a:endParaRPr lang="en-US" dirty="0"/>
          </a:p>
        </p:txBody>
      </p:sp>
      <p:sp>
        <p:nvSpPr>
          <p:cNvPr id="5" name="Slide Number Placeholder 4"/>
          <p:cNvSpPr>
            <a:spLocks noGrp="1"/>
          </p:cNvSpPr>
          <p:nvPr>
            <p:ph type="sldNum" sz="quarter" idx="12"/>
          </p:nvPr>
        </p:nvSpPr>
        <p:spPr/>
        <p:txBody>
          <a:bodyPr/>
          <a:lstStyle/>
          <a:p>
            <a:fld id="{8AF7BF85-B74E-45F2-A316-1B8E50CDA4CB}" type="slidenum">
              <a:rPr lang="en-US" smtClean="0"/>
              <a:t>99</a:t>
            </a:fld>
            <a:endParaRPr lang="en-US" dirty="0"/>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962" y="4800600"/>
            <a:ext cx="1612075" cy="1748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019637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30064</TotalTime>
  <Words>8586</Words>
  <Application>Microsoft Office PowerPoint</Application>
  <PresentationFormat>On-screen Show (4:3)</PresentationFormat>
  <Paragraphs>1641</Paragraphs>
  <Slides>112</Slides>
  <Notes>81</Notes>
  <HiddenSlides>1</HiddenSlides>
  <MMClips>0</MMClips>
  <ScaleCrop>false</ScaleCrop>
  <HeadingPairs>
    <vt:vector size="4" baseType="variant">
      <vt:variant>
        <vt:lpstr>Theme</vt:lpstr>
      </vt:variant>
      <vt:variant>
        <vt:i4>1</vt:i4>
      </vt:variant>
      <vt:variant>
        <vt:lpstr>Slide Titles</vt:lpstr>
      </vt:variant>
      <vt:variant>
        <vt:i4>112</vt:i4>
      </vt:variant>
    </vt:vector>
  </HeadingPairs>
  <TitlesOfParts>
    <vt:vector size="113" baseType="lpstr">
      <vt:lpstr>Clarity</vt:lpstr>
      <vt:lpstr>Fundraising  best Practices</vt:lpstr>
      <vt:lpstr>Pre-Survey | You Said  (Your Top 3)</vt:lpstr>
      <vt:lpstr>Pre-Survey | You Said (Your Top 3)</vt:lpstr>
      <vt:lpstr>FUNDRAISING BEST PRACTICES </vt:lpstr>
      <vt:lpstr>Meet the pros  who shared their “know how” with you…</vt:lpstr>
      <vt:lpstr>…and who generously shared experiences from the following organizations </vt:lpstr>
      <vt:lpstr>Workshop GOAL </vt:lpstr>
      <vt:lpstr>PowerPoint Presentation</vt:lpstr>
      <vt:lpstr>First….Let’s Talk About what a fundraiser does</vt:lpstr>
      <vt:lpstr>         The All-Important Mindset  Some fundraisers think their job is to ask people for money.   But, it’s not about asking for money.    It’s about… - presenting an opportunity to have an impact  - giving people a chance to save lives, to change lives, to change the world </vt:lpstr>
      <vt:lpstr>You Help Donors Do Great Things</vt:lpstr>
      <vt:lpstr>PowerPoint Presentation</vt:lpstr>
      <vt:lpstr>Private giving </vt:lpstr>
      <vt:lpstr>Private Fundraising Take a quick guess.   </vt:lpstr>
      <vt:lpstr>USA Total Giving 2016 |  $390.05 Billion Sources of Philanthropy</vt:lpstr>
      <vt:lpstr>PowerPoint Presentation</vt:lpstr>
      <vt:lpstr>Who is Giving?  </vt:lpstr>
      <vt:lpstr>Giving in the Czech Republic </vt:lpstr>
      <vt:lpstr>Donor BEHAVIOR</vt:lpstr>
      <vt:lpstr>Philanthropy and Young Czech Entrepreneurs </vt:lpstr>
      <vt:lpstr>  Specific Findings  EUROPEAN Donors  </vt:lpstr>
      <vt:lpstr>PowerPoint Presentation</vt:lpstr>
      <vt:lpstr>Giving by Generations | The West </vt:lpstr>
      <vt:lpstr>Donors Give to Many Causes </vt:lpstr>
      <vt:lpstr> 3 Things Donors Say They Need </vt:lpstr>
      <vt:lpstr>Giving and Volunteering Go Hand-in-Hand</vt:lpstr>
      <vt:lpstr> TYPES OF FUNDRAISING PROGRAMS</vt:lpstr>
      <vt:lpstr>CAMPAIGNS </vt:lpstr>
      <vt:lpstr>What is a Campaign? </vt:lpstr>
      <vt:lpstr>Campaign Basics </vt:lpstr>
      <vt:lpstr>What Our Experts Had to Say  Campaigns</vt:lpstr>
      <vt:lpstr>Four Phases of a Major Campaign </vt:lpstr>
      <vt:lpstr>CAMPAIGNS   </vt:lpstr>
      <vt:lpstr>CAMPAIGNS  </vt:lpstr>
      <vt:lpstr>CAMPAIGNS  </vt:lpstr>
      <vt:lpstr>CAMPAIGNS  </vt:lpstr>
      <vt:lpstr>CAMPAIGNS  </vt:lpstr>
      <vt:lpstr>BOARD GIVING  Best Practice </vt:lpstr>
      <vt:lpstr>CAMPAIGNS  </vt:lpstr>
      <vt:lpstr>MAJOR DONOR PROGRAMS </vt:lpstr>
      <vt:lpstr>What is a Major Gift?</vt:lpstr>
      <vt:lpstr>MAJOR DONOR  PROGRAMS  </vt:lpstr>
      <vt:lpstr>PowerPoint Presentation</vt:lpstr>
      <vt:lpstr>Key Concept Donor Commitment Continuum </vt:lpstr>
      <vt:lpstr>MAJOR DONOR PROGRAM </vt:lpstr>
      <vt:lpstr>MAJOR DONOR  PROGRAMS  </vt:lpstr>
      <vt:lpstr>MAJOR DONOR  PROGRAMS  </vt:lpstr>
      <vt:lpstr>PowerPoint Presentation</vt:lpstr>
      <vt:lpstr>PowerPoint Presentation</vt:lpstr>
      <vt:lpstr>ONLINE FUNDRAISING</vt:lpstr>
      <vt:lpstr>Online Giving  A Small but Growing Piece of the Pie  *U.S.  </vt:lpstr>
      <vt:lpstr>Donors worldwide prefer to give online</vt:lpstr>
      <vt:lpstr>Global NGO Online Technology Report  Key Findings | Europe</vt:lpstr>
      <vt:lpstr>After 20 Years Email Finally Reaching Potential</vt:lpstr>
      <vt:lpstr>Crowdfunding Does Your Cause Have Crowd Appeal?</vt:lpstr>
      <vt:lpstr>Crowdfunding Campaigns Expect and Overcome the Valley of Death</vt:lpstr>
      <vt:lpstr>CROWD FUNDING</vt:lpstr>
      <vt:lpstr>A Case Study in Online Giving –  Colorado Gives</vt:lpstr>
      <vt:lpstr>Colorado Gives Online Giving Success Story </vt:lpstr>
      <vt:lpstr>ColoradoGives.org  | Full Year Giving </vt:lpstr>
      <vt:lpstr>ColoradoGives.org | GIVES DAY</vt:lpstr>
      <vt:lpstr>North Texas Giving Day </vt:lpstr>
      <vt:lpstr>A Case Study in Online Giving  2017 Colorado Giving Day Incentive– A Staggering $1 Million </vt:lpstr>
      <vt:lpstr>Kids For Colorado Gives   New! Developing the Next Generation of Givers</vt:lpstr>
      <vt:lpstr>A Case Study in Online Giving Colorado Gives</vt:lpstr>
      <vt:lpstr>Our Expert Speaks Out Online Trends</vt:lpstr>
      <vt:lpstr>ONLINE DONOR RELATIONS   CASE STUDY </vt:lpstr>
      <vt:lpstr>PowerPoint Presentation</vt:lpstr>
      <vt:lpstr>PowerPoint Presentation</vt:lpstr>
      <vt:lpstr>PowerPoint Presentation</vt:lpstr>
      <vt:lpstr>PowerPoint Presentation</vt:lpstr>
      <vt:lpstr>ANNUAL GIVING</vt:lpstr>
      <vt:lpstr>Annual Fund </vt:lpstr>
      <vt:lpstr>ANNUAL GIVING </vt:lpstr>
      <vt:lpstr>What Our Experts Have to Say Annual Giving   </vt:lpstr>
      <vt:lpstr>       ANNUAL GIVING   </vt:lpstr>
      <vt:lpstr>Which do I open? Which do I give to? Fundraising Appeals | Only 3 Days</vt:lpstr>
      <vt:lpstr>MEMBERSHIP PROGRAMs</vt:lpstr>
      <vt:lpstr>MEMBERSHIP PROGRAMS </vt:lpstr>
      <vt:lpstr>Membership Has Its Benefits </vt:lpstr>
      <vt:lpstr>MEMBERSHIP PROGRAMS </vt:lpstr>
      <vt:lpstr>SPECIAL EVENTS</vt:lpstr>
      <vt:lpstr>Why Hold Special Events </vt:lpstr>
      <vt:lpstr>       SPECIAL EVENTS    </vt:lpstr>
      <vt:lpstr>A Story of Two Galas One Successful—One Not     </vt:lpstr>
      <vt:lpstr>SPECIAL EVENTS</vt:lpstr>
      <vt:lpstr>Trend Alert   Hosted Small Gatherings</vt:lpstr>
      <vt:lpstr>SPECIAL EVENTS </vt:lpstr>
      <vt:lpstr>THE MASK PROJECT  </vt:lpstr>
      <vt:lpstr>THE MASK PROJECT  </vt:lpstr>
      <vt:lpstr>THE MASK PROJECT</vt:lpstr>
      <vt:lpstr>THE MASK PROJECT </vt:lpstr>
      <vt:lpstr>MATCHING Gifts AND CHALLENGE grants</vt:lpstr>
      <vt:lpstr>MATCHING GIFTS and   CHALLENGE GRANTS</vt:lpstr>
      <vt:lpstr>EMPLOYEE MATCHING GIFTS  </vt:lpstr>
      <vt:lpstr>MATCHING GIFTS  </vt:lpstr>
      <vt:lpstr>MATCHING GIFTS </vt:lpstr>
      <vt:lpstr>BEQUESTS | TESTAMENTS PLANNED GIFTS</vt:lpstr>
      <vt:lpstr>BEQUESTS (PLANNED GIFTS)</vt:lpstr>
      <vt:lpstr> BEQUESTS (PLANNED GIFTS) </vt:lpstr>
      <vt:lpstr>BEQUESTS  PLANNED GIFTS</vt:lpstr>
      <vt:lpstr> BEQUESTS (PLANNED GIFTS) </vt:lpstr>
      <vt:lpstr>BEQUESTS (PLANNED GIFTS) Ongoing Communication Strategy</vt:lpstr>
      <vt:lpstr>CORPORATE FUNDRAISING</vt:lpstr>
      <vt:lpstr>CORPORATE FUNDRAISING </vt:lpstr>
      <vt:lpstr>CORPORATE FUNDRAISING </vt:lpstr>
      <vt:lpstr>Two Quick Stories Major Multi Million $ Gifts from Corporations </vt:lpstr>
      <vt:lpstr>Best Practice  Corporate Advisory Board </vt:lpstr>
      <vt:lpstr>More On Corporate Giving</vt:lpstr>
      <vt:lpstr>FUNDRAISING PROGRAMS</vt:lpstr>
      <vt:lpstr>QUESTIONS?</vt:lpstr>
      <vt:lpstr>REMBER OUR  Workshop GOAL </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Marlene</dc:creator>
  <cp:lastModifiedBy>Marlene</cp:lastModifiedBy>
  <cp:revision>904</cp:revision>
  <dcterms:created xsi:type="dcterms:W3CDTF">2017-09-01T13:25:38Z</dcterms:created>
  <dcterms:modified xsi:type="dcterms:W3CDTF">2017-10-11T06:55:52Z</dcterms:modified>
</cp:coreProperties>
</file>