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1"/>
  </p:sldMasterIdLst>
  <p:notesMasterIdLst>
    <p:notesMasterId r:id="rId56"/>
  </p:notesMasterIdLst>
  <p:handoutMasterIdLst>
    <p:handoutMasterId r:id="rId57"/>
  </p:handoutMasterIdLst>
  <p:sldIdLst>
    <p:sldId id="259" r:id="rId2"/>
    <p:sldId id="263" r:id="rId3"/>
    <p:sldId id="264" r:id="rId4"/>
    <p:sldId id="265" r:id="rId5"/>
    <p:sldId id="266" r:id="rId6"/>
    <p:sldId id="261" r:id="rId7"/>
    <p:sldId id="258" r:id="rId8"/>
    <p:sldId id="269" r:id="rId9"/>
    <p:sldId id="268" r:id="rId10"/>
    <p:sldId id="272" r:id="rId11"/>
    <p:sldId id="270" r:id="rId12"/>
    <p:sldId id="289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303" r:id="rId26"/>
    <p:sldId id="304" r:id="rId27"/>
    <p:sldId id="301" r:id="rId28"/>
    <p:sldId id="302" r:id="rId29"/>
    <p:sldId id="305" r:id="rId30"/>
    <p:sldId id="306" r:id="rId31"/>
    <p:sldId id="307" r:id="rId32"/>
    <p:sldId id="308" r:id="rId33"/>
    <p:sldId id="309" r:id="rId34"/>
    <p:sldId id="310" r:id="rId35"/>
    <p:sldId id="311" r:id="rId36"/>
    <p:sldId id="312" r:id="rId37"/>
    <p:sldId id="313" r:id="rId38"/>
    <p:sldId id="315" r:id="rId39"/>
    <p:sldId id="316" r:id="rId40"/>
    <p:sldId id="317" r:id="rId41"/>
    <p:sldId id="325" r:id="rId42"/>
    <p:sldId id="341" r:id="rId43"/>
    <p:sldId id="342" r:id="rId44"/>
    <p:sldId id="343" r:id="rId45"/>
    <p:sldId id="344" r:id="rId46"/>
    <p:sldId id="326" r:id="rId47"/>
    <p:sldId id="327" r:id="rId48"/>
    <p:sldId id="328" r:id="rId49"/>
    <p:sldId id="329" r:id="rId50"/>
    <p:sldId id="330" r:id="rId51"/>
    <p:sldId id="335" r:id="rId52"/>
    <p:sldId id="337" r:id="rId53"/>
    <p:sldId id="339" r:id="rId54"/>
    <p:sldId id="340" r:id="rId55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3151" autoAdjust="0"/>
  </p:normalViewPr>
  <p:slideViewPr>
    <p:cSldViewPr>
      <p:cViewPr>
        <p:scale>
          <a:sx n="116" d="100"/>
          <a:sy n="116" d="100"/>
        </p:scale>
        <p:origin x="1824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notesMaster" Target="notesMasters/notesMaster1.xml"/><Relationship Id="rId57" Type="http://schemas.openxmlformats.org/officeDocument/2006/relationships/handoutMaster" Target="handoutMasters/handoutMaster1.xml"/><Relationship Id="rId58" Type="http://schemas.openxmlformats.org/officeDocument/2006/relationships/presProps" Target="presProps.xml"/><Relationship Id="rId59" Type="http://schemas.openxmlformats.org/officeDocument/2006/relationships/viewProps" Target="viewProp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heme" Target="theme/theme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FAD9ADF-CC7C-4001-9CED-1A3D2C7BAAE5}" type="datetimeFigureOut">
              <a:rPr lang="cs-CZ" smtClean="0"/>
              <a:pPr/>
              <a:t>04.04.18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r>
              <a:rPr lang="cs-CZ" smtClean="0"/>
              <a:t>eurorail consulting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2335063-B299-4C1B-975A-227B161916B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3842907C-D0AA-4C58-9F94-58B40AD65B29}" type="datetimeFigureOut">
              <a:rPr lang="en-US" smtClean="0"/>
              <a:pPr/>
              <a:t>4/4/18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D76769E-C829-4283-B80E-CB90D995C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BAE800-4B29-4750-B694-B6B8E87A3BBB}" type="slidenum">
              <a:rPr lang="cs-CZ" smtClean="0"/>
              <a:pPr/>
              <a:t>12</a:t>
            </a:fld>
            <a:endParaRPr lang="cs-CZ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957263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957263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957263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957263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951013AE-1B20-A94C-B9C7-7A47A253EDA5}" type="slidenum">
              <a:rPr lang="cs-CZ" altLang="x-none" sz="1300">
                <a:solidFill>
                  <a:schemeClr val="tx1"/>
                </a:solidFill>
              </a:rPr>
              <a:pPr eaLnBrk="1" hangingPunct="1"/>
              <a:t>42</a:t>
            </a:fld>
            <a:endParaRPr lang="cs-CZ" altLang="x-none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2914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957263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957263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957263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957263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CC0EC074-D5EE-0D4A-B02E-21472557BFCB}" type="slidenum">
              <a:rPr lang="cs-CZ" altLang="x-none" sz="1300">
                <a:solidFill>
                  <a:schemeClr val="tx1"/>
                </a:solidFill>
              </a:rPr>
              <a:pPr eaLnBrk="1" hangingPunct="1"/>
              <a:t>47</a:t>
            </a:fld>
            <a:endParaRPr lang="cs-CZ" altLang="x-none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79646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s-CZ" altLang="x-none"/>
              <a:t>Kde lze hledat stupně volnosti potřebné k řešení „logistického dilematu“?</a:t>
            </a:r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957263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957263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957263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957263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193627CD-F08C-A248-A749-9A7D618339A5}" type="slidenum">
              <a:rPr lang="cs-CZ" altLang="x-none" sz="1300">
                <a:solidFill>
                  <a:schemeClr val="tx1"/>
                </a:solidFill>
              </a:rPr>
              <a:pPr eaLnBrk="1" hangingPunct="1"/>
              <a:t>48</a:t>
            </a:fld>
            <a:endParaRPr lang="cs-CZ" altLang="x-none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36113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957263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957263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957263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957263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4F7C06C7-74AD-D745-80E6-76E25AF64316}" type="slidenum">
              <a:rPr lang="cs-CZ" altLang="x-none" sz="1300">
                <a:solidFill>
                  <a:schemeClr val="tx1"/>
                </a:solidFill>
              </a:rPr>
              <a:pPr eaLnBrk="1" hangingPunct="1"/>
              <a:t>49</a:t>
            </a:fld>
            <a:endParaRPr lang="cs-CZ" altLang="x-none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8946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957263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957263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957263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957263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407B6C28-55A2-3D43-A13A-A846694AB778}" type="slidenum">
              <a:rPr lang="cs-CZ" altLang="x-none" sz="1300">
                <a:solidFill>
                  <a:schemeClr val="tx1"/>
                </a:solidFill>
              </a:rPr>
              <a:pPr eaLnBrk="1" hangingPunct="1"/>
              <a:t>52</a:t>
            </a:fld>
            <a:endParaRPr lang="cs-CZ" altLang="x-none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39721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x-none" altLang="x-none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defTabSz="957263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defTabSz="957263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defTabSz="957263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defTabSz="957263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defTabSz="95726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9C3C8848-8E1A-CE49-8D87-6BC6185265FF}" type="slidenum">
              <a:rPr lang="cs-CZ" altLang="x-none" sz="1300">
                <a:solidFill>
                  <a:schemeClr val="tx1"/>
                </a:solidFill>
              </a:rPr>
              <a:pPr eaLnBrk="1" hangingPunct="1"/>
              <a:t>53</a:t>
            </a:fld>
            <a:endParaRPr lang="cs-CZ" altLang="x-none" sz="13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185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eurorail consulting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582807"/>
            <a:ext cx="7772400" cy="1199704"/>
          </a:xfrm>
        </p:spPr>
        <p:txBody>
          <a:bodyPr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Shap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/>
            </a:p>
          </p:txBody>
        </p:sp>
        <p:sp>
          <p:nvSpPr>
            <p:cNvPr id="8" name="Shap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/>
            </a:p>
          </p:txBody>
        </p:sp>
        <p:sp>
          <p:nvSpPr>
            <p:cNvPr id="11" name="Shap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292C34-3E5E-4BA5-AF54-F1601B144FB0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888512"/>
            <a:ext cx="4572000" cy="1454888"/>
          </a:xfrm>
        </p:spPr>
        <p:txBody>
          <a:bodyPr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1472431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72431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34000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371569"/>
            <a:ext cx="7162800" cy="648232"/>
          </a:xfrm>
          <a:noFill/>
        </p:spPr>
        <p:txBody>
          <a:bodyPr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07689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8" name="Shape 7"/>
          <p:cNvSpPr>
            <a:spLocks/>
          </p:cNvSpPr>
          <p:nvPr/>
        </p:nvSpPr>
        <p:spPr bwMode="auto">
          <a:xfrm>
            <a:off x="716437" y="5001994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9" name="Shape 8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2"/>
          <p:cNvSpPr>
            <a:spLocks/>
          </p:cNvSpPr>
          <p:nvPr/>
        </p:nvSpPr>
        <p:spPr bwMode="auto">
          <a:xfrm>
            <a:off x="716437" y="5001994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2" name="Shape 11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>
              <a:defRPr sz="1000">
                <a:solidFill>
                  <a:schemeClr val="tx1"/>
                </a:solidFill>
              </a:defRPr>
            </a:lvl1pPr>
            <a:extLst/>
          </a:lstStyle>
          <a:p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tx1"/>
                </a:solidFill>
              </a:defRPr>
            </a:lvl1pPr>
            <a:extLst/>
          </a:lstStyle>
          <a:p>
            <a:pPr algn="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 b="0">
                <a:solidFill>
                  <a:schemeClr val="tx1"/>
                </a:solidFill>
              </a:defRPr>
            </a:lvl1pPr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/>
  <p:txStyles>
    <p:titleStyle>
      <a:lvl1pPr algn="l" rtl="0" eaLnBrk="1" latinLnBrk="0" hangingPunct="1">
        <a:spcBef>
          <a:spcPct val="0"/>
        </a:spcBef>
        <a:buNone/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5000"/>
        <a:buFont typeface="Wingdings 3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Manažerská ekonomika Výroba </a:t>
            </a:r>
            <a:endParaRPr lang="cs-CZ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C34-3E5E-4BA5-AF54-F1601B144FB0}" type="slidenum">
              <a:rPr lang="en-US" smtClean="0"/>
              <a:pPr/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accent1">
                  <a:tint val="2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pPr algn="l"/>
            <a:r>
              <a:rPr lang="cs-CZ" sz="2400" u="sng" dirty="0"/>
              <a:t>Typická rozhodování uskutečňovaná ve strategickém řízení výroby jsou: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0825" y="1028722"/>
            <a:ext cx="8713788" cy="5543550"/>
          </a:xfrm>
        </p:spPr>
        <p:txBody>
          <a:bodyPr>
            <a:noAutofit/>
          </a:bodyPr>
          <a:lstStyle/>
          <a:p>
            <a:pPr marL="182563" indent="-182563">
              <a:lnSpc>
                <a:spcPct val="90000"/>
              </a:lnSpc>
              <a:buFont typeface="Wingdings" pitchFamily="2" charset="2"/>
              <a:buChar char="§"/>
            </a:pPr>
            <a:endParaRPr lang="cs-CZ" sz="2400" b="1" dirty="0" smtClean="0"/>
          </a:p>
          <a:p>
            <a:pPr marL="182563" indent="-182563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 smtClean="0"/>
              <a:t>Výrobní </a:t>
            </a:r>
            <a:r>
              <a:rPr lang="cs-CZ" sz="2400" b="1" dirty="0"/>
              <a:t>program</a:t>
            </a:r>
            <a:r>
              <a:rPr lang="cs-CZ" sz="2400" dirty="0"/>
              <a:t> </a:t>
            </a:r>
            <a:endParaRPr lang="cs-CZ" sz="2400" dirty="0" smtClean="0"/>
          </a:p>
          <a:p>
            <a:pPr marL="182563" indent="-182563">
              <a:lnSpc>
                <a:spcPct val="90000"/>
              </a:lnSpc>
              <a:buNone/>
            </a:pPr>
            <a:r>
              <a:rPr lang="cs-CZ" sz="2400" dirty="0" smtClean="0"/>
              <a:t>– </a:t>
            </a:r>
            <a:r>
              <a:rPr lang="cs-CZ" sz="2400" dirty="0"/>
              <a:t>účast na rozhodování o zásadních směrech rozvoje výrobního programu, spolurozhodování o zakázkách velkého objemu,</a:t>
            </a:r>
          </a:p>
          <a:p>
            <a:pPr marL="182563" indent="-182563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/>
              <a:t>Kapacity a zařízení</a:t>
            </a:r>
            <a:r>
              <a:rPr lang="cs-CZ" sz="2400" dirty="0"/>
              <a:t> </a:t>
            </a:r>
            <a:endParaRPr lang="cs-CZ" sz="2400" dirty="0" smtClean="0"/>
          </a:p>
          <a:p>
            <a:pPr marL="182563" indent="-182563">
              <a:lnSpc>
                <a:spcPct val="90000"/>
              </a:lnSpc>
              <a:buNone/>
            </a:pPr>
            <a:r>
              <a:rPr lang="cs-CZ" sz="2400" dirty="0" smtClean="0"/>
              <a:t>– </a:t>
            </a:r>
            <a:r>
              <a:rPr lang="cs-CZ" sz="2400" dirty="0"/>
              <a:t>zásadní směry rozvoje a racionalizace, rekonstrukce, objem a dislokace zdrojů (investic),</a:t>
            </a:r>
          </a:p>
          <a:p>
            <a:pPr marL="182563" indent="-182563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/>
              <a:t>Plánování a řízení výroby</a:t>
            </a:r>
            <a:r>
              <a:rPr lang="cs-CZ" sz="2400" dirty="0"/>
              <a:t> </a:t>
            </a:r>
            <a:endParaRPr lang="cs-CZ" sz="2400" dirty="0" smtClean="0"/>
          </a:p>
          <a:p>
            <a:pPr marL="182563" indent="-182563">
              <a:lnSpc>
                <a:spcPct val="90000"/>
              </a:lnSpc>
              <a:buNone/>
            </a:pPr>
            <a:r>
              <a:rPr lang="cs-CZ" sz="2400" dirty="0" smtClean="0"/>
              <a:t>– </a:t>
            </a:r>
            <a:r>
              <a:rPr lang="cs-CZ" sz="2400" dirty="0"/>
              <a:t>koncepce a metody plánování a řízení výroby, koncepce využití informačních technologií v řízení výroby,</a:t>
            </a:r>
          </a:p>
          <a:p>
            <a:pPr marL="182563" indent="-182563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/>
              <a:t>Řízení jakosti</a:t>
            </a:r>
            <a:r>
              <a:rPr lang="cs-CZ" sz="2400" dirty="0"/>
              <a:t> </a:t>
            </a:r>
            <a:endParaRPr lang="cs-CZ" sz="2400" dirty="0" smtClean="0"/>
          </a:p>
          <a:p>
            <a:pPr marL="182563" indent="-182563">
              <a:lnSpc>
                <a:spcPct val="90000"/>
              </a:lnSpc>
              <a:buNone/>
            </a:pPr>
            <a:r>
              <a:rPr lang="cs-CZ" sz="2400" dirty="0" smtClean="0"/>
              <a:t>– </a:t>
            </a:r>
            <a:r>
              <a:rPr lang="cs-CZ" sz="2400" dirty="0"/>
              <a:t>koncepce řízení jakosti výroby (například rozhodnutí o </a:t>
            </a:r>
            <a:r>
              <a:rPr lang="cs-CZ" sz="2400" dirty="0" smtClean="0"/>
              <a:t>certifikaci dle </a:t>
            </a:r>
            <a:r>
              <a:rPr lang="cs-CZ" sz="2400" dirty="0"/>
              <a:t>ISO</a:t>
            </a:r>
            <a:r>
              <a:rPr lang="cs-CZ" sz="2400" dirty="0" smtClean="0"/>
              <a:t>), dlouhodobé </a:t>
            </a:r>
            <a:r>
              <a:rPr lang="cs-CZ" sz="2400" dirty="0"/>
              <a:t>trendy vývoje a opatření v oblasti jakosti výroby</a:t>
            </a:r>
            <a:r>
              <a:rPr lang="cs-CZ" sz="2400" dirty="0" smtClean="0"/>
              <a:t>,</a:t>
            </a:r>
            <a:endParaRPr lang="cs-CZ" sz="2400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pPr algn="l"/>
            <a:r>
              <a:rPr lang="cs-CZ" sz="2400" u="sng" dirty="0"/>
              <a:t>Typická rozhodování uskutečňovaná ve strategickém řízení výroby </a:t>
            </a:r>
            <a:r>
              <a:rPr lang="cs-CZ" sz="2400" u="sng" dirty="0" smtClean="0"/>
              <a:t>jsou </a:t>
            </a:r>
            <a:r>
              <a:rPr lang="cs-CZ" sz="1600" u="sng" dirty="0" smtClean="0"/>
              <a:t>(2)</a:t>
            </a:r>
            <a:r>
              <a:rPr lang="cs-CZ" sz="2400" u="sng" dirty="0" smtClean="0"/>
              <a:t>:</a:t>
            </a:r>
            <a:endParaRPr lang="cs-CZ" sz="2400" u="sng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0825" y="1028722"/>
            <a:ext cx="8713788" cy="5543550"/>
          </a:xfrm>
        </p:spPr>
        <p:txBody>
          <a:bodyPr>
            <a:normAutofit/>
          </a:bodyPr>
          <a:lstStyle/>
          <a:p>
            <a:pPr marL="182563" indent="-182563">
              <a:lnSpc>
                <a:spcPct val="90000"/>
              </a:lnSpc>
              <a:buFont typeface="Wingdings" pitchFamily="2" charset="2"/>
              <a:buChar char="§"/>
            </a:pPr>
            <a:endParaRPr lang="cs-CZ" sz="2400" b="1" dirty="0" smtClean="0"/>
          </a:p>
          <a:p>
            <a:pPr marL="182563" indent="-182563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 smtClean="0"/>
              <a:t>Řízení </a:t>
            </a:r>
            <a:r>
              <a:rPr lang="cs-CZ" sz="2400" b="1" dirty="0"/>
              <a:t>zásob</a:t>
            </a:r>
            <a:r>
              <a:rPr lang="cs-CZ" sz="2400" dirty="0"/>
              <a:t> </a:t>
            </a:r>
            <a:endParaRPr lang="cs-CZ" sz="2400" dirty="0" smtClean="0"/>
          </a:p>
          <a:p>
            <a:pPr marL="182563" indent="-182563">
              <a:lnSpc>
                <a:spcPct val="90000"/>
              </a:lnSpc>
              <a:buNone/>
            </a:pPr>
            <a:r>
              <a:rPr lang="cs-CZ" sz="2400" dirty="0" smtClean="0"/>
              <a:t>– </a:t>
            </a:r>
            <a:r>
              <a:rPr lang="cs-CZ" sz="2400" dirty="0"/>
              <a:t>způsob zajišťování, rozhodování o klíčových dodavatelích, objem a dislokace, racionalizace,</a:t>
            </a:r>
          </a:p>
          <a:p>
            <a:pPr marL="182563" indent="-182563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/>
              <a:t>Pracovní síla</a:t>
            </a:r>
            <a:r>
              <a:rPr lang="cs-CZ" sz="2400" dirty="0"/>
              <a:t> </a:t>
            </a:r>
            <a:endParaRPr lang="cs-CZ" sz="2400" dirty="0" smtClean="0"/>
          </a:p>
          <a:p>
            <a:pPr marL="182563" indent="-182563">
              <a:lnSpc>
                <a:spcPct val="90000"/>
              </a:lnSpc>
              <a:buNone/>
            </a:pPr>
            <a:r>
              <a:rPr lang="cs-CZ" sz="2400" dirty="0" smtClean="0"/>
              <a:t>– </a:t>
            </a:r>
            <a:r>
              <a:rPr lang="cs-CZ" sz="2400" dirty="0"/>
              <a:t>zvyšování kvalifikace, motivace, mzdová politika, vztahy s odbory,</a:t>
            </a:r>
          </a:p>
          <a:p>
            <a:pPr marL="182563" indent="-182563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/>
              <a:t>Organizace</a:t>
            </a:r>
            <a:r>
              <a:rPr lang="cs-CZ" sz="2400" dirty="0"/>
              <a:t> </a:t>
            </a:r>
            <a:endParaRPr lang="cs-CZ" sz="2400" dirty="0" smtClean="0"/>
          </a:p>
          <a:p>
            <a:pPr marL="182563" indent="-182563">
              <a:lnSpc>
                <a:spcPct val="90000"/>
              </a:lnSpc>
              <a:buNone/>
            </a:pPr>
            <a:r>
              <a:rPr lang="cs-CZ" sz="2400" dirty="0" smtClean="0"/>
              <a:t>– </a:t>
            </a:r>
            <a:r>
              <a:rPr lang="cs-CZ" sz="2400" dirty="0"/>
              <a:t>organizační struktura, centralizace a decentralizace řízení, typ organizace výroby, role, pravomoci, odpovědnosti,</a:t>
            </a:r>
          </a:p>
          <a:p>
            <a:pPr marL="182563" indent="-182563">
              <a:lnSpc>
                <a:spcPct val="90000"/>
              </a:lnSpc>
              <a:buFont typeface="Wingdings" pitchFamily="2" charset="2"/>
              <a:buChar char="§"/>
            </a:pPr>
            <a:r>
              <a:rPr lang="cs-CZ" sz="2400" b="1" dirty="0"/>
              <a:t>Integrace</a:t>
            </a:r>
            <a:r>
              <a:rPr lang="cs-CZ" sz="2400" dirty="0"/>
              <a:t> </a:t>
            </a:r>
            <a:endParaRPr lang="cs-CZ" sz="2400" dirty="0" smtClean="0"/>
          </a:p>
          <a:p>
            <a:pPr marL="182563" indent="-182563">
              <a:lnSpc>
                <a:spcPct val="90000"/>
              </a:lnSpc>
              <a:buNone/>
            </a:pPr>
            <a:r>
              <a:rPr lang="cs-CZ" sz="2400" dirty="0" smtClean="0"/>
              <a:t>– </a:t>
            </a:r>
            <a:r>
              <a:rPr lang="cs-CZ" sz="2400" dirty="0"/>
              <a:t>systém vnitřního ekonomického řízení, vztahy se zákazníky, dodavateli atd.</a:t>
            </a:r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323850" y="765175"/>
            <a:ext cx="8639175" cy="4176713"/>
            <a:chOff x="204" y="482"/>
            <a:chExt cx="5442" cy="2631"/>
          </a:xfrm>
        </p:grpSpPr>
        <p:sp>
          <p:nvSpPr>
            <p:cNvPr id="6147" name="Text Box 4"/>
            <p:cNvSpPr txBox="1">
              <a:spLocks noChangeArrowheads="1"/>
            </p:cNvSpPr>
            <p:nvPr/>
          </p:nvSpPr>
          <p:spPr bwMode="auto">
            <a:xfrm>
              <a:off x="204" y="1253"/>
              <a:ext cx="1361" cy="3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600"/>
                <a:t>mass production hromadná výroba</a:t>
              </a:r>
            </a:p>
          </p:txBody>
        </p:sp>
        <p:sp>
          <p:nvSpPr>
            <p:cNvPr id="6148" name="Text Box 6"/>
            <p:cNvSpPr txBox="1">
              <a:spLocks noChangeArrowheads="1"/>
            </p:cNvSpPr>
            <p:nvPr/>
          </p:nvSpPr>
          <p:spPr bwMode="auto">
            <a:xfrm>
              <a:off x="204" y="2024"/>
              <a:ext cx="1361" cy="3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600"/>
                <a:t>custom made výroba na zakázku</a:t>
              </a:r>
            </a:p>
          </p:txBody>
        </p:sp>
        <p:sp>
          <p:nvSpPr>
            <p:cNvPr id="6149" name="Text Box 7"/>
            <p:cNvSpPr txBox="1">
              <a:spLocks noChangeArrowheads="1"/>
            </p:cNvSpPr>
            <p:nvPr/>
          </p:nvSpPr>
          <p:spPr bwMode="auto">
            <a:xfrm>
              <a:off x="1655" y="482"/>
              <a:ext cx="2223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600" dirty="0"/>
                <a:t>slabé přizpůsobení </a:t>
              </a:r>
              <a:r>
                <a:rPr lang="cs-CZ" sz="1600" dirty="0" smtClean="0"/>
                <a:t>zákazníkovi</a:t>
              </a:r>
              <a:endParaRPr lang="cs-CZ" sz="1600" dirty="0"/>
            </a:p>
          </p:txBody>
        </p:sp>
        <p:sp>
          <p:nvSpPr>
            <p:cNvPr id="6150" name="Text Box 8"/>
            <p:cNvSpPr txBox="1">
              <a:spLocks noChangeArrowheads="1"/>
            </p:cNvSpPr>
            <p:nvPr/>
          </p:nvSpPr>
          <p:spPr bwMode="auto">
            <a:xfrm>
              <a:off x="1882" y="1162"/>
              <a:ext cx="1270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600"/>
                <a:t>nízké náklady</a:t>
              </a:r>
            </a:p>
          </p:txBody>
        </p:sp>
        <p:sp>
          <p:nvSpPr>
            <p:cNvPr id="6151" name="Text Box 9"/>
            <p:cNvSpPr txBox="1">
              <a:spLocks noChangeArrowheads="1"/>
            </p:cNvSpPr>
            <p:nvPr/>
          </p:nvSpPr>
          <p:spPr bwMode="auto">
            <a:xfrm>
              <a:off x="1882" y="2160"/>
              <a:ext cx="1361" cy="3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600"/>
                <a:t>silné přizpůsobení zákazníkovy</a:t>
              </a:r>
            </a:p>
          </p:txBody>
        </p:sp>
        <p:sp>
          <p:nvSpPr>
            <p:cNvPr id="6152" name="Text Box 10"/>
            <p:cNvSpPr txBox="1">
              <a:spLocks noChangeArrowheads="1"/>
            </p:cNvSpPr>
            <p:nvPr/>
          </p:nvSpPr>
          <p:spPr bwMode="auto">
            <a:xfrm>
              <a:off x="1610" y="2886"/>
              <a:ext cx="1270" cy="21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600"/>
                <a:t>vysoké náklady</a:t>
              </a:r>
            </a:p>
          </p:txBody>
        </p:sp>
        <p:sp>
          <p:nvSpPr>
            <p:cNvPr id="6153" name="Text Box 11"/>
            <p:cNvSpPr txBox="1">
              <a:spLocks noChangeArrowheads="1"/>
            </p:cNvSpPr>
            <p:nvPr/>
          </p:nvSpPr>
          <p:spPr bwMode="auto">
            <a:xfrm>
              <a:off x="3560" y="1706"/>
              <a:ext cx="2086" cy="37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600"/>
                <a:t>Mass customization  hromadná výroba na zakázku</a:t>
              </a:r>
            </a:p>
          </p:txBody>
        </p:sp>
        <p:sp>
          <p:nvSpPr>
            <p:cNvPr id="6154" name="Line 12"/>
            <p:cNvSpPr>
              <a:spLocks noChangeShapeType="1"/>
            </p:cNvSpPr>
            <p:nvPr/>
          </p:nvSpPr>
          <p:spPr bwMode="auto">
            <a:xfrm flipV="1">
              <a:off x="1565" y="1298"/>
              <a:ext cx="317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5" name="Line 13"/>
            <p:cNvSpPr>
              <a:spLocks noChangeShapeType="1"/>
            </p:cNvSpPr>
            <p:nvPr/>
          </p:nvSpPr>
          <p:spPr bwMode="auto">
            <a:xfrm flipV="1">
              <a:off x="1565" y="709"/>
              <a:ext cx="90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6" name="Line 14"/>
            <p:cNvSpPr>
              <a:spLocks noChangeShapeType="1"/>
            </p:cNvSpPr>
            <p:nvPr/>
          </p:nvSpPr>
          <p:spPr bwMode="auto">
            <a:xfrm>
              <a:off x="1565" y="2205"/>
              <a:ext cx="317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7" name="Line 15"/>
            <p:cNvSpPr>
              <a:spLocks noChangeShapeType="1"/>
            </p:cNvSpPr>
            <p:nvPr/>
          </p:nvSpPr>
          <p:spPr bwMode="auto">
            <a:xfrm>
              <a:off x="1565" y="2205"/>
              <a:ext cx="45" cy="6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8" name="Line 16"/>
            <p:cNvSpPr>
              <a:spLocks noChangeShapeType="1"/>
            </p:cNvSpPr>
            <p:nvPr/>
          </p:nvSpPr>
          <p:spPr bwMode="auto">
            <a:xfrm flipV="1">
              <a:off x="3243" y="1933"/>
              <a:ext cx="317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6159" name="Line 17"/>
            <p:cNvSpPr>
              <a:spLocks noChangeShapeType="1"/>
            </p:cNvSpPr>
            <p:nvPr/>
          </p:nvSpPr>
          <p:spPr bwMode="auto">
            <a:xfrm>
              <a:off x="3152" y="1253"/>
              <a:ext cx="408" cy="58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med"/>
            </a:ln>
          </p:spPr>
          <p:txBody>
            <a:bodyPr/>
            <a:lstStyle/>
            <a:p>
              <a:endParaRPr lang="cs-CZ"/>
            </a:p>
          </p:txBody>
        </p:sp>
        <p:pic>
          <p:nvPicPr>
            <p:cNvPr id="6160" name="Picture 18" descr="car2500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78" y="2160"/>
              <a:ext cx="1571" cy="9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1" name="Picture 19" descr="car0005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23" y="754"/>
              <a:ext cx="1452" cy="9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Zástupný symbol pro datum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err="1" smtClean="0"/>
              <a:t>Make</a:t>
            </a:r>
            <a:r>
              <a:rPr lang="cs-CZ" b="1" dirty="0" smtClean="0"/>
              <a:t>-to-</a:t>
            </a:r>
            <a:r>
              <a:rPr lang="cs-CZ" b="1" dirty="0" err="1" smtClean="0"/>
              <a:t>stock</a:t>
            </a:r>
            <a:r>
              <a:rPr lang="cs-CZ" b="1" dirty="0" smtClean="0"/>
              <a:t> </a:t>
            </a:r>
            <a:r>
              <a:rPr lang="cs-CZ" sz="2000" dirty="0" smtClean="0"/>
              <a:t>(výroba na sklad)</a:t>
            </a:r>
            <a:endParaRPr lang="cs-CZ" dirty="0" smtClean="0"/>
          </a:p>
          <a:p>
            <a:pPr>
              <a:buNone/>
            </a:pPr>
            <a:r>
              <a:rPr lang="cs-CZ" sz="2200" dirty="0" smtClean="0"/>
              <a:t>Je výroba organizována tak, že hotové výrobky jsou dodávané do skladů, z nichž jsou distribuovány zákazníkům.</a:t>
            </a:r>
          </a:p>
          <a:p>
            <a:endParaRPr lang="cs-CZ" b="1" dirty="0" smtClean="0"/>
          </a:p>
          <a:p>
            <a:r>
              <a:rPr lang="cs-CZ" b="1" dirty="0" err="1" smtClean="0"/>
              <a:t>Make</a:t>
            </a:r>
            <a:r>
              <a:rPr lang="cs-CZ" b="1" dirty="0" smtClean="0"/>
              <a:t>-to-</a:t>
            </a:r>
            <a:r>
              <a:rPr lang="cs-CZ" b="1" dirty="0" err="1" smtClean="0"/>
              <a:t>order</a:t>
            </a:r>
            <a:r>
              <a:rPr lang="cs-CZ" b="1" dirty="0" smtClean="0"/>
              <a:t> </a:t>
            </a:r>
            <a:r>
              <a:rPr lang="cs-CZ" sz="2000" dirty="0" smtClean="0"/>
              <a:t>(výroba na objednávku, zakázková výroba)</a:t>
            </a:r>
            <a:endParaRPr lang="cs-CZ" dirty="0" smtClean="0"/>
          </a:p>
          <a:p>
            <a:pPr>
              <a:buNone/>
            </a:pPr>
            <a:r>
              <a:rPr lang="cs-CZ" sz="2200" dirty="0" smtClean="0"/>
              <a:t>Je výroba uskutečňována podle individuálních objednávek zákazníků.</a:t>
            </a:r>
          </a:p>
          <a:p>
            <a:endParaRPr lang="cs-CZ" b="1" dirty="0" smtClean="0"/>
          </a:p>
          <a:p>
            <a:r>
              <a:rPr lang="cs-CZ" b="1" dirty="0" err="1" smtClean="0"/>
              <a:t>Assemble</a:t>
            </a:r>
            <a:r>
              <a:rPr lang="cs-CZ" b="1" dirty="0" smtClean="0"/>
              <a:t>-to-</a:t>
            </a:r>
            <a:r>
              <a:rPr lang="cs-CZ" b="1" dirty="0" err="1" smtClean="0"/>
              <a:t>order</a:t>
            </a:r>
            <a:r>
              <a:rPr lang="cs-CZ" dirty="0" smtClean="0"/>
              <a:t> </a:t>
            </a:r>
            <a:r>
              <a:rPr lang="cs-CZ" sz="2000" dirty="0" smtClean="0"/>
              <a:t>(montáž na objednávku)</a:t>
            </a:r>
            <a:endParaRPr lang="cs-CZ" dirty="0" smtClean="0"/>
          </a:p>
          <a:p>
            <a:pPr>
              <a:buNone/>
            </a:pPr>
            <a:r>
              <a:rPr lang="cs-CZ" sz="2200" dirty="0" smtClean="0"/>
              <a:t>Je výroba produktů zohledňující individuální požadavky zákazníků. Používají se však standardní díly.</a:t>
            </a:r>
            <a:endParaRPr lang="cs-CZ" sz="22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100" dirty="0" smtClean="0"/>
              <a:t>Výrobní strategie musí rovněž formulovat zásady a principy organizace výroby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179388" y="188913"/>
            <a:ext cx="8891105" cy="6251327"/>
            <a:chOff x="158" y="346"/>
            <a:chExt cx="5443" cy="3723"/>
          </a:xfrm>
        </p:grpSpPr>
        <p:sp>
          <p:nvSpPr>
            <p:cNvPr id="5124" name="Rectangle 4"/>
            <p:cNvSpPr>
              <a:spLocks noChangeArrowheads="1"/>
            </p:cNvSpPr>
            <p:nvPr/>
          </p:nvSpPr>
          <p:spPr bwMode="auto">
            <a:xfrm>
              <a:off x="2426" y="1888"/>
              <a:ext cx="907" cy="45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cs-CZ" sz="1800"/>
                <a:t>VÝROBA</a:t>
              </a:r>
            </a:p>
          </p:txBody>
        </p:sp>
        <p:sp>
          <p:nvSpPr>
            <p:cNvPr id="5125" name="Rectangle 5"/>
            <p:cNvSpPr>
              <a:spLocks noChangeArrowheads="1"/>
            </p:cNvSpPr>
            <p:nvPr/>
          </p:nvSpPr>
          <p:spPr bwMode="auto">
            <a:xfrm>
              <a:off x="3560" y="799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6" name="Rectangle 6"/>
            <p:cNvSpPr>
              <a:spLocks noChangeArrowheads="1"/>
            </p:cNvSpPr>
            <p:nvPr/>
          </p:nvSpPr>
          <p:spPr bwMode="auto">
            <a:xfrm>
              <a:off x="3560" y="1706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7" name="Rectangle 7"/>
            <p:cNvSpPr>
              <a:spLocks noChangeArrowheads="1"/>
            </p:cNvSpPr>
            <p:nvPr/>
          </p:nvSpPr>
          <p:spPr bwMode="auto">
            <a:xfrm>
              <a:off x="3560" y="2614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8" name="Rectangle 8"/>
            <p:cNvSpPr>
              <a:spLocks noChangeArrowheads="1"/>
            </p:cNvSpPr>
            <p:nvPr/>
          </p:nvSpPr>
          <p:spPr bwMode="auto">
            <a:xfrm>
              <a:off x="4694" y="2886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4694" y="1933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0" name="Rectangle 10"/>
            <p:cNvSpPr>
              <a:spLocks noChangeArrowheads="1"/>
            </p:cNvSpPr>
            <p:nvPr/>
          </p:nvSpPr>
          <p:spPr bwMode="auto">
            <a:xfrm>
              <a:off x="4694" y="1117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1" name="Rectangle 11"/>
            <p:cNvSpPr>
              <a:spLocks noChangeArrowheads="1"/>
            </p:cNvSpPr>
            <p:nvPr/>
          </p:nvSpPr>
          <p:spPr bwMode="auto">
            <a:xfrm>
              <a:off x="1338" y="799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2" name="Rectangle 12"/>
            <p:cNvSpPr>
              <a:spLocks noChangeArrowheads="1"/>
            </p:cNvSpPr>
            <p:nvPr/>
          </p:nvSpPr>
          <p:spPr bwMode="auto">
            <a:xfrm>
              <a:off x="1338" y="1706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3" name="Rectangle 13"/>
            <p:cNvSpPr>
              <a:spLocks noChangeArrowheads="1"/>
            </p:cNvSpPr>
            <p:nvPr/>
          </p:nvSpPr>
          <p:spPr bwMode="auto">
            <a:xfrm>
              <a:off x="1338" y="2614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4" name="Rectangle 14"/>
            <p:cNvSpPr>
              <a:spLocks noChangeArrowheads="1"/>
            </p:cNvSpPr>
            <p:nvPr/>
          </p:nvSpPr>
          <p:spPr bwMode="auto">
            <a:xfrm>
              <a:off x="158" y="3067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5" name="Rectangle 15"/>
            <p:cNvSpPr>
              <a:spLocks noChangeArrowheads="1"/>
            </p:cNvSpPr>
            <p:nvPr/>
          </p:nvSpPr>
          <p:spPr bwMode="auto">
            <a:xfrm>
              <a:off x="158" y="2341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6" name="Rectangle 16"/>
            <p:cNvSpPr>
              <a:spLocks noChangeArrowheads="1"/>
            </p:cNvSpPr>
            <p:nvPr/>
          </p:nvSpPr>
          <p:spPr bwMode="auto">
            <a:xfrm>
              <a:off x="158" y="1434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7" name="Rectangle 17"/>
            <p:cNvSpPr>
              <a:spLocks noChangeArrowheads="1"/>
            </p:cNvSpPr>
            <p:nvPr/>
          </p:nvSpPr>
          <p:spPr bwMode="auto">
            <a:xfrm>
              <a:off x="158" y="346"/>
              <a:ext cx="907" cy="45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41" name="Line 21"/>
            <p:cNvSpPr>
              <a:spLocks noChangeShapeType="1"/>
            </p:cNvSpPr>
            <p:nvPr/>
          </p:nvSpPr>
          <p:spPr bwMode="auto">
            <a:xfrm>
              <a:off x="2245" y="1933"/>
              <a:ext cx="181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42" name="Line 22"/>
            <p:cNvSpPr>
              <a:spLocks noChangeShapeType="1"/>
            </p:cNvSpPr>
            <p:nvPr/>
          </p:nvSpPr>
          <p:spPr bwMode="auto">
            <a:xfrm>
              <a:off x="2245" y="1026"/>
              <a:ext cx="181" cy="9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43" name="Line 23"/>
            <p:cNvSpPr>
              <a:spLocks noChangeShapeType="1"/>
            </p:cNvSpPr>
            <p:nvPr/>
          </p:nvSpPr>
          <p:spPr bwMode="auto">
            <a:xfrm flipV="1">
              <a:off x="2245" y="2205"/>
              <a:ext cx="181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44" name="Line 24"/>
            <p:cNvSpPr>
              <a:spLocks noChangeShapeType="1"/>
            </p:cNvSpPr>
            <p:nvPr/>
          </p:nvSpPr>
          <p:spPr bwMode="auto">
            <a:xfrm flipV="1">
              <a:off x="3334" y="1026"/>
              <a:ext cx="226" cy="10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45" name="Line 25"/>
            <p:cNvSpPr>
              <a:spLocks noChangeShapeType="1"/>
            </p:cNvSpPr>
            <p:nvPr/>
          </p:nvSpPr>
          <p:spPr bwMode="auto">
            <a:xfrm flipV="1">
              <a:off x="3334" y="1933"/>
              <a:ext cx="226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46" name="Line 26"/>
            <p:cNvSpPr>
              <a:spLocks noChangeShapeType="1"/>
            </p:cNvSpPr>
            <p:nvPr/>
          </p:nvSpPr>
          <p:spPr bwMode="auto">
            <a:xfrm>
              <a:off x="3334" y="2251"/>
              <a:ext cx="1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47" name="Line 27"/>
            <p:cNvSpPr>
              <a:spLocks noChangeShapeType="1"/>
            </p:cNvSpPr>
            <p:nvPr/>
          </p:nvSpPr>
          <p:spPr bwMode="auto">
            <a:xfrm>
              <a:off x="3334" y="2296"/>
              <a:ext cx="226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48" name="Line 28"/>
            <p:cNvSpPr>
              <a:spLocks noChangeShapeType="1"/>
            </p:cNvSpPr>
            <p:nvPr/>
          </p:nvSpPr>
          <p:spPr bwMode="auto">
            <a:xfrm flipV="1">
              <a:off x="4468" y="616"/>
              <a:ext cx="828" cy="2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49" name="Line 29"/>
            <p:cNvSpPr>
              <a:spLocks noChangeShapeType="1"/>
            </p:cNvSpPr>
            <p:nvPr/>
          </p:nvSpPr>
          <p:spPr bwMode="auto">
            <a:xfrm flipV="1">
              <a:off x="4468" y="1344"/>
              <a:ext cx="226" cy="4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0" name="Line 30"/>
            <p:cNvSpPr>
              <a:spLocks noChangeShapeType="1"/>
            </p:cNvSpPr>
            <p:nvPr/>
          </p:nvSpPr>
          <p:spPr bwMode="auto">
            <a:xfrm>
              <a:off x="4468" y="1933"/>
              <a:ext cx="226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1" name="Line 31"/>
            <p:cNvSpPr>
              <a:spLocks noChangeShapeType="1"/>
            </p:cNvSpPr>
            <p:nvPr/>
          </p:nvSpPr>
          <p:spPr bwMode="auto">
            <a:xfrm>
              <a:off x="4468" y="2840"/>
              <a:ext cx="226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2" name="Line 32"/>
            <p:cNvSpPr>
              <a:spLocks noChangeShapeType="1"/>
            </p:cNvSpPr>
            <p:nvPr/>
          </p:nvSpPr>
          <p:spPr bwMode="auto">
            <a:xfrm>
              <a:off x="1066" y="482"/>
              <a:ext cx="272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3" name="Line 33"/>
            <p:cNvSpPr>
              <a:spLocks noChangeShapeType="1"/>
            </p:cNvSpPr>
            <p:nvPr/>
          </p:nvSpPr>
          <p:spPr bwMode="auto">
            <a:xfrm flipV="1">
              <a:off x="1066" y="1071"/>
              <a:ext cx="272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4" name="Line 34"/>
            <p:cNvSpPr>
              <a:spLocks noChangeShapeType="1"/>
            </p:cNvSpPr>
            <p:nvPr/>
          </p:nvSpPr>
          <p:spPr bwMode="auto">
            <a:xfrm>
              <a:off x="1066" y="1706"/>
              <a:ext cx="272" cy="2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5" name="Line 35"/>
            <p:cNvSpPr>
              <a:spLocks noChangeShapeType="1"/>
            </p:cNvSpPr>
            <p:nvPr/>
          </p:nvSpPr>
          <p:spPr bwMode="auto">
            <a:xfrm>
              <a:off x="1066" y="2568"/>
              <a:ext cx="272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6" name="Line 36"/>
            <p:cNvSpPr>
              <a:spLocks noChangeShapeType="1"/>
            </p:cNvSpPr>
            <p:nvPr/>
          </p:nvSpPr>
          <p:spPr bwMode="auto">
            <a:xfrm flipV="1">
              <a:off x="1066" y="2931"/>
              <a:ext cx="272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7" name="Text Box 37"/>
            <p:cNvSpPr txBox="1">
              <a:spLocks noChangeArrowheads="1"/>
            </p:cNvSpPr>
            <p:nvPr/>
          </p:nvSpPr>
          <p:spPr bwMode="auto">
            <a:xfrm>
              <a:off x="295" y="3631"/>
              <a:ext cx="816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 dirty="0"/>
                <a:t>Nepřímí</a:t>
              </a:r>
            </a:p>
          </p:txBody>
        </p:sp>
        <p:sp>
          <p:nvSpPr>
            <p:cNvPr id="5158" name="Text Box 38"/>
            <p:cNvSpPr txBox="1">
              <a:spLocks noChangeArrowheads="1"/>
            </p:cNvSpPr>
            <p:nvPr/>
          </p:nvSpPr>
          <p:spPr bwMode="auto">
            <a:xfrm>
              <a:off x="4728" y="3547"/>
              <a:ext cx="816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 dirty="0"/>
                <a:t>Nepřímí</a:t>
              </a:r>
            </a:p>
          </p:txBody>
        </p:sp>
        <p:sp>
          <p:nvSpPr>
            <p:cNvPr id="5159" name="Text Box 39"/>
            <p:cNvSpPr txBox="1">
              <a:spLocks noChangeArrowheads="1"/>
            </p:cNvSpPr>
            <p:nvPr/>
          </p:nvSpPr>
          <p:spPr bwMode="auto">
            <a:xfrm>
              <a:off x="1565" y="3631"/>
              <a:ext cx="680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 dirty="0"/>
                <a:t>Přímí</a:t>
              </a:r>
            </a:p>
          </p:txBody>
        </p:sp>
        <p:sp>
          <p:nvSpPr>
            <p:cNvPr id="5160" name="Text Box 40"/>
            <p:cNvSpPr txBox="1">
              <a:spLocks noChangeArrowheads="1"/>
            </p:cNvSpPr>
            <p:nvPr/>
          </p:nvSpPr>
          <p:spPr bwMode="auto">
            <a:xfrm>
              <a:off x="3678" y="3552"/>
              <a:ext cx="680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 dirty="0"/>
                <a:t>Přímí</a:t>
              </a:r>
            </a:p>
          </p:txBody>
        </p:sp>
        <p:sp>
          <p:nvSpPr>
            <p:cNvPr id="5161" name="Text Box 41"/>
            <p:cNvSpPr txBox="1">
              <a:spLocks noChangeArrowheads="1"/>
            </p:cNvSpPr>
            <p:nvPr/>
          </p:nvSpPr>
          <p:spPr bwMode="auto">
            <a:xfrm>
              <a:off x="748" y="3850"/>
              <a:ext cx="998" cy="21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 dirty="0"/>
                <a:t>Dodavatelé</a:t>
              </a:r>
            </a:p>
          </p:txBody>
        </p:sp>
        <p:sp>
          <p:nvSpPr>
            <p:cNvPr id="5162" name="Text Box 42"/>
            <p:cNvSpPr txBox="1">
              <a:spLocks noChangeArrowheads="1"/>
            </p:cNvSpPr>
            <p:nvPr/>
          </p:nvSpPr>
          <p:spPr bwMode="auto">
            <a:xfrm>
              <a:off x="4022" y="3807"/>
              <a:ext cx="880" cy="21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800" dirty="0"/>
                <a:t>Odběratelé</a:t>
              </a:r>
            </a:p>
          </p:txBody>
        </p:sp>
      </p:grpSp>
      <p:sp>
        <p:nvSpPr>
          <p:cNvPr id="39" name="TextovéPole 38"/>
          <p:cNvSpPr txBox="1"/>
          <p:nvPr/>
        </p:nvSpPr>
        <p:spPr>
          <a:xfrm>
            <a:off x="2143108" y="214290"/>
            <a:ext cx="5759910" cy="461665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smtClean="0"/>
              <a:t>Síť dodavatelů a odběratelů podniku </a:t>
            </a:r>
            <a:endParaRPr lang="cs-CZ" sz="2400" dirty="0"/>
          </a:p>
        </p:txBody>
      </p:sp>
      <p:sp>
        <p:nvSpPr>
          <p:cNvPr id="45" name="Zástupný symbol pro datum 4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6" name="Zástupný symbol pro zápatí 4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Zástupný symbol pro číslo snímku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132138" y="2708275"/>
            <a:ext cx="2808287" cy="14414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 b="1"/>
              <a:t>Kritéria rozhodování</a:t>
            </a:r>
          </a:p>
          <a:p>
            <a:pPr algn="ctr"/>
            <a:r>
              <a:rPr lang="cs-CZ" sz="1800" b="1"/>
              <a:t>o networkingu</a:t>
            </a:r>
          </a:p>
          <a:p>
            <a:pPr algn="ctr"/>
            <a:r>
              <a:rPr lang="cs-CZ" sz="1800" b="1"/>
              <a:t>a vertikální integraci</a:t>
            </a:r>
          </a:p>
        </p:txBody>
      </p:sp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2627313" y="908050"/>
            <a:ext cx="3816350" cy="1295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vnější faktory</a:t>
            </a:r>
          </a:p>
          <a:p>
            <a:pPr algn="ctr"/>
            <a:r>
              <a:rPr lang="cs-CZ" sz="1800"/>
              <a:t>(politické, ekologické,</a:t>
            </a:r>
          </a:p>
          <a:p>
            <a:pPr algn="ctr"/>
            <a:r>
              <a:rPr lang="cs-CZ" sz="1800"/>
              <a:t>strategické aliance atd.)</a:t>
            </a:r>
          </a:p>
        </p:txBody>
      </p:sp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468313" y="2420938"/>
            <a:ext cx="1655762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know - how</a:t>
            </a:r>
          </a:p>
        </p:txBody>
      </p:sp>
      <p:sp>
        <p:nvSpPr>
          <p:cNvPr id="6151" name="Oval 7"/>
          <p:cNvSpPr>
            <a:spLocks noChangeArrowheads="1"/>
          </p:cNvSpPr>
          <p:nvPr/>
        </p:nvSpPr>
        <p:spPr bwMode="auto">
          <a:xfrm>
            <a:off x="1042988" y="3933825"/>
            <a:ext cx="1655762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rychlost</a:t>
            </a:r>
          </a:p>
        </p:txBody>
      </p:sp>
      <p:sp>
        <p:nvSpPr>
          <p:cNvPr id="6152" name="Oval 8"/>
          <p:cNvSpPr>
            <a:spLocks noChangeArrowheads="1"/>
          </p:cNvSpPr>
          <p:nvPr/>
        </p:nvSpPr>
        <p:spPr bwMode="auto">
          <a:xfrm>
            <a:off x="2627313" y="5013325"/>
            <a:ext cx="1655762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kvalita</a:t>
            </a:r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5148263" y="5013325"/>
            <a:ext cx="1655762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pružnost</a:t>
            </a:r>
          </a:p>
        </p:txBody>
      </p:sp>
      <p:sp>
        <p:nvSpPr>
          <p:cNvPr id="6154" name="Oval 10"/>
          <p:cNvSpPr>
            <a:spLocks noChangeArrowheads="1"/>
          </p:cNvSpPr>
          <p:nvPr/>
        </p:nvSpPr>
        <p:spPr bwMode="auto">
          <a:xfrm>
            <a:off x="6588125" y="3933825"/>
            <a:ext cx="1655763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náklady</a:t>
            </a:r>
          </a:p>
        </p:txBody>
      </p:sp>
      <p:sp>
        <p:nvSpPr>
          <p:cNvPr id="6155" name="Oval 11"/>
          <p:cNvSpPr>
            <a:spLocks noChangeArrowheads="1"/>
          </p:cNvSpPr>
          <p:nvPr/>
        </p:nvSpPr>
        <p:spPr bwMode="auto">
          <a:xfrm>
            <a:off x="6804025" y="2420938"/>
            <a:ext cx="1655763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spolehlivost</a:t>
            </a:r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50825" y="1268413"/>
            <a:ext cx="1296988" cy="1008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Dodávky</a:t>
            </a:r>
          </a:p>
          <a:p>
            <a:pPr algn="ctr"/>
            <a:r>
              <a:rPr lang="cs-CZ" sz="1800"/>
              <a:t>surovin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3924300" y="1268413"/>
            <a:ext cx="1296988" cy="1008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Montáž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124075" y="1268413"/>
            <a:ext cx="1296988" cy="1008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Výroba</a:t>
            </a:r>
          </a:p>
          <a:p>
            <a:pPr algn="ctr"/>
            <a:r>
              <a:rPr lang="cs-CZ" sz="1800"/>
              <a:t>komponent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5724525" y="1268413"/>
            <a:ext cx="1296988" cy="1008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Velko-</a:t>
            </a:r>
          </a:p>
          <a:p>
            <a:pPr algn="ctr"/>
            <a:r>
              <a:rPr lang="cs-CZ" sz="1800"/>
              <a:t>obchod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596188" y="1268413"/>
            <a:ext cx="1296987" cy="1008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Malo-</a:t>
            </a:r>
          </a:p>
          <a:p>
            <a:pPr algn="ctr"/>
            <a:r>
              <a:rPr lang="cs-CZ" sz="1800"/>
              <a:t>obchod</a:t>
            </a: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1547813" y="1773238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3419475" y="1773238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5219700" y="1773238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7019925" y="1773238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3924300" y="306863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250825" y="3933825"/>
            <a:ext cx="8642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 flipH="1">
            <a:off x="1619250" y="5084763"/>
            <a:ext cx="3671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3492500" y="6308725"/>
            <a:ext cx="3600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3851275" y="2636838"/>
            <a:ext cx="1439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800"/>
              <a:t>Úzký záběr</a:t>
            </a: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3779838" y="3500438"/>
            <a:ext cx="1584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800"/>
              <a:t>Široký záběr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1763713" y="4652963"/>
            <a:ext cx="35290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800"/>
              <a:t>Zpětná vertikální integrace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3419475" y="5876925"/>
            <a:ext cx="3600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800"/>
              <a:t>Dopředná vertikální integrace</a:t>
            </a: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3348038" y="333375"/>
            <a:ext cx="2447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800" b="1"/>
              <a:t>Vertikální integrace</a:t>
            </a:r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6" name="Zástupný symbol pro zápatí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u="sng" dirty="0" smtClean="0"/>
          </a:p>
          <a:p>
            <a:pPr>
              <a:buNone/>
            </a:pPr>
            <a:r>
              <a:rPr lang="cs-CZ" u="sng" dirty="0" smtClean="0"/>
              <a:t>Potřebnou stabilitu je možné zajistit zejména využitím stabilizačních faktorů – například:</a:t>
            </a:r>
          </a:p>
          <a:p>
            <a:endParaRPr lang="cs-CZ" dirty="0" smtClean="0"/>
          </a:p>
          <a:p>
            <a:r>
              <a:rPr lang="cs-CZ" dirty="0" smtClean="0"/>
              <a:t>Rezerv výrobních zdrojů v potřebné výši,</a:t>
            </a:r>
          </a:p>
          <a:p>
            <a:r>
              <a:rPr lang="cs-CZ" dirty="0" smtClean="0"/>
              <a:t>Strategických aliancí,realizovaných například dohodami o spolupráci v krizových situacích,</a:t>
            </a:r>
          </a:p>
          <a:p>
            <a:r>
              <a:rPr lang="cs-CZ" dirty="0" smtClean="0"/>
              <a:t>Diverzifikace,</a:t>
            </a:r>
          </a:p>
          <a:p>
            <a:r>
              <a:rPr lang="cs-CZ" dirty="0" smtClean="0"/>
              <a:t>Pojištění proti možným rizikům.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Důležitým hlediskem je aspekt stability výroby !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8258204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Etická,</a:t>
            </a:r>
          </a:p>
          <a:p>
            <a:r>
              <a:rPr lang="cs-CZ" dirty="0" smtClean="0"/>
              <a:t>Ekologická,</a:t>
            </a:r>
          </a:p>
          <a:p>
            <a:r>
              <a:rPr lang="cs-CZ" dirty="0" smtClean="0"/>
              <a:t>Hygienická,</a:t>
            </a:r>
          </a:p>
          <a:p>
            <a:r>
              <a:rPr lang="cs-CZ" dirty="0" smtClean="0"/>
              <a:t>…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Může jít o rozhodování o:</a:t>
            </a:r>
          </a:p>
          <a:p>
            <a:pPr lvl="1"/>
            <a:r>
              <a:rPr lang="cs-CZ" dirty="0" smtClean="0"/>
              <a:t>Výrobku,</a:t>
            </a:r>
          </a:p>
          <a:p>
            <a:pPr lvl="1"/>
            <a:r>
              <a:rPr lang="cs-CZ" dirty="0" smtClean="0"/>
              <a:t>Rozmístění výroby,</a:t>
            </a:r>
          </a:p>
          <a:p>
            <a:pPr lvl="1"/>
            <a:r>
              <a:rPr lang="cs-CZ" dirty="0" smtClean="0"/>
              <a:t>Uspořádání pracovišť,</a:t>
            </a:r>
          </a:p>
          <a:p>
            <a:pPr lvl="1"/>
            <a:r>
              <a:rPr lang="cs-CZ" dirty="0" smtClean="0"/>
              <a:t>Vlivu na okolí výrobních provozů,</a:t>
            </a:r>
          </a:p>
          <a:p>
            <a:pPr lvl="1"/>
            <a:r>
              <a:rPr lang="cs-CZ" dirty="0" smtClean="0"/>
              <a:t>Organizaci a plánování výroby.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Výrobní strategie by měla respektovat hlediska: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132138" y="188913"/>
            <a:ext cx="2808287" cy="10810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Základní cíle pro oblast</a:t>
            </a:r>
          </a:p>
          <a:p>
            <a:pPr algn="ctr"/>
            <a:r>
              <a:rPr lang="cs-CZ" sz="1800"/>
              <a:t>výroby a návaznosti</a:t>
            </a:r>
          </a:p>
          <a:p>
            <a:pPr algn="ctr"/>
            <a:r>
              <a:rPr lang="cs-CZ" sz="1800"/>
              <a:t>na nadřazenou strategii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132138" y="2708275"/>
            <a:ext cx="2808287" cy="14414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2400" b="1"/>
              <a:t>STRATEGIE</a:t>
            </a:r>
          </a:p>
          <a:p>
            <a:pPr algn="ctr"/>
            <a:r>
              <a:rPr lang="cs-CZ" sz="2400" b="1"/>
              <a:t>ŘÍZENÍ VÝROBY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827088" y="1268413"/>
            <a:ext cx="194468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Stabilizační</a:t>
            </a:r>
          </a:p>
          <a:p>
            <a:pPr algn="ctr"/>
            <a:r>
              <a:rPr lang="cs-CZ" sz="1800"/>
              <a:t>opatření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179388" y="2565400"/>
            <a:ext cx="194468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Lidské zdroje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79388" y="4292600"/>
            <a:ext cx="194468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Organizace </a:t>
            </a:r>
          </a:p>
          <a:p>
            <a:pPr algn="ctr"/>
            <a:r>
              <a:rPr lang="cs-CZ" sz="1800"/>
              <a:t>výroby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900113" y="5589588"/>
            <a:ext cx="194468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Jakost 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6300788" y="5589588"/>
            <a:ext cx="194468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Přístup k řízení</a:t>
            </a:r>
          </a:p>
          <a:p>
            <a:pPr algn="ctr"/>
            <a:r>
              <a:rPr lang="cs-CZ" sz="1800"/>
              <a:t>zásob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6143636" y="1268413"/>
            <a:ext cx="217327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 dirty="0"/>
              <a:t>Přístup k </a:t>
            </a:r>
            <a:r>
              <a:rPr lang="cs-CZ" sz="1800" dirty="0" err="1"/>
              <a:t>uspokojo</a:t>
            </a:r>
            <a:r>
              <a:rPr lang="cs-CZ" sz="1800" dirty="0"/>
              <a:t>-</a:t>
            </a:r>
          </a:p>
          <a:p>
            <a:pPr algn="ctr"/>
            <a:r>
              <a:rPr lang="cs-CZ" sz="1800" dirty="0"/>
              <a:t>vání poptávky</a:t>
            </a: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7019925" y="2565400"/>
            <a:ext cx="1944688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Uspořádání</a:t>
            </a:r>
          </a:p>
          <a:p>
            <a:pPr algn="ctr"/>
            <a:r>
              <a:rPr lang="cs-CZ" sz="1800"/>
              <a:t>výroby</a:t>
            </a: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7019925" y="4292600"/>
            <a:ext cx="1944688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Plánování a řízení</a:t>
            </a:r>
          </a:p>
          <a:p>
            <a:pPr algn="ctr"/>
            <a:r>
              <a:rPr lang="cs-CZ" sz="1800"/>
              <a:t>výroby</a:t>
            </a: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3563938" y="5949950"/>
            <a:ext cx="194468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Zabezpečování </a:t>
            </a:r>
          </a:p>
          <a:p>
            <a:pPr algn="ctr"/>
            <a:r>
              <a:rPr lang="cs-CZ" sz="1800"/>
              <a:t>výrobních faktorů</a:t>
            </a:r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V="1">
            <a:off x="1835150" y="4149725"/>
            <a:ext cx="273685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V="1">
            <a:off x="4572000" y="4149725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09" name="Freeform 17"/>
          <p:cNvSpPr>
            <a:spLocks/>
          </p:cNvSpPr>
          <p:nvPr/>
        </p:nvSpPr>
        <p:spPr bwMode="auto">
          <a:xfrm>
            <a:off x="4602163" y="4144963"/>
            <a:ext cx="2708275" cy="1446212"/>
          </a:xfrm>
          <a:custGeom>
            <a:avLst/>
            <a:gdLst/>
            <a:ahLst/>
            <a:cxnLst>
              <a:cxn ang="0">
                <a:pos x="1706" y="911"/>
              </a:cxn>
              <a:cxn ang="0">
                <a:pos x="0" y="0"/>
              </a:cxn>
            </a:cxnLst>
            <a:rect l="0" t="0" r="r" b="b"/>
            <a:pathLst>
              <a:path w="1706" h="911">
                <a:moveTo>
                  <a:pt x="1706" y="911"/>
                </a:moveTo>
                <a:lnTo>
                  <a:pt x="0" y="0"/>
                </a:lnTo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V="1">
            <a:off x="2124075" y="3429000"/>
            <a:ext cx="1008063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2124075" y="2924175"/>
            <a:ext cx="10080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 flipH="1">
            <a:off x="5940425" y="2924175"/>
            <a:ext cx="10795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 flipH="1" flipV="1">
            <a:off x="5940425" y="3429000"/>
            <a:ext cx="107950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>
            <a:off x="4572000" y="1268413"/>
            <a:ext cx="0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1692275" y="1989138"/>
            <a:ext cx="2879725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 flipH="1">
            <a:off x="4572000" y="1989138"/>
            <a:ext cx="2879725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Zástupný symbol pro číslo snímk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Strategické řízení výroby</a:t>
            </a:r>
          </a:p>
          <a:p>
            <a:r>
              <a:rPr lang="cs-CZ" dirty="0" smtClean="0"/>
              <a:t>Taktické řízení výroby</a:t>
            </a:r>
          </a:p>
          <a:p>
            <a:r>
              <a:rPr lang="cs-CZ" dirty="0" smtClean="0"/>
              <a:t>Operativní řízení výroby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Každá z těchto úrovní zahrnuje všechny ze základních řídících funkcí:</a:t>
            </a:r>
          </a:p>
          <a:p>
            <a:pPr lvl="1"/>
            <a:r>
              <a:rPr lang="cs-CZ" dirty="0" smtClean="0"/>
              <a:t>Plánování</a:t>
            </a:r>
          </a:p>
          <a:p>
            <a:pPr lvl="1"/>
            <a:r>
              <a:rPr lang="cs-CZ" dirty="0" smtClean="0"/>
              <a:t>Organizování </a:t>
            </a:r>
          </a:p>
          <a:p>
            <a:pPr lvl="1"/>
            <a:r>
              <a:rPr lang="cs-CZ" dirty="0" smtClean="0"/>
              <a:t>Vedení lidí</a:t>
            </a:r>
          </a:p>
          <a:p>
            <a:pPr lvl="1"/>
            <a:r>
              <a:rPr lang="cs-CZ" dirty="0" smtClean="0"/>
              <a:t>Kontrolu 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Úrovně řízení výroby:</a:t>
            </a:r>
            <a:endParaRPr lang="cs-CZ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životního cyklu výrobku</a:t>
            </a:r>
            <a:endParaRPr lang="cs-CZ" dirty="0"/>
          </a:p>
        </p:txBody>
      </p:sp>
      <p:cxnSp>
        <p:nvCxnSpPr>
          <p:cNvPr id="6" name="Přímá spojovací čára 5"/>
          <p:cNvCxnSpPr/>
          <p:nvPr/>
        </p:nvCxnSpPr>
        <p:spPr>
          <a:xfrm flipV="1">
            <a:off x="642910" y="5357826"/>
            <a:ext cx="7786742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rot="5400000" flipH="1" flipV="1">
            <a:off x="-1429586" y="3786190"/>
            <a:ext cx="41434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5400000" flipH="1" flipV="1">
            <a:off x="572266" y="3785397"/>
            <a:ext cx="41434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 flipH="1" flipV="1">
            <a:off x="2642380" y="3785396"/>
            <a:ext cx="41434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rot="5400000" flipH="1" flipV="1">
            <a:off x="4642644" y="3785396"/>
            <a:ext cx="41434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5400000" flipH="1" flipV="1">
            <a:off x="6357156" y="3785396"/>
            <a:ext cx="41434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071538" y="5572140"/>
            <a:ext cx="90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Vstup 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170725" y="5572140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Růst 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072066" y="5572140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Zralost 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7099815" y="5572140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Odchod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423777" y="3929066"/>
            <a:ext cx="31486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Objem prodeje</a:t>
            </a:r>
            <a:endParaRPr lang="cs-CZ" sz="3200" b="1" dirty="0"/>
          </a:p>
        </p:txBody>
      </p:sp>
      <p:sp>
        <p:nvSpPr>
          <p:cNvPr id="19" name="Volný tvar 18"/>
          <p:cNvSpPr/>
          <p:nvPr/>
        </p:nvSpPr>
        <p:spPr>
          <a:xfrm>
            <a:off x="671513" y="1888331"/>
            <a:ext cx="8051006" cy="3540919"/>
          </a:xfrm>
          <a:custGeom>
            <a:avLst/>
            <a:gdLst>
              <a:gd name="connsiteX0" fmla="*/ 0 w 8051006"/>
              <a:gd name="connsiteY0" fmla="*/ 3540919 h 3540919"/>
              <a:gd name="connsiteX1" fmla="*/ 2000250 w 8051006"/>
              <a:gd name="connsiteY1" fmla="*/ 2940844 h 3540919"/>
              <a:gd name="connsiteX2" fmla="*/ 4043362 w 8051006"/>
              <a:gd name="connsiteY2" fmla="*/ 1454944 h 3540919"/>
              <a:gd name="connsiteX3" fmla="*/ 6043612 w 8051006"/>
              <a:gd name="connsiteY3" fmla="*/ 83344 h 3540919"/>
              <a:gd name="connsiteX4" fmla="*/ 7758112 w 8051006"/>
              <a:gd name="connsiteY4" fmla="*/ 954882 h 3540919"/>
              <a:gd name="connsiteX5" fmla="*/ 7800975 w 8051006"/>
              <a:gd name="connsiteY5" fmla="*/ 1069182 h 3540919"/>
              <a:gd name="connsiteX6" fmla="*/ 7858125 w 8051006"/>
              <a:gd name="connsiteY6" fmla="*/ 1154907 h 3540919"/>
              <a:gd name="connsiteX7" fmla="*/ 7915275 w 8051006"/>
              <a:gd name="connsiteY7" fmla="*/ 1069182 h 3540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51006" h="3540919">
                <a:moveTo>
                  <a:pt x="0" y="3540919"/>
                </a:moveTo>
                <a:cubicBezTo>
                  <a:pt x="663178" y="3414713"/>
                  <a:pt x="1326356" y="3288507"/>
                  <a:pt x="2000250" y="2940844"/>
                </a:cubicBezTo>
                <a:cubicBezTo>
                  <a:pt x="2674144" y="2593182"/>
                  <a:pt x="3369468" y="1931194"/>
                  <a:pt x="4043362" y="1454944"/>
                </a:cubicBezTo>
                <a:cubicBezTo>
                  <a:pt x="4717256" y="978694"/>
                  <a:pt x="5424487" y="166688"/>
                  <a:pt x="6043612" y="83344"/>
                </a:cubicBezTo>
                <a:cubicBezTo>
                  <a:pt x="6662737" y="0"/>
                  <a:pt x="7465218" y="790576"/>
                  <a:pt x="7758112" y="954882"/>
                </a:cubicBezTo>
                <a:cubicBezTo>
                  <a:pt x="8051006" y="1119188"/>
                  <a:pt x="7784306" y="1035845"/>
                  <a:pt x="7800975" y="1069182"/>
                </a:cubicBezTo>
                <a:cubicBezTo>
                  <a:pt x="7817644" y="1102519"/>
                  <a:pt x="7839075" y="1154907"/>
                  <a:pt x="7858125" y="1154907"/>
                </a:cubicBezTo>
                <a:cubicBezTo>
                  <a:pt x="7877175" y="1154907"/>
                  <a:pt x="7896225" y="1112044"/>
                  <a:pt x="7915275" y="1069182"/>
                </a:cubicBezTo>
              </a:path>
            </a:pathLst>
          </a:cu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5" name="Zástupný symbol pro zápatí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>
          <a:xfrm>
            <a:off x="314324" y="1481329"/>
            <a:ext cx="2043098" cy="4948067"/>
          </a:xfr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cs-CZ" u="sng" dirty="0" smtClean="0"/>
              <a:t>Vstup</a:t>
            </a:r>
          </a:p>
          <a:p>
            <a:r>
              <a:rPr lang="cs-CZ" sz="1500" dirty="0" smtClean="0"/>
              <a:t>Výrobek je rozhodující </a:t>
            </a:r>
          </a:p>
          <a:p>
            <a:r>
              <a:rPr lang="cs-CZ" sz="1500" dirty="0" smtClean="0"/>
              <a:t>Musí být dostatek kapacit</a:t>
            </a:r>
          </a:p>
          <a:p>
            <a:r>
              <a:rPr lang="cs-CZ" sz="1500" dirty="0" smtClean="0"/>
              <a:t>Krátké výrobní časy a malé dávky</a:t>
            </a:r>
          </a:p>
          <a:p>
            <a:r>
              <a:rPr lang="cs-CZ" sz="1500" dirty="0" smtClean="0"/>
              <a:t>Kvalifikovaná pracovní síla</a:t>
            </a:r>
          </a:p>
          <a:p>
            <a:r>
              <a:rPr lang="cs-CZ" sz="1500" dirty="0" smtClean="0"/>
              <a:t>Vyšší náklady jsou akceptovatelné</a:t>
            </a:r>
          </a:p>
          <a:p>
            <a:r>
              <a:rPr lang="cs-CZ" sz="1500" dirty="0" smtClean="0"/>
              <a:t>Limitovaný počet typů výrobku</a:t>
            </a:r>
          </a:p>
          <a:p>
            <a:r>
              <a:rPr lang="cs-CZ" sz="1500" dirty="0" smtClean="0"/>
              <a:t>Vysoký důraz na kvalitu</a:t>
            </a:r>
          </a:p>
          <a:p>
            <a:r>
              <a:rPr lang="cs-CZ" sz="1500" dirty="0" smtClean="0"/>
              <a:t>Řízení zaměřeno na výrobní proces</a:t>
            </a:r>
          </a:p>
          <a:p>
            <a:r>
              <a:rPr lang="cs-CZ" sz="1500" dirty="0" smtClean="0"/>
              <a:t>Dokonalý servis</a:t>
            </a:r>
            <a:endParaRPr lang="cs-CZ" sz="1500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životního cyklu výrobku</a:t>
            </a:r>
            <a:endParaRPr lang="cs-CZ" dirty="0"/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2428860" y="1500174"/>
            <a:ext cx="2043098" cy="4929222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txBody>
          <a:bodyPr vert="horz">
            <a:normAutofit lnSpcReduction="10000"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 3"/>
              <a:buNone/>
              <a:tabLst/>
              <a:defRPr/>
            </a:pPr>
            <a:r>
              <a:rPr kumimoji="0" lang="cs-CZ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Růst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tabLst/>
              <a:defRPr/>
            </a:pPr>
            <a:r>
              <a:rPr lang="cs-CZ" sz="1400" dirty="0" smtClean="0"/>
              <a:t>Významné jsou dobré předpovědi prodeje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tabLst/>
              <a:defRPr/>
            </a:pP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Spolehlivost výrobků a dodávek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tabLst/>
              <a:defRPr/>
            </a:pPr>
            <a:r>
              <a:rPr lang="cs-CZ" sz="1400" dirty="0" smtClean="0"/>
              <a:t>Zvyšování konkurenceschopnosti výrobku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tabLst/>
              <a:defRPr/>
            </a:pP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Zvětšování kapacit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tabLst/>
              <a:defRPr/>
            </a:pPr>
            <a:r>
              <a:rPr lang="cs-CZ" sz="1400" dirty="0" smtClean="0"/>
              <a:t>Řízení výrobního procesu postupně zaměřováno na výrobek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tabLst/>
              <a:defRPr/>
            </a:pP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Důraz</a:t>
            </a:r>
            <a:r>
              <a:rPr kumimoji="0" lang="cs-CZ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na zlepšování distribuce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obsah 1"/>
          <p:cNvSpPr>
            <a:spLocks noGrp="1"/>
          </p:cNvSpPr>
          <p:nvPr>
            <p:ph sz="half" idx="1"/>
          </p:nvPr>
        </p:nvSpPr>
        <p:spPr>
          <a:xfrm>
            <a:off x="4600604" y="1481329"/>
            <a:ext cx="2043098" cy="4948067"/>
          </a:xfrm>
          <a:ln>
            <a:solidFill>
              <a:srgbClr val="FFC000"/>
            </a:solidFill>
          </a:ln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cs-CZ" u="sng" dirty="0" smtClean="0"/>
              <a:t>Zralost</a:t>
            </a:r>
          </a:p>
          <a:p>
            <a:r>
              <a:rPr lang="cs-CZ" sz="1400" dirty="0" smtClean="0"/>
              <a:t>Více standardizace</a:t>
            </a:r>
          </a:p>
          <a:p>
            <a:r>
              <a:rPr lang="cs-CZ" sz="1400" dirty="0" smtClean="0"/>
              <a:t>Méně výrobkových změn</a:t>
            </a:r>
          </a:p>
          <a:p>
            <a:r>
              <a:rPr lang="cs-CZ" sz="1400" dirty="0" smtClean="0"/>
              <a:t>Optimalizace kapacit</a:t>
            </a:r>
          </a:p>
          <a:p>
            <a:r>
              <a:rPr lang="cs-CZ" sz="1400" dirty="0" smtClean="0"/>
              <a:t>Vysoká stabilita výrobního procesu</a:t>
            </a:r>
          </a:p>
          <a:p>
            <a:r>
              <a:rPr lang="cs-CZ" sz="1400" dirty="0" smtClean="0"/>
              <a:t>Méně kvalifikovaná pracovní síla</a:t>
            </a:r>
          </a:p>
          <a:p>
            <a:r>
              <a:rPr lang="cs-CZ" sz="1400" dirty="0" smtClean="0"/>
              <a:t>Zvětšování (resp. Optimalizace ) výrobních dávek</a:t>
            </a:r>
          </a:p>
          <a:p>
            <a:r>
              <a:rPr lang="cs-CZ" sz="1400" dirty="0" smtClean="0"/>
              <a:t>Důraz na snižování nákladů 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8" name="Zástupný symbol pro obsah 1"/>
          <p:cNvSpPr>
            <a:spLocks noGrp="1"/>
          </p:cNvSpPr>
          <p:nvPr>
            <p:ph sz="half" idx="1"/>
          </p:nvPr>
        </p:nvSpPr>
        <p:spPr>
          <a:xfrm>
            <a:off x="6743744" y="1481329"/>
            <a:ext cx="2043098" cy="4525963"/>
          </a:xfrm>
          <a:ln>
            <a:solidFill>
              <a:srgbClr val="FF0000"/>
            </a:solidFill>
          </a:ln>
        </p:spPr>
        <p:txBody>
          <a:bodyPr/>
          <a:lstStyle/>
          <a:p>
            <a:pPr algn="ctr">
              <a:buNone/>
            </a:pPr>
            <a:r>
              <a:rPr lang="cs-CZ" u="sng" dirty="0" smtClean="0"/>
              <a:t>Odchod</a:t>
            </a:r>
          </a:p>
          <a:p>
            <a:r>
              <a:rPr lang="cs-CZ" sz="1400" dirty="0" smtClean="0"/>
              <a:t>Velmi malá diferenciace výrobku</a:t>
            </a:r>
          </a:p>
          <a:p>
            <a:r>
              <a:rPr lang="cs-CZ" sz="1400" dirty="0" smtClean="0"/>
              <a:t>Minimalizace nákladů</a:t>
            </a:r>
          </a:p>
          <a:p>
            <a:r>
              <a:rPr lang="cs-CZ" sz="1400" dirty="0" smtClean="0"/>
              <a:t>Nadbytečné kapacity využívány i jinými způsoby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3" name="Zástupný symbol pro datum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Typické úlohy taktického řízení výroby jsou:</a:t>
            </a:r>
          </a:p>
          <a:p>
            <a:r>
              <a:rPr lang="cs-CZ" dirty="0" smtClean="0"/>
              <a:t>Přijímání zakázek menšího a středního objemu,</a:t>
            </a:r>
          </a:p>
          <a:p>
            <a:r>
              <a:rPr lang="cs-CZ" dirty="0" smtClean="0"/>
              <a:t>Výběr dodavatelů a dlouhodobá spolupráce s nimi,</a:t>
            </a:r>
          </a:p>
          <a:p>
            <a:r>
              <a:rPr lang="cs-CZ" dirty="0" smtClean="0"/>
              <a:t>Obnova a modernizace strojního vybavení,</a:t>
            </a:r>
          </a:p>
          <a:p>
            <a:r>
              <a:rPr lang="cs-CZ" dirty="0" smtClean="0"/>
              <a:t>Střednědobé plány výroby (tzv. lhůtové plánování)</a:t>
            </a:r>
          </a:p>
          <a:p>
            <a:r>
              <a:rPr lang="cs-CZ" dirty="0" smtClean="0"/>
              <a:t>Plánování pracovních sil.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Taktické řízení výroby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Jde o soubor činností, jejichž nejdůležitějším cílem je zajistit plánovaný průběh výroby při maximálně hospodárném využití vstupů.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Operativní řízení výroby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Časový horizont plánování a řízení je velmi krátký (týden – měsíc),</a:t>
            </a:r>
          </a:p>
          <a:p>
            <a:r>
              <a:rPr lang="cs-CZ" dirty="0" smtClean="0"/>
              <a:t>Úroveň podrobnosti plánování je velmi vysoká,</a:t>
            </a:r>
          </a:p>
          <a:p>
            <a:r>
              <a:rPr lang="cs-CZ" dirty="0" smtClean="0"/>
              <a:t>Operativní řízení výroby je uskutečňováno na úrovni nejnižších organizačních jednotek,</a:t>
            </a:r>
          </a:p>
          <a:p>
            <a:r>
              <a:rPr lang="cs-CZ" dirty="0" smtClean="0"/>
              <a:t>Operativní evidence představuje  zpětnou vazbu pro nadřízené  řídící složky o skutečném průběhu výroby. 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Charakteristické vlastnosti operativního řízení výroby: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Výroba a výrobní proces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C34-3E5E-4BA5-AF54-F1601B144FB0}" type="slidenum">
              <a:rPr lang="en-US" smtClean="0"/>
              <a:pPr/>
              <a:t>25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accent1">
                  <a:tint val="2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804795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endParaRPr lang="cs-CZ" sz="2800" dirty="0" smtClean="0"/>
          </a:p>
          <a:p>
            <a:r>
              <a:rPr lang="cs-CZ" sz="2800" dirty="0" smtClean="0"/>
              <a:t>Plynulá (nepřetržitá),</a:t>
            </a:r>
          </a:p>
          <a:p>
            <a:r>
              <a:rPr lang="cs-CZ" sz="2800" dirty="0" smtClean="0"/>
              <a:t>Přerušovaná,</a:t>
            </a:r>
          </a:p>
          <a:p>
            <a:r>
              <a:rPr lang="cs-CZ" sz="2800" dirty="0" smtClean="0"/>
              <a:t>Kombinovaná.</a:t>
            </a:r>
            <a:endParaRPr lang="cs-CZ" sz="28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Podle míry plynulosti výrobního procesu bývá rozlišována výroba:</a:t>
            </a:r>
            <a:endParaRPr lang="cs-CZ" dirty="0"/>
          </a:p>
        </p:txBody>
      </p:sp>
      <p:sp>
        <p:nvSpPr>
          <p:cNvPr id="5" name="Nadpis 3"/>
          <p:cNvSpPr txBox="1">
            <a:spLocks/>
          </p:cNvSpPr>
          <p:nvPr/>
        </p:nvSpPr>
        <p:spPr>
          <a:xfrm>
            <a:off x="428596" y="3429000"/>
            <a:ext cx="8229600" cy="1143000"/>
          </a:xfrm>
          <a:prstGeom prst="rect">
            <a:avLst/>
          </a:prstGeom>
        </p:spPr>
        <p:txBody>
          <a:bodyPr vert="horz" rtlCol="0" anchor="ctr">
            <a:normAutofit fontScale="900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Podle množství a počtu druhů výrobků bývá rozlišována výroba: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428596" y="4410287"/>
            <a:ext cx="8229600" cy="180479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 3"/>
              <a:buChar char="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Kusová či malosériová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 3"/>
              <a:buChar char=""/>
              <a:tabLst/>
              <a:defRPr/>
            </a:pPr>
            <a:r>
              <a:rPr lang="cs-CZ" sz="2800" dirty="0" smtClean="0"/>
              <a:t>Sériová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 3"/>
              <a:buChar char="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Hromadná. 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Struktura </a:t>
            </a:r>
            <a:br>
              <a:rPr lang="cs-CZ" dirty="0" smtClean="0"/>
            </a:br>
            <a:r>
              <a:rPr lang="cs-CZ" dirty="0" smtClean="0"/>
              <a:t>výrobního procesu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C34-3E5E-4BA5-AF54-F1601B144FB0}" type="slidenum">
              <a:rPr lang="en-US" smtClean="0"/>
              <a:pPr/>
              <a:t>27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accent1">
                  <a:tint val="2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Z tohoto pohledu můžeme rozlišit strukturu:</a:t>
            </a:r>
          </a:p>
          <a:p>
            <a:r>
              <a:rPr lang="cs-CZ" dirty="0" smtClean="0"/>
              <a:t>Věcnou,</a:t>
            </a:r>
          </a:p>
          <a:p>
            <a:r>
              <a:rPr lang="cs-CZ" dirty="0" smtClean="0"/>
              <a:t>Časovou,</a:t>
            </a:r>
          </a:p>
          <a:p>
            <a:r>
              <a:rPr lang="cs-CZ" dirty="0" smtClean="0"/>
              <a:t>Prostorovou.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Strukturu výrobního procesu můžeme sledovat ze 3 hledisek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Jedná se především o takzvaný:</a:t>
            </a:r>
          </a:p>
          <a:p>
            <a:endParaRPr lang="cs-CZ" dirty="0" smtClean="0"/>
          </a:p>
          <a:p>
            <a:r>
              <a:rPr lang="cs-CZ" dirty="0" smtClean="0"/>
              <a:t>Výrobní profil,</a:t>
            </a:r>
          </a:p>
          <a:p>
            <a:r>
              <a:rPr lang="cs-CZ" dirty="0" smtClean="0"/>
              <a:t>Výrobní program.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Věcné hledisko výrobního procesu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Především formulace výrobní strategie.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Mělo by být prováděno vrcholovým vedením firmy.</a:t>
            </a:r>
          </a:p>
          <a:p>
            <a:pPr lvl="1"/>
            <a:r>
              <a:rPr lang="cs-CZ" dirty="0" smtClean="0"/>
              <a:t>Představenstvo akciové společnosti,</a:t>
            </a:r>
          </a:p>
          <a:p>
            <a:pPr lvl="1"/>
            <a:r>
              <a:rPr lang="cs-CZ" dirty="0" smtClean="0"/>
              <a:t>Generální ředitel,</a:t>
            </a:r>
          </a:p>
          <a:p>
            <a:pPr lvl="1"/>
            <a:r>
              <a:rPr lang="cs-CZ" dirty="0" smtClean="0"/>
              <a:t>Výrobní ředitel,</a:t>
            </a:r>
          </a:p>
          <a:p>
            <a:pPr lvl="1"/>
            <a:r>
              <a:rPr lang="cs-CZ" dirty="0" smtClean="0"/>
              <a:t>Vedoucí divizí.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Strategické </a:t>
            </a:r>
            <a:r>
              <a:rPr lang="sk-SK" dirty="0" err="1" smtClean="0"/>
              <a:t>řízení</a:t>
            </a:r>
            <a:r>
              <a:rPr lang="sk-SK" dirty="0" smtClean="0"/>
              <a:t> výroby </a:t>
            </a:r>
            <a:endParaRPr lang="cs-CZ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(výrobní možnosti podniku)</a:t>
            </a:r>
          </a:p>
          <a:p>
            <a:r>
              <a:rPr lang="cs-CZ" dirty="0" smtClean="0"/>
              <a:t>Je určen souhrnem jeho výrobních kapacit.</a:t>
            </a:r>
          </a:p>
          <a:p>
            <a:endParaRPr lang="cs-CZ" dirty="0" smtClean="0"/>
          </a:p>
          <a:p>
            <a:r>
              <a:rPr lang="cs-CZ" dirty="0" smtClean="0"/>
              <a:t>Výrobci se nesnaží vyrábět vše, co potřebují ke kompletaci svých výrobků, ale snaží se maximálně uplatňovat princip </a:t>
            </a:r>
          </a:p>
          <a:p>
            <a:pPr algn="ctr">
              <a:buNone/>
            </a:pPr>
            <a:r>
              <a:rPr lang="cs-CZ" dirty="0" smtClean="0"/>
              <a:t>„</a:t>
            </a:r>
            <a:r>
              <a:rPr lang="cs-CZ" dirty="0" err="1" smtClean="0"/>
              <a:t>make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buy</a:t>
            </a:r>
            <a:r>
              <a:rPr lang="cs-CZ" dirty="0" smtClean="0"/>
              <a:t>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- Nevyráběj to, co jiný umí dělat lépe a co můžeš nakoupit levněji jinde.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Výrobní profil podniku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souhrn výrobků, které podnik vyrábí a nabízí na trhu.</a:t>
            </a:r>
          </a:p>
          <a:p>
            <a:r>
              <a:rPr lang="cs-CZ" dirty="0" smtClean="0"/>
              <a:t>V tržní ekonomice je naprosto nezbytné, aby byl výrobní program stanovován pouze na podkladě výsledků důkladného a spolehlivého průzkumu trhu – požadavků zákazníků.</a:t>
            </a:r>
          </a:p>
          <a:p>
            <a:r>
              <a:rPr lang="cs-CZ" dirty="0" smtClean="0"/>
              <a:t>Stanovení výrobního programu není záležitostí výrobních pracovišť.</a:t>
            </a:r>
          </a:p>
          <a:p>
            <a:r>
              <a:rPr lang="cs-CZ" dirty="0" smtClean="0"/>
              <a:t>Řízení výroby je však ve vztahu k výrobnímu programu zodpovědné za jeho naplňování.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Výrobní program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Z tohoto hlediska bývají výrobní procesy děleny na:</a:t>
            </a:r>
          </a:p>
          <a:p>
            <a:endParaRPr lang="cs-CZ" dirty="0" smtClean="0"/>
          </a:p>
          <a:p>
            <a:r>
              <a:rPr lang="cs-CZ" dirty="0" smtClean="0"/>
              <a:t>Technologické a</a:t>
            </a:r>
          </a:p>
          <a:p>
            <a:r>
              <a:rPr lang="cs-CZ" dirty="0" smtClean="0"/>
              <a:t>Netechnologické.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Způsob přetváření vstupních surovin a materiálů na výrobek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661919"/>
          </a:xfrm>
        </p:spPr>
        <p:txBody>
          <a:bodyPr/>
          <a:lstStyle/>
          <a:p>
            <a:r>
              <a:rPr lang="cs-CZ" dirty="0" smtClean="0"/>
              <a:t>Jsou výrobní procesy přímo spojené s výrobou výrobku – například: tavení, soustružení, řezání, …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Technologické procesy</a:t>
            </a:r>
            <a:endParaRPr lang="cs-CZ" dirty="0"/>
          </a:p>
        </p:txBody>
      </p:sp>
      <p:sp>
        <p:nvSpPr>
          <p:cNvPr id="5" name="Nadpis 3"/>
          <p:cNvSpPr txBox="1">
            <a:spLocks/>
          </p:cNvSpPr>
          <p:nvPr/>
        </p:nvSpPr>
        <p:spPr>
          <a:xfrm>
            <a:off x="500034" y="3214694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1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Net</a:t>
            </a:r>
            <a:r>
              <a:rPr kumimoji="0" lang="cs-CZ" sz="41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echnologické</a:t>
            </a:r>
            <a:r>
              <a:rPr kumimoji="0" lang="cs-CZ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procesy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428596" y="4214818"/>
            <a:ext cx="8229600" cy="1661919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 3"/>
              <a:buChar char=""/>
              <a:tabLst/>
              <a:defRPr/>
            </a:pP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Lze charakterizovat jako pomocné či obslužné.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Wingdings 3"/>
              <a:buChar char=""/>
              <a:tabLst/>
              <a:defRPr/>
            </a:pPr>
            <a:r>
              <a:rPr lang="cs-CZ" sz="2700" dirty="0" smtClean="0"/>
              <a:t>Typickými netechnologickými procesy jsou doprava polotovarů mezi pracovišti nebo kontrola kvality.</a:t>
            </a:r>
            <a:endParaRPr kumimoji="0" lang="cs-CZ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Předzhtovující</a:t>
            </a:r>
            <a:r>
              <a:rPr lang="cs-CZ" dirty="0" smtClean="0"/>
              <a:t>,</a:t>
            </a:r>
          </a:p>
          <a:p>
            <a:r>
              <a:rPr lang="cs-CZ" dirty="0" smtClean="0"/>
              <a:t>Zhotovující,</a:t>
            </a:r>
          </a:p>
          <a:p>
            <a:r>
              <a:rPr lang="cs-CZ" dirty="0" smtClean="0"/>
              <a:t>Dohotovující.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Z hlediska plánování průběhu výroby a měření výkonu pracovníků je důležité členění výrobních procesů na </a:t>
            </a:r>
            <a:r>
              <a:rPr lang="cs-CZ" b="1" u="sng" dirty="0" smtClean="0"/>
              <a:t>operace, </a:t>
            </a:r>
            <a:r>
              <a:rPr lang="cs-CZ" dirty="0" smtClean="0"/>
              <a:t>které mohou být dále členěny na </a:t>
            </a:r>
          </a:p>
          <a:p>
            <a:pPr lvl="1" algn="ctr"/>
            <a:r>
              <a:rPr lang="cs-CZ" dirty="0" smtClean="0"/>
              <a:t>Úseky</a:t>
            </a:r>
          </a:p>
          <a:p>
            <a:pPr lvl="1" algn="ctr"/>
            <a:r>
              <a:rPr lang="cs-CZ" dirty="0" smtClean="0"/>
              <a:t>Úkony</a:t>
            </a:r>
          </a:p>
          <a:p>
            <a:pPr lvl="1" algn="ctr"/>
            <a:r>
              <a:rPr lang="cs-CZ" dirty="0" smtClean="0"/>
              <a:t>Pohyby 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Dílčí výrobní procesy bývají sdružovány do tzv. fází výroby: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Výrobní proces bývá většinou vyjádřen ve formě technologického postupu.</a:t>
            </a:r>
          </a:p>
          <a:p>
            <a:endParaRPr lang="cs-CZ" dirty="0" smtClean="0"/>
          </a:p>
          <a:p>
            <a:r>
              <a:rPr lang="cs-CZ" dirty="0" smtClean="0"/>
              <a:t>Technologický postup je tvořen popisem posloupností operací vedoucích ke zhotovení výrobku.</a:t>
            </a:r>
          </a:p>
          <a:p>
            <a:r>
              <a:rPr lang="cs-CZ" dirty="0" smtClean="0"/>
              <a:t>Technologické postupy zpravidla sestavují specialisté – technologové a normovači výkonu.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Technologický postup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Zahrnuje především řešení následujících aspektů řízení výroby:</a:t>
            </a:r>
          </a:p>
          <a:p>
            <a:r>
              <a:rPr lang="cs-CZ" dirty="0" smtClean="0"/>
              <a:t>Časové uspořádání výrobního procesu</a:t>
            </a:r>
          </a:p>
          <a:p>
            <a:r>
              <a:rPr lang="cs-CZ" dirty="0" smtClean="0"/>
              <a:t>Výrobní a dopravní dávky</a:t>
            </a:r>
          </a:p>
          <a:p>
            <a:r>
              <a:rPr lang="cs-CZ" dirty="0" smtClean="0"/>
              <a:t>Průběžné doby výroby</a:t>
            </a:r>
          </a:p>
          <a:p>
            <a:r>
              <a:rPr lang="cs-CZ" dirty="0" smtClean="0"/>
              <a:t>Směnnosti </a:t>
            </a:r>
          </a:p>
          <a:p>
            <a:r>
              <a:rPr lang="cs-CZ" dirty="0" smtClean="0"/>
              <a:t>Využití výrobních kapacit</a:t>
            </a:r>
          </a:p>
          <a:p>
            <a:r>
              <a:rPr lang="cs-CZ" dirty="0" smtClean="0"/>
              <a:t>Prostojů pracovišť</a:t>
            </a:r>
          </a:p>
          <a:p>
            <a:r>
              <a:rPr lang="cs-CZ" dirty="0" smtClean="0"/>
              <a:t>Rozpracované (nedokončené) výroby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Časové hledisko </a:t>
            </a:r>
            <a:br>
              <a:rPr lang="cs-CZ" dirty="0" smtClean="0"/>
            </a:br>
            <a:r>
              <a:rPr lang="cs-CZ" dirty="0" smtClean="0"/>
              <a:t>výrobního procesu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Dva vzájemně související aspekty řízení výroby:</a:t>
            </a:r>
          </a:p>
          <a:p>
            <a:pPr marL="624078" indent="-514350">
              <a:buAutoNum type="arabicPeriod"/>
            </a:pPr>
            <a:r>
              <a:rPr lang="cs-CZ" dirty="0" smtClean="0"/>
              <a:t>Materiálové toky, kde rozhodujícími kritérii jejich uspořádání jsou:</a:t>
            </a:r>
          </a:p>
          <a:p>
            <a:pPr marL="880110" lvl="1" indent="-514350"/>
            <a:r>
              <a:rPr lang="cs-CZ" dirty="0" smtClean="0"/>
              <a:t>Rychlost</a:t>
            </a:r>
          </a:p>
          <a:p>
            <a:pPr marL="880110" lvl="1" indent="-514350"/>
            <a:r>
              <a:rPr lang="cs-CZ" dirty="0" smtClean="0"/>
              <a:t>Vzdálenost</a:t>
            </a:r>
          </a:p>
          <a:p>
            <a:pPr marL="880110" lvl="1" indent="-514350"/>
            <a:r>
              <a:rPr lang="cs-CZ" dirty="0" smtClean="0"/>
              <a:t>Plynulost přepravy</a:t>
            </a:r>
          </a:p>
          <a:p>
            <a:pPr marL="624078" indent="-514350">
              <a:buAutoNum type="arabicPeriod"/>
            </a:pPr>
            <a:r>
              <a:rPr lang="cs-CZ" dirty="0" smtClean="0"/>
              <a:t>Uspořádání pracovišť, které může být:</a:t>
            </a:r>
          </a:p>
          <a:p>
            <a:pPr marL="880110" lvl="1" indent="-514350"/>
            <a:r>
              <a:rPr lang="cs-CZ" dirty="0" smtClean="0"/>
              <a:t>S pevnou pozicí výrobku</a:t>
            </a:r>
          </a:p>
          <a:p>
            <a:pPr marL="880110" lvl="1" indent="-514350"/>
            <a:r>
              <a:rPr lang="cs-CZ" dirty="0" smtClean="0"/>
              <a:t>Technologické uspořádání pracovišť</a:t>
            </a:r>
          </a:p>
          <a:p>
            <a:pPr marL="880110" lvl="1" indent="-514350"/>
            <a:r>
              <a:rPr lang="cs-CZ" dirty="0" smtClean="0"/>
              <a:t>Buňkové uspořádání</a:t>
            </a:r>
          </a:p>
          <a:p>
            <a:pPr marL="880110" lvl="1" indent="-514350"/>
            <a:r>
              <a:rPr lang="cs-CZ" dirty="0" smtClean="0"/>
              <a:t>Předmětné – produktové uspořádání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Hledisko prostorového a organizačního uspořádání výrobního procesu 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Výrobný proces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713788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000" b="1" dirty="0"/>
              <a:t>Výroba</a:t>
            </a:r>
            <a:endParaRPr lang="cs-CZ" sz="2000" dirty="0"/>
          </a:p>
          <a:p>
            <a:pPr>
              <a:lnSpc>
                <a:spcPct val="80000"/>
              </a:lnSpc>
            </a:pPr>
            <a:r>
              <a:rPr lang="cs-CZ" sz="2000" dirty="0"/>
              <a:t>systém </a:t>
            </a:r>
            <a:r>
              <a:rPr lang="cs-CZ" sz="2000" dirty="0" smtClean="0"/>
              <a:t>výrobních procesů </a:t>
            </a:r>
            <a:r>
              <a:rPr lang="cs-CZ" sz="2000" dirty="0"/>
              <a:t>a </a:t>
            </a:r>
            <a:r>
              <a:rPr lang="cs-CZ" sz="2000" dirty="0" smtClean="0"/>
              <a:t>jejich zabezpečení v určité organizační jednotce </a:t>
            </a:r>
            <a:r>
              <a:rPr lang="cs-CZ" sz="2000" dirty="0"/>
              <a:t>podniku</a:t>
            </a:r>
            <a:endParaRPr lang="sk-SK" sz="2000" dirty="0"/>
          </a:p>
          <a:p>
            <a:pPr>
              <a:lnSpc>
                <a:spcPct val="80000"/>
              </a:lnSpc>
            </a:pPr>
            <a:r>
              <a:rPr lang="sk-SK" sz="2000" dirty="0"/>
              <a:t>Kritéria na </a:t>
            </a:r>
            <a:r>
              <a:rPr lang="sk-SK" sz="2000" dirty="0" err="1" smtClean="0"/>
              <a:t>řízení</a:t>
            </a:r>
            <a:r>
              <a:rPr lang="sk-SK" sz="2000" dirty="0" smtClean="0"/>
              <a:t>: </a:t>
            </a:r>
            <a:r>
              <a:rPr lang="sk-SK" sz="2000" dirty="0"/>
              <a:t>ekonomické, ( zisk, náklady, produktivita, cena... )</a:t>
            </a:r>
            <a:endParaRPr lang="cs-CZ" sz="2000" b="1" dirty="0"/>
          </a:p>
          <a:p>
            <a:pPr>
              <a:lnSpc>
                <a:spcPct val="80000"/>
              </a:lnSpc>
              <a:buFontTx/>
              <a:buNone/>
            </a:pPr>
            <a:endParaRPr lang="cs-CZ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b="1" dirty="0" smtClean="0"/>
              <a:t>Výrobní </a:t>
            </a:r>
            <a:r>
              <a:rPr lang="cs-CZ" sz="2000" b="1" dirty="0"/>
              <a:t>procesy</a:t>
            </a:r>
            <a:endParaRPr lang="cs-CZ" sz="2000" dirty="0"/>
          </a:p>
          <a:p>
            <a:pPr>
              <a:lnSpc>
                <a:spcPct val="80000"/>
              </a:lnSpc>
            </a:pPr>
            <a:r>
              <a:rPr lang="cs-CZ" sz="2000" dirty="0"/>
              <a:t>systém </a:t>
            </a:r>
            <a:r>
              <a:rPr lang="cs-CZ" sz="2000" dirty="0" smtClean="0"/>
              <a:t>výrobních</a:t>
            </a:r>
            <a:r>
              <a:rPr lang="cs-CZ" sz="2000" dirty="0"/>
              <a:t>, </a:t>
            </a:r>
            <a:r>
              <a:rPr lang="cs-CZ" sz="2000" dirty="0" smtClean="0"/>
              <a:t>dopravních</a:t>
            </a:r>
            <a:r>
              <a:rPr lang="cs-CZ" sz="2000" dirty="0"/>
              <a:t>, </a:t>
            </a:r>
            <a:r>
              <a:rPr lang="cs-CZ" sz="2000" dirty="0" smtClean="0"/>
              <a:t>manipulačních </a:t>
            </a:r>
            <a:r>
              <a:rPr lang="cs-CZ" sz="2000" dirty="0"/>
              <a:t>a skladovacích </a:t>
            </a:r>
            <a:r>
              <a:rPr lang="cs-CZ" sz="2000" dirty="0" smtClean="0"/>
              <a:t>operací souvisejících s</a:t>
            </a:r>
            <a:r>
              <a:rPr lang="cs-CZ" sz="2000" dirty="0"/>
              <a:t> výrobou určitého výrobku.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Kritéria na </a:t>
            </a:r>
            <a:r>
              <a:rPr lang="cs-CZ" sz="2000" dirty="0" smtClean="0"/>
              <a:t>řízení:  </a:t>
            </a:r>
            <a:r>
              <a:rPr lang="cs-CZ" sz="2000" dirty="0"/>
              <a:t>ekonomicko-technologické ( technické </a:t>
            </a:r>
            <a:r>
              <a:rPr lang="cs-CZ" sz="2000" dirty="0" smtClean="0"/>
              <a:t>parametry </a:t>
            </a:r>
            <a:r>
              <a:rPr lang="cs-CZ" sz="2000" dirty="0"/>
              <a:t>)          </a:t>
            </a:r>
            <a:endParaRPr lang="cs-CZ" sz="2000" b="1" dirty="0"/>
          </a:p>
          <a:p>
            <a:pPr>
              <a:lnSpc>
                <a:spcPct val="80000"/>
              </a:lnSpc>
              <a:buFontTx/>
              <a:buNone/>
            </a:pPr>
            <a:endParaRPr lang="cs-CZ" sz="20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b="1" dirty="0"/>
              <a:t>Technologické procesy</a:t>
            </a:r>
            <a:endParaRPr lang="cs-CZ" sz="2000" dirty="0"/>
          </a:p>
          <a:p>
            <a:pPr>
              <a:lnSpc>
                <a:spcPct val="80000"/>
              </a:lnSpc>
            </a:pPr>
            <a:r>
              <a:rPr lang="cs-CZ" sz="2000" dirty="0" smtClean="0"/>
              <a:t>fyzikální, </a:t>
            </a:r>
            <a:r>
              <a:rPr lang="cs-CZ" sz="2000" dirty="0"/>
              <a:t>ekonomické procesy  </a:t>
            </a:r>
            <a:r>
              <a:rPr lang="cs-CZ" sz="2000" dirty="0" smtClean="0"/>
              <a:t>s materiály, které účelově mění </a:t>
            </a:r>
            <a:r>
              <a:rPr lang="cs-CZ" sz="2000" dirty="0"/>
              <a:t>parametre </a:t>
            </a:r>
            <a:r>
              <a:rPr lang="cs-CZ" sz="2000" dirty="0"/>
              <a:t>z</a:t>
            </a:r>
            <a:r>
              <a:rPr lang="cs-CZ" sz="2000" dirty="0" smtClean="0"/>
              <a:t>pracovávaného </a:t>
            </a:r>
            <a:r>
              <a:rPr lang="cs-CZ" sz="2000" dirty="0"/>
              <a:t>materiálu.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Kritéria na </a:t>
            </a:r>
            <a:r>
              <a:rPr lang="cs-CZ" sz="2000" dirty="0" smtClean="0"/>
              <a:t>řízení:  </a:t>
            </a:r>
            <a:r>
              <a:rPr lang="cs-CZ" sz="2000" dirty="0"/>
              <a:t>technologické.</a:t>
            </a:r>
            <a:endParaRPr lang="sk-SK" sz="20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2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/>
              <a:t>Klasifikácia výrobných procesov</a:t>
            </a:r>
            <a:r>
              <a:rPr lang="sk-SK" sz="400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dirty="0" smtClean="0"/>
              <a:t>Podle </a:t>
            </a:r>
            <a:r>
              <a:rPr lang="cs-CZ" dirty="0"/>
              <a:t>sortimentu </a:t>
            </a:r>
            <a:r>
              <a:rPr lang="cs-CZ" dirty="0" smtClean="0"/>
              <a:t>výstupů rozdělujeme </a:t>
            </a:r>
            <a:r>
              <a:rPr lang="cs-CZ" dirty="0"/>
              <a:t>na :</a:t>
            </a:r>
          </a:p>
          <a:p>
            <a:r>
              <a:rPr lang="cs-CZ" dirty="0" smtClean="0"/>
              <a:t>homogenní  </a:t>
            </a:r>
            <a:r>
              <a:rPr lang="cs-CZ" dirty="0"/>
              <a:t>(</a:t>
            </a:r>
            <a:r>
              <a:rPr lang="cs-CZ" dirty="0" smtClean="0"/>
              <a:t>úzký </a:t>
            </a:r>
            <a:r>
              <a:rPr lang="cs-CZ" dirty="0"/>
              <a:t>sortiment)</a:t>
            </a:r>
          </a:p>
          <a:p>
            <a:r>
              <a:rPr lang="cs-CZ" dirty="0" smtClean="0"/>
              <a:t>nehomogenní </a:t>
            </a:r>
            <a:r>
              <a:rPr lang="cs-CZ" dirty="0"/>
              <a:t>(široký sortiment)</a:t>
            </a:r>
          </a:p>
          <a:p>
            <a:pPr>
              <a:buFontTx/>
              <a:buNone/>
            </a:pPr>
            <a:endParaRPr lang="sk-SK" dirty="0"/>
          </a:p>
          <a:p>
            <a:pPr>
              <a:buFontTx/>
              <a:buNone/>
            </a:pPr>
            <a:endParaRPr lang="cs-CZ" dirty="0"/>
          </a:p>
          <a:p>
            <a:pPr>
              <a:buFontTx/>
              <a:buNone/>
            </a:pPr>
            <a:endParaRPr lang="cs-CZ" dirty="0"/>
          </a:p>
          <a:p>
            <a:pPr>
              <a:buFontTx/>
              <a:buNone/>
            </a:pPr>
            <a:endParaRPr lang="cs-CZ" dirty="0"/>
          </a:p>
          <a:p>
            <a:pPr>
              <a:buFontTx/>
              <a:buNone/>
            </a:pPr>
            <a:r>
              <a:rPr lang="cs-CZ" sz="1600" dirty="0"/>
              <a:t>Obr. </a:t>
            </a:r>
            <a:r>
              <a:rPr lang="cs-CZ" sz="1600" dirty="0" smtClean="0"/>
              <a:t>Homogenní </a:t>
            </a:r>
            <a:r>
              <a:rPr lang="cs-CZ" sz="1600" dirty="0"/>
              <a:t>a </a:t>
            </a:r>
            <a:r>
              <a:rPr lang="cs-CZ" sz="1600" dirty="0" smtClean="0"/>
              <a:t>nehomogenní </a:t>
            </a:r>
            <a:r>
              <a:rPr lang="cs-CZ" sz="1600" dirty="0"/>
              <a:t>výr. linka</a:t>
            </a:r>
            <a:endParaRPr lang="sk-SK" sz="1600" dirty="0"/>
          </a:p>
          <a:p>
            <a:endParaRPr lang="sk-SK" sz="1600" dirty="0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428728" y="2928934"/>
            <a:ext cx="4822825" cy="1462088"/>
            <a:chOff x="994" y="3399"/>
            <a:chExt cx="3038" cy="921"/>
          </a:xfrm>
        </p:grpSpPr>
        <p:sp>
          <p:nvSpPr>
            <p:cNvPr id="26628" name="AutoShape 4"/>
            <p:cNvSpPr>
              <a:spLocks noChangeArrowheads="1"/>
            </p:cNvSpPr>
            <p:nvPr/>
          </p:nvSpPr>
          <p:spPr bwMode="auto">
            <a:xfrm>
              <a:off x="1055" y="3472"/>
              <a:ext cx="399" cy="791"/>
            </a:xfrm>
            <a:prstGeom prst="can">
              <a:avLst>
                <a:gd name="adj" fmla="val 49561"/>
              </a:avLst>
            </a:prstGeom>
            <a:solidFill>
              <a:srgbClr val="DDDDDD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29" name="AutoShape 5"/>
            <p:cNvSpPr>
              <a:spLocks noChangeArrowheads="1"/>
            </p:cNvSpPr>
            <p:nvPr/>
          </p:nvSpPr>
          <p:spPr bwMode="auto">
            <a:xfrm>
              <a:off x="1685" y="4090"/>
              <a:ext cx="150" cy="144"/>
            </a:xfrm>
            <a:prstGeom prst="cube">
              <a:avLst>
                <a:gd name="adj" fmla="val 25000"/>
              </a:avLst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30" name="AutoShape 6"/>
            <p:cNvSpPr>
              <a:spLocks noChangeArrowheads="1"/>
            </p:cNvSpPr>
            <p:nvPr/>
          </p:nvSpPr>
          <p:spPr bwMode="auto">
            <a:xfrm>
              <a:off x="1858" y="4090"/>
              <a:ext cx="150" cy="144"/>
            </a:xfrm>
            <a:prstGeom prst="cube">
              <a:avLst>
                <a:gd name="adj" fmla="val 25000"/>
              </a:avLst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31" name="AutoShape 7"/>
            <p:cNvSpPr>
              <a:spLocks noChangeArrowheads="1"/>
            </p:cNvSpPr>
            <p:nvPr/>
          </p:nvSpPr>
          <p:spPr bwMode="auto">
            <a:xfrm>
              <a:off x="2030" y="4090"/>
              <a:ext cx="150" cy="144"/>
            </a:xfrm>
            <a:prstGeom prst="cube">
              <a:avLst>
                <a:gd name="adj" fmla="val 25000"/>
              </a:avLst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32" name="AutoShape 8"/>
            <p:cNvSpPr>
              <a:spLocks noChangeArrowheads="1"/>
            </p:cNvSpPr>
            <p:nvPr/>
          </p:nvSpPr>
          <p:spPr bwMode="auto">
            <a:xfrm>
              <a:off x="2203" y="4090"/>
              <a:ext cx="150" cy="144"/>
            </a:xfrm>
            <a:prstGeom prst="cube">
              <a:avLst>
                <a:gd name="adj" fmla="val 25000"/>
              </a:avLst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33" name="AutoShape 9"/>
            <p:cNvSpPr>
              <a:spLocks noChangeArrowheads="1"/>
            </p:cNvSpPr>
            <p:nvPr/>
          </p:nvSpPr>
          <p:spPr bwMode="auto">
            <a:xfrm>
              <a:off x="1512" y="4090"/>
              <a:ext cx="120" cy="144"/>
            </a:xfrm>
            <a:prstGeom prst="rightArrow">
              <a:avLst>
                <a:gd name="adj1" fmla="val 50000"/>
                <a:gd name="adj2" fmla="val 25000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34" name="Rectangle 10"/>
            <p:cNvSpPr>
              <a:spLocks noChangeArrowheads="1"/>
            </p:cNvSpPr>
            <p:nvPr/>
          </p:nvSpPr>
          <p:spPr bwMode="auto">
            <a:xfrm>
              <a:off x="994" y="3399"/>
              <a:ext cx="1425" cy="921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35" name="AutoShape 11"/>
            <p:cNvSpPr>
              <a:spLocks noChangeArrowheads="1"/>
            </p:cNvSpPr>
            <p:nvPr/>
          </p:nvSpPr>
          <p:spPr bwMode="auto">
            <a:xfrm>
              <a:off x="2608" y="3517"/>
              <a:ext cx="422" cy="803"/>
            </a:xfrm>
            <a:prstGeom prst="can">
              <a:avLst>
                <a:gd name="adj" fmla="val 47571"/>
              </a:avLst>
            </a:prstGeom>
            <a:solidFill>
              <a:srgbClr val="DDDDDD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36" name="AutoShape 12"/>
            <p:cNvSpPr>
              <a:spLocks noChangeArrowheads="1"/>
            </p:cNvSpPr>
            <p:nvPr/>
          </p:nvSpPr>
          <p:spPr bwMode="auto">
            <a:xfrm>
              <a:off x="3341" y="3629"/>
              <a:ext cx="222" cy="114"/>
            </a:xfrm>
            <a:prstGeom prst="cube">
              <a:avLst>
                <a:gd name="adj" fmla="val 25000"/>
              </a:avLst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37" name="AutoShape 13"/>
            <p:cNvSpPr>
              <a:spLocks noChangeArrowheads="1"/>
            </p:cNvSpPr>
            <p:nvPr/>
          </p:nvSpPr>
          <p:spPr bwMode="auto">
            <a:xfrm>
              <a:off x="3840" y="3629"/>
              <a:ext cx="192" cy="156"/>
            </a:xfrm>
            <a:prstGeom prst="can">
              <a:avLst>
                <a:gd name="adj" fmla="val 25000"/>
              </a:avLst>
            </a:prstGeom>
            <a:solidFill>
              <a:srgbClr val="C0C0C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38" name="AutoShape 14"/>
            <p:cNvSpPr>
              <a:spLocks noChangeArrowheads="1"/>
            </p:cNvSpPr>
            <p:nvPr/>
          </p:nvSpPr>
          <p:spPr bwMode="auto">
            <a:xfrm>
              <a:off x="3226" y="3785"/>
              <a:ext cx="222" cy="114"/>
            </a:xfrm>
            <a:prstGeom prst="cube">
              <a:avLst>
                <a:gd name="adj" fmla="val 25000"/>
              </a:avLst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39" name="AutoShape 15"/>
            <p:cNvSpPr>
              <a:spLocks noChangeArrowheads="1"/>
            </p:cNvSpPr>
            <p:nvPr/>
          </p:nvSpPr>
          <p:spPr bwMode="auto">
            <a:xfrm>
              <a:off x="3110" y="3959"/>
              <a:ext cx="222" cy="114"/>
            </a:xfrm>
            <a:prstGeom prst="cube">
              <a:avLst>
                <a:gd name="adj" fmla="val 25000"/>
              </a:avLst>
            </a:prstGeom>
            <a:solidFill>
              <a:srgbClr val="DDDDDD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40" name="AutoShape 16"/>
            <p:cNvSpPr>
              <a:spLocks noChangeArrowheads="1"/>
            </p:cNvSpPr>
            <p:nvPr/>
          </p:nvSpPr>
          <p:spPr bwMode="auto">
            <a:xfrm>
              <a:off x="3564" y="3725"/>
              <a:ext cx="150" cy="144"/>
            </a:xfrm>
            <a:prstGeom prst="cube">
              <a:avLst>
                <a:gd name="adj" fmla="val 25000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41" name="AutoShape 17"/>
            <p:cNvSpPr>
              <a:spLocks noChangeArrowheads="1"/>
            </p:cNvSpPr>
            <p:nvPr/>
          </p:nvSpPr>
          <p:spPr bwMode="auto">
            <a:xfrm>
              <a:off x="3456" y="3893"/>
              <a:ext cx="150" cy="144"/>
            </a:xfrm>
            <a:prstGeom prst="cube">
              <a:avLst>
                <a:gd name="adj" fmla="val 25000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42" name="AutoShape 18"/>
            <p:cNvSpPr>
              <a:spLocks noChangeArrowheads="1"/>
            </p:cNvSpPr>
            <p:nvPr/>
          </p:nvSpPr>
          <p:spPr bwMode="auto">
            <a:xfrm>
              <a:off x="3762" y="3797"/>
              <a:ext cx="192" cy="156"/>
            </a:xfrm>
            <a:prstGeom prst="can">
              <a:avLst>
                <a:gd name="adj" fmla="val 25000"/>
              </a:avLst>
            </a:prstGeom>
            <a:solidFill>
              <a:srgbClr val="C0C0C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43" name="AutoShape 19"/>
            <p:cNvSpPr>
              <a:spLocks noChangeArrowheads="1"/>
            </p:cNvSpPr>
            <p:nvPr/>
          </p:nvSpPr>
          <p:spPr bwMode="auto">
            <a:xfrm>
              <a:off x="3654" y="3947"/>
              <a:ext cx="192" cy="156"/>
            </a:xfrm>
            <a:prstGeom prst="can">
              <a:avLst>
                <a:gd name="adj" fmla="val 25000"/>
              </a:avLst>
            </a:prstGeom>
            <a:solidFill>
              <a:srgbClr val="C0C0C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44" name="AutoShape 20"/>
            <p:cNvSpPr>
              <a:spLocks noChangeArrowheads="1"/>
            </p:cNvSpPr>
            <p:nvPr/>
          </p:nvSpPr>
          <p:spPr bwMode="auto">
            <a:xfrm>
              <a:off x="3558" y="4109"/>
              <a:ext cx="192" cy="156"/>
            </a:xfrm>
            <a:prstGeom prst="can">
              <a:avLst>
                <a:gd name="adj" fmla="val 25000"/>
              </a:avLst>
            </a:prstGeom>
            <a:solidFill>
              <a:srgbClr val="C0C0C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6645" name="AutoShape 21"/>
            <p:cNvSpPr>
              <a:spLocks noChangeArrowheads="1"/>
            </p:cNvSpPr>
            <p:nvPr/>
          </p:nvSpPr>
          <p:spPr bwMode="auto">
            <a:xfrm>
              <a:off x="3053" y="3761"/>
              <a:ext cx="120" cy="144"/>
            </a:xfrm>
            <a:prstGeom prst="rightArrow">
              <a:avLst>
                <a:gd name="adj1" fmla="val 50000"/>
                <a:gd name="adj2" fmla="val 25000"/>
              </a:avLst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3857620" y="2928934"/>
            <a:ext cx="2470150" cy="14700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26" name="Zástupný symbol pro číslo snímku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Bývá svěřeno útvaru s celopodnikovou působností, zodpovědnému za </a:t>
            </a:r>
          </a:p>
          <a:p>
            <a:endParaRPr lang="cs-CZ" dirty="0" smtClean="0"/>
          </a:p>
          <a:p>
            <a:r>
              <a:rPr lang="cs-CZ" dirty="0" smtClean="0"/>
              <a:t>střednědobé plánování výroby v souladu s přijatou výrobní strategií a za</a:t>
            </a:r>
          </a:p>
          <a:p>
            <a:r>
              <a:rPr lang="cs-CZ" dirty="0" smtClean="0"/>
              <a:t>koordinaci činností orgánů operativního řízení výroby v rámci podniku.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Taktické </a:t>
            </a:r>
            <a:r>
              <a:rPr lang="sk-SK" dirty="0" err="1" smtClean="0"/>
              <a:t>řízení</a:t>
            </a:r>
            <a:r>
              <a:rPr lang="sk-SK" dirty="0" smtClean="0"/>
              <a:t> výroby </a:t>
            </a:r>
            <a:endParaRPr lang="cs-CZ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/>
              <a:t>Klasifikácia výrobných procesov</a:t>
            </a:r>
            <a:endParaRPr lang="sk-SK" sz="4000" b="1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4050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 b="1" dirty="0" smtClean="0"/>
              <a:t>Podle změny </a:t>
            </a:r>
            <a:r>
              <a:rPr lang="cs-CZ" sz="2400" b="1" dirty="0"/>
              <a:t>v čase</a:t>
            </a: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 smtClean="0"/>
              <a:t>Změna </a:t>
            </a:r>
            <a:r>
              <a:rPr lang="cs-CZ" sz="2400" dirty="0"/>
              <a:t>dynamického stavu </a:t>
            </a:r>
            <a:r>
              <a:rPr lang="cs-CZ" sz="2400" dirty="0" smtClean="0"/>
              <a:t>výrobního </a:t>
            </a:r>
            <a:r>
              <a:rPr lang="cs-CZ" sz="2400" dirty="0"/>
              <a:t>procesu v čase </a:t>
            </a:r>
            <a:r>
              <a:rPr lang="cs-CZ" sz="2400" dirty="0" smtClean="0"/>
              <a:t>se může uskutečnit:</a:t>
            </a:r>
            <a:endParaRPr lang="cs-CZ" sz="2400" dirty="0"/>
          </a:p>
          <a:p>
            <a:pPr lvl="1">
              <a:lnSpc>
                <a:spcPct val="90000"/>
              </a:lnSpc>
            </a:pPr>
            <a:r>
              <a:rPr lang="cs-CZ" sz="2000" dirty="0"/>
              <a:t>spojité ( tepelné, </a:t>
            </a:r>
            <a:r>
              <a:rPr lang="cs-CZ" sz="2000" dirty="0" smtClean="0"/>
              <a:t>hutnické </a:t>
            </a:r>
            <a:r>
              <a:rPr lang="cs-CZ" sz="2000" dirty="0"/>
              <a:t>... )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diskrétní </a:t>
            </a:r>
            <a:r>
              <a:rPr lang="cs-CZ" sz="2000" dirty="0"/>
              <a:t>( elektro, </a:t>
            </a:r>
            <a:r>
              <a:rPr lang="cs-CZ" sz="2000" dirty="0" smtClean="0"/>
              <a:t>strojírenství...)</a:t>
            </a:r>
            <a:endParaRPr lang="cs-CZ" sz="2000" dirty="0"/>
          </a:p>
          <a:p>
            <a:pPr lvl="1">
              <a:lnSpc>
                <a:spcPct val="90000"/>
              </a:lnSpc>
            </a:pPr>
            <a:r>
              <a:rPr lang="cs-CZ" sz="2000" dirty="0"/>
              <a:t>kombinované</a:t>
            </a:r>
            <a:endParaRPr lang="sk-SK" sz="20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1188" y="4365625"/>
            <a:ext cx="7632700" cy="1385888"/>
            <a:chOff x="2304" y="4194"/>
            <a:chExt cx="8064" cy="2070"/>
          </a:xfrm>
        </p:grpSpPr>
        <p:sp>
          <p:nvSpPr>
            <p:cNvPr id="27653" name="Line 5"/>
            <p:cNvSpPr>
              <a:spLocks noChangeShapeType="1"/>
            </p:cNvSpPr>
            <p:nvPr/>
          </p:nvSpPr>
          <p:spPr bwMode="auto">
            <a:xfrm>
              <a:off x="2436" y="4391"/>
              <a:ext cx="0" cy="181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54" name="Line 6"/>
            <p:cNvSpPr>
              <a:spLocks noChangeShapeType="1"/>
            </p:cNvSpPr>
            <p:nvPr/>
          </p:nvSpPr>
          <p:spPr bwMode="auto">
            <a:xfrm>
              <a:off x="2304" y="6084"/>
              <a:ext cx="231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55" name="Freeform 7"/>
            <p:cNvSpPr>
              <a:spLocks/>
            </p:cNvSpPr>
            <p:nvPr/>
          </p:nvSpPr>
          <p:spPr bwMode="auto">
            <a:xfrm>
              <a:off x="2466" y="4891"/>
              <a:ext cx="2160" cy="413"/>
            </a:xfrm>
            <a:custGeom>
              <a:avLst/>
              <a:gdLst/>
              <a:ahLst/>
              <a:cxnLst>
                <a:cxn ang="0">
                  <a:pos x="0" y="338"/>
                </a:cxn>
                <a:cxn ang="0">
                  <a:pos x="315" y="413"/>
                </a:cxn>
                <a:cxn ang="0">
                  <a:pos x="510" y="398"/>
                </a:cxn>
                <a:cxn ang="0">
                  <a:pos x="690" y="248"/>
                </a:cxn>
                <a:cxn ang="0">
                  <a:pos x="720" y="203"/>
                </a:cxn>
                <a:cxn ang="0">
                  <a:pos x="810" y="173"/>
                </a:cxn>
                <a:cxn ang="0">
                  <a:pos x="900" y="128"/>
                </a:cxn>
                <a:cxn ang="0">
                  <a:pos x="1485" y="113"/>
                </a:cxn>
                <a:cxn ang="0">
                  <a:pos x="1530" y="68"/>
                </a:cxn>
                <a:cxn ang="0">
                  <a:pos x="1620" y="8"/>
                </a:cxn>
                <a:cxn ang="0">
                  <a:pos x="1785" y="23"/>
                </a:cxn>
                <a:cxn ang="0">
                  <a:pos x="1845" y="113"/>
                </a:cxn>
                <a:cxn ang="0">
                  <a:pos x="1890" y="128"/>
                </a:cxn>
                <a:cxn ang="0">
                  <a:pos x="1950" y="203"/>
                </a:cxn>
                <a:cxn ang="0">
                  <a:pos x="1980" y="248"/>
                </a:cxn>
                <a:cxn ang="0">
                  <a:pos x="2070" y="293"/>
                </a:cxn>
                <a:cxn ang="0">
                  <a:pos x="2115" y="323"/>
                </a:cxn>
                <a:cxn ang="0">
                  <a:pos x="2160" y="338"/>
                </a:cxn>
              </a:cxnLst>
              <a:rect l="0" t="0" r="r" b="b"/>
              <a:pathLst>
                <a:path w="2160" h="413">
                  <a:moveTo>
                    <a:pt x="0" y="338"/>
                  </a:moveTo>
                  <a:cubicBezTo>
                    <a:pt x="126" y="349"/>
                    <a:pt x="212" y="344"/>
                    <a:pt x="315" y="413"/>
                  </a:cubicBezTo>
                  <a:cubicBezTo>
                    <a:pt x="380" y="408"/>
                    <a:pt x="446" y="409"/>
                    <a:pt x="510" y="398"/>
                  </a:cubicBezTo>
                  <a:cubicBezTo>
                    <a:pt x="568" y="388"/>
                    <a:pt x="632" y="287"/>
                    <a:pt x="690" y="248"/>
                  </a:cubicBezTo>
                  <a:cubicBezTo>
                    <a:pt x="700" y="233"/>
                    <a:pt x="705" y="213"/>
                    <a:pt x="720" y="203"/>
                  </a:cubicBezTo>
                  <a:cubicBezTo>
                    <a:pt x="747" y="186"/>
                    <a:pt x="784" y="191"/>
                    <a:pt x="810" y="173"/>
                  </a:cubicBezTo>
                  <a:cubicBezTo>
                    <a:pt x="868" y="134"/>
                    <a:pt x="838" y="149"/>
                    <a:pt x="900" y="128"/>
                  </a:cubicBezTo>
                  <a:cubicBezTo>
                    <a:pt x="1099" y="137"/>
                    <a:pt x="1291" y="162"/>
                    <a:pt x="1485" y="113"/>
                  </a:cubicBezTo>
                  <a:cubicBezTo>
                    <a:pt x="1500" y="98"/>
                    <a:pt x="1513" y="81"/>
                    <a:pt x="1530" y="68"/>
                  </a:cubicBezTo>
                  <a:cubicBezTo>
                    <a:pt x="1558" y="46"/>
                    <a:pt x="1620" y="8"/>
                    <a:pt x="1620" y="8"/>
                  </a:cubicBezTo>
                  <a:cubicBezTo>
                    <a:pt x="1675" y="13"/>
                    <a:pt x="1735" y="0"/>
                    <a:pt x="1785" y="23"/>
                  </a:cubicBezTo>
                  <a:cubicBezTo>
                    <a:pt x="1818" y="38"/>
                    <a:pt x="1811" y="102"/>
                    <a:pt x="1845" y="113"/>
                  </a:cubicBezTo>
                  <a:cubicBezTo>
                    <a:pt x="1860" y="118"/>
                    <a:pt x="1875" y="123"/>
                    <a:pt x="1890" y="128"/>
                  </a:cubicBezTo>
                  <a:cubicBezTo>
                    <a:pt x="1919" y="216"/>
                    <a:pt x="1882" y="135"/>
                    <a:pt x="1950" y="203"/>
                  </a:cubicBezTo>
                  <a:cubicBezTo>
                    <a:pt x="1963" y="216"/>
                    <a:pt x="1967" y="235"/>
                    <a:pt x="1980" y="248"/>
                  </a:cubicBezTo>
                  <a:cubicBezTo>
                    <a:pt x="2023" y="291"/>
                    <a:pt x="2021" y="269"/>
                    <a:pt x="2070" y="293"/>
                  </a:cubicBezTo>
                  <a:cubicBezTo>
                    <a:pt x="2086" y="301"/>
                    <a:pt x="2099" y="315"/>
                    <a:pt x="2115" y="323"/>
                  </a:cubicBezTo>
                  <a:cubicBezTo>
                    <a:pt x="2129" y="330"/>
                    <a:pt x="2160" y="338"/>
                    <a:pt x="2160" y="338"/>
                  </a:cubicBez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56" name="Rectangle 8"/>
            <p:cNvSpPr>
              <a:spLocks noChangeArrowheads="1"/>
            </p:cNvSpPr>
            <p:nvPr/>
          </p:nvSpPr>
          <p:spPr bwMode="auto">
            <a:xfrm>
              <a:off x="2304" y="4194"/>
              <a:ext cx="2448" cy="207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57" name="Rectangle 9"/>
            <p:cNvSpPr>
              <a:spLocks noChangeArrowheads="1"/>
            </p:cNvSpPr>
            <p:nvPr/>
          </p:nvSpPr>
          <p:spPr bwMode="auto">
            <a:xfrm>
              <a:off x="5040" y="4194"/>
              <a:ext cx="2448" cy="207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58" name="AutoShape 10"/>
            <p:cNvSpPr>
              <a:spLocks noChangeArrowheads="1"/>
            </p:cNvSpPr>
            <p:nvPr/>
          </p:nvSpPr>
          <p:spPr bwMode="auto">
            <a:xfrm>
              <a:off x="5328" y="5291"/>
              <a:ext cx="210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59" name="AutoShape 11"/>
            <p:cNvSpPr>
              <a:spLocks noChangeArrowheads="1"/>
            </p:cNvSpPr>
            <p:nvPr/>
          </p:nvSpPr>
          <p:spPr bwMode="auto">
            <a:xfrm>
              <a:off x="5328" y="4715"/>
              <a:ext cx="210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60" name="AutoShape 12"/>
            <p:cNvSpPr>
              <a:spLocks noChangeArrowheads="1"/>
            </p:cNvSpPr>
            <p:nvPr/>
          </p:nvSpPr>
          <p:spPr bwMode="auto">
            <a:xfrm>
              <a:off x="5328" y="5003"/>
              <a:ext cx="210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61" name="AutoShape 13"/>
            <p:cNvSpPr>
              <a:spLocks noChangeArrowheads="1"/>
            </p:cNvSpPr>
            <p:nvPr/>
          </p:nvSpPr>
          <p:spPr bwMode="auto">
            <a:xfrm>
              <a:off x="6480" y="5291"/>
              <a:ext cx="795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62" name="AutoShape 14"/>
            <p:cNvSpPr>
              <a:spLocks noChangeArrowheads="1"/>
            </p:cNvSpPr>
            <p:nvPr/>
          </p:nvSpPr>
          <p:spPr bwMode="auto">
            <a:xfrm>
              <a:off x="5760" y="5003"/>
              <a:ext cx="405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63" name="AutoShape 15"/>
            <p:cNvSpPr>
              <a:spLocks noChangeArrowheads="1"/>
            </p:cNvSpPr>
            <p:nvPr/>
          </p:nvSpPr>
          <p:spPr bwMode="auto">
            <a:xfrm>
              <a:off x="5760" y="4715"/>
              <a:ext cx="405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64" name="AutoShape 16"/>
            <p:cNvSpPr>
              <a:spLocks noChangeArrowheads="1"/>
            </p:cNvSpPr>
            <p:nvPr/>
          </p:nvSpPr>
          <p:spPr bwMode="auto">
            <a:xfrm>
              <a:off x="6480" y="5003"/>
              <a:ext cx="795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65" name="AutoShape 17"/>
            <p:cNvSpPr>
              <a:spLocks noChangeArrowheads="1"/>
            </p:cNvSpPr>
            <p:nvPr/>
          </p:nvSpPr>
          <p:spPr bwMode="auto">
            <a:xfrm>
              <a:off x="6480" y="4715"/>
              <a:ext cx="795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66" name="AutoShape 18"/>
            <p:cNvSpPr>
              <a:spLocks noChangeArrowheads="1"/>
            </p:cNvSpPr>
            <p:nvPr/>
          </p:nvSpPr>
          <p:spPr bwMode="auto">
            <a:xfrm>
              <a:off x="5760" y="5291"/>
              <a:ext cx="405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67" name="Line 19"/>
            <p:cNvSpPr>
              <a:spLocks noChangeShapeType="1"/>
            </p:cNvSpPr>
            <p:nvPr/>
          </p:nvSpPr>
          <p:spPr bwMode="auto">
            <a:xfrm>
              <a:off x="5184" y="4334"/>
              <a:ext cx="0" cy="181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68" name="Line 20"/>
            <p:cNvSpPr>
              <a:spLocks noChangeShapeType="1"/>
            </p:cNvSpPr>
            <p:nvPr/>
          </p:nvSpPr>
          <p:spPr bwMode="auto">
            <a:xfrm>
              <a:off x="5040" y="6062"/>
              <a:ext cx="231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69" name="Rectangle 21"/>
            <p:cNvSpPr>
              <a:spLocks noChangeArrowheads="1"/>
            </p:cNvSpPr>
            <p:nvPr/>
          </p:nvSpPr>
          <p:spPr bwMode="auto">
            <a:xfrm>
              <a:off x="7749" y="4194"/>
              <a:ext cx="2619" cy="207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70" name="AutoShape 22"/>
            <p:cNvSpPr>
              <a:spLocks noChangeArrowheads="1"/>
            </p:cNvSpPr>
            <p:nvPr/>
          </p:nvSpPr>
          <p:spPr bwMode="auto">
            <a:xfrm>
              <a:off x="8082" y="4644"/>
              <a:ext cx="210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71" name="AutoShape 23"/>
            <p:cNvSpPr>
              <a:spLocks noChangeArrowheads="1"/>
            </p:cNvSpPr>
            <p:nvPr/>
          </p:nvSpPr>
          <p:spPr bwMode="auto">
            <a:xfrm>
              <a:off x="8067" y="4914"/>
              <a:ext cx="210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72" name="AutoShape 24"/>
            <p:cNvSpPr>
              <a:spLocks noChangeArrowheads="1"/>
            </p:cNvSpPr>
            <p:nvPr/>
          </p:nvSpPr>
          <p:spPr bwMode="auto">
            <a:xfrm>
              <a:off x="8082" y="5199"/>
              <a:ext cx="210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73" name="Line 25"/>
            <p:cNvSpPr>
              <a:spLocks noChangeShapeType="1"/>
            </p:cNvSpPr>
            <p:nvPr/>
          </p:nvSpPr>
          <p:spPr bwMode="auto">
            <a:xfrm>
              <a:off x="8496" y="4764"/>
              <a:ext cx="0" cy="64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74" name="Line 26"/>
            <p:cNvSpPr>
              <a:spLocks noChangeShapeType="1"/>
            </p:cNvSpPr>
            <p:nvPr/>
          </p:nvSpPr>
          <p:spPr bwMode="auto">
            <a:xfrm>
              <a:off x="8421" y="5334"/>
              <a:ext cx="91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75" name="Freeform 27"/>
            <p:cNvSpPr>
              <a:spLocks/>
            </p:cNvSpPr>
            <p:nvPr/>
          </p:nvSpPr>
          <p:spPr bwMode="auto">
            <a:xfrm>
              <a:off x="8511" y="4877"/>
              <a:ext cx="660" cy="262"/>
            </a:xfrm>
            <a:custGeom>
              <a:avLst/>
              <a:gdLst/>
              <a:ahLst/>
              <a:cxnLst>
                <a:cxn ang="0">
                  <a:pos x="0" y="187"/>
                </a:cxn>
                <a:cxn ang="0">
                  <a:pos x="135" y="172"/>
                </a:cxn>
                <a:cxn ang="0">
                  <a:pos x="195" y="82"/>
                </a:cxn>
                <a:cxn ang="0">
                  <a:pos x="300" y="37"/>
                </a:cxn>
                <a:cxn ang="0">
                  <a:pos x="405" y="187"/>
                </a:cxn>
                <a:cxn ang="0">
                  <a:pos x="480" y="202"/>
                </a:cxn>
                <a:cxn ang="0">
                  <a:pos x="660" y="262"/>
                </a:cxn>
              </a:cxnLst>
              <a:rect l="0" t="0" r="r" b="b"/>
              <a:pathLst>
                <a:path w="660" h="262">
                  <a:moveTo>
                    <a:pt x="0" y="187"/>
                  </a:moveTo>
                  <a:cubicBezTo>
                    <a:pt x="45" y="182"/>
                    <a:pt x="95" y="193"/>
                    <a:pt x="135" y="172"/>
                  </a:cubicBezTo>
                  <a:cubicBezTo>
                    <a:pt x="167" y="155"/>
                    <a:pt x="165" y="102"/>
                    <a:pt x="195" y="82"/>
                  </a:cubicBezTo>
                  <a:cubicBezTo>
                    <a:pt x="257" y="41"/>
                    <a:pt x="223" y="56"/>
                    <a:pt x="300" y="37"/>
                  </a:cubicBezTo>
                  <a:cubicBezTo>
                    <a:pt x="511" y="107"/>
                    <a:pt x="281" y="0"/>
                    <a:pt x="405" y="187"/>
                  </a:cubicBezTo>
                  <a:cubicBezTo>
                    <a:pt x="419" y="208"/>
                    <a:pt x="455" y="196"/>
                    <a:pt x="480" y="202"/>
                  </a:cubicBezTo>
                  <a:cubicBezTo>
                    <a:pt x="547" y="219"/>
                    <a:pt x="586" y="262"/>
                    <a:pt x="660" y="262"/>
                  </a:cubicBezTo>
                </a:path>
              </a:pathLst>
            </a:custGeom>
            <a:noFill/>
            <a:ln w="1270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76" name="AutoShape 28"/>
            <p:cNvSpPr>
              <a:spLocks noChangeArrowheads="1"/>
            </p:cNvSpPr>
            <p:nvPr/>
          </p:nvSpPr>
          <p:spPr bwMode="auto">
            <a:xfrm>
              <a:off x="9429" y="4899"/>
              <a:ext cx="405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77" name="AutoShape 29"/>
            <p:cNvSpPr>
              <a:spLocks noChangeArrowheads="1"/>
            </p:cNvSpPr>
            <p:nvPr/>
          </p:nvSpPr>
          <p:spPr bwMode="auto">
            <a:xfrm>
              <a:off x="9429" y="5169"/>
              <a:ext cx="795" cy="195"/>
            </a:xfrm>
            <a:prstGeom prst="cube">
              <a:avLst>
                <a:gd name="adj" fmla="val 25000"/>
              </a:avLst>
            </a:prstGeom>
            <a:solidFill>
              <a:srgbClr val="EAEAEA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78" name="Line 30"/>
            <p:cNvSpPr>
              <a:spLocks noChangeShapeType="1"/>
            </p:cNvSpPr>
            <p:nvPr/>
          </p:nvSpPr>
          <p:spPr bwMode="auto">
            <a:xfrm flipV="1">
              <a:off x="7776" y="6047"/>
              <a:ext cx="24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27679" name="Line 31"/>
            <p:cNvSpPr>
              <a:spLocks noChangeShapeType="1"/>
            </p:cNvSpPr>
            <p:nvPr/>
          </p:nvSpPr>
          <p:spPr bwMode="auto">
            <a:xfrm flipV="1">
              <a:off x="7920" y="4319"/>
              <a:ext cx="0" cy="18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7680" name="Rectangle 32"/>
          <p:cNvSpPr>
            <a:spLocks noChangeArrowheads="1"/>
          </p:cNvSpPr>
          <p:nvPr/>
        </p:nvSpPr>
        <p:spPr bwMode="auto">
          <a:xfrm>
            <a:off x="574535" y="5948641"/>
            <a:ext cx="80393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cs-CZ" dirty="0"/>
              <a:t>Obr.. Spojité                      </a:t>
            </a:r>
            <a:r>
              <a:rPr lang="cs-CZ" dirty="0" smtClean="0"/>
              <a:t>Diskrétní                                </a:t>
            </a:r>
            <a:r>
              <a:rPr lang="cs-CZ" dirty="0"/>
              <a:t>Kombinované</a:t>
            </a:r>
          </a:p>
        </p:txBody>
      </p:sp>
      <p:sp>
        <p:nvSpPr>
          <p:cNvPr id="35" name="Zástupný symbol pro číslo snímku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5400" dirty="0" smtClean="0"/>
              <a:t>Logistika</a:t>
            </a:r>
            <a:endParaRPr lang="sk-SK" sz="5400" b="1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C34-3E5E-4BA5-AF54-F1601B144FB0}" type="slidenum">
              <a:rPr lang="en-US" smtClean="0"/>
              <a:pPr/>
              <a:t>41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803275" y="820738"/>
            <a:ext cx="7653338" cy="1562100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95250"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cs-CZ" altLang="x-none" sz="2400" b="1">
                <a:solidFill>
                  <a:srgbClr val="000066"/>
                </a:solidFill>
              </a:rPr>
              <a:t>Logistika = integrované plánování, formování, provádění a kontrolování hmotných a s nimi spojených informačních toků od dodavatele do podniku, uvnitř podniku a od podniku k odběrateli.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803275" y="2828925"/>
            <a:ext cx="77882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76250" indent="-476250"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l"/>
            <a:r>
              <a:rPr lang="cs-CZ" altLang="x-none" sz="2400" b="1">
                <a:solidFill>
                  <a:srgbClr val="000066"/>
                </a:solidFill>
              </a:rPr>
              <a:t>Objekty logistiky – veškeré druhy materiálů a zboží:</a:t>
            </a:r>
          </a:p>
          <a:p>
            <a:pPr algn="l">
              <a:buFont typeface="Wingdings" charset="2"/>
              <a:buChar char="§"/>
            </a:pPr>
            <a:r>
              <a:rPr lang="cs-CZ" altLang="x-none" sz="2400" b="1">
                <a:solidFill>
                  <a:srgbClr val="000066"/>
                </a:solidFill>
              </a:rPr>
              <a:t>výrobní materiály, pomocné a provozní materiály</a:t>
            </a:r>
          </a:p>
          <a:p>
            <a:pPr algn="l">
              <a:buFont typeface="Wingdings" charset="2"/>
              <a:buChar char="§"/>
            </a:pPr>
            <a:r>
              <a:rPr lang="cs-CZ" altLang="x-none" sz="2400" b="1">
                <a:solidFill>
                  <a:srgbClr val="000066"/>
                </a:solidFill>
              </a:rPr>
              <a:t>subdodávky a náhradní díly</a:t>
            </a:r>
          </a:p>
          <a:p>
            <a:pPr algn="l">
              <a:buFont typeface="Wingdings" charset="2"/>
              <a:buChar char="§"/>
            </a:pPr>
            <a:r>
              <a:rPr lang="cs-CZ" altLang="x-none" sz="2400" b="1">
                <a:solidFill>
                  <a:srgbClr val="000066"/>
                </a:solidFill>
              </a:rPr>
              <a:t>obchodní zboží, polotovary a hotové výrobky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803275" y="4829175"/>
            <a:ext cx="732631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76250" indent="-476250"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cs-CZ" altLang="x-none" sz="2400" b="1">
                <a:solidFill>
                  <a:srgbClr val="000066"/>
                </a:solidFill>
              </a:rPr>
              <a:t>Cíle logistiky – optimalizace logistických výkonů:</a:t>
            </a:r>
          </a:p>
          <a:p>
            <a:pPr>
              <a:buFont typeface="Wingdings" charset="2"/>
              <a:buChar char="§"/>
            </a:pPr>
            <a:r>
              <a:rPr lang="cs-CZ" altLang="x-none" sz="2400" b="1">
                <a:solidFill>
                  <a:srgbClr val="000066"/>
                </a:solidFill>
              </a:rPr>
              <a:t>logistické služby</a:t>
            </a:r>
          </a:p>
          <a:p>
            <a:pPr>
              <a:buFont typeface="Wingdings" charset="2"/>
              <a:buChar char="§"/>
            </a:pPr>
            <a:r>
              <a:rPr lang="cs-CZ" altLang="x-none" sz="2400" b="1">
                <a:solidFill>
                  <a:srgbClr val="000066"/>
                </a:solidFill>
              </a:rPr>
              <a:t>logistické náklady</a:t>
            </a:r>
          </a:p>
        </p:txBody>
      </p:sp>
    </p:spTree>
    <p:extLst>
      <p:ext uri="{BB962C8B-B14F-4D97-AF65-F5344CB8AC3E}">
        <p14:creationId xmlns:p14="http://schemas.microsoft.com/office/powerpoint/2010/main" val="238497934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950913" y="963613"/>
            <a:ext cx="7226300" cy="4892675"/>
            <a:chOff x="705" y="313"/>
            <a:chExt cx="4552" cy="3082"/>
          </a:xfrm>
        </p:grpSpPr>
        <p:sp>
          <p:nvSpPr>
            <p:cNvPr id="10247" name="Text Box 3"/>
            <p:cNvSpPr txBox="1">
              <a:spLocks noChangeArrowheads="1"/>
            </p:cNvSpPr>
            <p:nvPr/>
          </p:nvSpPr>
          <p:spPr bwMode="auto">
            <a:xfrm>
              <a:off x="2204" y="313"/>
              <a:ext cx="1679" cy="294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r>
                <a:rPr lang="cs-CZ" altLang="x-none" sz="2400" b="1">
                  <a:solidFill>
                    <a:srgbClr val="000066"/>
                  </a:solidFill>
                </a:rPr>
                <a:t>Logistický výkon</a:t>
              </a:r>
            </a:p>
          </p:txBody>
        </p:sp>
        <p:grpSp>
          <p:nvGrpSpPr>
            <p:cNvPr id="10248" name="Group 4"/>
            <p:cNvGrpSpPr>
              <a:grpSpLocks/>
            </p:cNvGrpSpPr>
            <p:nvPr/>
          </p:nvGrpSpPr>
          <p:grpSpPr bwMode="auto">
            <a:xfrm>
              <a:off x="705" y="1195"/>
              <a:ext cx="2093" cy="1735"/>
              <a:chOff x="705" y="1195"/>
              <a:chExt cx="2093" cy="1735"/>
            </a:xfrm>
          </p:grpSpPr>
          <p:sp>
            <p:nvSpPr>
              <p:cNvPr id="10252" name="Text Box 5"/>
              <p:cNvSpPr txBox="1">
                <a:spLocks noChangeArrowheads="1"/>
              </p:cNvSpPr>
              <p:nvPr/>
            </p:nvSpPr>
            <p:spPr bwMode="auto">
              <a:xfrm>
                <a:off x="705" y="1195"/>
                <a:ext cx="1721" cy="294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r>
                  <a:rPr lang="cs-CZ" altLang="x-none" sz="2400" b="1">
                    <a:solidFill>
                      <a:srgbClr val="000066"/>
                    </a:solidFill>
                  </a:rPr>
                  <a:t>Logistické služby</a:t>
                </a:r>
              </a:p>
            </p:txBody>
          </p:sp>
          <p:sp>
            <p:nvSpPr>
              <p:cNvPr id="10253" name="Text Box 6"/>
              <p:cNvSpPr txBox="1">
                <a:spLocks noChangeArrowheads="1"/>
              </p:cNvSpPr>
              <p:nvPr/>
            </p:nvSpPr>
            <p:spPr bwMode="auto">
              <a:xfrm>
                <a:off x="705" y="2174"/>
                <a:ext cx="2093" cy="7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marL="266700" indent="-2667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pPr algn="l">
                  <a:buFont typeface="Wingdings" charset="2"/>
                  <a:buChar char="§"/>
                </a:pPr>
                <a:r>
                  <a:rPr lang="cs-CZ" altLang="x-none" sz="2400" b="1">
                    <a:solidFill>
                      <a:srgbClr val="000066"/>
                    </a:solidFill>
                  </a:rPr>
                  <a:t>dodací lhůty</a:t>
                </a:r>
              </a:p>
              <a:p>
                <a:pPr algn="l">
                  <a:buFont typeface="Wingdings" charset="2"/>
                  <a:buChar char="§"/>
                </a:pPr>
                <a:r>
                  <a:rPr lang="cs-CZ" altLang="x-none" sz="2400" b="1">
                    <a:solidFill>
                      <a:srgbClr val="000066"/>
                    </a:solidFill>
                  </a:rPr>
                  <a:t>dodací spolehlivost</a:t>
                </a:r>
              </a:p>
              <a:p>
                <a:pPr algn="l">
                  <a:buFont typeface="Wingdings" charset="2"/>
                  <a:buChar char="§"/>
                </a:pPr>
                <a:r>
                  <a:rPr lang="cs-CZ" altLang="x-none" sz="2400" b="1">
                    <a:solidFill>
                      <a:srgbClr val="000066"/>
                    </a:solidFill>
                  </a:rPr>
                  <a:t>flexibilita</a:t>
                </a:r>
              </a:p>
            </p:txBody>
          </p:sp>
        </p:grpSp>
        <p:grpSp>
          <p:nvGrpSpPr>
            <p:cNvPr id="10249" name="Group 7"/>
            <p:cNvGrpSpPr>
              <a:grpSpLocks/>
            </p:cNvGrpSpPr>
            <p:nvPr/>
          </p:nvGrpSpPr>
          <p:grpSpPr bwMode="auto">
            <a:xfrm>
              <a:off x="3301" y="1195"/>
              <a:ext cx="1956" cy="2200"/>
              <a:chOff x="3301" y="1195"/>
              <a:chExt cx="1956" cy="2200"/>
            </a:xfrm>
          </p:grpSpPr>
          <p:sp>
            <p:nvSpPr>
              <p:cNvPr id="10250" name="Text Box 8"/>
              <p:cNvSpPr txBox="1">
                <a:spLocks noChangeArrowheads="1"/>
              </p:cNvSpPr>
              <p:nvPr/>
            </p:nvSpPr>
            <p:spPr bwMode="auto">
              <a:xfrm>
                <a:off x="3301" y="1195"/>
                <a:ext cx="1839" cy="294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r>
                  <a:rPr lang="cs-CZ" altLang="x-none" sz="2400" b="1">
                    <a:solidFill>
                      <a:srgbClr val="000066"/>
                    </a:solidFill>
                  </a:rPr>
                  <a:t>Logistické náklady</a:t>
                </a:r>
              </a:p>
            </p:txBody>
          </p:sp>
          <p:sp>
            <p:nvSpPr>
              <p:cNvPr id="10251" name="Text Box 9"/>
              <p:cNvSpPr txBox="1">
                <a:spLocks noChangeArrowheads="1"/>
              </p:cNvSpPr>
              <p:nvPr/>
            </p:nvSpPr>
            <p:spPr bwMode="auto">
              <a:xfrm>
                <a:off x="3301" y="2174"/>
                <a:ext cx="1956" cy="1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marL="266700" indent="-2667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pPr algn="l">
                  <a:buFont typeface="Wingdings" charset="2"/>
                  <a:buChar char="§"/>
                </a:pPr>
                <a:r>
                  <a:rPr lang="cs-CZ" altLang="x-none" sz="2400" b="1">
                    <a:solidFill>
                      <a:srgbClr val="000066"/>
                    </a:solidFill>
                  </a:rPr>
                  <a:t>na řízení a systém</a:t>
                </a:r>
              </a:p>
              <a:p>
                <a:pPr algn="l">
                  <a:buFont typeface="Wingdings" charset="2"/>
                  <a:buChar char="§"/>
                </a:pPr>
                <a:r>
                  <a:rPr lang="cs-CZ" altLang="x-none" sz="2400" b="1">
                    <a:solidFill>
                      <a:srgbClr val="000066"/>
                    </a:solidFill>
                  </a:rPr>
                  <a:t>na zásoby</a:t>
                </a:r>
              </a:p>
              <a:p>
                <a:pPr algn="l">
                  <a:buFont typeface="Wingdings" charset="2"/>
                  <a:buChar char="§"/>
                </a:pPr>
                <a:r>
                  <a:rPr lang="cs-CZ" altLang="x-none" sz="2400" b="1">
                    <a:solidFill>
                      <a:srgbClr val="000066"/>
                    </a:solidFill>
                  </a:rPr>
                  <a:t>na skladování</a:t>
                </a:r>
              </a:p>
              <a:p>
                <a:pPr algn="l">
                  <a:buFont typeface="Wingdings" charset="2"/>
                  <a:buChar char="§"/>
                </a:pPr>
                <a:r>
                  <a:rPr lang="cs-CZ" altLang="x-none" sz="2400" b="1">
                    <a:solidFill>
                      <a:srgbClr val="000066"/>
                    </a:solidFill>
                  </a:rPr>
                  <a:t>na manipulaci</a:t>
                </a:r>
              </a:p>
              <a:p>
                <a:pPr algn="l">
                  <a:buFont typeface="Wingdings" charset="2"/>
                  <a:buChar char="§"/>
                </a:pPr>
                <a:r>
                  <a:rPr lang="cs-CZ" altLang="x-none" sz="2400" b="1">
                    <a:solidFill>
                      <a:srgbClr val="000066"/>
                    </a:solidFill>
                  </a:rPr>
                  <a:t>na dopravu</a:t>
                </a:r>
              </a:p>
            </p:txBody>
          </p:sp>
        </p:grpSp>
      </p:grpSp>
      <p:cxnSp>
        <p:nvCxnSpPr>
          <p:cNvPr id="10243" name="AutoShape 10"/>
          <p:cNvCxnSpPr>
            <a:cxnSpLocks noChangeShapeType="1"/>
            <a:stCxn id="10247" idx="1"/>
          </p:cNvCxnSpPr>
          <p:nvPr/>
        </p:nvCxnSpPr>
        <p:spPr bwMode="auto">
          <a:xfrm rot="10800000" flipV="1">
            <a:off x="2362200" y="1196975"/>
            <a:ext cx="968375" cy="1166813"/>
          </a:xfrm>
          <a:prstGeom prst="bentConnector2">
            <a:avLst/>
          </a:prstGeom>
          <a:noFill/>
          <a:ln w="76200">
            <a:pattFill prst="pct50">
              <a:fgClr>
                <a:srgbClr val="000066"/>
              </a:fgClr>
              <a:bgClr>
                <a:srgbClr val="FFFFFF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4" name="AutoShape 11"/>
          <p:cNvCxnSpPr>
            <a:cxnSpLocks noChangeShapeType="1"/>
            <a:stCxn id="10247" idx="3"/>
            <a:endCxn id="10250" idx="0"/>
          </p:cNvCxnSpPr>
          <p:nvPr/>
        </p:nvCxnSpPr>
        <p:spPr bwMode="auto">
          <a:xfrm>
            <a:off x="5995988" y="1196975"/>
            <a:ext cx="536575" cy="1166813"/>
          </a:xfrm>
          <a:prstGeom prst="bentConnector2">
            <a:avLst/>
          </a:prstGeom>
          <a:noFill/>
          <a:ln w="76200">
            <a:pattFill prst="pct50">
              <a:fgClr>
                <a:srgbClr val="000066"/>
              </a:fgClr>
              <a:bgClr>
                <a:srgbClr val="FFFFFF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5" name="AutoShape 12"/>
          <p:cNvCxnSpPr>
            <a:cxnSpLocks noChangeShapeType="1"/>
            <a:stCxn id="10252" idx="1"/>
            <a:endCxn id="10253" idx="1"/>
          </p:cNvCxnSpPr>
          <p:nvPr/>
        </p:nvCxnSpPr>
        <p:spPr bwMode="auto">
          <a:xfrm rot="10800000" flipV="1">
            <a:off x="950913" y="2597150"/>
            <a:ext cx="1587" cy="1920875"/>
          </a:xfrm>
          <a:prstGeom prst="bentConnector3">
            <a:avLst>
              <a:gd name="adj1" fmla="val 14395468"/>
            </a:avLst>
          </a:prstGeom>
          <a:noFill/>
          <a:ln w="76200">
            <a:pattFill prst="pct50">
              <a:fgClr>
                <a:srgbClr val="000066"/>
              </a:fgClr>
              <a:bgClr>
                <a:srgbClr val="FFFFFF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6" name="AutoShape 13"/>
          <p:cNvCxnSpPr>
            <a:cxnSpLocks noChangeShapeType="1"/>
            <a:stCxn id="10250" idx="1"/>
            <a:endCxn id="10251" idx="1"/>
          </p:cNvCxnSpPr>
          <p:nvPr/>
        </p:nvCxnSpPr>
        <p:spPr bwMode="auto">
          <a:xfrm rot="10800000" flipV="1">
            <a:off x="5072063" y="2597150"/>
            <a:ext cx="1587" cy="2290763"/>
          </a:xfrm>
          <a:prstGeom prst="bentConnector3">
            <a:avLst>
              <a:gd name="adj1" fmla="val 14395468"/>
            </a:avLst>
          </a:prstGeom>
          <a:noFill/>
          <a:ln w="76200">
            <a:pattFill prst="pct50">
              <a:fgClr>
                <a:srgbClr val="000066"/>
              </a:fgClr>
              <a:bgClr>
                <a:srgbClr val="FFFFFF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535611536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675063" y="5624513"/>
            <a:ext cx="4762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675063" y="5624513"/>
            <a:ext cx="4762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x-none" altLang="x-none"/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306388" y="396875"/>
            <a:ext cx="8437562" cy="6175375"/>
            <a:chOff x="193" y="250"/>
            <a:chExt cx="5315" cy="3890"/>
          </a:xfrm>
        </p:grpSpPr>
        <p:grpSp>
          <p:nvGrpSpPr>
            <p:cNvPr id="11269" name="Group 5"/>
            <p:cNvGrpSpPr>
              <a:grpSpLocks/>
            </p:cNvGrpSpPr>
            <p:nvPr/>
          </p:nvGrpSpPr>
          <p:grpSpPr bwMode="auto">
            <a:xfrm>
              <a:off x="193" y="250"/>
              <a:ext cx="1656" cy="1371"/>
              <a:chOff x="504" y="685"/>
              <a:chExt cx="1656" cy="1371"/>
            </a:xfrm>
          </p:grpSpPr>
          <p:grpSp>
            <p:nvGrpSpPr>
              <p:cNvPr id="11331" name="Group 6"/>
              <p:cNvGrpSpPr>
                <a:grpSpLocks/>
              </p:cNvGrpSpPr>
              <p:nvPr/>
            </p:nvGrpSpPr>
            <p:grpSpPr bwMode="auto">
              <a:xfrm>
                <a:off x="672" y="693"/>
                <a:ext cx="1320" cy="1227"/>
                <a:chOff x="684" y="621"/>
                <a:chExt cx="1320" cy="1227"/>
              </a:xfrm>
            </p:grpSpPr>
            <p:sp>
              <p:nvSpPr>
                <p:cNvPr id="11333" name="Line 7"/>
                <p:cNvSpPr>
                  <a:spLocks noChangeShapeType="1"/>
                </p:cNvSpPr>
                <p:nvPr/>
              </p:nvSpPr>
              <p:spPr bwMode="auto">
                <a:xfrm>
                  <a:off x="684" y="852"/>
                  <a:ext cx="0" cy="996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1334" name="Line 8"/>
                <p:cNvSpPr>
                  <a:spLocks noChangeShapeType="1"/>
                </p:cNvSpPr>
                <p:nvPr/>
              </p:nvSpPr>
              <p:spPr bwMode="auto">
                <a:xfrm>
                  <a:off x="684" y="852"/>
                  <a:ext cx="1320" cy="0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 type="stealth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1335" name="Rectangle 9" descr="50%"/>
                <p:cNvSpPr>
                  <a:spLocks noChangeArrowheads="1"/>
                </p:cNvSpPr>
                <p:nvPr/>
              </p:nvSpPr>
              <p:spPr bwMode="auto">
                <a:xfrm>
                  <a:off x="684" y="1164"/>
                  <a:ext cx="912" cy="108"/>
                </a:xfrm>
                <a:prstGeom prst="rect">
                  <a:avLst/>
                </a:prstGeom>
                <a:pattFill prst="pct50">
                  <a:fgClr>
                    <a:srgbClr val="CCECFF"/>
                  </a:fgClr>
                  <a:bgClr>
                    <a:srgbClr val="FFFFFF"/>
                  </a:bgClr>
                </a:pattFill>
                <a:ln w="9525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x-none" altLang="x-none"/>
                </a:p>
              </p:txBody>
            </p:sp>
            <p:sp>
              <p:nvSpPr>
                <p:cNvPr id="11336" name="Rectangle 10" descr="50%"/>
                <p:cNvSpPr>
                  <a:spLocks noChangeArrowheads="1"/>
                </p:cNvSpPr>
                <p:nvPr/>
              </p:nvSpPr>
              <p:spPr bwMode="auto">
                <a:xfrm>
                  <a:off x="684" y="1536"/>
                  <a:ext cx="521" cy="108"/>
                </a:xfrm>
                <a:prstGeom prst="rect">
                  <a:avLst/>
                </a:prstGeom>
                <a:pattFill prst="pct50">
                  <a:fgClr>
                    <a:srgbClr val="CCECFF"/>
                  </a:fgClr>
                  <a:bgClr>
                    <a:srgbClr val="FFFFFF"/>
                  </a:bgClr>
                </a:pattFill>
                <a:ln w="9525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x-none" altLang="x-none"/>
                </a:p>
              </p:txBody>
            </p:sp>
            <p:sp>
              <p:nvSpPr>
                <p:cNvPr id="11337" name="Line 11"/>
                <p:cNvSpPr>
                  <a:spLocks noChangeShapeType="1"/>
                </p:cNvSpPr>
                <p:nvPr/>
              </p:nvSpPr>
              <p:spPr bwMode="auto">
                <a:xfrm>
                  <a:off x="1205" y="1008"/>
                  <a:ext cx="0" cy="840"/>
                </a:xfrm>
                <a:prstGeom prst="line">
                  <a:avLst/>
                </a:prstGeom>
                <a:noFill/>
                <a:ln w="12700">
                  <a:solidFill>
                    <a:srgbClr val="000066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1338" name="Line 12"/>
                <p:cNvSpPr>
                  <a:spLocks noChangeShapeType="1"/>
                </p:cNvSpPr>
                <p:nvPr/>
              </p:nvSpPr>
              <p:spPr bwMode="auto">
                <a:xfrm>
                  <a:off x="1596" y="1008"/>
                  <a:ext cx="0" cy="840"/>
                </a:xfrm>
                <a:prstGeom prst="line">
                  <a:avLst/>
                </a:prstGeom>
                <a:noFill/>
                <a:ln w="12700">
                  <a:solidFill>
                    <a:srgbClr val="000066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1339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714" y="935"/>
                  <a:ext cx="82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9pPr>
                </a:lstStyle>
                <a:p>
                  <a:r>
                    <a:rPr lang="cs-CZ" altLang="x-none">
                      <a:solidFill>
                        <a:srgbClr val="000066"/>
                      </a:solidFill>
                    </a:rPr>
                    <a:t>organizace</a:t>
                  </a:r>
                </a:p>
              </p:txBody>
            </p:sp>
            <p:sp>
              <p:nvSpPr>
                <p:cNvPr id="11340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718" y="1305"/>
                  <a:ext cx="86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9pPr>
                </a:lstStyle>
                <a:p>
                  <a:r>
                    <a:rPr lang="cs-CZ" altLang="x-none">
                      <a:solidFill>
                        <a:srgbClr val="000066"/>
                      </a:solidFill>
                    </a:rPr>
                    <a:t>konkurence</a:t>
                  </a:r>
                </a:p>
              </p:txBody>
            </p:sp>
            <p:sp>
              <p:nvSpPr>
                <p:cNvPr id="11341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956" y="621"/>
                  <a:ext cx="37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9pPr>
                </a:lstStyle>
                <a:p>
                  <a:r>
                    <a:rPr lang="cs-CZ" altLang="x-none">
                      <a:solidFill>
                        <a:srgbClr val="000066"/>
                      </a:solidFill>
                    </a:rPr>
                    <a:t>Čas</a:t>
                  </a:r>
                </a:p>
              </p:txBody>
            </p:sp>
          </p:grpSp>
          <p:sp>
            <p:nvSpPr>
              <p:cNvPr id="11332" name="Rectangle 16"/>
              <p:cNvSpPr>
                <a:spLocks noChangeArrowheads="1"/>
              </p:cNvSpPr>
              <p:nvPr/>
            </p:nvSpPr>
            <p:spPr bwMode="auto">
              <a:xfrm>
                <a:off x="504" y="685"/>
                <a:ext cx="1656" cy="1371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</p:grpSp>
        <p:sp>
          <p:nvSpPr>
            <p:cNvPr id="11270" name="Rectangle 17"/>
            <p:cNvSpPr>
              <a:spLocks noChangeArrowheads="1"/>
            </p:cNvSpPr>
            <p:nvPr/>
          </p:nvSpPr>
          <p:spPr bwMode="auto">
            <a:xfrm>
              <a:off x="2022" y="1478"/>
              <a:ext cx="1656" cy="1371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grpSp>
          <p:nvGrpSpPr>
            <p:cNvPr id="11271" name="Group 18"/>
            <p:cNvGrpSpPr>
              <a:grpSpLocks/>
            </p:cNvGrpSpPr>
            <p:nvPr/>
          </p:nvGrpSpPr>
          <p:grpSpPr bwMode="auto">
            <a:xfrm>
              <a:off x="2183" y="1554"/>
              <a:ext cx="1335" cy="1219"/>
              <a:chOff x="2198" y="1585"/>
              <a:chExt cx="1335" cy="1219"/>
            </a:xfrm>
          </p:grpSpPr>
          <p:sp>
            <p:nvSpPr>
              <p:cNvPr id="11292" name="Text Box 19"/>
              <p:cNvSpPr txBox="1">
                <a:spLocks noChangeArrowheads="1"/>
              </p:cNvSpPr>
              <p:nvPr/>
            </p:nvSpPr>
            <p:spPr bwMode="auto">
              <a:xfrm>
                <a:off x="2713" y="2573"/>
                <a:ext cx="7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r>
                  <a:rPr lang="cs-CZ" altLang="x-none">
                    <a:solidFill>
                      <a:srgbClr val="000066"/>
                    </a:solidFill>
                  </a:rPr>
                  <a:t>Zpoždění</a:t>
                </a:r>
              </a:p>
            </p:txBody>
          </p:sp>
          <p:grpSp>
            <p:nvGrpSpPr>
              <p:cNvPr id="11293" name="Group 20"/>
              <p:cNvGrpSpPr>
                <a:grpSpLocks/>
              </p:cNvGrpSpPr>
              <p:nvPr/>
            </p:nvGrpSpPr>
            <p:grpSpPr bwMode="auto">
              <a:xfrm>
                <a:off x="2198" y="1585"/>
                <a:ext cx="1335" cy="1002"/>
                <a:chOff x="2198" y="1682"/>
                <a:chExt cx="1335" cy="1002"/>
              </a:xfrm>
            </p:grpSpPr>
            <p:grpSp>
              <p:nvGrpSpPr>
                <p:cNvPr id="11294" name="Group 21"/>
                <p:cNvGrpSpPr>
                  <a:grpSpLocks/>
                </p:cNvGrpSpPr>
                <p:nvPr/>
              </p:nvGrpSpPr>
              <p:grpSpPr bwMode="auto">
                <a:xfrm>
                  <a:off x="2198" y="1682"/>
                  <a:ext cx="1335" cy="1002"/>
                  <a:chOff x="2198" y="1682"/>
                  <a:chExt cx="1335" cy="1002"/>
                </a:xfrm>
              </p:grpSpPr>
              <p:sp>
                <p:nvSpPr>
                  <p:cNvPr id="11329" name="Line 22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2866" y="2016"/>
                    <a:ext cx="0" cy="1335"/>
                  </a:xfrm>
                  <a:prstGeom prst="line">
                    <a:avLst/>
                  </a:prstGeom>
                  <a:noFill/>
                  <a:ln w="19050">
                    <a:solidFill>
                      <a:srgbClr val="000066"/>
                    </a:solidFill>
                    <a:round/>
                    <a:headEnd/>
                    <a:tailEnd type="stealth" w="med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1330" name="Line 23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1697" y="2183"/>
                    <a:ext cx="1002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66"/>
                    </a:solidFill>
                    <a:round/>
                    <a:headEnd/>
                    <a:tailEnd type="stealth" w="med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sp>
              <p:nvSpPr>
                <p:cNvPr id="11295" name="Line 24"/>
                <p:cNvSpPr>
                  <a:spLocks noChangeShapeType="1"/>
                </p:cNvSpPr>
                <p:nvPr/>
              </p:nvSpPr>
              <p:spPr bwMode="auto">
                <a:xfrm>
                  <a:off x="2554" y="1934"/>
                  <a:ext cx="0" cy="750"/>
                </a:xfrm>
                <a:prstGeom prst="line">
                  <a:avLst/>
                </a:prstGeom>
                <a:noFill/>
                <a:ln w="12700">
                  <a:solidFill>
                    <a:srgbClr val="000066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1296" name="Line 25"/>
                <p:cNvSpPr>
                  <a:spLocks noChangeShapeType="1"/>
                </p:cNvSpPr>
                <p:nvPr/>
              </p:nvSpPr>
              <p:spPr bwMode="auto">
                <a:xfrm>
                  <a:off x="2880" y="2274"/>
                  <a:ext cx="0" cy="410"/>
                </a:xfrm>
                <a:prstGeom prst="line">
                  <a:avLst/>
                </a:prstGeom>
                <a:noFill/>
                <a:ln w="12700">
                  <a:solidFill>
                    <a:srgbClr val="000066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1297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713" y="2084"/>
                  <a:ext cx="82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9pPr>
                </a:lstStyle>
                <a:p>
                  <a:r>
                    <a:rPr lang="cs-CZ" altLang="x-none">
                      <a:solidFill>
                        <a:srgbClr val="000066"/>
                      </a:solidFill>
                    </a:rPr>
                    <a:t>organizace</a:t>
                  </a:r>
                </a:p>
              </p:txBody>
            </p:sp>
            <p:sp>
              <p:nvSpPr>
                <p:cNvPr id="11298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2227" y="1744"/>
                  <a:ext cx="86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9pPr>
                </a:lstStyle>
                <a:p>
                  <a:r>
                    <a:rPr lang="cs-CZ" altLang="x-none">
                      <a:solidFill>
                        <a:srgbClr val="000066"/>
                      </a:solidFill>
                    </a:rPr>
                    <a:t>konkurence</a:t>
                  </a:r>
                </a:p>
              </p:txBody>
            </p:sp>
            <p:grpSp>
              <p:nvGrpSpPr>
                <p:cNvPr id="11299" name="Group 28"/>
                <p:cNvGrpSpPr>
                  <a:grpSpLocks/>
                </p:cNvGrpSpPr>
                <p:nvPr/>
              </p:nvGrpSpPr>
              <p:grpSpPr bwMode="auto">
                <a:xfrm>
                  <a:off x="2227" y="1975"/>
                  <a:ext cx="653" cy="709"/>
                  <a:chOff x="1779" y="2835"/>
                  <a:chExt cx="718" cy="709"/>
                </a:xfrm>
              </p:grpSpPr>
              <p:sp>
                <p:nvSpPr>
                  <p:cNvPr id="11315" name="Freeform 29"/>
                  <p:cNvSpPr>
                    <a:spLocks/>
                  </p:cNvSpPr>
                  <p:nvPr/>
                </p:nvSpPr>
                <p:spPr bwMode="auto">
                  <a:xfrm>
                    <a:off x="1779" y="3534"/>
                    <a:ext cx="89" cy="10"/>
                  </a:xfrm>
                  <a:custGeom>
                    <a:avLst/>
                    <a:gdLst>
                      <a:gd name="T0" fmla="*/ 0 w 89"/>
                      <a:gd name="T1" fmla="*/ 9 h 10"/>
                      <a:gd name="T2" fmla="*/ 22 w 89"/>
                      <a:gd name="T3" fmla="*/ 9 h 10"/>
                      <a:gd name="T4" fmla="*/ 43 w 89"/>
                      <a:gd name="T5" fmla="*/ 10 h 10"/>
                      <a:gd name="T6" fmla="*/ 55 w 89"/>
                      <a:gd name="T7" fmla="*/ 10 h 10"/>
                      <a:gd name="T8" fmla="*/ 66 w 89"/>
                      <a:gd name="T9" fmla="*/ 9 h 10"/>
                      <a:gd name="T10" fmla="*/ 78 w 89"/>
                      <a:gd name="T11" fmla="*/ 5 h 10"/>
                      <a:gd name="T12" fmla="*/ 89 w 89"/>
                      <a:gd name="T13" fmla="*/ 0 h 10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89"/>
                      <a:gd name="T22" fmla="*/ 0 h 10"/>
                      <a:gd name="T23" fmla="*/ 89 w 89"/>
                      <a:gd name="T24" fmla="*/ 10 h 10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89" h="10">
                        <a:moveTo>
                          <a:pt x="0" y="9"/>
                        </a:moveTo>
                        <a:lnTo>
                          <a:pt x="22" y="9"/>
                        </a:lnTo>
                        <a:lnTo>
                          <a:pt x="43" y="10"/>
                        </a:lnTo>
                        <a:lnTo>
                          <a:pt x="55" y="10"/>
                        </a:lnTo>
                        <a:lnTo>
                          <a:pt x="66" y="9"/>
                        </a:lnTo>
                        <a:lnTo>
                          <a:pt x="78" y="5"/>
                        </a:lnTo>
                        <a:lnTo>
                          <a:pt x="89" y="0"/>
                        </a:lnTo>
                      </a:path>
                    </a:pathLst>
                  </a:custGeom>
                  <a:noFill/>
                  <a:ln w="7938">
                    <a:solidFill>
                      <a:srgbClr val="000066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1316" name="Freeform 30"/>
                  <p:cNvSpPr>
                    <a:spLocks/>
                  </p:cNvSpPr>
                  <p:nvPr/>
                </p:nvSpPr>
                <p:spPr bwMode="auto">
                  <a:xfrm>
                    <a:off x="1868" y="3447"/>
                    <a:ext cx="91" cy="87"/>
                  </a:xfrm>
                  <a:custGeom>
                    <a:avLst/>
                    <a:gdLst>
                      <a:gd name="T0" fmla="*/ 0 w 91"/>
                      <a:gd name="T1" fmla="*/ 87 h 87"/>
                      <a:gd name="T2" fmla="*/ 10 w 91"/>
                      <a:gd name="T3" fmla="*/ 83 h 87"/>
                      <a:gd name="T4" fmla="*/ 21 w 91"/>
                      <a:gd name="T5" fmla="*/ 76 h 87"/>
                      <a:gd name="T6" fmla="*/ 32 w 91"/>
                      <a:gd name="T7" fmla="*/ 69 h 87"/>
                      <a:gd name="T8" fmla="*/ 45 w 91"/>
                      <a:gd name="T9" fmla="*/ 60 h 87"/>
                      <a:gd name="T10" fmla="*/ 58 w 91"/>
                      <a:gd name="T11" fmla="*/ 50 h 87"/>
                      <a:gd name="T12" fmla="*/ 70 w 91"/>
                      <a:gd name="T13" fmla="*/ 35 h 87"/>
                      <a:gd name="T14" fmla="*/ 81 w 91"/>
                      <a:gd name="T15" fmla="*/ 19 h 87"/>
                      <a:gd name="T16" fmla="*/ 91 w 91"/>
                      <a:gd name="T17" fmla="*/ 0 h 87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91"/>
                      <a:gd name="T28" fmla="*/ 0 h 87"/>
                      <a:gd name="T29" fmla="*/ 91 w 91"/>
                      <a:gd name="T30" fmla="*/ 87 h 87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91" h="87">
                        <a:moveTo>
                          <a:pt x="0" y="87"/>
                        </a:moveTo>
                        <a:lnTo>
                          <a:pt x="10" y="83"/>
                        </a:lnTo>
                        <a:lnTo>
                          <a:pt x="21" y="76"/>
                        </a:lnTo>
                        <a:lnTo>
                          <a:pt x="32" y="69"/>
                        </a:lnTo>
                        <a:lnTo>
                          <a:pt x="45" y="60"/>
                        </a:lnTo>
                        <a:lnTo>
                          <a:pt x="58" y="50"/>
                        </a:lnTo>
                        <a:lnTo>
                          <a:pt x="70" y="35"/>
                        </a:lnTo>
                        <a:lnTo>
                          <a:pt x="81" y="19"/>
                        </a:lnTo>
                        <a:lnTo>
                          <a:pt x="91" y="0"/>
                        </a:lnTo>
                      </a:path>
                    </a:pathLst>
                  </a:custGeom>
                  <a:noFill/>
                  <a:ln w="7938">
                    <a:solidFill>
                      <a:srgbClr val="000066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1317" name="Freeform 31"/>
                  <p:cNvSpPr>
                    <a:spLocks/>
                  </p:cNvSpPr>
                  <p:nvPr/>
                </p:nvSpPr>
                <p:spPr bwMode="auto">
                  <a:xfrm>
                    <a:off x="1959" y="3113"/>
                    <a:ext cx="89" cy="334"/>
                  </a:xfrm>
                  <a:custGeom>
                    <a:avLst/>
                    <a:gdLst>
                      <a:gd name="T0" fmla="*/ 0 w 89"/>
                      <a:gd name="T1" fmla="*/ 334 h 334"/>
                      <a:gd name="T2" fmla="*/ 5 w 89"/>
                      <a:gd name="T3" fmla="*/ 319 h 334"/>
                      <a:gd name="T4" fmla="*/ 11 w 89"/>
                      <a:gd name="T5" fmla="*/ 303 h 334"/>
                      <a:gd name="T6" fmla="*/ 16 w 89"/>
                      <a:gd name="T7" fmla="*/ 285 h 334"/>
                      <a:gd name="T8" fmla="*/ 23 w 89"/>
                      <a:gd name="T9" fmla="*/ 267 h 334"/>
                      <a:gd name="T10" fmla="*/ 28 w 89"/>
                      <a:gd name="T11" fmla="*/ 246 h 334"/>
                      <a:gd name="T12" fmla="*/ 34 w 89"/>
                      <a:gd name="T13" fmla="*/ 225 h 334"/>
                      <a:gd name="T14" fmla="*/ 46 w 89"/>
                      <a:gd name="T15" fmla="*/ 179 h 334"/>
                      <a:gd name="T16" fmla="*/ 55 w 89"/>
                      <a:gd name="T17" fmla="*/ 132 h 334"/>
                      <a:gd name="T18" fmla="*/ 67 w 89"/>
                      <a:gd name="T19" fmla="*/ 85 h 334"/>
                      <a:gd name="T20" fmla="*/ 78 w 89"/>
                      <a:gd name="T21" fmla="*/ 41 h 334"/>
                      <a:gd name="T22" fmla="*/ 85 w 89"/>
                      <a:gd name="T23" fmla="*/ 20 h 334"/>
                      <a:gd name="T24" fmla="*/ 89 w 89"/>
                      <a:gd name="T25" fmla="*/ 0 h 334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89"/>
                      <a:gd name="T40" fmla="*/ 0 h 334"/>
                      <a:gd name="T41" fmla="*/ 89 w 89"/>
                      <a:gd name="T42" fmla="*/ 334 h 334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89" h="334">
                        <a:moveTo>
                          <a:pt x="0" y="334"/>
                        </a:moveTo>
                        <a:lnTo>
                          <a:pt x="5" y="319"/>
                        </a:lnTo>
                        <a:lnTo>
                          <a:pt x="11" y="303"/>
                        </a:lnTo>
                        <a:lnTo>
                          <a:pt x="16" y="285"/>
                        </a:lnTo>
                        <a:lnTo>
                          <a:pt x="23" y="267"/>
                        </a:lnTo>
                        <a:lnTo>
                          <a:pt x="28" y="246"/>
                        </a:lnTo>
                        <a:lnTo>
                          <a:pt x="34" y="225"/>
                        </a:lnTo>
                        <a:lnTo>
                          <a:pt x="46" y="179"/>
                        </a:lnTo>
                        <a:lnTo>
                          <a:pt x="55" y="132"/>
                        </a:lnTo>
                        <a:lnTo>
                          <a:pt x="67" y="85"/>
                        </a:lnTo>
                        <a:lnTo>
                          <a:pt x="78" y="41"/>
                        </a:lnTo>
                        <a:lnTo>
                          <a:pt x="85" y="20"/>
                        </a:lnTo>
                        <a:lnTo>
                          <a:pt x="89" y="0"/>
                        </a:lnTo>
                      </a:path>
                    </a:pathLst>
                  </a:custGeom>
                  <a:noFill/>
                  <a:ln w="7938">
                    <a:solidFill>
                      <a:srgbClr val="000066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1318" name="Freeform 32"/>
                  <p:cNvSpPr>
                    <a:spLocks/>
                  </p:cNvSpPr>
                  <p:nvPr/>
                </p:nvSpPr>
                <p:spPr bwMode="auto">
                  <a:xfrm>
                    <a:off x="2048" y="2835"/>
                    <a:ext cx="90" cy="278"/>
                  </a:xfrm>
                  <a:custGeom>
                    <a:avLst/>
                    <a:gdLst>
                      <a:gd name="T0" fmla="*/ 0 w 90"/>
                      <a:gd name="T1" fmla="*/ 278 h 278"/>
                      <a:gd name="T2" fmla="*/ 5 w 90"/>
                      <a:gd name="T3" fmla="*/ 259 h 278"/>
                      <a:gd name="T4" fmla="*/ 12 w 90"/>
                      <a:gd name="T5" fmla="*/ 237 h 278"/>
                      <a:gd name="T6" fmla="*/ 23 w 90"/>
                      <a:gd name="T7" fmla="*/ 192 h 278"/>
                      <a:gd name="T8" fmla="*/ 35 w 90"/>
                      <a:gd name="T9" fmla="*/ 145 h 278"/>
                      <a:gd name="T10" fmla="*/ 44 w 90"/>
                      <a:gd name="T11" fmla="*/ 101 h 278"/>
                      <a:gd name="T12" fmla="*/ 51 w 90"/>
                      <a:gd name="T13" fmla="*/ 80 h 278"/>
                      <a:gd name="T14" fmla="*/ 56 w 90"/>
                      <a:gd name="T15" fmla="*/ 62 h 278"/>
                      <a:gd name="T16" fmla="*/ 62 w 90"/>
                      <a:gd name="T17" fmla="*/ 44 h 278"/>
                      <a:gd name="T18" fmla="*/ 67 w 90"/>
                      <a:gd name="T19" fmla="*/ 29 h 278"/>
                      <a:gd name="T20" fmla="*/ 74 w 90"/>
                      <a:gd name="T21" fmla="*/ 16 h 278"/>
                      <a:gd name="T22" fmla="*/ 79 w 90"/>
                      <a:gd name="T23" fmla="*/ 8 h 278"/>
                      <a:gd name="T24" fmla="*/ 85 w 90"/>
                      <a:gd name="T25" fmla="*/ 2 h 278"/>
                      <a:gd name="T26" fmla="*/ 90 w 90"/>
                      <a:gd name="T27" fmla="*/ 0 h 278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w 90"/>
                      <a:gd name="T43" fmla="*/ 0 h 278"/>
                      <a:gd name="T44" fmla="*/ 90 w 90"/>
                      <a:gd name="T45" fmla="*/ 278 h 278"/>
                    </a:gdLst>
                    <a:ahLst/>
                    <a:cxnLst>
                      <a:cxn ang="T28">
                        <a:pos x="T0" y="T1"/>
                      </a:cxn>
                      <a:cxn ang="T29">
                        <a:pos x="T2" y="T3"/>
                      </a:cxn>
                      <a:cxn ang="T30">
                        <a:pos x="T4" y="T5"/>
                      </a:cxn>
                      <a:cxn ang="T31">
                        <a:pos x="T6" y="T7"/>
                      </a:cxn>
                      <a:cxn ang="T32">
                        <a:pos x="T8" y="T9"/>
                      </a:cxn>
                      <a:cxn ang="T33">
                        <a:pos x="T10" y="T11"/>
                      </a:cxn>
                      <a:cxn ang="T34">
                        <a:pos x="T12" y="T13"/>
                      </a:cxn>
                      <a:cxn ang="T35">
                        <a:pos x="T14" y="T15"/>
                      </a:cxn>
                      <a:cxn ang="T36">
                        <a:pos x="T16" y="T17"/>
                      </a:cxn>
                      <a:cxn ang="T37">
                        <a:pos x="T18" y="T19"/>
                      </a:cxn>
                      <a:cxn ang="T38">
                        <a:pos x="T20" y="T21"/>
                      </a:cxn>
                      <a:cxn ang="T39">
                        <a:pos x="T22" y="T23"/>
                      </a:cxn>
                      <a:cxn ang="T40">
                        <a:pos x="T24" y="T25"/>
                      </a:cxn>
                      <a:cxn ang="T41">
                        <a:pos x="T26" y="T27"/>
                      </a:cxn>
                    </a:cxnLst>
                    <a:rect l="T42" t="T43" r="T44" b="T45"/>
                    <a:pathLst>
                      <a:path w="90" h="278">
                        <a:moveTo>
                          <a:pt x="0" y="278"/>
                        </a:moveTo>
                        <a:lnTo>
                          <a:pt x="5" y="259"/>
                        </a:lnTo>
                        <a:lnTo>
                          <a:pt x="12" y="237"/>
                        </a:lnTo>
                        <a:lnTo>
                          <a:pt x="23" y="192"/>
                        </a:lnTo>
                        <a:lnTo>
                          <a:pt x="35" y="145"/>
                        </a:lnTo>
                        <a:lnTo>
                          <a:pt x="44" y="101"/>
                        </a:lnTo>
                        <a:lnTo>
                          <a:pt x="51" y="80"/>
                        </a:lnTo>
                        <a:lnTo>
                          <a:pt x="56" y="62"/>
                        </a:lnTo>
                        <a:lnTo>
                          <a:pt x="62" y="44"/>
                        </a:lnTo>
                        <a:lnTo>
                          <a:pt x="67" y="29"/>
                        </a:lnTo>
                        <a:lnTo>
                          <a:pt x="74" y="16"/>
                        </a:lnTo>
                        <a:lnTo>
                          <a:pt x="79" y="8"/>
                        </a:lnTo>
                        <a:lnTo>
                          <a:pt x="85" y="2"/>
                        </a:lnTo>
                        <a:lnTo>
                          <a:pt x="90" y="0"/>
                        </a:lnTo>
                      </a:path>
                    </a:pathLst>
                  </a:custGeom>
                  <a:noFill/>
                  <a:ln w="7938">
                    <a:solidFill>
                      <a:srgbClr val="000066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1319" name="Freeform 33"/>
                  <p:cNvSpPr>
                    <a:spLocks/>
                  </p:cNvSpPr>
                  <p:nvPr/>
                </p:nvSpPr>
                <p:spPr bwMode="auto">
                  <a:xfrm>
                    <a:off x="2138" y="2835"/>
                    <a:ext cx="89" cy="278"/>
                  </a:xfrm>
                  <a:custGeom>
                    <a:avLst/>
                    <a:gdLst>
                      <a:gd name="T0" fmla="*/ 0 w 89"/>
                      <a:gd name="T1" fmla="*/ 0 h 278"/>
                      <a:gd name="T2" fmla="*/ 5 w 89"/>
                      <a:gd name="T3" fmla="*/ 2 h 278"/>
                      <a:gd name="T4" fmla="*/ 11 w 89"/>
                      <a:gd name="T5" fmla="*/ 8 h 278"/>
                      <a:gd name="T6" fmla="*/ 16 w 89"/>
                      <a:gd name="T7" fmla="*/ 16 h 278"/>
                      <a:gd name="T8" fmla="*/ 23 w 89"/>
                      <a:gd name="T9" fmla="*/ 29 h 278"/>
                      <a:gd name="T10" fmla="*/ 28 w 89"/>
                      <a:gd name="T11" fmla="*/ 44 h 278"/>
                      <a:gd name="T12" fmla="*/ 34 w 89"/>
                      <a:gd name="T13" fmla="*/ 62 h 278"/>
                      <a:gd name="T14" fmla="*/ 39 w 89"/>
                      <a:gd name="T15" fmla="*/ 80 h 278"/>
                      <a:gd name="T16" fmla="*/ 44 w 89"/>
                      <a:gd name="T17" fmla="*/ 101 h 278"/>
                      <a:gd name="T18" fmla="*/ 55 w 89"/>
                      <a:gd name="T19" fmla="*/ 145 h 278"/>
                      <a:gd name="T20" fmla="*/ 67 w 89"/>
                      <a:gd name="T21" fmla="*/ 192 h 278"/>
                      <a:gd name="T22" fmla="*/ 78 w 89"/>
                      <a:gd name="T23" fmla="*/ 237 h 278"/>
                      <a:gd name="T24" fmla="*/ 84 w 89"/>
                      <a:gd name="T25" fmla="*/ 259 h 278"/>
                      <a:gd name="T26" fmla="*/ 89 w 89"/>
                      <a:gd name="T27" fmla="*/ 278 h 278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w 89"/>
                      <a:gd name="T43" fmla="*/ 0 h 278"/>
                      <a:gd name="T44" fmla="*/ 89 w 89"/>
                      <a:gd name="T45" fmla="*/ 278 h 278"/>
                    </a:gdLst>
                    <a:ahLst/>
                    <a:cxnLst>
                      <a:cxn ang="T28">
                        <a:pos x="T0" y="T1"/>
                      </a:cxn>
                      <a:cxn ang="T29">
                        <a:pos x="T2" y="T3"/>
                      </a:cxn>
                      <a:cxn ang="T30">
                        <a:pos x="T4" y="T5"/>
                      </a:cxn>
                      <a:cxn ang="T31">
                        <a:pos x="T6" y="T7"/>
                      </a:cxn>
                      <a:cxn ang="T32">
                        <a:pos x="T8" y="T9"/>
                      </a:cxn>
                      <a:cxn ang="T33">
                        <a:pos x="T10" y="T11"/>
                      </a:cxn>
                      <a:cxn ang="T34">
                        <a:pos x="T12" y="T13"/>
                      </a:cxn>
                      <a:cxn ang="T35">
                        <a:pos x="T14" y="T15"/>
                      </a:cxn>
                      <a:cxn ang="T36">
                        <a:pos x="T16" y="T17"/>
                      </a:cxn>
                      <a:cxn ang="T37">
                        <a:pos x="T18" y="T19"/>
                      </a:cxn>
                      <a:cxn ang="T38">
                        <a:pos x="T20" y="T21"/>
                      </a:cxn>
                      <a:cxn ang="T39">
                        <a:pos x="T22" y="T23"/>
                      </a:cxn>
                      <a:cxn ang="T40">
                        <a:pos x="T24" y="T25"/>
                      </a:cxn>
                      <a:cxn ang="T41">
                        <a:pos x="T26" y="T27"/>
                      </a:cxn>
                    </a:cxnLst>
                    <a:rect l="T42" t="T43" r="T44" b="T45"/>
                    <a:pathLst>
                      <a:path w="89" h="278">
                        <a:moveTo>
                          <a:pt x="0" y="0"/>
                        </a:moveTo>
                        <a:lnTo>
                          <a:pt x="5" y="2"/>
                        </a:lnTo>
                        <a:lnTo>
                          <a:pt x="11" y="8"/>
                        </a:lnTo>
                        <a:lnTo>
                          <a:pt x="16" y="16"/>
                        </a:lnTo>
                        <a:lnTo>
                          <a:pt x="23" y="29"/>
                        </a:lnTo>
                        <a:lnTo>
                          <a:pt x="28" y="44"/>
                        </a:lnTo>
                        <a:lnTo>
                          <a:pt x="34" y="62"/>
                        </a:lnTo>
                        <a:lnTo>
                          <a:pt x="39" y="80"/>
                        </a:lnTo>
                        <a:lnTo>
                          <a:pt x="44" y="101"/>
                        </a:lnTo>
                        <a:lnTo>
                          <a:pt x="55" y="145"/>
                        </a:lnTo>
                        <a:lnTo>
                          <a:pt x="67" y="192"/>
                        </a:lnTo>
                        <a:lnTo>
                          <a:pt x="78" y="237"/>
                        </a:lnTo>
                        <a:lnTo>
                          <a:pt x="84" y="259"/>
                        </a:lnTo>
                        <a:lnTo>
                          <a:pt x="89" y="278"/>
                        </a:lnTo>
                      </a:path>
                    </a:pathLst>
                  </a:custGeom>
                  <a:noFill/>
                  <a:ln w="7938">
                    <a:solidFill>
                      <a:srgbClr val="000066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1320" name="Freeform 34"/>
                  <p:cNvSpPr>
                    <a:spLocks/>
                  </p:cNvSpPr>
                  <p:nvPr/>
                </p:nvSpPr>
                <p:spPr bwMode="auto">
                  <a:xfrm>
                    <a:off x="2227" y="3113"/>
                    <a:ext cx="90" cy="334"/>
                  </a:xfrm>
                  <a:custGeom>
                    <a:avLst/>
                    <a:gdLst>
                      <a:gd name="T0" fmla="*/ 0 w 90"/>
                      <a:gd name="T1" fmla="*/ 0 h 334"/>
                      <a:gd name="T2" fmla="*/ 5 w 90"/>
                      <a:gd name="T3" fmla="*/ 20 h 334"/>
                      <a:gd name="T4" fmla="*/ 12 w 90"/>
                      <a:gd name="T5" fmla="*/ 41 h 334"/>
                      <a:gd name="T6" fmla="*/ 23 w 90"/>
                      <a:gd name="T7" fmla="*/ 85 h 334"/>
                      <a:gd name="T8" fmla="*/ 34 w 90"/>
                      <a:gd name="T9" fmla="*/ 132 h 334"/>
                      <a:gd name="T10" fmla="*/ 44 w 90"/>
                      <a:gd name="T11" fmla="*/ 179 h 334"/>
                      <a:gd name="T12" fmla="*/ 56 w 90"/>
                      <a:gd name="T13" fmla="*/ 225 h 334"/>
                      <a:gd name="T14" fmla="*/ 62 w 90"/>
                      <a:gd name="T15" fmla="*/ 246 h 334"/>
                      <a:gd name="T16" fmla="*/ 67 w 90"/>
                      <a:gd name="T17" fmla="*/ 267 h 334"/>
                      <a:gd name="T18" fmla="*/ 74 w 90"/>
                      <a:gd name="T19" fmla="*/ 285 h 334"/>
                      <a:gd name="T20" fmla="*/ 78 w 90"/>
                      <a:gd name="T21" fmla="*/ 303 h 334"/>
                      <a:gd name="T22" fmla="*/ 85 w 90"/>
                      <a:gd name="T23" fmla="*/ 319 h 334"/>
                      <a:gd name="T24" fmla="*/ 90 w 90"/>
                      <a:gd name="T25" fmla="*/ 334 h 334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90"/>
                      <a:gd name="T40" fmla="*/ 0 h 334"/>
                      <a:gd name="T41" fmla="*/ 90 w 90"/>
                      <a:gd name="T42" fmla="*/ 334 h 334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90" h="334">
                        <a:moveTo>
                          <a:pt x="0" y="0"/>
                        </a:moveTo>
                        <a:lnTo>
                          <a:pt x="5" y="20"/>
                        </a:lnTo>
                        <a:lnTo>
                          <a:pt x="12" y="41"/>
                        </a:lnTo>
                        <a:lnTo>
                          <a:pt x="23" y="85"/>
                        </a:lnTo>
                        <a:lnTo>
                          <a:pt x="34" y="132"/>
                        </a:lnTo>
                        <a:lnTo>
                          <a:pt x="44" y="179"/>
                        </a:lnTo>
                        <a:lnTo>
                          <a:pt x="56" y="225"/>
                        </a:lnTo>
                        <a:lnTo>
                          <a:pt x="62" y="246"/>
                        </a:lnTo>
                        <a:lnTo>
                          <a:pt x="67" y="267"/>
                        </a:lnTo>
                        <a:lnTo>
                          <a:pt x="74" y="285"/>
                        </a:lnTo>
                        <a:lnTo>
                          <a:pt x="78" y="303"/>
                        </a:lnTo>
                        <a:lnTo>
                          <a:pt x="85" y="319"/>
                        </a:lnTo>
                        <a:lnTo>
                          <a:pt x="90" y="334"/>
                        </a:lnTo>
                      </a:path>
                    </a:pathLst>
                  </a:custGeom>
                  <a:noFill/>
                  <a:ln w="7938">
                    <a:solidFill>
                      <a:srgbClr val="000066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1321" name="Freeform 35"/>
                  <p:cNvSpPr>
                    <a:spLocks/>
                  </p:cNvSpPr>
                  <p:nvPr/>
                </p:nvSpPr>
                <p:spPr bwMode="auto">
                  <a:xfrm>
                    <a:off x="2317" y="3447"/>
                    <a:ext cx="91" cy="87"/>
                  </a:xfrm>
                  <a:custGeom>
                    <a:avLst/>
                    <a:gdLst>
                      <a:gd name="T0" fmla="*/ 0 w 91"/>
                      <a:gd name="T1" fmla="*/ 0 h 87"/>
                      <a:gd name="T2" fmla="*/ 10 w 91"/>
                      <a:gd name="T3" fmla="*/ 19 h 87"/>
                      <a:gd name="T4" fmla="*/ 21 w 91"/>
                      <a:gd name="T5" fmla="*/ 35 h 87"/>
                      <a:gd name="T6" fmla="*/ 32 w 91"/>
                      <a:gd name="T7" fmla="*/ 50 h 87"/>
                      <a:gd name="T8" fmla="*/ 45 w 91"/>
                      <a:gd name="T9" fmla="*/ 60 h 87"/>
                      <a:gd name="T10" fmla="*/ 58 w 91"/>
                      <a:gd name="T11" fmla="*/ 69 h 87"/>
                      <a:gd name="T12" fmla="*/ 70 w 91"/>
                      <a:gd name="T13" fmla="*/ 76 h 87"/>
                      <a:gd name="T14" fmla="*/ 81 w 91"/>
                      <a:gd name="T15" fmla="*/ 83 h 87"/>
                      <a:gd name="T16" fmla="*/ 91 w 91"/>
                      <a:gd name="T17" fmla="*/ 87 h 87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91"/>
                      <a:gd name="T28" fmla="*/ 0 h 87"/>
                      <a:gd name="T29" fmla="*/ 91 w 91"/>
                      <a:gd name="T30" fmla="*/ 87 h 87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91" h="87">
                        <a:moveTo>
                          <a:pt x="0" y="0"/>
                        </a:moveTo>
                        <a:lnTo>
                          <a:pt x="10" y="19"/>
                        </a:lnTo>
                        <a:lnTo>
                          <a:pt x="21" y="35"/>
                        </a:lnTo>
                        <a:lnTo>
                          <a:pt x="32" y="50"/>
                        </a:lnTo>
                        <a:lnTo>
                          <a:pt x="45" y="60"/>
                        </a:lnTo>
                        <a:lnTo>
                          <a:pt x="58" y="69"/>
                        </a:lnTo>
                        <a:lnTo>
                          <a:pt x="70" y="76"/>
                        </a:lnTo>
                        <a:lnTo>
                          <a:pt x="81" y="83"/>
                        </a:lnTo>
                        <a:lnTo>
                          <a:pt x="91" y="87"/>
                        </a:lnTo>
                      </a:path>
                    </a:pathLst>
                  </a:custGeom>
                  <a:noFill/>
                  <a:ln w="7938">
                    <a:solidFill>
                      <a:srgbClr val="000066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1322" name="Freeform 36"/>
                  <p:cNvSpPr>
                    <a:spLocks/>
                  </p:cNvSpPr>
                  <p:nvPr/>
                </p:nvSpPr>
                <p:spPr bwMode="auto">
                  <a:xfrm>
                    <a:off x="2408" y="3534"/>
                    <a:ext cx="89" cy="10"/>
                  </a:xfrm>
                  <a:custGeom>
                    <a:avLst/>
                    <a:gdLst>
                      <a:gd name="T0" fmla="*/ 0 w 89"/>
                      <a:gd name="T1" fmla="*/ 0 h 10"/>
                      <a:gd name="T2" fmla="*/ 11 w 89"/>
                      <a:gd name="T3" fmla="*/ 5 h 10"/>
                      <a:gd name="T4" fmla="*/ 23 w 89"/>
                      <a:gd name="T5" fmla="*/ 9 h 10"/>
                      <a:gd name="T6" fmla="*/ 34 w 89"/>
                      <a:gd name="T7" fmla="*/ 10 h 10"/>
                      <a:gd name="T8" fmla="*/ 45 w 89"/>
                      <a:gd name="T9" fmla="*/ 10 h 10"/>
                      <a:gd name="T10" fmla="*/ 67 w 89"/>
                      <a:gd name="T11" fmla="*/ 9 h 10"/>
                      <a:gd name="T12" fmla="*/ 89 w 89"/>
                      <a:gd name="T13" fmla="*/ 9 h 10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89"/>
                      <a:gd name="T22" fmla="*/ 0 h 10"/>
                      <a:gd name="T23" fmla="*/ 89 w 89"/>
                      <a:gd name="T24" fmla="*/ 10 h 10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89" h="10">
                        <a:moveTo>
                          <a:pt x="0" y="0"/>
                        </a:moveTo>
                        <a:lnTo>
                          <a:pt x="11" y="5"/>
                        </a:lnTo>
                        <a:lnTo>
                          <a:pt x="23" y="9"/>
                        </a:lnTo>
                        <a:lnTo>
                          <a:pt x="34" y="10"/>
                        </a:lnTo>
                        <a:lnTo>
                          <a:pt x="45" y="10"/>
                        </a:lnTo>
                        <a:lnTo>
                          <a:pt x="67" y="9"/>
                        </a:lnTo>
                        <a:lnTo>
                          <a:pt x="89" y="9"/>
                        </a:lnTo>
                      </a:path>
                    </a:pathLst>
                  </a:custGeom>
                  <a:noFill/>
                  <a:ln w="7938">
                    <a:solidFill>
                      <a:srgbClr val="000066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1323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3533"/>
                    <a:ext cx="4" cy="6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66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x-none" altLang="x-none"/>
                  </a:p>
                </p:txBody>
              </p:sp>
              <p:sp>
                <p:nvSpPr>
                  <p:cNvPr id="11324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3533"/>
                    <a:ext cx="4" cy="6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66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x-none" altLang="x-none"/>
                  </a:p>
                </p:txBody>
              </p:sp>
              <p:sp>
                <p:nvSpPr>
                  <p:cNvPr id="11325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2406" y="3533"/>
                    <a:ext cx="3" cy="6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66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x-none" altLang="x-none"/>
                  </a:p>
                </p:txBody>
              </p:sp>
              <p:sp>
                <p:nvSpPr>
                  <p:cNvPr id="11326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2406" y="3533"/>
                    <a:ext cx="3" cy="6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66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x-none" altLang="x-none"/>
                  </a:p>
                </p:txBody>
              </p:sp>
              <p:sp>
                <p:nvSpPr>
                  <p:cNvPr id="11327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1863" y="3530"/>
                    <a:ext cx="8" cy="8"/>
                  </a:xfrm>
                  <a:prstGeom prst="ellipse">
                    <a:avLst/>
                  </a:prstGeom>
                  <a:solidFill>
                    <a:srgbClr val="FF0000"/>
                  </a:solidFill>
                  <a:ln w="3175">
                    <a:solidFill>
                      <a:srgbClr val="000066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x-none" altLang="x-none"/>
                  </a:p>
                </p:txBody>
              </p:sp>
              <p:sp>
                <p:nvSpPr>
                  <p:cNvPr id="11328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2403" y="3530"/>
                    <a:ext cx="8" cy="8"/>
                  </a:xfrm>
                  <a:prstGeom prst="ellipse">
                    <a:avLst/>
                  </a:prstGeom>
                  <a:solidFill>
                    <a:srgbClr val="FF0000"/>
                  </a:solidFill>
                  <a:ln w="3175">
                    <a:solidFill>
                      <a:srgbClr val="000066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x-none" altLang="x-none"/>
                  </a:p>
                </p:txBody>
              </p:sp>
            </p:grpSp>
            <p:grpSp>
              <p:nvGrpSpPr>
                <p:cNvPr id="11300" name="Group 43"/>
                <p:cNvGrpSpPr>
                  <a:grpSpLocks/>
                </p:cNvGrpSpPr>
                <p:nvPr/>
              </p:nvGrpSpPr>
              <p:grpSpPr bwMode="auto">
                <a:xfrm>
                  <a:off x="2227" y="2315"/>
                  <a:ext cx="1306" cy="369"/>
                  <a:chOff x="1779" y="2835"/>
                  <a:chExt cx="718" cy="709"/>
                </a:xfrm>
              </p:grpSpPr>
              <p:sp>
                <p:nvSpPr>
                  <p:cNvPr id="11301" name="Freeform 44"/>
                  <p:cNvSpPr>
                    <a:spLocks/>
                  </p:cNvSpPr>
                  <p:nvPr/>
                </p:nvSpPr>
                <p:spPr bwMode="auto">
                  <a:xfrm>
                    <a:off x="1779" y="3534"/>
                    <a:ext cx="89" cy="10"/>
                  </a:xfrm>
                  <a:custGeom>
                    <a:avLst/>
                    <a:gdLst>
                      <a:gd name="T0" fmla="*/ 0 w 89"/>
                      <a:gd name="T1" fmla="*/ 9 h 10"/>
                      <a:gd name="T2" fmla="*/ 22 w 89"/>
                      <a:gd name="T3" fmla="*/ 9 h 10"/>
                      <a:gd name="T4" fmla="*/ 43 w 89"/>
                      <a:gd name="T5" fmla="*/ 10 h 10"/>
                      <a:gd name="T6" fmla="*/ 55 w 89"/>
                      <a:gd name="T7" fmla="*/ 10 h 10"/>
                      <a:gd name="T8" fmla="*/ 66 w 89"/>
                      <a:gd name="T9" fmla="*/ 9 h 10"/>
                      <a:gd name="T10" fmla="*/ 78 w 89"/>
                      <a:gd name="T11" fmla="*/ 5 h 10"/>
                      <a:gd name="T12" fmla="*/ 89 w 89"/>
                      <a:gd name="T13" fmla="*/ 0 h 10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89"/>
                      <a:gd name="T22" fmla="*/ 0 h 10"/>
                      <a:gd name="T23" fmla="*/ 89 w 89"/>
                      <a:gd name="T24" fmla="*/ 10 h 10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89" h="10">
                        <a:moveTo>
                          <a:pt x="0" y="9"/>
                        </a:moveTo>
                        <a:lnTo>
                          <a:pt x="22" y="9"/>
                        </a:lnTo>
                        <a:lnTo>
                          <a:pt x="43" y="10"/>
                        </a:lnTo>
                        <a:lnTo>
                          <a:pt x="55" y="10"/>
                        </a:lnTo>
                        <a:lnTo>
                          <a:pt x="66" y="9"/>
                        </a:lnTo>
                        <a:lnTo>
                          <a:pt x="78" y="5"/>
                        </a:lnTo>
                        <a:lnTo>
                          <a:pt x="89" y="0"/>
                        </a:lnTo>
                      </a:path>
                    </a:pathLst>
                  </a:custGeom>
                  <a:noFill/>
                  <a:ln w="7938">
                    <a:solidFill>
                      <a:srgbClr val="000066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1302" name="Freeform 45"/>
                  <p:cNvSpPr>
                    <a:spLocks/>
                  </p:cNvSpPr>
                  <p:nvPr/>
                </p:nvSpPr>
                <p:spPr bwMode="auto">
                  <a:xfrm>
                    <a:off x="1868" y="3447"/>
                    <a:ext cx="91" cy="87"/>
                  </a:xfrm>
                  <a:custGeom>
                    <a:avLst/>
                    <a:gdLst>
                      <a:gd name="T0" fmla="*/ 0 w 91"/>
                      <a:gd name="T1" fmla="*/ 87 h 87"/>
                      <a:gd name="T2" fmla="*/ 10 w 91"/>
                      <a:gd name="T3" fmla="*/ 83 h 87"/>
                      <a:gd name="T4" fmla="*/ 21 w 91"/>
                      <a:gd name="T5" fmla="*/ 76 h 87"/>
                      <a:gd name="T6" fmla="*/ 32 w 91"/>
                      <a:gd name="T7" fmla="*/ 69 h 87"/>
                      <a:gd name="T8" fmla="*/ 45 w 91"/>
                      <a:gd name="T9" fmla="*/ 60 h 87"/>
                      <a:gd name="T10" fmla="*/ 58 w 91"/>
                      <a:gd name="T11" fmla="*/ 50 h 87"/>
                      <a:gd name="T12" fmla="*/ 70 w 91"/>
                      <a:gd name="T13" fmla="*/ 35 h 87"/>
                      <a:gd name="T14" fmla="*/ 81 w 91"/>
                      <a:gd name="T15" fmla="*/ 19 h 87"/>
                      <a:gd name="T16" fmla="*/ 91 w 91"/>
                      <a:gd name="T17" fmla="*/ 0 h 87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91"/>
                      <a:gd name="T28" fmla="*/ 0 h 87"/>
                      <a:gd name="T29" fmla="*/ 91 w 91"/>
                      <a:gd name="T30" fmla="*/ 87 h 87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91" h="87">
                        <a:moveTo>
                          <a:pt x="0" y="87"/>
                        </a:moveTo>
                        <a:lnTo>
                          <a:pt x="10" y="83"/>
                        </a:lnTo>
                        <a:lnTo>
                          <a:pt x="21" y="76"/>
                        </a:lnTo>
                        <a:lnTo>
                          <a:pt x="32" y="69"/>
                        </a:lnTo>
                        <a:lnTo>
                          <a:pt x="45" y="60"/>
                        </a:lnTo>
                        <a:lnTo>
                          <a:pt x="58" y="50"/>
                        </a:lnTo>
                        <a:lnTo>
                          <a:pt x="70" y="35"/>
                        </a:lnTo>
                        <a:lnTo>
                          <a:pt x="81" y="19"/>
                        </a:lnTo>
                        <a:lnTo>
                          <a:pt x="91" y="0"/>
                        </a:lnTo>
                      </a:path>
                    </a:pathLst>
                  </a:custGeom>
                  <a:noFill/>
                  <a:ln w="7938">
                    <a:solidFill>
                      <a:srgbClr val="000066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1303" name="Freeform 46"/>
                  <p:cNvSpPr>
                    <a:spLocks/>
                  </p:cNvSpPr>
                  <p:nvPr/>
                </p:nvSpPr>
                <p:spPr bwMode="auto">
                  <a:xfrm>
                    <a:off x="1959" y="3113"/>
                    <a:ext cx="89" cy="334"/>
                  </a:xfrm>
                  <a:custGeom>
                    <a:avLst/>
                    <a:gdLst>
                      <a:gd name="T0" fmla="*/ 0 w 89"/>
                      <a:gd name="T1" fmla="*/ 334 h 334"/>
                      <a:gd name="T2" fmla="*/ 5 w 89"/>
                      <a:gd name="T3" fmla="*/ 319 h 334"/>
                      <a:gd name="T4" fmla="*/ 11 w 89"/>
                      <a:gd name="T5" fmla="*/ 303 h 334"/>
                      <a:gd name="T6" fmla="*/ 16 w 89"/>
                      <a:gd name="T7" fmla="*/ 285 h 334"/>
                      <a:gd name="T8" fmla="*/ 23 w 89"/>
                      <a:gd name="T9" fmla="*/ 267 h 334"/>
                      <a:gd name="T10" fmla="*/ 28 w 89"/>
                      <a:gd name="T11" fmla="*/ 246 h 334"/>
                      <a:gd name="T12" fmla="*/ 34 w 89"/>
                      <a:gd name="T13" fmla="*/ 225 h 334"/>
                      <a:gd name="T14" fmla="*/ 46 w 89"/>
                      <a:gd name="T15" fmla="*/ 179 h 334"/>
                      <a:gd name="T16" fmla="*/ 55 w 89"/>
                      <a:gd name="T17" fmla="*/ 132 h 334"/>
                      <a:gd name="T18" fmla="*/ 67 w 89"/>
                      <a:gd name="T19" fmla="*/ 85 h 334"/>
                      <a:gd name="T20" fmla="*/ 78 w 89"/>
                      <a:gd name="T21" fmla="*/ 41 h 334"/>
                      <a:gd name="T22" fmla="*/ 85 w 89"/>
                      <a:gd name="T23" fmla="*/ 20 h 334"/>
                      <a:gd name="T24" fmla="*/ 89 w 89"/>
                      <a:gd name="T25" fmla="*/ 0 h 334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89"/>
                      <a:gd name="T40" fmla="*/ 0 h 334"/>
                      <a:gd name="T41" fmla="*/ 89 w 89"/>
                      <a:gd name="T42" fmla="*/ 334 h 334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89" h="334">
                        <a:moveTo>
                          <a:pt x="0" y="334"/>
                        </a:moveTo>
                        <a:lnTo>
                          <a:pt x="5" y="319"/>
                        </a:lnTo>
                        <a:lnTo>
                          <a:pt x="11" y="303"/>
                        </a:lnTo>
                        <a:lnTo>
                          <a:pt x="16" y="285"/>
                        </a:lnTo>
                        <a:lnTo>
                          <a:pt x="23" y="267"/>
                        </a:lnTo>
                        <a:lnTo>
                          <a:pt x="28" y="246"/>
                        </a:lnTo>
                        <a:lnTo>
                          <a:pt x="34" y="225"/>
                        </a:lnTo>
                        <a:lnTo>
                          <a:pt x="46" y="179"/>
                        </a:lnTo>
                        <a:lnTo>
                          <a:pt x="55" y="132"/>
                        </a:lnTo>
                        <a:lnTo>
                          <a:pt x="67" y="85"/>
                        </a:lnTo>
                        <a:lnTo>
                          <a:pt x="78" y="41"/>
                        </a:lnTo>
                        <a:lnTo>
                          <a:pt x="85" y="20"/>
                        </a:lnTo>
                        <a:lnTo>
                          <a:pt x="89" y="0"/>
                        </a:lnTo>
                      </a:path>
                    </a:pathLst>
                  </a:custGeom>
                  <a:noFill/>
                  <a:ln w="7938">
                    <a:solidFill>
                      <a:srgbClr val="000066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1304" name="Freeform 47"/>
                  <p:cNvSpPr>
                    <a:spLocks/>
                  </p:cNvSpPr>
                  <p:nvPr/>
                </p:nvSpPr>
                <p:spPr bwMode="auto">
                  <a:xfrm>
                    <a:off x="2048" y="2835"/>
                    <a:ext cx="90" cy="278"/>
                  </a:xfrm>
                  <a:custGeom>
                    <a:avLst/>
                    <a:gdLst>
                      <a:gd name="T0" fmla="*/ 0 w 90"/>
                      <a:gd name="T1" fmla="*/ 278 h 278"/>
                      <a:gd name="T2" fmla="*/ 5 w 90"/>
                      <a:gd name="T3" fmla="*/ 259 h 278"/>
                      <a:gd name="T4" fmla="*/ 12 w 90"/>
                      <a:gd name="T5" fmla="*/ 237 h 278"/>
                      <a:gd name="T6" fmla="*/ 23 w 90"/>
                      <a:gd name="T7" fmla="*/ 192 h 278"/>
                      <a:gd name="T8" fmla="*/ 35 w 90"/>
                      <a:gd name="T9" fmla="*/ 145 h 278"/>
                      <a:gd name="T10" fmla="*/ 44 w 90"/>
                      <a:gd name="T11" fmla="*/ 101 h 278"/>
                      <a:gd name="T12" fmla="*/ 51 w 90"/>
                      <a:gd name="T13" fmla="*/ 80 h 278"/>
                      <a:gd name="T14" fmla="*/ 56 w 90"/>
                      <a:gd name="T15" fmla="*/ 62 h 278"/>
                      <a:gd name="T16" fmla="*/ 62 w 90"/>
                      <a:gd name="T17" fmla="*/ 44 h 278"/>
                      <a:gd name="T18" fmla="*/ 67 w 90"/>
                      <a:gd name="T19" fmla="*/ 29 h 278"/>
                      <a:gd name="T20" fmla="*/ 74 w 90"/>
                      <a:gd name="T21" fmla="*/ 16 h 278"/>
                      <a:gd name="T22" fmla="*/ 79 w 90"/>
                      <a:gd name="T23" fmla="*/ 8 h 278"/>
                      <a:gd name="T24" fmla="*/ 85 w 90"/>
                      <a:gd name="T25" fmla="*/ 2 h 278"/>
                      <a:gd name="T26" fmla="*/ 90 w 90"/>
                      <a:gd name="T27" fmla="*/ 0 h 278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w 90"/>
                      <a:gd name="T43" fmla="*/ 0 h 278"/>
                      <a:gd name="T44" fmla="*/ 90 w 90"/>
                      <a:gd name="T45" fmla="*/ 278 h 278"/>
                    </a:gdLst>
                    <a:ahLst/>
                    <a:cxnLst>
                      <a:cxn ang="T28">
                        <a:pos x="T0" y="T1"/>
                      </a:cxn>
                      <a:cxn ang="T29">
                        <a:pos x="T2" y="T3"/>
                      </a:cxn>
                      <a:cxn ang="T30">
                        <a:pos x="T4" y="T5"/>
                      </a:cxn>
                      <a:cxn ang="T31">
                        <a:pos x="T6" y="T7"/>
                      </a:cxn>
                      <a:cxn ang="T32">
                        <a:pos x="T8" y="T9"/>
                      </a:cxn>
                      <a:cxn ang="T33">
                        <a:pos x="T10" y="T11"/>
                      </a:cxn>
                      <a:cxn ang="T34">
                        <a:pos x="T12" y="T13"/>
                      </a:cxn>
                      <a:cxn ang="T35">
                        <a:pos x="T14" y="T15"/>
                      </a:cxn>
                      <a:cxn ang="T36">
                        <a:pos x="T16" y="T17"/>
                      </a:cxn>
                      <a:cxn ang="T37">
                        <a:pos x="T18" y="T19"/>
                      </a:cxn>
                      <a:cxn ang="T38">
                        <a:pos x="T20" y="T21"/>
                      </a:cxn>
                      <a:cxn ang="T39">
                        <a:pos x="T22" y="T23"/>
                      </a:cxn>
                      <a:cxn ang="T40">
                        <a:pos x="T24" y="T25"/>
                      </a:cxn>
                      <a:cxn ang="T41">
                        <a:pos x="T26" y="T27"/>
                      </a:cxn>
                    </a:cxnLst>
                    <a:rect l="T42" t="T43" r="T44" b="T45"/>
                    <a:pathLst>
                      <a:path w="90" h="278">
                        <a:moveTo>
                          <a:pt x="0" y="278"/>
                        </a:moveTo>
                        <a:lnTo>
                          <a:pt x="5" y="259"/>
                        </a:lnTo>
                        <a:lnTo>
                          <a:pt x="12" y="237"/>
                        </a:lnTo>
                        <a:lnTo>
                          <a:pt x="23" y="192"/>
                        </a:lnTo>
                        <a:lnTo>
                          <a:pt x="35" y="145"/>
                        </a:lnTo>
                        <a:lnTo>
                          <a:pt x="44" y="101"/>
                        </a:lnTo>
                        <a:lnTo>
                          <a:pt x="51" y="80"/>
                        </a:lnTo>
                        <a:lnTo>
                          <a:pt x="56" y="62"/>
                        </a:lnTo>
                        <a:lnTo>
                          <a:pt x="62" y="44"/>
                        </a:lnTo>
                        <a:lnTo>
                          <a:pt x="67" y="29"/>
                        </a:lnTo>
                        <a:lnTo>
                          <a:pt x="74" y="16"/>
                        </a:lnTo>
                        <a:lnTo>
                          <a:pt x="79" y="8"/>
                        </a:lnTo>
                        <a:lnTo>
                          <a:pt x="85" y="2"/>
                        </a:lnTo>
                        <a:lnTo>
                          <a:pt x="90" y="0"/>
                        </a:lnTo>
                      </a:path>
                    </a:pathLst>
                  </a:custGeom>
                  <a:noFill/>
                  <a:ln w="7938">
                    <a:solidFill>
                      <a:srgbClr val="000066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1305" name="Freeform 48"/>
                  <p:cNvSpPr>
                    <a:spLocks/>
                  </p:cNvSpPr>
                  <p:nvPr/>
                </p:nvSpPr>
                <p:spPr bwMode="auto">
                  <a:xfrm>
                    <a:off x="2138" y="2835"/>
                    <a:ext cx="89" cy="278"/>
                  </a:xfrm>
                  <a:custGeom>
                    <a:avLst/>
                    <a:gdLst>
                      <a:gd name="T0" fmla="*/ 0 w 89"/>
                      <a:gd name="T1" fmla="*/ 0 h 278"/>
                      <a:gd name="T2" fmla="*/ 5 w 89"/>
                      <a:gd name="T3" fmla="*/ 2 h 278"/>
                      <a:gd name="T4" fmla="*/ 11 w 89"/>
                      <a:gd name="T5" fmla="*/ 8 h 278"/>
                      <a:gd name="T6" fmla="*/ 16 w 89"/>
                      <a:gd name="T7" fmla="*/ 16 h 278"/>
                      <a:gd name="T8" fmla="*/ 23 w 89"/>
                      <a:gd name="T9" fmla="*/ 29 h 278"/>
                      <a:gd name="T10" fmla="*/ 28 w 89"/>
                      <a:gd name="T11" fmla="*/ 44 h 278"/>
                      <a:gd name="T12" fmla="*/ 34 w 89"/>
                      <a:gd name="T13" fmla="*/ 62 h 278"/>
                      <a:gd name="T14" fmla="*/ 39 w 89"/>
                      <a:gd name="T15" fmla="*/ 80 h 278"/>
                      <a:gd name="T16" fmla="*/ 44 w 89"/>
                      <a:gd name="T17" fmla="*/ 101 h 278"/>
                      <a:gd name="T18" fmla="*/ 55 w 89"/>
                      <a:gd name="T19" fmla="*/ 145 h 278"/>
                      <a:gd name="T20" fmla="*/ 67 w 89"/>
                      <a:gd name="T21" fmla="*/ 192 h 278"/>
                      <a:gd name="T22" fmla="*/ 78 w 89"/>
                      <a:gd name="T23" fmla="*/ 237 h 278"/>
                      <a:gd name="T24" fmla="*/ 84 w 89"/>
                      <a:gd name="T25" fmla="*/ 259 h 278"/>
                      <a:gd name="T26" fmla="*/ 89 w 89"/>
                      <a:gd name="T27" fmla="*/ 278 h 278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w 89"/>
                      <a:gd name="T43" fmla="*/ 0 h 278"/>
                      <a:gd name="T44" fmla="*/ 89 w 89"/>
                      <a:gd name="T45" fmla="*/ 278 h 278"/>
                    </a:gdLst>
                    <a:ahLst/>
                    <a:cxnLst>
                      <a:cxn ang="T28">
                        <a:pos x="T0" y="T1"/>
                      </a:cxn>
                      <a:cxn ang="T29">
                        <a:pos x="T2" y="T3"/>
                      </a:cxn>
                      <a:cxn ang="T30">
                        <a:pos x="T4" y="T5"/>
                      </a:cxn>
                      <a:cxn ang="T31">
                        <a:pos x="T6" y="T7"/>
                      </a:cxn>
                      <a:cxn ang="T32">
                        <a:pos x="T8" y="T9"/>
                      </a:cxn>
                      <a:cxn ang="T33">
                        <a:pos x="T10" y="T11"/>
                      </a:cxn>
                      <a:cxn ang="T34">
                        <a:pos x="T12" y="T13"/>
                      </a:cxn>
                      <a:cxn ang="T35">
                        <a:pos x="T14" y="T15"/>
                      </a:cxn>
                      <a:cxn ang="T36">
                        <a:pos x="T16" y="T17"/>
                      </a:cxn>
                      <a:cxn ang="T37">
                        <a:pos x="T18" y="T19"/>
                      </a:cxn>
                      <a:cxn ang="T38">
                        <a:pos x="T20" y="T21"/>
                      </a:cxn>
                      <a:cxn ang="T39">
                        <a:pos x="T22" y="T23"/>
                      </a:cxn>
                      <a:cxn ang="T40">
                        <a:pos x="T24" y="T25"/>
                      </a:cxn>
                      <a:cxn ang="T41">
                        <a:pos x="T26" y="T27"/>
                      </a:cxn>
                    </a:cxnLst>
                    <a:rect l="T42" t="T43" r="T44" b="T45"/>
                    <a:pathLst>
                      <a:path w="89" h="278">
                        <a:moveTo>
                          <a:pt x="0" y="0"/>
                        </a:moveTo>
                        <a:lnTo>
                          <a:pt x="5" y="2"/>
                        </a:lnTo>
                        <a:lnTo>
                          <a:pt x="11" y="8"/>
                        </a:lnTo>
                        <a:lnTo>
                          <a:pt x="16" y="16"/>
                        </a:lnTo>
                        <a:lnTo>
                          <a:pt x="23" y="29"/>
                        </a:lnTo>
                        <a:lnTo>
                          <a:pt x="28" y="44"/>
                        </a:lnTo>
                        <a:lnTo>
                          <a:pt x="34" y="62"/>
                        </a:lnTo>
                        <a:lnTo>
                          <a:pt x="39" y="80"/>
                        </a:lnTo>
                        <a:lnTo>
                          <a:pt x="44" y="101"/>
                        </a:lnTo>
                        <a:lnTo>
                          <a:pt x="55" y="145"/>
                        </a:lnTo>
                        <a:lnTo>
                          <a:pt x="67" y="192"/>
                        </a:lnTo>
                        <a:lnTo>
                          <a:pt x="78" y="237"/>
                        </a:lnTo>
                        <a:lnTo>
                          <a:pt x="84" y="259"/>
                        </a:lnTo>
                        <a:lnTo>
                          <a:pt x="89" y="278"/>
                        </a:lnTo>
                      </a:path>
                    </a:pathLst>
                  </a:custGeom>
                  <a:noFill/>
                  <a:ln w="7938">
                    <a:solidFill>
                      <a:srgbClr val="000066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1306" name="Freeform 49"/>
                  <p:cNvSpPr>
                    <a:spLocks/>
                  </p:cNvSpPr>
                  <p:nvPr/>
                </p:nvSpPr>
                <p:spPr bwMode="auto">
                  <a:xfrm>
                    <a:off x="2227" y="3113"/>
                    <a:ext cx="90" cy="334"/>
                  </a:xfrm>
                  <a:custGeom>
                    <a:avLst/>
                    <a:gdLst>
                      <a:gd name="T0" fmla="*/ 0 w 90"/>
                      <a:gd name="T1" fmla="*/ 0 h 334"/>
                      <a:gd name="T2" fmla="*/ 5 w 90"/>
                      <a:gd name="T3" fmla="*/ 20 h 334"/>
                      <a:gd name="T4" fmla="*/ 12 w 90"/>
                      <a:gd name="T5" fmla="*/ 41 h 334"/>
                      <a:gd name="T6" fmla="*/ 23 w 90"/>
                      <a:gd name="T7" fmla="*/ 85 h 334"/>
                      <a:gd name="T8" fmla="*/ 34 w 90"/>
                      <a:gd name="T9" fmla="*/ 132 h 334"/>
                      <a:gd name="T10" fmla="*/ 44 w 90"/>
                      <a:gd name="T11" fmla="*/ 179 h 334"/>
                      <a:gd name="T12" fmla="*/ 56 w 90"/>
                      <a:gd name="T13" fmla="*/ 225 h 334"/>
                      <a:gd name="T14" fmla="*/ 62 w 90"/>
                      <a:gd name="T15" fmla="*/ 246 h 334"/>
                      <a:gd name="T16" fmla="*/ 67 w 90"/>
                      <a:gd name="T17" fmla="*/ 267 h 334"/>
                      <a:gd name="T18" fmla="*/ 74 w 90"/>
                      <a:gd name="T19" fmla="*/ 285 h 334"/>
                      <a:gd name="T20" fmla="*/ 78 w 90"/>
                      <a:gd name="T21" fmla="*/ 303 h 334"/>
                      <a:gd name="T22" fmla="*/ 85 w 90"/>
                      <a:gd name="T23" fmla="*/ 319 h 334"/>
                      <a:gd name="T24" fmla="*/ 90 w 90"/>
                      <a:gd name="T25" fmla="*/ 334 h 334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90"/>
                      <a:gd name="T40" fmla="*/ 0 h 334"/>
                      <a:gd name="T41" fmla="*/ 90 w 90"/>
                      <a:gd name="T42" fmla="*/ 334 h 334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90" h="334">
                        <a:moveTo>
                          <a:pt x="0" y="0"/>
                        </a:moveTo>
                        <a:lnTo>
                          <a:pt x="5" y="20"/>
                        </a:lnTo>
                        <a:lnTo>
                          <a:pt x="12" y="41"/>
                        </a:lnTo>
                        <a:lnTo>
                          <a:pt x="23" y="85"/>
                        </a:lnTo>
                        <a:lnTo>
                          <a:pt x="34" y="132"/>
                        </a:lnTo>
                        <a:lnTo>
                          <a:pt x="44" y="179"/>
                        </a:lnTo>
                        <a:lnTo>
                          <a:pt x="56" y="225"/>
                        </a:lnTo>
                        <a:lnTo>
                          <a:pt x="62" y="246"/>
                        </a:lnTo>
                        <a:lnTo>
                          <a:pt x="67" y="267"/>
                        </a:lnTo>
                        <a:lnTo>
                          <a:pt x="74" y="285"/>
                        </a:lnTo>
                        <a:lnTo>
                          <a:pt x="78" y="303"/>
                        </a:lnTo>
                        <a:lnTo>
                          <a:pt x="85" y="319"/>
                        </a:lnTo>
                        <a:lnTo>
                          <a:pt x="90" y="334"/>
                        </a:lnTo>
                      </a:path>
                    </a:pathLst>
                  </a:custGeom>
                  <a:noFill/>
                  <a:ln w="7938">
                    <a:solidFill>
                      <a:srgbClr val="000066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1307" name="Freeform 50"/>
                  <p:cNvSpPr>
                    <a:spLocks/>
                  </p:cNvSpPr>
                  <p:nvPr/>
                </p:nvSpPr>
                <p:spPr bwMode="auto">
                  <a:xfrm>
                    <a:off x="2317" y="3447"/>
                    <a:ext cx="91" cy="87"/>
                  </a:xfrm>
                  <a:custGeom>
                    <a:avLst/>
                    <a:gdLst>
                      <a:gd name="T0" fmla="*/ 0 w 91"/>
                      <a:gd name="T1" fmla="*/ 0 h 87"/>
                      <a:gd name="T2" fmla="*/ 10 w 91"/>
                      <a:gd name="T3" fmla="*/ 19 h 87"/>
                      <a:gd name="T4" fmla="*/ 21 w 91"/>
                      <a:gd name="T5" fmla="*/ 35 h 87"/>
                      <a:gd name="T6" fmla="*/ 32 w 91"/>
                      <a:gd name="T7" fmla="*/ 50 h 87"/>
                      <a:gd name="T8" fmla="*/ 45 w 91"/>
                      <a:gd name="T9" fmla="*/ 60 h 87"/>
                      <a:gd name="T10" fmla="*/ 58 w 91"/>
                      <a:gd name="T11" fmla="*/ 69 h 87"/>
                      <a:gd name="T12" fmla="*/ 70 w 91"/>
                      <a:gd name="T13" fmla="*/ 76 h 87"/>
                      <a:gd name="T14" fmla="*/ 81 w 91"/>
                      <a:gd name="T15" fmla="*/ 83 h 87"/>
                      <a:gd name="T16" fmla="*/ 91 w 91"/>
                      <a:gd name="T17" fmla="*/ 87 h 87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91"/>
                      <a:gd name="T28" fmla="*/ 0 h 87"/>
                      <a:gd name="T29" fmla="*/ 91 w 91"/>
                      <a:gd name="T30" fmla="*/ 87 h 87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91" h="87">
                        <a:moveTo>
                          <a:pt x="0" y="0"/>
                        </a:moveTo>
                        <a:lnTo>
                          <a:pt x="10" y="19"/>
                        </a:lnTo>
                        <a:lnTo>
                          <a:pt x="21" y="35"/>
                        </a:lnTo>
                        <a:lnTo>
                          <a:pt x="32" y="50"/>
                        </a:lnTo>
                        <a:lnTo>
                          <a:pt x="45" y="60"/>
                        </a:lnTo>
                        <a:lnTo>
                          <a:pt x="58" y="69"/>
                        </a:lnTo>
                        <a:lnTo>
                          <a:pt x="70" y="76"/>
                        </a:lnTo>
                        <a:lnTo>
                          <a:pt x="81" y="83"/>
                        </a:lnTo>
                        <a:lnTo>
                          <a:pt x="91" y="87"/>
                        </a:lnTo>
                      </a:path>
                    </a:pathLst>
                  </a:custGeom>
                  <a:noFill/>
                  <a:ln w="7938">
                    <a:solidFill>
                      <a:srgbClr val="000066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1308" name="Freeform 51"/>
                  <p:cNvSpPr>
                    <a:spLocks/>
                  </p:cNvSpPr>
                  <p:nvPr/>
                </p:nvSpPr>
                <p:spPr bwMode="auto">
                  <a:xfrm>
                    <a:off x="2408" y="3534"/>
                    <a:ext cx="89" cy="10"/>
                  </a:xfrm>
                  <a:custGeom>
                    <a:avLst/>
                    <a:gdLst>
                      <a:gd name="T0" fmla="*/ 0 w 89"/>
                      <a:gd name="T1" fmla="*/ 0 h 10"/>
                      <a:gd name="T2" fmla="*/ 11 w 89"/>
                      <a:gd name="T3" fmla="*/ 5 h 10"/>
                      <a:gd name="T4" fmla="*/ 23 w 89"/>
                      <a:gd name="T5" fmla="*/ 9 h 10"/>
                      <a:gd name="T6" fmla="*/ 34 w 89"/>
                      <a:gd name="T7" fmla="*/ 10 h 10"/>
                      <a:gd name="T8" fmla="*/ 45 w 89"/>
                      <a:gd name="T9" fmla="*/ 10 h 10"/>
                      <a:gd name="T10" fmla="*/ 67 w 89"/>
                      <a:gd name="T11" fmla="*/ 9 h 10"/>
                      <a:gd name="T12" fmla="*/ 89 w 89"/>
                      <a:gd name="T13" fmla="*/ 9 h 10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89"/>
                      <a:gd name="T22" fmla="*/ 0 h 10"/>
                      <a:gd name="T23" fmla="*/ 89 w 89"/>
                      <a:gd name="T24" fmla="*/ 10 h 10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89" h="10">
                        <a:moveTo>
                          <a:pt x="0" y="0"/>
                        </a:moveTo>
                        <a:lnTo>
                          <a:pt x="11" y="5"/>
                        </a:lnTo>
                        <a:lnTo>
                          <a:pt x="23" y="9"/>
                        </a:lnTo>
                        <a:lnTo>
                          <a:pt x="34" y="10"/>
                        </a:lnTo>
                        <a:lnTo>
                          <a:pt x="45" y="10"/>
                        </a:lnTo>
                        <a:lnTo>
                          <a:pt x="67" y="9"/>
                        </a:lnTo>
                        <a:lnTo>
                          <a:pt x="89" y="9"/>
                        </a:lnTo>
                      </a:path>
                    </a:pathLst>
                  </a:custGeom>
                  <a:noFill/>
                  <a:ln w="7938">
                    <a:solidFill>
                      <a:srgbClr val="000066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1309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3533"/>
                    <a:ext cx="4" cy="6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66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x-none" altLang="x-none"/>
                  </a:p>
                </p:txBody>
              </p:sp>
              <p:sp>
                <p:nvSpPr>
                  <p:cNvPr id="11310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1866" y="3533"/>
                    <a:ext cx="4" cy="6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66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x-none" altLang="x-none"/>
                  </a:p>
                </p:txBody>
              </p:sp>
              <p:sp>
                <p:nvSpPr>
                  <p:cNvPr id="11311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2406" y="3533"/>
                    <a:ext cx="3" cy="6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66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x-none" altLang="x-none"/>
                  </a:p>
                </p:txBody>
              </p:sp>
              <p:sp>
                <p:nvSpPr>
                  <p:cNvPr id="11312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2406" y="3533"/>
                    <a:ext cx="3" cy="6"/>
                  </a:xfrm>
                  <a:prstGeom prst="rect">
                    <a:avLst/>
                  </a:prstGeom>
                  <a:solidFill>
                    <a:srgbClr val="000000"/>
                  </a:solidFill>
                  <a:ln w="9525">
                    <a:solidFill>
                      <a:srgbClr val="000066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x-none" altLang="x-none"/>
                  </a:p>
                </p:txBody>
              </p:sp>
              <p:sp>
                <p:nvSpPr>
                  <p:cNvPr id="11313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1863" y="3530"/>
                    <a:ext cx="8" cy="8"/>
                  </a:xfrm>
                  <a:prstGeom prst="ellipse">
                    <a:avLst/>
                  </a:prstGeom>
                  <a:solidFill>
                    <a:srgbClr val="FF0000"/>
                  </a:solidFill>
                  <a:ln w="3175">
                    <a:solidFill>
                      <a:srgbClr val="000066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x-none" altLang="x-none"/>
                  </a:p>
                </p:txBody>
              </p:sp>
              <p:sp>
                <p:nvSpPr>
                  <p:cNvPr id="11314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2403" y="3530"/>
                    <a:ext cx="8" cy="8"/>
                  </a:xfrm>
                  <a:prstGeom prst="ellipse">
                    <a:avLst/>
                  </a:prstGeom>
                  <a:solidFill>
                    <a:srgbClr val="FF0000"/>
                  </a:solidFill>
                  <a:ln w="3175">
                    <a:solidFill>
                      <a:srgbClr val="000066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x-none" altLang="x-none"/>
                  </a:p>
                </p:txBody>
              </p:sp>
            </p:grpSp>
          </p:grpSp>
        </p:grpSp>
        <p:grpSp>
          <p:nvGrpSpPr>
            <p:cNvPr id="11272" name="Group 58"/>
            <p:cNvGrpSpPr>
              <a:grpSpLocks/>
            </p:cNvGrpSpPr>
            <p:nvPr/>
          </p:nvGrpSpPr>
          <p:grpSpPr bwMode="auto">
            <a:xfrm>
              <a:off x="3852" y="2769"/>
              <a:ext cx="1656" cy="1371"/>
              <a:chOff x="3852" y="2769"/>
              <a:chExt cx="1656" cy="1371"/>
            </a:xfrm>
          </p:grpSpPr>
          <p:sp>
            <p:nvSpPr>
              <p:cNvPr id="11277" name="Rectangle 59"/>
              <p:cNvSpPr>
                <a:spLocks noChangeArrowheads="1"/>
              </p:cNvSpPr>
              <p:nvPr/>
            </p:nvSpPr>
            <p:spPr bwMode="auto">
              <a:xfrm>
                <a:off x="3852" y="2769"/>
                <a:ext cx="1656" cy="1371"/>
              </a:xfrm>
              <a:prstGeom prst="rect">
                <a:avLst/>
              </a:prstGeom>
              <a:noFill/>
              <a:ln w="9525">
                <a:solidFill>
                  <a:srgbClr val="000066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grpSp>
            <p:nvGrpSpPr>
              <p:cNvPr id="11278" name="Group 60"/>
              <p:cNvGrpSpPr>
                <a:grpSpLocks/>
              </p:cNvGrpSpPr>
              <p:nvPr/>
            </p:nvGrpSpPr>
            <p:grpSpPr bwMode="auto">
              <a:xfrm>
                <a:off x="3866" y="2956"/>
                <a:ext cx="1629" cy="996"/>
                <a:chOff x="451" y="2840"/>
                <a:chExt cx="1629" cy="996"/>
              </a:xfrm>
            </p:grpSpPr>
            <p:grpSp>
              <p:nvGrpSpPr>
                <p:cNvPr id="11279" name="Group 61"/>
                <p:cNvGrpSpPr>
                  <a:grpSpLocks/>
                </p:cNvGrpSpPr>
                <p:nvPr/>
              </p:nvGrpSpPr>
              <p:grpSpPr bwMode="auto">
                <a:xfrm>
                  <a:off x="1009" y="2924"/>
                  <a:ext cx="840" cy="827"/>
                  <a:chOff x="3372" y="348"/>
                  <a:chExt cx="696" cy="623"/>
                </a:xfrm>
              </p:grpSpPr>
              <p:sp>
                <p:nvSpPr>
                  <p:cNvPr id="11290" name="Freeform 62"/>
                  <p:cNvSpPr>
                    <a:spLocks/>
                  </p:cNvSpPr>
                  <p:nvPr/>
                </p:nvSpPr>
                <p:spPr bwMode="auto">
                  <a:xfrm>
                    <a:off x="3372" y="659"/>
                    <a:ext cx="696" cy="312"/>
                  </a:xfrm>
                  <a:custGeom>
                    <a:avLst/>
                    <a:gdLst>
                      <a:gd name="T0" fmla="*/ 0 w 696"/>
                      <a:gd name="T1" fmla="*/ 312 h 312"/>
                      <a:gd name="T2" fmla="*/ 156 w 696"/>
                      <a:gd name="T3" fmla="*/ 168 h 312"/>
                      <a:gd name="T4" fmla="*/ 276 w 696"/>
                      <a:gd name="T5" fmla="*/ 96 h 312"/>
                      <a:gd name="T6" fmla="*/ 480 w 696"/>
                      <a:gd name="T7" fmla="*/ 24 h 312"/>
                      <a:gd name="T8" fmla="*/ 696 w 696"/>
                      <a:gd name="T9" fmla="*/ 0 h 31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96"/>
                      <a:gd name="T16" fmla="*/ 0 h 312"/>
                      <a:gd name="T17" fmla="*/ 696 w 696"/>
                      <a:gd name="T18" fmla="*/ 312 h 31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96" h="312">
                        <a:moveTo>
                          <a:pt x="0" y="312"/>
                        </a:moveTo>
                        <a:cubicBezTo>
                          <a:pt x="55" y="258"/>
                          <a:pt x="110" y="204"/>
                          <a:pt x="156" y="168"/>
                        </a:cubicBezTo>
                        <a:cubicBezTo>
                          <a:pt x="202" y="132"/>
                          <a:pt x="222" y="120"/>
                          <a:pt x="276" y="96"/>
                        </a:cubicBezTo>
                        <a:cubicBezTo>
                          <a:pt x="330" y="72"/>
                          <a:pt x="410" y="40"/>
                          <a:pt x="480" y="24"/>
                        </a:cubicBezTo>
                        <a:cubicBezTo>
                          <a:pt x="550" y="8"/>
                          <a:pt x="623" y="4"/>
                          <a:pt x="696" y="0"/>
                        </a:cubicBezTo>
                      </a:path>
                    </a:pathLst>
                  </a:custGeom>
                  <a:noFill/>
                  <a:ln w="28575">
                    <a:solidFill>
                      <a:srgbClr val="000066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1291" name="Freeform 63"/>
                  <p:cNvSpPr>
                    <a:spLocks/>
                  </p:cNvSpPr>
                  <p:nvPr/>
                </p:nvSpPr>
                <p:spPr bwMode="auto">
                  <a:xfrm flipV="1">
                    <a:off x="3372" y="348"/>
                    <a:ext cx="696" cy="312"/>
                  </a:xfrm>
                  <a:custGeom>
                    <a:avLst/>
                    <a:gdLst>
                      <a:gd name="T0" fmla="*/ 0 w 696"/>
                      <a:gd name="T1" fmla="*/ 312 h 312"/>
                      <a:gd name="T2" fmla="*/ 156 w 696"/>
                      <a:gd name="T3" fmla="*/ 168 h 312"/>
                      <a:gd name="T4" fmla="*/ 276 w 696"/>
                      <a:gd name="T5" fmla="*/ 96 h 312"/>
                      <a:gd name="T6" fmla="*/ 480 w 696"/>
                      <a:gd name="T7" fmla="*/ 24 h 312"/>
                      <a:gd name="T8" fmla="*/ 696 w 696"/>
                      <a:gd name="T9" fmla="*/ 0 h 31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96"/>
                      <a:gd name="T16" fmla="*/ 0 h 312"/>
                      <a:gd name="T17" fmla="*/ 696 w 696"/>
                      <a:gd name="T18" fmla="*/ 312 h 31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96" h="312">
                        <a:moveTo>
                          <a:pt x="0" y="312"/>
                        </a:moveTo>
                        <a:cubicBezTo>
                          <a:pt x="55" y="258"/>
                          <a:pt x="110" y="204"/>
                          <a:pt x="156" y="168"/>
                        </a:cubicBezTo>
                        <a:cubicBezTo>
                          <a:pt x="202" y="132"/>
                          <a:pt x="222" y="120"/>
                          <a:pt x="276" y="96"/>
                        </a:cubicBezTo>
                        <a:cubicBezTo>
                          <a:pt x="330" y="72"/>
                          <a:pt x="410" y="40"/>
                          <a:pt x="480" y="24"/>
                        </a:cubicBezTo>
                        <a:cubicBezTo>
                          <a:pt x="550" y="8"/>
                          <a:pt x="623" y="4"/>
                          <a:pt x="696" y="0"/>
                        </a:cubicBezTo>
                      </a:path>
                    </a:pathLst>
                  </a:custGeom>
                  <a:noFill/>
                  <a:ln w="28575">
                    <a:solidFill>
                      <a:srgbClr val="000066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grpSp>
              <p:nvGrpSpPr>
                <p:cNvPr id="11280" name="Group 64"/>
                <p:cNvGrpSpPr>
                  <a:grpSpLocks/>
                </p:cNvGrpSpPr>
                <p:nvPr/>
              </p:nvGrpSpPr>
              <p:grpSpPr bwMode="auto">
                <a:xfrm>
                  <a:off x="529" y="2840"/>
                  <a:ext cx="1320" cy="996"/>
                  <a:chOff x="529" y="2849"/>
                  <a:chExt cx="1320" cy="996"/>
                </a:xfrm>
              </p:grpSpPr>
              <p:sp>
                <p:nvSpPr>
                  <p:cNvPr id="11283" name="Line 65"/>
                  <p:cNvSpPr>
                    <a:spLocks noChangeShapeType="1"/>
                  </p:cNvSpPr>
                  <p:nvPr/>
                </p:nvSpPr>
                <p:spPr bwMode="auto">
                  <a:xfrm>
                    <a:off x="1849" y="2849"/>
                    <a:ext cx="0" cy="996"/>
                  </a:xfrm>
                  <a:prstGeom prst="line">
                    <a:avLst/>
                  </a:prstGeom>
                  <a:noFill/>
                  <a:ln w="19050">
                    <a:solidFill>
                      <a:srgbClr val="000066"/>
                    </a:solidFill>
                    <a:round/>
                    <a:headEnd type="stealth" w="med" len="lg"/>
                    <a:tailEnd type="stealth" w="med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1284" name="Line 6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29" y="3347"/>
                    <a:ext cx="1320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66"/>
                    </a:solidFill>
                    <a:round/>
                    <a:headEnd/>
                    <a:tailEnd type="stealth" w="med" len="lg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grpSp>
                <p:nvGrpSpPr>
                  <p:cNvPr id="11285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1342" y="3249"/>
                    <a:ext cx="338" cy="196"/>
                    <a:chOff x="1296" y="3249"/>
                    <a:chExt cx="338" cy="196"/>
                  </a:xfrm>
                </p:grpSpPr>
                <p:sp>
                  <p:nvSpPr>
                    <p:cNvPr id="11287" name="Line 6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634" y="3249"/>
                      <a:ext cx="0" cy="1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66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1288" name="Line 6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65" y="3249"/>
                      <a:ext cx="0" cy="1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66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  <p:sp>
                  <p:nvSpPr>
                    <p:cNvPr id="11289" name="Line 7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96" y="3249"/>
                      <a:ext cx="0" cy="19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66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cs-CZ"/>
                    </a:p>
                  </p:txBody>
                </p:sp>
              </p:grpSp>
              <p:sp>
                <p:nvSpPr>
                  <p:cNvPr id="11286" name="Text Box 7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55" y="3445"/>
                    <a:ext cx="545" cy="21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9pPr>
                  </a:lstStyle>
                  <a:p>
                    <a:r>
                      <a:rPr lang="cs-CZ" altLang="x-none" sz="1600">
                        <a:solidFill>
                          <a:srgbClr val="000066"/>
                        </a:solidFill>
                      </a:rPr>
                      <a:t>3   2   1</a:t>
                    </a:r>
                  </a:p>
                </p:txBody>
              </p:sp>
            </p:grpSp>
            <p:sp>
              <p:nvSpPr>
                <p:cNvPr id="11281" name="Text Box 72"/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1683" y="3231"/>
                  <a:ext cx="564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9pPr>
                </a:lstStyle>
                <a:p>
                  <a:r>
                    <a:rPr lang="cs-CZ" altLang="x-none">
                      <a:solidFill>
                        <a:srgbClr val="000066"/>
                      </a:solidFill>
                    </a:rPr>
                    <a:t>Změna</a:t>
                  </a:r>
                </a:p>
              </p:txBody>
            </p:sp>
            <p:sp>
              <p:nvSpPr>
                <p:cNvPr id="11282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451" y="3019"/>
                  <a:ext cx="652" cy="7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9pPr>
                </a:lstStyle>
                <a:p>
                  <a:pPr algn="r"/>
                  <a:r>
                    <a:rPr lang="cs-CZ" altLang="x-none">
                      <a:solidFill>
                        <a:srgbClr val="000066"/>
                      </a:solidFill>
                    </a:rPr>
                    <a:t>Týdny</a:t>
                  </a:r>
                </a:p>
                <a:p>
                  <a:pPr algn="r"/>
                  <a:endParaRPr lang="cs-CZ" altLang="x-none">
                    <a:solidFill>
                      <a:srgbClr val="000066"/>
                    </a:solidFill>
                  </a:endParaRPr>
                </a:p>
                <a:p>
                  <a:pPr algn="r"/>
                  <a:r>
                    <a:rPr lang="cs-CZ" altLang="x-none">
                      <a:solidFill>
                        <a:srgbClr val="000066"/>
                      </a:solidFill>
                    </a:rPr>
                    <a:t>před</a:t>
                  </a:r>
                </a:p>
                <a:p>
                  <a:pPr algn="r"/>
                  <a:r>
                    <a:rPr lang="cs-CZ" altLang="x-none">
                      <a:solidFill>
                        <a:srgbClr val="000066"/>
                      </a:solidFill>
                    </a:rPr>
                    <a:t>expedicí</a:t>
                  </a:r>
                </a:p>
              </p:txBody>
            </p:sp>
          </p:grpSp>
        </p:grpSp>
        <p:sp>
          <p:nvSpPr>
            <p:cNvPr id="11273" name="Text Box 74"/>
            <p:cNvSpPr txBox="1">
              <a:spLocks noChangeArrowheads="1"/>
            </p:cNvSpPr>
            <p:nvPr/>
          </p:nvSpPr>
          <p:spPr bwMode="auto">
            <a:xfrm>
              <a:off x="3354" y="521"/>
              <a:ext cx="171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r>
                <a:rPr lang="cs-CZ" altLang="x-none" sz="2400" b="1">
                  <a:solidFill>
                    <a:srgbClr val="000066"/>
                  </a:solidFill>
                </a:rPr>
                <a:t>Logistické služby</a:t>
              </a:r>
            </a:p>
          </p:txBody>
        </p:sp>
        <p:sp>
          <p:nvSpPr>
            <p:cNvPr id="11274" name="Text Box 75"/>
            <p:cNvSpPr txBox="1">
              <a:spLocks noChangeArrowheads="1"/>
            </p:cNvSpPr>
            <p:nvPr/>
          </p:nvSpPr>
          <p:spPr bwMode="auto">
            <a:xfrm>
              <a:off x="1898" y="727"/>
              <a:ext cx="11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r>
                <a:rPr lang="cs-CZ" altLang="x-none" sz="2400">
                  <a:solidFill>
                    <a:srgbClr val="000066"/>
                  </a:solidFill>
                </a:rPr>
                <a:t>Dodací lhůty</a:t>
              </a:r>
            </a:p>
          </p:txBody>
        </p:sp>
        <p:sp>
          <p:nvSpPr>
            <p:cNvPr id="11275" name="Text Box 76"/>
            <p:cNvSpPr txBox="1">
              <a:spLocks noChangeArrowheads="1"/>
            </p:cNvSpPr>
            <p:nvPr/>
          </p:nvSpPr>
          <p:spPr bwMode="auto">
            <a:xfrm>
              <a:off x="1274" y="2019"/>
              <a:ext cx="35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r>
                <a:rPr lang="cs-CZ" altLang="x-none" sz="2400">
                  <a:solidFill>
                    <a:srgbClr val="000066"/>
                  </a:solidFill>
                </a:rPr>
                <a:t>Dodací                                  spolehlivost</a:t>
              </a:r>
            </a:p>
          </p:txBody>
        </p:sp>
        <p:sp>
          <p:nvSpPr>
            <p:cNvPr id="11276" name="Text Box 77"/>
            <p:cNvSpPr txBox="1">
              <a:spLocks noChangeArrowheads="1"/>
            </p:cNvSpPr>
            <p:nvPr/>
          </p:nvSpPr>
          <p:spPr bwMode="auto">
            <a:xfrm>
              <a:off x="2884" y="3311"/>
              <a:ext cx="91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algn="r"/>
              <a:r>
                <a:rPr lang="cs-CZ" altLang="x-none" sz="2400">
                  <a:solidFill>
                    <a:srgbClr val="000066"/>
                  </a:solidFill>
                </a:rPr>
                <a:t>Flexibilita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64615906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76"/>
          <p:cNvSpPr txBox="1">
            <a:spLocks noChangeArrowheads="1"/>
          </p:cNvSpPr>
          <p:nvPr/>
        </p:nvSpPr>
        <p:spPr bwMode="auto">
          <a:xfrm>
            <a:off x="1403350" y="3213100"/>
            <a:ext cx="5794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cs-CZ" altLang="x-none" sz="2400">
                <a:solidFill>
                  <a:srgbClr val="000066"/>
                </a:solidFill>
              </a:rPr>
              <a:t>Manipulace                                   doprava</a:t>
            </a:r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3675063" y="5624513"/>
            <a:ext cx="4762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3675063" y="5624513"/>
            <a:ext cx="4762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x-none" altLang="x-none"/>
          </a:p>
        </p:txBody>
      </p:sp>
      <p:grpSp>
        <p:nvGrpSpPr>
          <p:cNvPr id="12293" name="Group 5"/>
          <p:cNvGrpSpPr>
            <a:grpSpLocks/>
          </p:cNvGrpSpPr>
          <p:nvPr/>
        </p:nvGrpSpPr>
        <p:grpSpPr bwMode="auto">
          <a:xfrm>
            <a:off x="306388" y="295275"/>
            <a:ext cx="2628900" cy="2176463"/>
            <a:chOff x="504" y="621"/>
            <a:chExt cx="1656" cy="1371"/>
          </a:xfrm>
        </p:grpSpPr>
        <p:grpSp>
          <p:nvGrpSpPr>
            <p:cNvPr id="12312" name="Group 6"/>
            <p:cNvGrpSpPr>
              <a:grpSpLocks/>
            </p:cNvGrpSpPr>
            <p:nvPr/>
          </p:nvGrpSpPr>
          <p:grpSpPr bwMode="auto">
            <a:xfrm>
              <a:off x="672" y="693"/>
              <a:ext cx="1320" cy="1227"/>
              <a:chOff x="684" y="621"/>
              <a:chExt cx="1320" cy="1227"/>
            </a:xfrm>
          </p:grpSpPr>
          <p:sp>
            <p:nvSpPr>
              <p:cNvPr id="12314" name="Line 7"/>
              <p:cNvSpPr>
                <a:spLocks noChangeShapeType="1"/>
              </p:cNvSpPr>
              <p:nvPr/>
            </p:nvSpPr>
            <p:spPr bwMode="auto">
              <a:xfrm>
                <a:off x="684" y="852"/>
                <a:ext cx="0" cy="996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15" name="Line 8"/>
              <p:cNvSpPr>
                <a:spLocks noChangeShapeType="1"/>
              </p:cNvSpPr>
              <p:nvPr/>
            </p:nvSpPr>
            <p:spPr bwMode="auto">
              <a:xfrm>
                <a:off x="684" y="852"/>
                <a:ext cx="1320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16" name="Rectangle 9" descr="50%"/>
              <p:cNvSpPr>
                <a:spLocks noChangeArrowheads="1"/>
              </p:cNvSpPr>
              <p:nvPr/>
            </p:nvSpPr>
            <p:spPr bwMode="auto">
              <a:xfrm>
                <a:off x="684" y="1164"/>
                <a:ext cx="912" cy="108"/>
              </a:xfrm>
              <a:prstGeom prst="rect">
                <a:avLst/>
              </a:prstGeom>
              <a:pattFill prst="pct50">
                <a:fgClr>
                  <a:srgbClr val="CCECFF"/>
                </a:fgClr>
                <a:bgClr>
                  <a:srgbClr val="FFFFFF"/>
                </a:bgClr>
              </a:pattFill>
              <a:ln w="9525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12317" name="Rectangle 10" descr="50%"/>
              <p:cNvSpPr>
                <a:spLocks noChangeArrowheads="1"/>
              </p:cNvSpPr>
              <p:nvPr/>
            </p:nvSpPr>
            <p:spPr bwMode="auto">
              <a:xfrm>
                <a:off x="684" y="1536"/>
                <a:ext cx="521" cy="108"/>
              </a:xfrm>
              <a:prstGeom prst="rect">
                <a:avLst/>
              </a:prstGeom>
              <a:pattFill prst="pct50">
                <a:fgClr>
                  <a:srgbClr val="CCECFF"/>
                </a:fgClr>
                <a:bgClr>
                  <a:srgbClr val="FFFFFF"/>
                </a:bgClr>
              </a:pattFill>
              <a:ln w="9525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12318" name="Line 11"/>
              <p:cNvSpPr>
                <a:spLocks noChangeShapeType="1"/>
              </p:cNvSpPr>
              <p:nvPr/>
            </p:nvSpPr>
            <p:spPr bwMode="auto">
              <a:xfrm>
                <a:off x="1205" y="1008"/>
                <a:ext cx="0" cy="84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19" name="Line 12"/>
              <p:cNvSpPr>
                <a:spLocks noChangeShapeType="1"/>
              </p:cNvSpPr>
              <p:nvPr/>
            </p:nvSpPr>
            <p:spPr bwMode="auto">
              <a:xfrm>
                <a:off x="1596" y="1008"/>
                <a:ext cx="0" cy="84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20" name="Text Box 13"/>
              <p:cNvSpPr txBox="1">
                <a:spLocks noChangeArrowheads="1"/>
              </p:cNvSpPr>
              <p:nvPr/>
            </p:nvSpPr>
            <p:spPr bwMode="auto">
              <a:xfrm>
                <a:off x="714" y="935"/>
                <a:ext cx="82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r>
                  <a:rPr lang="cs-CZ" altLang="x-none">
                    <a:solidFill>
                      <a:srgbClr val="000066"/>
                    </a:solidFill>
                  </a:rPr>
                  <a:t>organizace</a:t>
                </a:r>
              </a:p>
            </p:txBody>
          </p:sp>
          <p:sp>
            <p:nvSpPr>
              <p:cNvPr id="12321" name="Text Box 14"/>
              <p:cNvSpPr txBox="1">
                <a:spLocks noChangeArrowheads="1"/>
              </p:cNvSpPr>
              <p:nvPr/>
            </p:nvSpPr>
            <p:spPr bwMode="auto">
              <a:xfrm>
                <a:off x="718" y="1305"/>
                <a:ext cx="86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r>
                  <a:rPr lang="cs-CZ" altLang="x-none">
                    <a:solidFill>
                      <a:srgbClr val="000066"/>
                    </a:solidFill>
                  </a:rPr>
                  <a:t>konkurence</a:t>
                </a:r>
              </a:p>
            </p:txBody>
          </p:sp>
          <p:sp>
            <p:nvSpPr>
              <p:cNvPr id="12322" name="Text Box 15"/>
              <p:cNvSpPr txBox="1">
                <a:spLocks noChangeArrowheads="1"/>
              </p:cNvSpPr>
              <p:nvPr/>
            </p:nvSpPr>
            <p:spPr bwMode="auto">
              <a:xfrm>
                <a:off x="956" y="621"/>
                <a:ext cx="90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r>
                  <a:rPr lang="cs-CZ" altLang="x-none">
                    <a:solidFill>
                      <a:srgbClr val="000066"/>
                    </a:solidFill>
                  </a:rPr>
                  <a:t>Akční rádius</a:t>
                </a:r>
              </a:p>
            </p:txBody>
          </p:sp>
        </p:grpSp>
        <p:sp>
          <p:nvSpPr>
            <p:cNvPr id="12313" name="Rectangle 16"/>
            <p:cNvSpPr>
              <a:spLocks noChangeArrowheads="1"/>
            </p:cNvSpPr>
            <p:nvPr/>
          </p:nvSpPr>
          <p:spPr bwMode="auto">
            <a:xfrm>
              <a:off x="504" y="621"/>
              <a:ext cx="1656" cy="1371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x-none" altLang="x-none"/>
            </a:p>
          </p:txBody>
        </p:sp>
      </p:grpSp>
      <p:sp>
        <p:nvSpPr>
          <p:cNvPr id="12294" name="Rectangle 59"/>
          <p:cNvSpPr>
            <a:spLocks noChangeArrowheads="1"/>
          </p:cNvSpPr>
          <p:nvPr/>
        </p:nvSpPr>
        <p:spPr bwMode="auto">
          <a:xfrm>
            <a:off x="6115050" y="4395788"/>
            <a:ext cx="2628900" cy="2176462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x-none" altLang="x-none" sz="1100"/>
          </a:p>
        </p:txBody>
      </p:sp>
      <p:sp>
        <p:nvSpPr>
          <p:cNvPr id="12295" name="Text Box 73"/>
          <p:cNvSpPr txBox="1">
            <a:spLocks noChangeArrowheads="1"/>
          </p:cNvSpPr>
          <p:nvPr/>
        </p:nvSpPr>
        <p:spPr bwMode="auto">
          <a:xfrm>
            <a:off x="6357938" y="4929188"/>
            <a:ext cx="20732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cs-CZ" altLang="x-none" sz="1800">
                <a:solidFill>
                  <a:srgbClr val="000066"/>
                </a:solidFill>
              </a:rPr>
              <a:t>Vytvoření systému</a:t>
            </a:r>
          </a:p>
        </p:txBody>
      </p:sp>
      <p:sp>
        <p:nvSpPr>
          <p:cNvPr id="12296" name="Text Box 74"/>
          <p:cNvSpPr txBox="1">
            <a:spLocks noChangeArrowheads="1"/>
          </p:cNvSpPr>
          <p:nvPr/>
        </p:nvSpPr>
        <p:spPr bwMode="auto">
          <a:xfrm>
            <a:off x="4892675" y="890588"/>
            <a:ext cx="290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cs-CZ" altLang="x-none" sz="2400" b="1">
                <a:solidFill>
                  <a:srgbClr val="000066"/>
                </a:solidFill>
              </a:rPr>
              <a:t>Logistické náklady</a:t>
            </a:r>
          </a:p>
        </p:txBody>
      </p:sp>
      <p:sp>
        <p:nvSpPr>
          <p:cNvPr id="12297" name="Text Box 75"/>
          <p:cNvSpPr txBox="1">
            <a:spLocks noChangeArrowheads="1"/>
          </p:cNvSpPr>
          <p:nvPr/>
        </p:nvSpPr>
        <p:spPr bwMode="auto">
          <a:xfrm>
            <a:off x="3013075" y="1154113"/>
            <a:ext cx="1184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cs-CZ" altLang="x-none" sz="2400">
                <a:solidFill>
                  <a:srgbClr val="000066"/>
                </a:solidFill>
              </a:rPr>
              <a:t>Zásoby</a:t>
            </a:r>
          </a:p>
        </p:txBody>
      </p:sp>
      <p:sp>
        <p:nvSpPr>
          <p:cNvPr id="12298" name="Text Box 77"/>
          <p:cNvSpPr txBox="1">
            <a:spLocks noChangeArrowheads="1"/>
          </p:cNvSpPr>
          <p:nvPr/>
        </p:nvSpPr>
        <p:spPr bwMode="auto">
          <a:xfrm>
            <a:off x="4683125" y="5256213"/>
            <a:ext cx="1352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/>
            <a:r>
              <a:rPr lang="cs-CZ" altLang="x-none" sz="2400">
                <a:solidFill>
                  <a:srgbClr val="000066"/>
                </a:solidFill>
              </a:rPr>
              <a:t>Systémy</a:t>
            </a:r>
          </a:p>
        </p:txBody>
      </p:sp>
      <p:grpSp>
        <p:nvGrpSpPr>
          <p:cNvPr id="12299" name="Group 82"/>
          <p:cNvGrpSpPr>
            <a:grpSpLocks/>
          </p:cNvGrpSpPr>
          <p:nvPr/>
        </p:nvGrpSpPr>
        <p:grpSpPr bwMode="auto">
          <a:xfrm>
            <a:off x="3209925" y="2346325"/>
            <a:ext cx="2628900" cy="2176463"/>
            <a:chOff x="2022" y="1478"/>
            <a:chExt cx="1656" cy="1371"/>
          </a:xfrm>
        </p:grpSpPr>
        <p:sp>
          <p:nvSpPr>
            <p:cNvPr id="12301" name="Rectangle 17"/>
            <p:cNvSpPr>
              <a:spLocks noChangeArrowheads="1"/>
            </p:cNvSpPr>
            <p:nvPr/>
          </p:nvSpPr>
          <p:spPr bwMode="auto">
            <a:xfrm>
              <a:off x="2022" y="1478"/>
              <a:ext cx="1656" cy="1371"/>
            </a:xfrm>
            <a:prstGeom prst="rect">
              <a:avLst/>
            </a:prstGeom>
            <a:noFill/>
            <a:ln w="9525">
              <a:solidFill>
                <a:srgbClr val="00006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12302" name="Text Box 19"/>
            <p:cNvSpPr txBox="1">
              <a:spLocks noChangeArrowheads="1"/>
            </p:cNvSpPr>
            <p:nvPr/>
          </p:nvSpPr>
          <p:spPr bwMode="auto">
            <a:xfrm>
              <a:off x="2425" y="2542"/>
              <a:ext cx="10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r>
                <a:rPr lang="cs-CZ" altLang="x-none">
                  <a:solidFill>
                    <a:srgbClr val="000066"/>
                  </a:solidFill>
                </a:rPr>
                <a:t>Obchodní roky</a:t>
              </a:r>
            </a:p>
          </p:txBody>
        </p:sp>
        <p:grpSp>
          <p:nvGrpSpPr>
            <p:cNvPr id="12303" name="Group 21"/>
            <p:cNvGrpSpPr>
              <a:grpSpLocks/>
            </p:cNvGrpSpPr>
            <p:nvPr/>
          </p:nvGrpSpPr>
          <p:grpSpPr bwMode="auto">
            <a:xfrm>
              <a:off x="2183" y="1554"/>
              <a:ext cx="1335" cy="1002"/>
              <a:chOff x="2198" y="1682"/>
              <a:chExt cx="1335" cy="1002"/>
            </a:xfrm>
          </p:grpSpPr>
          <p:sp>
            <p:nvSpPr>
              <p:cNvPr id="12310" name="Line 22"/>
              <p:cNvSpPr>
                <a:spLocks noChangeShapeType="1"/>
              </p:cNvSpPr>
              <p:nvPr/>
            </p:nvSpPr>
            <p:spPr bwMode="auto">
              <a:xfrm rot="-5400000">
                <a:off x="2866" y="2016"/>
                <a:ext cx="0" cy="1335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11" name="Line 23"/>
              <p:cNvSpPr>
                <a:spLocks noChangeShapeType="1"/>
              </p:cNvSpPr>
              <p:nvPr/>
            </p:nvSpPr>
            <p:spPr bwMode="auto">
              <a:xfrm rot="-5400000">
                <a:off x="1697" y="2183"/>
                <a:ext cx="1002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2304" name="Text Box 26"/>
            <p:cNvSpPr txBox="1">
              <a:spLocks noChangeArrowheads="1"/>
            </p:cNvSpPr>
            <p:nvPr/>
          </p:nvSpPr>
          <p:spPr bwMode="auto">
            <a:xfrm>
              <a:off x="2744" y="1797"/>
              <a:ext cx="8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r>
                <a:rPr lang="cs-CZ" altLang="x-none">
                  <a:solidFill>
                    <a:srgbClr val="000066"/>
                  </a:solidFill>
                </a:rPr>
                <a:t>manipulace</a:t>
              </a:r>
            </a:p>
          </p:txBody>
        </p:sp>
        <p:sp>
          <p:nvSpPr>
            <p:cNvPr id="12305" name="Text Box 27"/>
            <p:cNvSpPr txBox="1">
              <a:spLocks noChangeArrowheads="1"/>
            </p:cNvSpPr>
            <p:nvPr/>
          </p:nvSpPr>
          <p:spPr bwMode="auto">
            <a:xfrm>
              <a:off x="2212" y="1616"/>
              <a:ext cx="6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r>
                <a:rPr lang="cs-CZ" altLang="x-none">
                  <a:solidFill>
                    <a:srgbClr val="000066"/>
                  </a:solidFill>
                </a:rPr>
                <a:t>doprava</a:t>
              </a:r>
            </a:p>
          </p:txBody>
        </p:sp>
        <p:sp>
          <p:nvSpPr>
            <p:cNvPr id="12306" name="Text Box 78"/>
            <p:cNvSpPr txBox="1">
              <a:spLocks noChangeArrowheads="1"/>
            </p:cNvSpPr>
            <p:nvPr/>
          </p:nvSpPr>
          <p:spPr bwMode="auto">
            <a:xfrm>
              <a:off x="3107" y="2160"/>
              <a:ext cx="44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r>
                <a:rPr lang="cs-CZ" altLang="x-none">
                  <a:solidFill>
                    <a:srgbClr val="000066"/>
                  </a:solidFill>
                </a:rPr>
                <a:t>obrat</a:t>
              </a:r>
            </a:p>
          </p:txBody>
        </p:sp>
        <p:sp>
          <p:nvSpPr>
            <p:cNvPr id="12307" name="Line 79"/>
            <p:cNvSpPr>
              <a:spLocks noChangeShapeType="1"/>
            </p:cNvSpPr>
            <p:nvPr/>
          </p:nvSpPr>
          <p:spPr bwMode="auto">
            <a:xfrm flipV="1">
              <a:off x="2183" y="1830"/>
              <a:ext cx="545" cy="726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308" name="Line 80"/>
            <p:cNvSpPr>
              <a:spLocks noChangeShapeType="1"/>
            </p:cNvSpPr>
            <p:nvPr/>
          </p:nvSpPr>
          <p:spPr bwMode="auto">
            <a:xfrm flipV="1">
              <a:off x="2183" y="2102"/>
              <a:ext cx="862" cy="454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309" name="Line 81"/>
            <p:cNvSpPr>
              <a:spLocks noChangeShapeType="1"/>
            </p:cNvSpPr>
            <p:nvPr/>
          </p:nvSpPr>
          <p:spPr bwMode="auto">
            <a:xfrm flipV="1">
              <a:off x="2183" y="2374"/>
              <a:ext cx="1044" cy="182"/>
            </a:xfrm>
            <a:prstGeom prst="line">
              <a:avLst/>
            </a:prstGeom>
            <a:noFill/>
            <a:ln w="285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2300" name="Text Box 73"/>
          <p:cNvSpPr txBox="1">
            <a:spLocks noChangeArrowheads="1"/>
          </p:cNvSpPr>
          <p:nvPr/>
        </p:nvSpPr>
        <p:spPr bwMode="auto">
          <a:xfrm>
            <a:off x="6548438" y="5572125"/>
            <a:ext cx="1774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cs-CZ" altLang="x-none" sz="1800">
                <a:solidFill>
                  <a:srgbClr val="000066"/>
                </a:solidFill>
              </a:rPr>
              <a:t>Řízení systému</a:t>
            </a:r>
          </a:p>
        </p:txBody>
      </p:sp>
    </p:spTree>
    <p:extLst>
      <p:ext uri="{BB962C8B-B14F-4D97-AF65-F5344CB8AC3E}">
        <p14:creationId xmlns:p14="http://schemas.microsoft.com/office/powerpoint/2010/main" val="1916779696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35"/>
          <p:cNvGrpSpPr>
            <a:grpSpLocks/>
          </p:cNvGrpSpPr>
          <p:nvPr/>
        </p:nvGrpSpPr>
        <p:grpSpPr bwMode="auto">
          <a:xfrm>
            <a:off x="142875" y="2554288"/>
            <a:ext cx="8101013" cy="935037"/>
            <a:chOff x="90" y="1207"/>
            <a:chExt cx="5103" cy="589"/>
          </a:xfrm>
        </p:grpSpPr>
        <p:sp>
          <p:nvSpPr>
            <p:cNvPr id="4114" name="Rectangle 6"/>
            <p:cNvSpPr>
              <a:spLocks noChangeArrowheads="1"/>
            </p:cNvSpPr>
            <p:nvPr/>
          </p:nvSpPr>
          <p:spPr bwMode="auto">
            <a:xfrm>
              <a:off x="2358" y="1207"/>
              <a:ext cx="1043" cy="58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r>
                <a:rPr lang="cs-CZ" altLang="x-none">
                  <a:solidFill>
                    <a:srgbClr val="000066"/>
                  </a:solidFill>
                </a:rPr>
                <a:t>PROCES</a:t>
              </a:r>
            </a:p>
            <a:p>
              <a:r>
                <a:rPr lang="cs-CZ" altLang="x-none">
                  <a:solidFill>
                    <a:srgbClr val="000066"/>
                  </a:solidFill>
                </a:rPr>
                <a:t>VÝROBY</a:t>
              </a:r>
            </a:p>
          </p:txBody>
        </p:sp>
        <p:sp>
          <p:nvSpPr>
            <p:cNvPr id="4115" name="AutoShape 8"/>
            <p:cNvSpPr>
              <a:spLocks noChangeArrowheads="1"/>
            </p:cNvSpPr>
            <p:nvPr/>
          </p:nvSpPr>
          <p:spPr bwMode="auto">
            <a:xfrm>
              <a:off x="3559" y="1382"/>
              <a:ext cx="432" cy="240"/>
            </a:xfrm>
            <a:prstGeom prst="rightArrow">
              <a:avLst>
                <a:gd name="adj1" fmla="val 50000"/>
                <a:gd name="adj2" fmla="val 70000"/>
              </a:avLst>
            </a:prstGeom>
            <a:solidFill>
              <a:schemeClr val="bg1"/>
            </a:solidFill>
            <a:ln w="19050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116" name="AutoShape 23"/>
            <p:cNvSpPr>
              <a:spLocks noChangeArrowheads="1"/>
            </p:cNvSpPr>
            <p:nvPr/>
          </p:nvSpPr>
          <p:spPr bwMode="auto">
            <a:xfrm>
              <a:off x="90" y="1382"/>
              <a:ext cx="432" cy="240"/>
            </a:xfrm>
            <a:prstGeom prst="rightArrow">
              <a:avLst>
                <a:gd name="adj1" fmla="val 50000"/>
                <a:gd name="adj2" fmla="val 70000"/>
              </a:avLst>
            </a:prstGeom>
            <a:solidFill>
              <a:schemeClr val="bg1"/>
            </a:solidFill>
            <a:ln w="19050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117" name="AutoShape 24"/>
            <p:cNvSpPr>
              <a:spLocks noChangeArrowheads="1"/>
            </p:cNvSpPr>
            <p:nvPr/>
          </p:nvSpPr>
          <p:spPr bwMode="auto">
            <a:xfrm>
              <a:off x="1767" y="1382"/>
              <a:ext cx="432" cy="240"/>
            </a:xfrm>
            <a:prstGeom prst="rightArrow">
              <a:avLst>
                <a:gd name="adj1" fmla="val 50000"/>
                <a:gd name="adj2" fmla="val 70000"/>
              </a:avLst>
            </a:prstGeom>
            <a:solidFill>
              <a:schemeClr val="bg1"/>
            </a:solidFill>
            <a:ln w="19050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4118" name="Rectangle 25"/>
            <p:cNvSpPr>
              <a:spLocks noChangeArrowheads="1"/>
            </p:cNvSpPr>
            <p:nvPr/>
          </p:nvSpPr>
          <p:spPr bwMode="auto">
            <a:xfrm>
              <a:off x="566" y="1207"/>
              <a:ext cx="1043" cy="58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r>
                <a:rPr lang="cs-CZ" altLang="x-none">
                  <a:solidFill>
                    <a:srgbClr val="000066"/>
                  </a:solidFill>
                </a:rPr>
                <a:t>PROCES</a:t>
              </a:r>
            </a:p>
            <a:p>
              <a:r>
                <a:rPr lang="cs-CZ" altLang="x-none">
                  <a:solidFill>
                    <a:srgbClr val="000066"/>
                  </a:solidFill>
                </a:rPr>
                <a:t>VÝROBY</a:t>
              </a:r>
            </a:p>
          </p:txBody>
        </p:sp>
        <p:sp>
          <p:nvSpPr>
            <p:cNvPr id="4119" name="Rectangle 32"/>
            <p:cNvSpPr>
              <a:spLocks noChangeArrowheads="1"/>
            </p:cNvSpPr>
            <p:nvPr/>
          </p:nvSpPr>
          <p:spPr bwMode="auto">
            <a:xfrm>
              <a:off x="4150" y="1207"/>
              <a:ext cx="1043" cy="58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r>
                <a:rPr lang="cs-CZ" altLang="x-none">
                  <a:solidFill>
                    <a:srgbClr val="000066"/>
                  </a:solidFill>
                </a:rPr>
                <a:t>PROCES</a:t>
              </a:r>
            </a:p>
            <a:p>
              <a:r>
                <a:rPr lang="cs-CZ" altLang="x-none">
                  <a:solidFill>
                    <a:srgbClr val="000066"/>
                  </a:solidFill>
                </a:rPr>
                <a:t>SPOTŘEBY</a:t>
              </a:r>
            </a:p>
          </p:txBody>
        </p:sp>
      </p:grpSp>
      <p:grpSp>
        <p:nvGrpSpPr>
          <p:cNvPr id="4099" name="Group 34"/>
          <p:cNvGrpSpPr>
            <a:grpSpLocks/>
          </p:cNvGrpSpPr>
          <p:nvPr/>
        </p:nvGrpSpPr>
        <p:grpSpPr bwMode="auto">
          <a:xfrm>
            <a:off x="2320925" y="3886200"/>
            <a:ext cx="4500563" cy="935038"/>
            <a:chOff x="1462" y="2069"/>
            <a:chExt cx="2835" cy="589"/>
          </a:xfrm>
        </p:grpSpPr>
        <p:sp>
          <p:nvSpPr>
            <p:cNvPr id="4112" name="Rectangle 11"/>
            <p:cNvSpPr>
              <a:spLocks noChangeArrowheads="1"/>
            </p:cNvSpPr>
            <p:nvPr/>
          </p:nvSpPr>
          <p:spPr bwMode="auto">
            <a:xfrm>
              <a:off x="1462" y="2069"/>
              <a:ext cx="1043" cy="58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r>
                <a:rPr lang="cs-CZ" altLang="x-none">
                  <a:solidFill>
                    <a:srgbClr val="000066"/>
                  </a:solidFill>
                </a:rPr>
                <a:t>PROCES</a:t>
              </a:r>
            </a:p>
            <a:p>
              <a:r>
                <a:rPr lang="cs-CZ" altLang="x-none">
                  <a:solidFill>
                    <a:srgbClr val="000066"/>
                  </a:solidFill>
                </a:rPr>
                <a:t>NÁKUPU</a:t>
              </a:r>
            </a:p>
          </p:txBody>
        </p:sp>
        <p:sp>
          <p:nvSpPr>
            <p:cNvPr id="4113" name="Rectangle 33"/>
            <p:cNvSpPr>
              <a:spLocks noChangeArrowheads="1"/>
            </p:cNvSpPr>
            <p:nvPr/>
          </p:nvSpPr>
          <p:spPr bwMode="auto">
            <a:xfrm>
              <a:off x="3254" y="2069"/>
              <a:ext cx="1043" cy="58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r>
                <a:rPr lang="cs-CZ" altLang="x-none">
                  <a:solidFill>
                    <a:srgbClr val="000066"/>
                  </a:solidFill>
                </a:rPr>
                <a:t>PROCES</a:t>
              </a:r>
            </a:p>
            <a:p>
              <a:r>
                <a:rPr lang="cs-CZ" altLang="x-none">
                  <a:solidFill>
                    <a:srgbClr val="000066"/>
                  </a:solidFill>
                </a:rPr>
                <a:t>DODÁVÁNÍ</a:t>
              </a:r>
            </a:p>
          </p:txBody>
        </p:sp>
      </p:grpSp>
      <p:cxnSp>
        <p:nvCxnSpPr>
          <p:cNvPr id="4100" name="AutoShape 39"/>
          <p:cNvCxnSpPr>
            <a:cxnSpLocks noChangeShapeType="1"/>
            <a:stCxn id="4109" idx="1"/>
            <a:endCxn id="4107" idx="7"/>
          </p:cNvCxnSpPr>
          <p:nvPr/>
        </p:nvCxnSpPr>
        <p:spPr bwMode="auto">
          <a:xfrm rot="16200000" flipV="1">
            <a:off x="5994400" y="528638"/>
            <a:ext cx="1587" cy="1671638"/>
          </a:xfrm>
          <a:prstGeom prst="curvedConnector3">
            <a:avLst>
              <a:gd name="adj1" fmla="val 24350694"/>
            </a:avLst>
          </a:prstGeom>
          <a:noFill/>
          <a:ln w="25400">
            <a:solidFill>
              <a:srgbClr val="000066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1" name="AutoShape 40"/>
          <p:cNvCxnSpPr>
            <a:cxnSpLocks noChangeShapeType="1"/>
            <a:stCxn id="4107" idx="1"/>
            <a:endCxn id="4108" idx="7"/>
          </p:cNvCxnSpPr>
          <p:nvPr/>
        </p:nvCxnSpPr>
        <p:spPr bwMode="auto">
          <a:xfrm rot="16200000" flipV="1">
            <a:off x="3150394" y="527844"/>
            <a:ext cx="1587" cy="1673225"/>
          </a:xfrm>
          <a:prstGeom prst="curvedConnector3">
            <a:avLst>
              <a:gd name="adj1" fmla="val 24350694"/>
            </a:avLst>
          </a:prstGeom>
          <a:noFill/>
          <a:ln w="25400">
            <a:solidFill>
              <a:srgbClr val="000066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102" name="Group 43"/>
          <p:cNvGrpSpPr>
            <a:grpSpLocks/>
          </p:cNvGrpSpPr>
          <p:nvPr/>
        </p:nvGrpSpPr>
        <p:grpSpPr bwMode="auto">
          <a:xfrm>
            <a:off x="900113" y="819150"/>
            <a:ext cx="7343775" cy="2519363"/>
            <a:chOff x="567" y="436"/>
            <a:chExt cx="4626" cy="1587"/>
          </a:xfrm>
        </p:grpSpPr>
        <p:sp>
          <p:nvSpPr>
            <p:cNvPr id="4107" name="Oval 3"/>
            <p:cNvSpPr>
              <a:spLocks noChangeArrowheads="1"/>
            </p:cNvSpPr>
            <p:nvPr/>
          </p:nvSpPr>
          <p:spPr bwMode="auto">
            <a:xfrm>
              <a:off x="2359" y="680"/>
              <a:ext cx="1043" cy="6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r>
                <a:rPr lang="cs-CZ" altLang="x-none">
                  <a:solidFill>
                    <a:srgbClr val="000066"/>
                  </a:solidFill>
                </a:rPr>
                <a:t>Výrobce</a:t>
              </a:r>
            </a:p>
          </p:txBody>
        </p:sp>
        <p:sp>
          <p:nvSpPr>
            <p:cNvPr id="4108" name="Oval 17"/>
            <p:cNvSpPr>
              <a:spLocks noChangeArrowheads="1"/>
            </p:cNvSpPr>
            <p:nvPr/>
          </p:nvSpPr>
          <p:spPr bwMode="auto">
            <a:xfrm>
              <a:off x="567" y="680"/>
              <a:ext cx="1043" cy="6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r>
                <a:rPr lang="cs-CZ" altLang="x-none">
                  <a:solidFill>
                    <a:srgbClr val="000066"/>
                  </a:solidFill>
                </a:rPr>
                <a:t>Dodavatel</a:t>
              </a:r>
            </a:p>
            <a:p>
              <a:r>
                <a:rPr lang="cs-CZ" altLang="x-none">
                  <a:solidFill>
                    <a:srgbClr val="000066"/>
                  </a:solidFill>
                </a:rPr>
                <a:t>vstupů</a:t>
              </a:r>
            </a:p>
          </p:txBody>
        </p:sp>
        <p:sp>
          <p:nvSpPr>
            <p:cNvPr id="4109" name="Oval 26"/>
            <p:cNvSpPr>
              <a:spLocks noChangeArrowheads="1"/>
            </p:cNvSpPr>
            <p:nvPr/>
          </p:nvSpPr>
          <p:spPr bwMode="auto">
            <a:xfrm>
              <a:off x="4150" y="680"/>
              <a:ext cx="1043" cy="68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r>
                <a:rPr lang="cs-CZ" altLang="x-none">
                  <a:solidFill>
                    <a:srgbClr val="000066"/>
                  </a:solidFill>
                </a:rPr>
                <a:t>Zákazník</a:t>
              </a:r>
            </a:p>
          </p:txBody>
        </p:sp>
        <p:sp>
          <p:nvSpPr>
            <p:cNvPr id="4110" name="WordArt 41"/>
            <p:cNvSpPr>
              <a:spLocks noChangeArrowheads="1" noChangeShapeType="1" noTextEdit="1"/>
            </p:cNvSpPr>
            <p:nvPr/>
          </p:nvSpPr>
          <p:spPr bwMode="auto">
            <a:xfrm>
              <a:off x="1016" y="436"/>
              <a:ext cx="1938" cy="1587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4532788"/>
                </a:avLst>
              </a:prstTxWarp>
            </a:bodyPr>
            <a:lstStyle/>
            <a:p>
              <a:r>
                <a:rPr lang="cs-CZ" sz="3600" kern="10">
                  <a:ln w="3175">
                    <a:solidFill>
                      <a:srgbClr val="000066"/>
                    </a:solidFill>
                    <a:round/>
                    <a:headEnd/>
                    <a:tailEnd/>
                  </a:ln>
                  <a:solidFill>
                    <a:srgbClr val="000066"/>
                  </a:solidFill>
                  <a:ea typeface="Arial" charset="0"/>
                  <a:cs typeface="Arial" charset="0"/>
                </a:rPr>
                <a:t>OBJEDNÁVKA</a:t>
              </a:r>
            </a:p>
          </p:txBody>
        </p:sp>
        <p:sp>
          <p:nvSpPr>
            <p:cNvPr id="4111" name="WordArt 42"/>
            <p:cNvSpPr>
              <a:spLocks noChangeArrowheads="1" noChangeShapeType="1" noTextEdit="1"/>
            </p:cNvSpPr>
            <p:nvPr/>
          </p:nvSpPr>
          <p:spPr bwMode="auto">
            <a:xfrm>
              <a:off x="2807" y="436"/>
              <a:ext cx="1938" cy="1587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4532788"/>
                </a:avLst>
              </a:prstTxWarp>
            </a:bodyPr>
            <a:lstStyle/>
            <a:p>
              <a:r>
                <a:rPr lang="cs-CZ" sz="3600" kern="10">
                  <a:ln w="3175">
                    <a:solidFill>
                      <a:srgbClr val="000066"/>
                    </a:solidFill>
                    <a:round/>
                    <a:headEnd/>
                    <a:tailEnd/>
                  </a:ln>
                  <a:solidFill>
                    <a:srgbClr val="000066"/>
                  </a:solidFill>
                  <a:ea typeface="Arial" charset="0"/>
                  <a:cs typeface="Arial" charset="0"/>
                </a:rPr>
                <a:t>OBJEDNÁVKA</a:t>
              </a:r>
            </a:p>
          </p:txBody>
        </p:sp>
      </p:grpSp>
      <p:cxnSp>
        <p:nvCxnSpPr>
          <p:cNvPr id="4103" name="AutoShape 44"/>
          <p:cNvCxnSpPr>
            <a:cxnSpLocks noChangeShapeType="1"/>
            <a:stCxn id="4114" idx="2"/>
            <a:endCxn id="4112" idx="3"/>
          </p:cNvCxnSpPr>
          <p:nvPr/>
        </p:nvCxnSpPr>
        <p:spPr bwMode="auto">
          <a:xfrm rot="5400000">
            <a:off x="3856038" y="3638550"/>
            <a:ext cx="850900" cy="581025"/>
          </a:xfrm>
          <a:prstGeom prst="curvedConnector2">
            <a:avLst/>
          </a:prstGeom>
          <a:noFill/>
          <a:ln w="25400">
            <a:solidFill>
              <a:srgbClr val="000066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4" name="AutoShape 45"/>
          <p:cNvCxnSpPr>
            <a:cxnSpLocks noChangeShapeType="1"/>
            <a:stCxn id="4112" idx="1"/>
            <a:endCxn id="4118" idx="2"/>
          </p:cNvCxnSpPr>
          <p:nvPr/>
        </p:nvCxnSpPr>
        <p:spPr bwMode="auto">
          <a:xfrm rot="10800000">
            <a:off x="1727200" y="3503613"/>
            <a:ext cx="579438" cy="850900"/>
          </a:xfrm>
          <a:prstGeom prst="curvedConnector2">
            <a:avLst/>
          </a:prstGeom>
          <a:noFill/>
          <a:ln w="25400">
            <a:solidFill>
              <a:srgbClr val="000066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5" name="AutoShape 46"/>
          <p:cNvCxnSpPr>
            <a:cxnSpLocks noChangeShapeType="1"/>
            <a:stCxn id="4114" idx="2"/>
            <a:endCxn id="4113" idx="1"/>
          </p:cNvCxnSpPr>
          <p:nvPr/>
        </p:nvCxnSpPr>
        <p:spPr bwMode="auto">
          <a:xfrm rot="16200000" flipH="1">
            <a:off x="4436269" y="3639344"/>
            <a:ext cx="850900" cy="579438"/>
          </a:xfrm>
          <a:prstGeom prst="curvedConnector2">
            <a:avLst/>
          </a:prstGeom>
          <a:noFill/>
          <a:ln w="25400">
            <a:solidFill>
              <a:srgbClr val="000066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6" name="Rectangle 47"/>
          <p:cNvSpPr>
            <a:spLocks noChangeArrowheads="1"/>
          </p:cNvSpPr>
          <p:nvPr/>
        </p:nvSpPr>
        <p:spPr bwMode="auto">
          <a:xfrm>
            <a:off x="395288" y="5300663"/>
            <a:ext cx="8424862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cs-CZ" altLang="x-none" sz="2400" b="1">
                <a:solidFill>
                  <a:srgbClr val="000066"/>
                </a:solidFill>
              </a:rPr>
              <a:t>Při ustálených požadavcích zákazníků probíhají všechny procesy v ustálených podmínkách – možnost relativně dlouhodobého plánování, optimalizace kapacit...</a:t>
            </a:r>
          </a:p>
        </p:txBody>
      </p:sp>
    </p:spTree>
    <p:extLst>
      <p:ext uri="{BB962C8B-B14F-4D97-AF65-F5344CB8AC3E}">
        <p14:creationId xmlns:p14="http://schemas.microsoft.com/office/powerpoint/2010/main" val="777203199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3"/>
          <p:cNvSpPr>
            <a:spLocks noChangeArrowheads="1"/>
          </p:cNvSpPr>
          <p:nvPr/>
        </p:nvSpPr>
        <p:spPr bwMode="auto">
          <a:xfrm>
            <a:off x="5435600" y="836613"/>
            <a:ext cx="1655763" cy="10795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cs-CZ" altLang="x-none">
                <a:solidFill>
                  <a:srgbClr val="000066"/>
                </a:solidFill>
              </a:rPr>
              <a:t>Bojová</a:t>
            </a:r>
          </a:p>
          <a:p>
            <a:r>
              <a:rPr lang="cs-CZ" altLang="x-none">
                <a:solidFill>
                  <a:srgbClr val="000066"/>
                </a:solidFill>
              </a:rPr>
              <a:t>jednotka A</a:t>
            </a:r>
            <a:endParaRPr lang="cs-CZ" altLang="x-none" b="1">
              <a:solidFill>
                <a:srgbClr val="000066"/>
              </a:solidFill>
            </a:endParaRPr>
          </a:p>
        </p:txBody>
      </p:sp>
      <p:sp>
        <p:nvSpPr>
          <p:cNvPr id="5123" name="Oval 17"/>
          <p:cNvSpPr>
            <a:spLocks noChangeArrowheads="1"/>
          </p:cNvSpPr>
          <p:nvPr/>
        </p:nvSpPr>
        <p:spPr bwMode="auto">
          <a:xfrm>
            <a:off x="2843213" y="1916113"/>
            <a:ext cx="1655762" cy="10795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cs-CZ" altLang="x-none">
                <a:solidFill>
                  <a:srgbClr val="000066"/>
                </a:solidFill>
              </a:rPr>
              <a:t>Týlové</a:t>
            </a:r>
          </a:p>
          <a:p>
            <a:r>
              <a:rPr lang="cs-CZ" altLang="x-none">
                <a:solidFill>
                  <a:srgbClr val="000066"/>
                </a:solidFill>
              </a:rPr>
              <a:t>zázemí</a:t>
            </a:r>
            <a:endParaRPr lang="cs-CZ" altLang="x-none" b="1">
              <a:solidFill>
                <a:srgbClr val="000066"/>
              </a:solidFill>
            </a:endParaRPr>
          </a:p>
        </p:txBody>
      </p:sp>
      <p:sp>
        <p:nvSpPr>
          <p:cNvPr id="5124" name="AutoShape 23"/>
          <p:cNvSpPr>
            <a:spLocks noChangeArrowheads="1"/>
          </p:cNvSpPr>
          <p:nvPr/>
        </p:nvSpPr>
        <p:spPr bwMode="auto">
          <a:xfrm rot="2801081">
            <a:off x="6651625" y="1997075"/>
            <a:ext cx="685800" cy="381000"/>
          </a:xfrm>
          <a:prstGeom prst="rightArrow">
            <a:avLst>
              <a:gd name="adj1" fmla="val 50000"/>
              <a:gd name="adj2" fmla="val 70000"/>
            </a:avLst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5125" name="Oval 26"/>
          <p:cNvSpPr>
            <a:spLocks noChangeArrowheads="1"/>
          </p:cNvSpPr>
          <p:nvPr/>
        </p:nvSpPr>
        <p:spPr bwMode="auto">
          <a:xfrm>
            <a:off x="179388" y="620713"/>
            <a:ext cx="1655762" cy="10795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cs-CZ" altLang="x-none">
                <a:solidFill>
                  <a:srgbClr val="000066"/>
                </a:solidFill>
              </a:rPr>
              <a:t>Občanská</a:t>
            </a:r>
          </a:p>
          <a:p>
            <a:r>
              <a:rPr lang="cs-CZ" altLang="x-none">
                <a:solidFill>
                  <a:srgbClr val="000066"/>
                </a:solidFill>
              </a:rPr>
              <a:t>základna</a:t>
            </a:r>
            <a:endParaRPr lang="cs-CZ" altLang="x-none" b="1">
              <a:solidFill>
                <a:srgbClr val="000066"/>
              </a:solidFill>
            </a:endParaRPr>
          </a:p>
        </p:txBody>
      </p:sp>
      <p:sp>
        <p:nvSpPr>
          <p:cNvPr id="5126" name="Oval 31"/>
          <p:cNvSpPr>
            <a:spLocks noChangeArrowheads="1"/>
          </p:cNvSpPr>
          <p:nvPr/>
        </p:nvSpPr>
        <p:spPr bwMode="auto">
          <a:xfrm>
            <a:off x="6948488" y="2420938"/>
            <a:ext cx="1655762" cy="10795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66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cs-CZ" altLang="x-none">
                <a:solidFill>
                  <a:srgbClr val="000066"/>
                </a:solidFill>
              </a:rPr>
              <a:t>Bojová</a:t>
            </a:r>
          </a:p>
          <a:p>
            <a:r>
              <a:rPr lang="cs-CZ" altLang="x-none">
                <a:solidFill>
                  <a:srgbClr val="000066"/>
                </a:solidFill>
              </a:rPr>
              <a:t>jednotka A</a:t>
            </a:r>
            <a:endParaRPr lang="cs-CZ" altLang="x-none" b="1">
              <a:solidFill>
                <a:srgbClr val="000066"/>
              </a:solidFill>
            </a:endParaRPr>
          </a:p>
        </p:txBody>
      </p:sp>
      <p:sp>
        <p:nvSpPr>
          <p:cNvPr id="5127" name="Oval 32"/>
          <p:cNvSpPr>
            <a:spLocks noChangeArrowheads="1"/>
          </p:cNvSpPr>
          <p:nvPr/>
        </p:nvSpPr>
        <p:spPr bwMode="auto">
          <a:xfrm>
            <a:off x="4643438" y="3213100"/>
            <a:ext cx="1655762" cy="107950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66"/>
            </a:solidFill>
            <a:prstDash val="dash"/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cs-CZ" altLang="x-none">
                <a:solidFill>
                  <a:srgbClr val="000066"/>
                </a:solidFill>
              </a:rPr>
              <a:t>Týlové</a:t>
            </a:r>
          </a:p>
          <a:p>
            <a:r>
              <a:rPr lang="cs-CZ" altLang="x-none">
                <a:solidFill>
                  <a:srgbClr val="000066"/>
                </a:solidFill>
              </a:rPr>
              <a:t>zázemí</a:t>
            </a:r>
            <a:endParaRPr lang="cs-CZ" altLang="x-none" b="1">
              <a:solidFill>
                <a:srgbClr val="000066"/>
              </a:solidFill>
            </a:endParaRPr>
          </a:p>
        </p:txBody>
      </p:sp>
      <p:cxnSp>
        <p:nvCxnSpPr>
          <p:cNvPr id="5128" name="AutoShape 33"/>
          <p:cNvCxnSpPr>
            <a:cxnSpLocks noChangeShapeType="1"/>
            <a:stCxn id="5122" idx="1"/>
            <a:endCxn id="5123" idx="0"/>
          </p:cNvCxnSpPr>
          <p:nvPr/>
        </p:nvCxnSpPr>
        <p:spPr bwMode="auto">
          <a:xfrm rot="-5400000" flipH="1" flipV="1">
            <a:off x="4214813" y="442913"/>
            <a:ext cx="920750" cy="2006600"/>
          </a:xfrm>
          <a:prstGeom prst="curvedConnector3">
            <a:avLst>
              <a:gd name="adj1" fmla="val -41032"/>
            </a:avLst>
          </a:prstGeom>
          <a:noFill/>
          <a:ln w="19050">
            <a:solidFill>
              <a:srgbClr val="000066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9" name="AutoShape 34"/>
          <p:cNvCxnSpPr>
            <a:cxnSpLocks noChangeShapeType="1"/>
            <a:stCxn id="5123" idx="1"/>
            <a:endCxn id="5125" idx="7"/>
          </p:cNvCxnSpPr>
          <p:nvPr/>
        </p:nvCxnSpPr>
        <p:spPr bwMode="auto">
          <a:xfrm rot="5400000" flipH="1">
            <a:off x="1691482" y="670719"/>
            <a:ext cx="1295400" cy="1493837"/>
          </a:xfrm>
          <a:prstGeom prst="curvedConnector3">
            <a:avLst>
              <a:gd name="adj1" fmla="val 129167"/>
            </a:avLst>
          </a:prstGeom>
          <a:noFill/>
          <a:ln w="19050">
            <a:solidFill>
              <a:srgbClr val="000066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0" name="AutoShape 35"/>
          <p:cNvCxnSpPr>
            <a:cxnSpLocks noChangeShapeType="1"/>
            <a:stCxn id="5125" idx="5"/>
            <a:endCxn id="5127" idx="3"/>
          </p:cNvCxnSpPr>
          <p:nvPr/>
        </p:nvCxnSpPr>
        <p:spPr bwMode="auto">
          <a:xfrm rot="16200000" flipH="1">
            <a:off x="1943100" y="1200151"/>
            <a:ext cx="2592387" cy="3294062"/>
          </a:xfrm>
          <a:prstGeom prst="curvedConnector3">
            <a:avLst>
              <a:gd name="adj1" fmla="val 114574"/>
            </a:avLst>
          </a:prstGeom>
          <a:noFill/>
          <a:ln w="19050">
            <a:solidFill>
              <a:srgbClr val="000066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31" name="AutoShape 36"/>
          <p:cNvCxnSpPr>
            <a:cxnSpLocks noChangeShapeType="1"/>
            <a:stCxn id="5127" idx="5"/>
            <a:endCxn id="5126" idx="4"/>
          </p:cNvCxnSpPr>
          <p:nvPr/>
        </p:nvCxnSpPr>
        <p:spPr bwMode="auto">
          <a:xfrm rot="5400000" flipH="1" flipV="1">
            <a:off x="6600032" y="2966244"/>
            <a:ext cx="633412" cy="1720850"/>
          </a:xfrm>
          <a:prstGeom prst="curvedConnector3">
            <a:avLst>
              <a:gd name="adj1" fmla="val -59648"/>
            </a:avLst>
          </a:prstGeom>
          <a:noFill/>
          <a:ln w="19050">
            <a:solidFill>
              <a:srgbClr val="000066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32" name="AutoShape 24"/>
          <p:cNvSpPr>
            <a:spLocks noChangeArrowheads="1"/>
          </p:cNvSpPr>
          <p:nvPr/>
        </p:nvSpPr>
        <p:spPr bwMode="auto">
          <a:xfrm rot="2823766">
            <a:off x="4203700" y="2933700"/>
            <a:ext cx="685800" cy="381000"/>
          </a:xfrm>
          <a:prstGeom prst="rightArrow">
            <a:avLst>
              <a:gd name="adj1" fmla="val 50000"/>
              <a:gd name="adj2" fmla="val 70000"/>
            </a:avLst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x-none" altLang="x-none"/>
          </a:p>
        </p:txBody>
      </p:sp>
      <p:sp>
        <p:nvSpPr>
          <p:cNvPr id="5133" name="Text Box 37"/>
          <p:cNvSpPr txBox="1">
            <a:spLocks noChangeArrowheads="1"/>
          </p:cNvSpPr>
          <p:nvPr/>
        </p:nvSpPr>
        <p:spPr bwMode="auto">
          <a:xfrm>
            <a:off x="5775325" y="352425"/>
            <a:ext cx="2901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x-none">
                <a:solidFill>
                  <a:srgbClr val="000066"/>
                </a:solidFill>
              </a:rPr>
              <a:t>Požadavky podle situace 1</a:t>
            </a:r>
          </a:p>
        </p:txBody>
      </p:sp>
      <p:sp>
        <p:nvSpPr>
          <p:cNvPr id="5134" name="Text Box 38"/>
          <p:cNvSpPr txBox="1">
            <a:spLocks noChangeArrowheads="1"/>
          </p:cNvSpPr>
          <p:nvPr/>
        </p:nvSpPr>
        <p:spPr bwMode="auto">
          <a:xfrm>
            <a:off x="1979613" y="1368425"/>
            <a:ext cx="2901950" cy="366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x-none">
                <a:solidFill>
                  <a:srgbClr val="000066"/>
                </a:solidFill>
              </a:rPr>
              <a:t>Požadavky podle situace 1</a:t>
            </a:r>
          </a:p>
        </p:txBody>
      </p:sp>
      <p:sp>
        <p:nvSpPr>
          <p:cNvPr id="5135" name="Text Box 39"/>
          <p:cNvSpPr txBox="1">
            <a:spLocks noChangeArrowheads="1"/>
          </p:cNvSpPr>
          <p:nvPr/>
        </p:nvSpPr>
        <p:spPr bwMode="auto">
          <a:xfrm>
            <a:off x="3895725" y="4365625"/>
            <a:ext cx="2200275" cy="3381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x-none" sz="1600">
                <a:solidFill>
                  <a:srgbClr val="FF0000"/>
                </a:solidFill>
              </a:rPr>
              <a:t>Plnění podle situace 1</a:t>
            </a:r>
          </a:p>
        </p:txBody>
      </p:sp>
      <p:sp>
        <p:nvSpPr>
          <p:cNvPr id="5136" name="Text Box 40"/>
          <p:cNvSpPr txBox="1">
            <a:spLocks noChangeArrowheads="1"/>
          </p:cNvSpPr>
          <p:nvPr/>
        </p:nvSpPr>
        <p:spPr bwMode="auto">
          <a:xfrm>
            <a:off x="6565900" y="3716338"/>
            <a:ext cx="2327275" cy="3381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x-none" sz="1600">
                <a:solidFill>
                  <a:srgbClr val="FF0000"/>
                </a:solidFill>
              </a:rPr>
              <a:t>Potřeby podle situace 2</a:t>
            </a:r>
          </a:p>
        </p:txBody>
      </p:sp>
      <p:sp>
        <p:nvSpPr>
          <p:cNvPr id="5137" name="Text Box 41"/>
          <p:cNvSpPr txBox="1">
            <a:spLocks noChangeArrowheads="1"/>
          </p:cNvSpPr>
          <p:nvPr/>
        </p:nvSpPr>
        <p:spPr bwMode="auto">
          <a:xfrm>
            <a:off x="447675" y="5105400"/>
            <a:ext cx="80851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x-none" sz="2000">
                <a:solidFill>
                  <a:srgbClr val="000066"/>
                </a:solidFill>
              </a:rPr>
              <a:t>Potřeba logistiky vznikla ze skutečnosti, že v době mezi formulací požadavku a jeho splněním se změnila situace (1 </a:t>
            </a:r>
            <a:r>
              <a:rPr lang="cs-CZ" altLang="x-none" sz="2000">
                <a:solidFill>
                  <a:srgbClr val="000066"/>
                </a:solidFill>
                <a:sym typeface="Wingdings" charset="2"/>
              </a:rPr>
              <a:t> 2) a tím i původní požadavek.</a:t>
            </a:r>
          </a:p>
        </p:txBody>
      </p:sp>
      <p:sp>
        <p:nvSpPr>
          <p:cNvPr id="5138" name="TextovéPole 19"/>
          <p:cNvSpPr txBox="1">
            <a:spLocks noChangeArrowheads="1"/>
          </p:cNvSpPr>
          <p:nvPr/>
        </p:nvSpPr>
        <p:spPr bwMode="auto">
          <a:xfrm rot="2280000">
            <a:off x="4716463" y="2570163"/>
            <a:ext cx="2419350" cy="3381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x-none" sz="1600">
                <a:solidFill>
                  <a:srgbClr val="FF0000"/>
                </a:solidFill>
              </a:rPr>
              <a:t>Změna situace v čase </a:t>
            </a:r>
            <a:r>
              <a:rPr lang="cs-CZ" altLang="x-none" sz="1600">
                <a:solidFill>
                  <a:srgbClr val="FF0000"/>
                </a:solidFill>
                <a:latin typeface="Symbol" charset="2"/>
              </a:rPr>
              <a:t>D</a:t>
            </a:r>
            <a:r>
              <a:rPr lang="cs-CZ" altLang="x-none" sz="1600">
                <a:solidFill>
                  <a:srgbClr val="FF0000"/>
                </a:solidFill>
              </a:rPr>
              <a:t>t</a:t>
            </a:r>
          </a:p>
        </p:txBody>
      </p:sp>
      <p:grpSp>
        <p:nvGrpSpPr>
          <p:cNvPr id="5139" name="Skupina 22"/>
          <p:cNvGrpSpPr>
            <a:grpSpLocks/>
          </p:cNvGrpSpPr>
          <p:nvPr/>
        </p:nvGrpSpPr>
        <p:grpSpPr bwMode="auto">
          <a:xfrm>
            <a:off x="1928813" y="857250"/>
            <a:ext cx="3214687" cy="369888"/>
            <a:chOff x="1928794" y="857232"/>
            <a:chExt cx="3215007" cy="369332"/>
          </a:xfrm>
        </p:grpSpPr>
        <p:sp>
          <p:nvSpPr>
            <p:cNvPr id="5140" name="TextovéPole 18"/>
            <p:cNvSpPr txBox="1">
              <a:spLocks noChangeArrowheads="1"/>
            </p:cNvSpPr>
            <p:nvPr/>
          </p:nvSpPr>
          <p:spPr bwMode="auto">
            <a:xfrm>
              <a:off x="2114915" y="857232"/>
              <a:ext cx="2971367" cy="33804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cs-CZ" altLang="x-none" sz="1600">
                  <a:solidFill>
                    <a:srgbClr val="FF0000"/>
                  </a:solidFill>
                </a:rPr>
                <a:t>Vyřizování požadavku – čas </a:t>
              </a:r>
              <a:r>
                <a:rPr lang="cs-CZ" altLang="x-none" sz="1600">
                  <a:solidFill>
                    <a:srgbClr val="FF0000"/>
                  </a:solidFill>
                  <a:latin typeface="Symbol" charset="2"/>
                </a:rPr>
                <a:t>D</a:t>
              </a:r>
              <a:r>
                <a:rPr lang="cs-CZ" altLang="x-none" sz="1600">
                  <a:solidFill>
                    <a:srgbClr val="FF0000"/>
                  </a:solidFill>
                </a:rPr>
                <a:t>t</a:t>
              </a:r>
            </a:p>
          </p:txBody>
        </p:sp>
        <p:cxnSp>
          <p:nvCxnSpPr>
            <p:cNvPr id="22" name="Přímá spojovací šipka 21"/>
            <p:cNvCxnSpPr/>
            <p:nvPr/>
          </p:nvCxnSpPr>
          <p:spPr>
            <a:xfrm rot="10800000">
              <a:off x="1928794" y="1224978"/>
              <a:ext cx="3215007" cy="158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58624539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46" name="AutoShape 7"/>
          <p:cNvCxnSpPr>
            <a:cxnSpLocks noChangeShapeType="1"/>
            <a:stCxn id="6172" idx="0"/>
            <a:endCxn id="6147" idx="6"/>
          </p:cNvCxnSpPr>
          <p:nvPr/>
        </p:nvCxnSpPr>
        <p:spPr bwMode="auto">
          <a:xfrm rot="-5400000">
            <a:off x="4745037" y="2144713"/>
            <a:ext cx="1611313" cy="941388"/>
          </a:xfrm>
          <a:prstGeom prst="curvedConnector4">
            <a:avLst>
              <a:gd name="adj1" fmla="val 35273"/>
              <a:gd name="adj2" fmla="val 123102"/>
            </a:avLst>
          </a:prstGeom>
          <a:noFill/>
          <a:ln w="38100">
            <a:solidFill>
              <a:srgbClr val="000066"/>
            </a:solidFill>
            <a:prstDash val="sysDot"/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47" name="Oval 9"/>
          <p:cNvSpPr>
            <a:spLocks noChangeArrowheads="1"/>
          </p:cNvSpPr>
          <p:nvPr/>
        </p:nvSpPr>
        <p:spPr bwMode="auto">
          <a:xfrm>
            <a:off x="4356100" y="1341438"/>
            <a:ext cx="1655763" cy="935037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cs-CZ" altLang="x-none">
                <a:solidFill>
                  <a:srgbClr val="000066"/>
                </a:solidFill>
              </a:rPr>
              <a:t>Potřeba</a:t>
            </a:r>
          </a:p>
          <a:p>
            <a:r>
              <a:rPr lang="cs-CZ" altLang="x-none">
                <a:solidFill>
                  <a:srgbClr val="000066"/>
                </a:solidFill>
              </a:rPr>
              <a:t>vstupu</a:t>
            </a:r>
          </a:p>
          <a:p>
            <a:r>
              <a:rPr lang="cs-CZ" altLang="x-none" b="1">
                <a:solidFill>
                  <a:srgbClr val="000066"/>
                </a:solidFill>
              </a:rPr>
              <a:t>Čas t1</a:t>
            </a:r>
          </a:p>
        </p:txBody>
      </p:sp>
      <p:cxnSp>
        <p:nvCxnSpPr>
          <p:cNvPr id="6148" name="AutoShape 11"/>
          <p:cNvCxnSpPr>
            <a:cxnSpLocks noChangeShapeType="1"/>
            <a:stCxn id="6147" idx="2"/>
            <a:endCxn id="6151" idx="3"/>
          </p:cNvCxnSpPr>
          <p:nvPr/>
        </p:nvCxnSpPr>
        <p:spPr bwMode="auto">
          <a:xfrm rot="10800000">
            <a:off x="3860800" y="1449388"/>
            <a:ext cx="485775" cy="360362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rgbClr val="000066"/>
            </a:solidFill>
            <a:prstDash val="sysDot"/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6149" name="Group 3"/>
          <p:cNvGrpSpPr>
            <a:grpSpLocks/>
          </p:cNvGrpSpPr>
          <p:nvPr/>
        </p:nvGrpSpPr>
        <p:grpSpPr bwMode="auto">
          <a:xfrm>
            <a:off x="3565525" y="3430588"/>
            <a:ext cx="3027363" cy="935037"/>
            <a:chOff x="3168" y="1056"/>
            <a:chExt cx="1907" cy="589"/>
          </a:xfrm>
        </p:grpSpPr>
        <p:sp>
          <p:nvSpPr>
            <p:cNvPr id="6172" name="Rectangle 4"/>
            <p:cNvSpPr>
              <a:spLocks noChangeArrowheads="1"/>
            </p:cNvSpPr>
            <p:nvPr/>
          </p:nvSpPr>
          <p:spPr bwMode="auto">
            <a:xfrm>
              <a:off x="3600" y="1056"/>
              <a:ext cx="1043" cy="58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r>
                <a:rPr lang="cs-CZ" altLang="x-none" sz="2000" b="1">
                  <a:solidFill>
                    <a:srgbClr val="000066"/>
                  </a:solidFill>
                </a:rPr>
                <a:t>PROCES</a:t>
              </a:r>
            </a:p>
            <a:p>
              <a:r>
                <a:rPr lang="cs-CZ" altLang="x-none" b="1">
                  <a:solidFill>
                    <a:srgbClr val="000066"/>
                  </a:solidFill>
                  <a:latin typeface="Symbol" charset="2"/>
                </a:rPr>
                <a:t>D</a:t>
              </a:r>
              <a:r>
                <a:rPr lang="cs-CZ" altLang="x-none" b="1">
                  <a:solidFill>
                    <a:srgbClr val="000066"/>
                  </a:solidFill>
                </a:rPr>
                <a:t>t3</a:t>
              </a:r>
            </a:p>
          </p:txBody>
        </p:sp>
        <p:sp>
          <p:nvSpPr>
            <p:cNvPr id="6173" name="AutoShape 5"/>
            <p:cNvSpPr>
              <a:spLocks noChangeArrowheads="1"/>
            </p:cNvSpPr>
            <p:nvPr/>
          </p:nvSpPr>
          <p:spPr bwMode="auto">
            <a:xfrm>
              <a:off x="3168" y="1231"/>
              <a:ext cx="432" cy="240"/>
            </a:xfrm>
            <a:prstGeom prst="rightArrow">
              <a:avLst>
                <a:gd name="adj1" fmla="val 50000"/>
                <a:gd name="adj2" fmla="val 70000"/>
              </a:avLst>
            </a:prstGeom>
            <a:solidFill>
              <a:schemeClr val="bg1"/>
            </a:solidFill>
            <a:ln w="19050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6174" name="AutoShape 6"/>
            <p:cNvSpPr>
              <a:spLocks noChangeArrowheads="1"/>
            </p:cNvSpPr>
            <p:nvPr/>
          </p:nvSpPr>
          <p:spPr bwMode="auto">
            <a:xfrm>
              <a:off x="4643" y="1231"/>
              <a:ext cx="432" cy="240"/>
            </a:xfrm>
            <a:prstGeom prst="rightArrow">
              <a:avLst>
                <a:gd name="adj1" fmla="val 50000"/>
                <a:gd name="adj2" fmla="val 70000"/>
              </a:avLst>
            </a:prstGeom>
            <a:solidFill>
              <a:schemeClr val="bg1"/>
            </a:solidFill>
            <a:ln w="19050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x-none" altLang="x-none"/>
            </a:p>
          </p:txBody>
        </p:sp>
      </p:grpSp>
      <p:sp>
        <p:nvSpPr>
          <p:cNvPr id="6150" name="Text Box 12"/>
          <p:cNvSpPr txBox="1">
            <a:spLocks noChangeArrowheads="1"/>
          </p:cNvSpPr>
          <p:nvPr/>
        </p:nvSpPr>
        <p:spPr bwMode="auto">
          <a:xfrm>
            <a:off x="4191000" y="4462463"/>
            <a:ext cx="1776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cs-CZ" altLang="x-none" sz="2400" b="1">
                <a:solidFill>
                  <a:srgbClr val="000066"/>
                </a:solidFill>
              </a:rPr>
              <a:t>organizace</a:t>
            </a:r>
          </a:p>
        </p:txBody>
      </p:sp>
      <p:sp>
        <p:nvSpPr>
          <p:cNvPr id="6151" name="Rectangle 14"/>
          <p:cNvSpPr>
            <a:spLocks noChangeArrowheads="1"/>
          </p:cNvSpPr>
          <p:nvPr/>
        </p:nvSpPr>
        <p:spPr bwMode="auto">
          <a:xfrm>
            <a:off x="2195513" y="981075"/>
            <a:ext cx="1655762" cy="935038"/>
          </a:xfrm>
          <a:prstGeom prst="rect">
            <a:avLst/>
          </a:prstGeom>
          <a:solidFill>
            <a:schemeClr val="bg1"/>
          </a:solidFill>
          <a:ln w="19050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cs-CZ" altLang="x-none" sz="2000" b="1">
                <a:solidFill>
                  <a:srgbClr val="000066"/>
                </a:solidFill>
              </a:rPr>
              <a:t>PROCES</a:t>
            </a:r>
          </a:p>
          <a:p>
            <a:pPr>
              <a:lnSpc>
                <a:spcPct val="90000"/>
              </a:lnSpc>
            </a:pPr>
            <a:r>
              <a:rPr lang="cs-CZ" altLang="x-none" sz="2000" b="1">
                <a:solidFill>
                  <a:srgbClr val="000066"/>
                </a:solidFill>
              </a:rPr>
              <a:t>NÁKUPU</a:t>
            </a:r>
          </a:p>
          <a:p>
            <a:r>
              <a:rPr lang="cs-CZ" altLang="x-none" b="1">
                <a:solidFill>
                  <a:srgbClr val="000066"/>
                </a:solidFill>
                <a:latin typeface="Symbol" charset="2"/>
              </a:rPr>
              <a:t>D</a:t>
            </a:r>
            <a:r>
              <a:rPr lang="cs-CZ" altLang="x-none" b="1">
                <a:solidFill>
                  <a:srgbClr val="000066"/>
                </a:solidFill>
              </a:rPr>
              <a:t>t1</a:t>
            </a:r>
          </a:p>
        </p:txBody>
      </p:sp>
      <p:cxnSp>
        <p:nvCxnSpPr>
          <p:cNvPr id="6152" name="AutoShape 16"/>
          <p:cNvCxnSpPr>
            <a:cxnSpLocks noChangeShapeType="1"/>
            <a:stCxn id="6151" idx="1"/>
            <a:endCxn id="6171" idx="0"/>
          </p:cNvCxnSpPr>
          <p:nvPr/>
        </p:nvCxnSpPr>
        <p:spPr bwMode="auto">
          <a:xfrm rot="10800000" flipV="1">
            <a:off x="1674813" y="1449388"/>
            <a:ext cx="511175" cy="1970087"/>
          </a:xfrm>
          <a:prstGeom prst="curvedConnector2">
            <a:avLst/>
          </a:prstGeom>
          <a:noFill/>
          <a:ln w="38100">
            <a:solidFill>
              <a:srgbClr val="000066"/>
            </a:solidFill>
            <a:prstDash val="sysDot"/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3" name="AutoShape 18"/>
          <p:cNvCxnSpPr>
            <a:cxnSpLocks noChangeShapeType="1"/>
            <a:stCxn id="6170" idx="3"/>
            <a:endCxn id="6173" idx="1"/>
          </p:cNvCxnSpPr>
          <p:nvPr/>
        </p:nvCxnSpPr>
        <p:spPr bwMode="auto">
          <a:xfrm>
            <a:off x="3197225" y="3897313"/>
            <a:ext cx="358775" cy="1587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rgbClr val="000066"/>
            </a:solidFill>
            <a:prstDash val="sysDot"/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4" name="Text Box 25"/>
          <p:cNvSpPr txBox="1">
            <a:spLocks noChangeArrowheads="1"/>
          </p:cNvSpPr>
          <p:nvPr/>
        </p:nvSpPr>
        <p:spPr bwMode="auto">
          <a:xfrm>
            <a:off x="869950" y="4462463"/>
            <a:ext cx="160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cs-CZ" altLang="x-none" sz="2400" b="1">
                <a:solidFill>
                  <a:srgbClr val="000066"/>
                </a:solidFill>
              </a:rPr>
              <a:t>dodavatel</a:t>
            </a:r>
          </a:p>
        </p:txBody>
      </p:sp>
      <p:sp>
        <p:nvSpPr>
          <p:cNvPr id="6155" name="Oval 28"/>
          <p:cNvSpPr>
            <a:spLocks noChangeArrowheads="1"/>
          </p:cNvSpPr>
          <p:nvPr/>
        </p:nvSpPr>
        <p:spPr bwMode="auto">
          <a:xfrm>
            <a:off x="2411413" y="2205038"/>
            <a:ext cx="1655762" cy="935037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cs-CZ" altLang="x-none">
                <a:solidFill>
                  <a:srgbClr val="000066"/>
                </a:solidFill>
              </a:rPr>
              <a:t>Dodání</a:t>
            </a:r>
          </a:p>
          <a:p>
            <a:r>
              <a:rPr lang="cs-CZ" altLang="x-none">
                <a:solidFill>
                  <a:srgbClr val="000066"/>
                </a:solidFill>
              </a:rPr>
              <a:t>vstupu</a:t>
            </a:r>
          </a:p>
          <a:p>
            <a:r>
              <a:rPr lang="cs-CZ" altLang="x-none" b="1">
                <a:solidFill>
                  <a:srgbClr val="000066"/>
                </a:solidFill>
              </a:rPr>
              <a:t>Čas t2</a:t>
            </a:r>
          </a:p>
        </p:txBody>
      </p:sp>
      <p:cxnSp>
        <p:nvCxnSpPr>
          <p:cNvPr id="6156" name="AutoShape 30"/>
          <p:cNvCxnSpPr>
            <a:cxnSpLocks noChangeShapeType="1"/>
            <a:stCxn id="6155" idx="4"/>
            <a:endCxn id="6173" idx="0"/>
          </p:cNvCxnSpPr>
          <p:nvPr/>
        </p:nvCxnSpPr>
        <p:spPr bwMode="auto">
          <a:xfrm rot="16200000" flipH="1">
            <a:off x="3337719" y="3051969"/>
            <a:ext cx="549275" cy="744537"/>
          </a:xfrm>
          <a:prstGeom prst="curvedConnector3">
            <a:avLst>
              <a:gd name="adj1" fmla="val 49713"/>
            </a:avLst>
          </a:prstGeom>
          <a:noFill/>
          <a:ln w="38100">
            <a:solidFill>
              <a:srgbClr val="000066"/>
            </a:solidFill>
            <a:prstDash val="sysDot"/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7" name="AutoShape 33"/>
          <p:cNvCxnSpPr>
            <a:cxnSpLocks noChangeShapeType="1"/>
            <a:stCxn id="6163" idx="7"/>
            <a:endCxn id="6159" idx="5"/>
          </p:cNvCxnSpPr>
          <p:nvPr/>
        </p:nvCxnSpPr>
        <p:spPr bwMode="auto">
          <a:xfrm rot="16200000" flipH="1">
            <a:off x="7500938" y="3346450"/>
            <a:ext cx="1743075" cy="22225"/>
          </a:xfrm>
          <a:prstGeom prst="curvedConnector5">
            <a:avLst>
              <a:gd name="adj1" fmla="val -13120"/>
              <a:gd name="adj2" fmla="val 2219602"/>
              <a:gd name="adj3" fmla="val 113120"/>
            </a:avLst>
          </a:prstGeom>
          <a:noFill/>
          <a:ln w="76200">
            <a:solidFill>
              <a:srgbClr val="FF0000"/>
            </a:solidFill>
            <a:prstDash val="sysDot"/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6158" name="Group 40"/>
          <p:cNvGrpSpPr>
            <a:grpSpLocks/>
          </p:cNvGrpSpPr>
          <p:nvPr/>
        </p:nvGrpSpPr>
        <p:grpSpPr bwMode="auto">
          <a:xfrm>
            <a:off x="160338" y="3429000"/>
            <a:ext cx="3027362" cy="935038"/>
            <a:chOff x="101" y="2122"/>
            <a:chExt cx="1907" cy="589"/>
          </a:xfrm>
        </p:grpSpPr>
        <p:sp>
          <p:nvSpPr>
            <p:cNvPr id="6169" name="AutoShape 23"/>
            <p:cNvSpPr>
              <a:spLocks noChangeArrowheads="1"/>
            </p:cNvSpPr>
            <p:nvPr/>
          </p:nvSpPr>
          <p:spPr bwMode="auto">
            <a:xfrm>
              <a:off x="101" y="2297"/>
              <a:ext cx="432" cy="240"/>
            </a:xfrm>
            <a:prstGeom prst="rightArrow">
              <a:avLst>
                <a:gd name="adj1" fmla="val 50000"/>
                <a:gd name="adj2" fmla="val 70000"/>
              </a:avLst>
            </a:prstGeom>
            <a:solidFill>
              <a:schemeClr val="bg1"/>
            </a:solidFill>
            <a:ln w="19050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6170" name="AutoShape 24"/>
            <p:cNvSpPr>
              <a:spLocks noChangeArrowheads="1"/>
            </p:cNvSpPr>
            <p:nvPr/>
          </p:nvSpPr>
          <p:spPr bwMode="auto">
            <a:xfrm>
              <a:off x="1576" y="2297"/>
              <a:ext cx="432" cy="240"/>
            </a:xfrm>
            <a:prstGeom prst="rightArrow">
              <a:avLst>
                <a:gd name="adj1" fmla="val 50000"/>
                <a:gd name="adj2" fmla="val 70000"/>
              </a:avLst>
            </a:prstGeom>
            <a:solidFill>
              <a:schemeClr val="bg1"/>
            </a:solidFill>
            <a:ln w="19050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6171" name="Rectangle 22"/>
            <p:cNvSpPr>
              <a:spLocks noChangeArrowheads="1"/>
            </p:cNvSpPr>
            <p:nvPr/>
          </p:nvSpPr>
          <p:spPr bwMode="auto">
            <a:xfrm>
              <a:off x="533" y="2122"/>
              <a:ext cx="1043" cy="589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r>
                <a:rPr lang="cs-CZ" altLang="x-none" sz="2000" b="1">
                  <a:solidFill>
                    <a:srgbClr val="000066"/>
                  </a:solidFill>
                </a:rPr>
                <a:t>PROCES</a:t>
              </a:r>
            </a:p>
            <a:p>
              <a:r>
                <a:rPr lang="cs-CZ" altLang="x-none" b="1">
                  <a:solidFill>
                    <a:srgbClr val="000066"/>
                  </a:solidFill>
                  <a:latin typeface="Symbol" charset="2"/>
                </a:rPr>
                <a:t>D</a:t>
              </a:r>
              <a:r>
                <a:rPr lang="cs-CZ" altLang="x-none" b="1">
                  <a:solidFill>
                    <a:srgbClr val="000066"/>
                  </a:solidFill>
                </a:rPr>
                <a:t>t2</a:t>
              </a:r>
            </a:p>
          </p:txBody>
        </p:sp>
      </p:grpSp>
      <p:sp>
        <p:nvSpPr>
          <p:cNvPr id="6159" name="Oval 36"/>
          <p:cNvSpPr>
            <a:spLocks noChangeArrowheads="1"/>
          </p:cNvSpPr>
          <p:nvPr/>
        </p:nvSpPr>
        <p:spPr bwMode="auto">
          <a:xfrm>
            <a:off x="6970713" y="3430588"/>
            <a:ext cx="1655762" cy="935037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cs-CZ" altLang="x-none">
                <a:solidFill>
                  <a:srgbClr val="000066"/>
                </a:solidFill>
              </a:rPr>
              <a:t>Dodání</a:t>
            </a:r>
          </a:p>
          <a:p>
            <a:r>
              <a:rPr lang="cs-CZ" altLang="x-none">
                <a:solidFill>
                  <a:srgbClr val="000066"/>
                </a:solidFill>
              </a:rPr>
              <a:t>výstupu</a:t>
            </a:r>
          </a:p>
          <a:p>
            <a:r>
              <a:rPr lang="cs-CZ" altLang="x-none" b="1">
                <a:solidFill>
                  <a:srgbClr val="000066"/>
                </a:solidFill>
              </a:rPr>
              <a:t>Čas t3</a:t>
            </a:r>
          </a:p>
        </p:txBody>
      </p:sp>
      <p:grpSp>
        <p:nvGrpSpPr>
          <p:cNvPr id="6160" name="Group 51"/>
          <p:cNvGrpSpPr>
            <a:grpSpLocks/>
          </p:cNvGrpSpPr>
          <p:nvPr/>
        </p:nvGrpSpPr>
        <p:grpSpPr bwMode="auto">
          <a:xfrm>
            <a:off x="250825" y="5349875"/>
            <a:ext cx="8220075" cy="1284288"/>
            <a:chOff x="158" y="3370"/>
            <a:chExt cx="5178" cy="809"/>
          </a:xfrm>
        </p:grpSpPr>
        <p:sp>
          <p:nvSpPr>
            <p:cNvPr id="6166" name="Rectangle 31"/>
            <p:cNvSpPr>
              <a:spLocks noChangeArrowheads="1"/>
            </p:cNvSpPr>
            <p:nvPr/>
          </p:nvSpPr>
          <p:spPr bwMode="auto">
            <a:xfrm>
              <a:off x="158" y="3370"/>
              <a:ext cx="433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r>
                <a:rPr lang="cs-CZ" altLang="x-none" sz="2000" b="1">
                  <a:solidFill>
                    <a:srgbClr val="000066"/>
                  </a:solidFill>
                  <a:latin typeface="Symbol" charset="2"/>
                </a:rPr>
                <a:t>D</a:t>
              </a:r>
              <a:r>
                <a:rPr lang="cs-CZ" altLang="x-none" sz="2000" b="1">
                  <a:solidFill>
                    <a:srgbClr val="000066"/>
                  </a:solidFill>
                </a:rPr>
                <a:t>t</a:t>
              </a:r>
              <a:r>
                <a:rPr lang="cs-CZ" altLang="x-none" sz="2000" b="1" baseline="-25000">
                  <a:solidFill>
                    <a:srgbClr val="000066"/>
                  </a:solidFill>
                </a:rPr>
                <a:t>1 </a:t>
              </a:r>
              <a:r>
                <a:rPr lang="cs-CZ" altLang="x-none" sz="2000" b="1">
                  <a:solidFill>
                    <a:srgbClr val="000066"/>
                  </a:solidFill>
                </a:rPr>
                <a:t>= čas na přípravu objednávky a na realizaci dodávky</a:t>
              </a:r>
            </a:p>
          </p:txBody>
        </p:sp>
        <p:sp>
          <p:nvSpPr>
            <p:cNvPr id="6167" name="Rectangle 32"/>
            <p:cNvSpPr>
              <a:spLocks noChangeArrowheads="1"/>
            </p:cNvSpPr>
            <p:nvPr/>
          </p:nvSpPr>
          <p:spPr bwMode="auto">
            <a:xfrm>
              <a:off x="158" y="3649"/>
              <a:ext cx="517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r>
                <a:rPr lang="cs-CZ" altLang="x-none" sz="2000" b="1">
                  <a:solidFill>
                    <a:srgbClr val="000066"/>
                  </a:solidFill>
                  <a:latin typeface="Symbol" charset="2"/>
                </a:rPr>
                <a:t>D</a:t>
              </a:r>
              <a:r>
                <a:rPr lang="cs-CZ" altLang="x-none" sz="2000" b="1">
                  <a:solidFill>
                    <a:srgbClr val="000066"/>
                  </a:solidFill>
                </a:rPr>
                <a:t>t</a:t>
              </a:r>
              <a:r>
                <a:rPr lang="cs-CZ" altLang="x-none" sz="2000" b="1" baseline="-25000">
                  <a:solidFill>
                    <a:srgbClr val="000066"/>
                  </a:solidFill>
                </a:rPr>
                <a:t>2 </a:t>
              </a:r>
              <a:r>
                <a:rPr lang="cs-CZ" altLang="x-none" sz="2000" b="1">
                  <a:solidFill>
                    <a:srgbClr val="000066"/>
                  </a:solidFill>
                </a:rPr>
                <a:t>= čas na výrobu objednané položky dodávky</a:t>
              </a:r>
            </a:p>
          </p:txBody>
        </p:sp>
        <p:sp>
          <p:nvSpPr>
            <p:cNvPr id="6168" name="Rectangle 44"/>
            <p:cNvSpPr>
              <a:spLocks noChangeArrowheads="1"/>
            </p:cNvSpPr>
            <p:nvPr/>
          </p:nvSpPr>
          <p:spPr bwMode="auto">
            <a:xfrm>
              <a:off x="158" y="3929"/>
              <a:ext cx="517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r>
                <a:rPr lang="cs-CZ" altLang="x-none" sz="2000" b="1">
                  <a:solidFill>
                    <a:srgbClr val="000066"/>
                  </a:solidFill>
                  <a:latin typeface="Symbol" charset="2"/>
                </a:rPr>
                <a:t>D</a:t>
              </a:r>
              <a:r>
                <a:rPr lang="cs-CZ" altLang="x-none" sz="2000" b="1">
                  <a:solidFill>
                    <a:srgbClr val="000066"/>
                  </a:solidFill>
                </a:rPr>
                <a:t>t</a:t>
              </a:r>
              <a:r>
                <a:rPr lang="cs-CZ" altLang="x-none" sz="2000" b="1" baseline="-25000">
                  <a:solidFill>
                    <a:srgbClr val="000066"/>
                  </a:solidFill>
                </a:rPr>
                <a:t>3 </a:t>
              </a:r>
              <a:r>
                <a:rPr lang="cs-CZ" altLang="x-none" sz="2000" b="1">
                  <a:solidFill>
                    <a:srgbClr val="000066"/>
                  </a:solidFill>
                </a:rPr>
                <a:t>= čas na výrobu a dodání produktu zákazníkovi</a:t>
              </a:r>
            </a:p>
          </p:txBody>
        </p:sp>
      </p:grpSp>
      <p:sp>
        <p:nvSpPr>
          <p:cNvPr id="6161" name="Text Box 45"/>
          <p:cNvSpPr txBox="1">
            <a:spLocks noChangeArrowheads="1"/>
          </p:cNvSpPr>
          <p:nvPr/>
        </p:nvSpPr>
        <p:spPr bwMode="auto">
          <a:xfrm>
            <a:off x="7078663" y="4462463"/>
            <a:ext cx="1438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cs-CZ" altLang="x-none" sz="2400" b="1">
                <a:solidFill>
                  <a:srgbClr val="000066"/>
                </a:solidFill>
              </a:rPr>
              <a:t>zákazník</a:t>
            </a:r>
          </a:p>
        </p:txBody>
      </p:sp>
      <p:cxnSp>
        <p:nvCxnSpPr>
          <p:cNvPr id="6162" name="AutoShape 46"/>
          <p:cNvCxnSpPr>
            <a:cxnSpLocks noChangeShapeType="1"/>
            <a:stCxn id="6174" idx="3"/>
            <a:endCxn id="6159" idx="2"/>
          </p:cNvCxnSpPr>
          <p:nvPr/>
        </p:nvCxnSpPr>
        <p:spPr bwMode="auto">
          <a:xfrm>
            <a:off x="6602413" y="3898900"/>
            <a:ext cx="358775" cy="0"/>
          </a:xfrm>
          <a:prstGeom prst="straightConnector1">
            <a:avLst/>
          </a:prstGeom>
          <a:noFill/>
          <a:ln w="38100">
            <a:solidFill>
              <a:srgbClr val="000066"/>
            </a:solidFill>
            <a:prstDash val="sysDot"/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63" name="Oval 47"/>
          <p:cNvSpPr>
            <a:spLocks noChangeArrowheads="1"/>
          </p:cNvSpPr>
          <p:nvPr/>
        </p:nvSpPr>
        <p:spPr bwMode="auto">
          <a:xfrm>
            <a:off x="6948488" y="2349500"/>
            <a:ext cx="1655762" cy="935038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cs-CZ" altLang="x-none">
                <a:solidFill>
                  <a:srgbClr val="000066"/>
                </a:solidFill>
              </a:rPr>
              <a:t>Objednání</a:t>
            </a:r>
          </a:p>
          <a:p>
            <a:r>
              <a:rPr lang="cs-CZ" altLang="x-none" b="1">
                <a:solidFill>
                  <a:srgbClr val="000066"/>
                </a:solidFill>
              </a:rPr>
              <a:t>Čas t0</a:t>
            </a:r>
          </a:p>
        </p:txBody>
      </p:sp>
      <p:cxnSp>
        <p:nvCxnSpPr>
          <p:cNvPr id="6164" name="AutoShape 48"/>
          <p:cNvCxnSpPr>
            <a:cxnSpLocks noChangeShapeType="1"/>
            <a:stCxn id="6163" idx="2"/>
            <a:endCxn id="6172" idx="0"/>
          </p:cNvCxnSpPr>
          <p:nvPr/>
        </p:nvCxnSpPr>
        <p:spPr bwMode="auto">
          <a:xfrm rot="10800000" flipV="1">
            <a:off x="5080000" y="2817813"/>
            <a:ext cx="1858963" cy="603250"/>
          </a:xfrm>
          <a:prstGeom prst="curvedConnector2">
            <a:avLst/>
          </a:prstGeom>
          <a:noFill/>
          <a:ln w="38100">
            <a:solidFill>
              <a:srgbClr val="000066"/>
            </a:solidFill>
            <a:prstDash val="sysDot"/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65" name="Text Box 50"/>
          <p:cNvSpPr txBox="1">
            <a:spLocks noChangeArrowheads="1"/>
          </p:cNvSpPr>
          <p:nvPr/>
        </p:nvSpPr>
        <p:spPr bwMode="auto">
          <a:xfrm>
            <a:off x="6781800" y="869950"/>
            <a:ext cx="1989138" cy="1477963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x-none" sz="1800">
                <a:solidFill>
                  <a:srgbClr val="FF0000"/>
                </a:solidFill>
              </a:rPr>
              <a:t>Riziko – změna potřeb u zákazníka v době mezi objednáním a dodáním</a:t>
            </a:r>
          </a:p>
        </p:txBody>
      </p:sp>
    </p:spTree>
    <p:extLst>
      <p:ext uri="{BB962C8B-B14F-4D97-AF65-F5344CB8AC3E}">
        <p14:creationId xmlns:p14="http://schemas.microsoft.com/office/powerpoint/2010/main" val="1270033696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149350" y="703263"/>
            <a:ext cx="48926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cs-CZ" altLang="x-none" sz="2800" b="1">
                <a:solidFill>
                  <a:srgbClr val="000066"/>
                </a:solidFill>
              </a:rPr>
              <a:t>LOGISTICKÝ PROBLÉM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149350" y="1550988"/>
            <a:ext cx="6908800" cy="308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l"/>
            <a:r>
              <a:rPr lang="cs-CZ" altLang="x-none" sz="2800" b="1">
                <a:solidFill>
                  <a:srgbClr val="000066"/>
                </a:solidFill>
              </a:rPr>
              <a:t>Mezi okamžikem vzniku potřeby vstupu a okamžikem jeho dodání může dojít ke změnám:</a:t>
            </a:r>
          </a:p>
          <a:p>
            <a:pPr algn="l">
              <a:buFont typeface="Wingdings" charset="2"/>
              <a:buChar char="§"/>
            </a:pPr>
            <a:r>
              <a:rPr lang="cs-CZ" altLang="x-none" sz="2800" b="1">
                <a:solidFill>
                  <a:srgbClr val="000066"/>
                </a:solidFill>
              </a:rPr>
              <a:t>  specifikací pro objednané položky</a:t>
            </a:r>
          </a:p>
          <a:p>
            <a:pPr algn="l">
              <a:buFont typeface="Wingdings" charset="2"/>
              <a:buChar char="§"/>
            </a:pPr>
            <a:r>
              <a:rPr lang="cs-CZ" altLang="x-none" sz="2800" b="1">
                <a:solidFill>
                  <a:srgbClr val="000066"/>
                </a:solidFill>
              </a:rPr>
              <a:t>  požadovaných množství</a:t>
            </a:r>
          </a:p>
          <a:p>
            <a:pPr algn="l">
              <a:buFont typeface="Wingdings" charset="2"/>
              <a:buChar char="§"/>
            </a:pPr>
            <a:r>
              <a:rPr lang="cs-CZ" altLang="x-none" sz="2800" b="1">
                <a:solidFill>
                  <a:srgbClr val="000066"/>
                </a:solidFill>
              </a:rPr>
              <a:t>  cílového místa pro dodání</a:t>
            </a:r>
          </a:p>
          <a:p>
            <a:pPr algn="l">
              <a:buFont typeface="Wingdings" charset="2"/>
              <a:buChar char="§"/>
            </a:pPr>
            <a:r>
              <a:rPr lang="cs-CZ" altLang="x-none" sz="2800" b="1">
                <a:solidFill>
                  <a:srgbClr val="000066"/>
                </a:solidFill>
              </a:rPr>
              <a:t>  atd.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149350" y="5126038"/>
            <a:ext cx="7251700" cy="1022350"/>
          </a:xfrm>
          <a:prstGeom prst="rect">
            <a:avLst/>
          </a:prstGeom>
          <a:noFill/>
          <a:ln w="76200">
            <a:pattFill prst="pct50">
              <a:fgClr>
                <a:srgbClr val="000066"/>
              </a:fgClr>
              <a:bgClr>
                <a:srgbClr val="FFFFFF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cs-CZ" altLang="x-none" sz="2800" b="1">
                <a:solidFill>
                  <a:srgbClr val="000066"/>
                </a:solidFill>
              </a:rPr>
              <a:t>Řídit informační a hmotné toky tak, aby efekt procesu nakupování byl maximální!</a:t>
            </a:r>
          </a:p>
        </p:txBody>
      </p:sp>
    </p:spTree>
    <p:extLst>
      <p:ext uri="{BB962C8B-B14F-4D97-AF65-F5344CB8AC3E}">
        <p14:creationId xmlns:p14="http://schemas.microsoft.com/office/powerpoint/2010/main" val="513528623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Bývá zajišťováno </a:t>
            </a:r>
          </a:p>
          <a:p>
            <a:r>
              <a:rPr lang="cs-CZ" dirty="0" smtClean="0"/>
              <a:t>speciálními útvary, většinou působícími jako součást vedení výrobních provozů,</a:t>
            </a:r>
          </a:p>
          <a:p>
            <a:r>
              <a:rPr lang="cs-CZ" dirty="0" smtClean="0"/>
              <a:t>dále</a:t>
            </a:r>
          </a:p>
          <a:p>
            <a:r>
              <a:rPr lang="cs-CZ" dirty="0" smtClean="0"/>
              <a:t>Pracovníky odpovědnými za plánování a řízení výroby na dílnách</a:t>
            </a:r>
          </a:p>
          <a:p>
            <a:pPr lvl="1"/>
            <a:r>
              <a:rPr lang="cs-CZ" dirty="0" smtClean="0"/>
              <a:t>Mistry,</a:t>
            </a:r>
          </a:p>
          <a:p>
            <a:pPr lvl="1"/>
            <a:r>
              <a:rPr lang="cs-CZ" dirty="0" smtClean="0"/>
              <a:t>Dílenskými plánovači,</a:t>
            </a:r>
          </a:p>
          <a:p>
            <a:pPr lvl="1"/>
            <a:r>
              <a:rPr lang="cs-CZ" dirty="0" smtClean="0"/>
              <a:t>Pracovníky ve skladech a</a:t>
            </a:r>
          </a:p>
          <a:p>
            <a:pPr lvl="1"/>
            <a:r>
              <a:rPr lang="cs-CZ" dirty="0" smtClean="0"/>
              <a:t>Pracovníky v některých dalších útvarech souvisejících s výrobou. 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err="1" smtClean="0"/>
              <a:t>Operativní</a:t>
            </a:r>
            <a:r>
              <a:rPr lang="sk-SK" dirty="0" smtClean="0"/>
              <a:t> </a:t>
            </a:r>
            <a:r>
              <a:rPr lang="sk-SK" dirty="0" err="1" smtClean="0"/>
              <a:t>řízení</a:t>
            </a:r>
            <a:r>
              <a:rPr lang="sk-SK" dirty="0" smtClean="0"/>
              <a:t> výroby </a:t>
            </a:r>
            <a:endParaRPr lang="cs-CZ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922338" y="481013"/>
            <a:ext cx="3249612" cy="6262687"/>
            <a:chOff x="581" y="303"/>
            <a:chExt cx="2047" cy="3945"/>
          </a:xfrm>
        </p:grpSpPr>
        <p:sp>
          <p:nvSpPr>
            <p:cNvPr id="8214" name="Rectangle 3"/>
            <p:cNvSpPr>
              <a:spLocks noChangeArrowheads="1"/>
            </p:cNvSpPr>
            <p:nvPr/>
          </p:nvSpPr>
          <p:spPr bwMode="auto">
            <a:xfrm>
              <a:off x="581" y="303"/>
              <a:ext cx="2040" cy="36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r>
                <a:rPr lang="cs-CZ" altLang="x-none" sz="2400" b="1">
                  <a:solidFill>
                    <a:srgbClr val="000066"/>
                  </a:solidFill>
                </a:rPr>
                <a:t>zákazník</a:t>
              </a:r>
            </a:p>
          </p:txBody>
        </p:sp>
        <p:sp>
          <p:nvSpPr>
            <p:cNvPr id="8215" name="Rectangle 4"/>
            <p:cNvSpPr>
              <a:spLocks noChangeArrowheads="1"/>
            </p:cNvSpPr>
            <p:nvPr/>
          </p:nvSpPr>
          <p:spPr bwMode="auto">
            <a:xfrm>
              <a:off x="581" y="959"/>
              <a:ext cx="2040" cy="36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r>
                <a:rPr lang="cs-CZ" altLang="x-none" sz="2400" b="1">
                  <a:solidFill>
                    <a:srgbClr val="000066"/>
                  </a:solidFill>
                </a:rPr>
                <a:t>montáž</a:t>
              </a:r>
            </a:p>
          </p:txBody>
        </p:sp>
        <p:sp>
          <p:nvSpPr>
            <p:cNvPr id="8216" name="Rectangle 5"/>
            <p:cNvSpPr>
              <a:spLocks noChangeArrowheads="1"/>
            </p:cNvSpPr>
            <p:nvPr/>
          </p:nvSpPr>
          <p:spPr bwMode="auto">
            <a:xfrm>
              <a:off x="581" y="1615"/>
              <a:ext cx="2040" cy="36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r>
                <a:rPr lang="cs-CZ" altLang="x-none" sz="2400" b="1">
                  <a:solidFill>
                    <a:srgbClr val="000066"/>
                  </a:solidFill>
                </a:rPr>
                <a:t>předmontáž</a:t>
              </a:r>
            </a:p>
          </p:txBody>
        </p:sp>
        <p:sp>
          <p:nvSpPr>
            <p:cNvPr id="8217" name="Rectangle 6"/>
            <p:cNvSpPr>
              <a:spLocks noChangeArrowheads="1"/>
            </p:cNvSpPr>
            <p:nvPr/>
          </p:nvSpPr>
          <p:spPr bwMode="auto">
            <a:xfrm>
              <a:off x="581" y="2272"/>
              <a:ext cx="2040" cy="36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r>
                <a:rPr lang="cs-CZ" altLang="x-none" sz="2400" b="1">
                  <a:solidFill>
                    <a:srgbClr val="000066"/>
                  </a:solidFill>
                </a:rPr>
                <a:t>rozpracování</a:t>
              </a:r>
            </a:p>
          </p:txBody>
        </p:sp>
        <p:sp>
          <p:nvSpPr>
            <p:cNvPr id="8218" name="Rectangle 7"/>
            <p:cNvSpPr>
              <a:spLocks noChangeArrowheads="1"/>
            </p:cNvSpPr>
            <p:nvPr/>
          </p:nvSpPr>
          <p:spPr bwMode="auto">
            <a:xfrm>
              <a:off x="581" y="2928"/>
              <a:ext cx="2040" cy="36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r>
                <a:rPr lang="cs-CZ" altLang="x-none" sz="2400" b="1">
                  <a:solidFill>
                    <a:srgbClr val="000066"/>
                  </a:solidFill>
                </a:rPr>
                <a:t>polotovar</a:t>
              </a:r>
            </a:p>
          </p:txBody>
        </p:sp>
        <p:sp>
          <p:nvSpPr>
            <p:cNvPr id="8219" name="Rectangle 8"/>
            <p:cNvSpPr>
              <a:spLocks noChangeArrowheads="1"/>
            </p:cNvSpPr>
            <p:nvPr/>
          </p:nvSpPr>
          <p:spPr bwMode="auto">
            <a:xfrm>
              <a:off x="581" y="3585"/>
              <a:ext cx="2040" cy="36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r>
                <a:rPr lang="cs-CZ" altLang="x-none" sz="2400" b="1">
                  <a:solidFill>
                    <a:srgbClr val="000066"/>
                  </a:solidFill>
                </a:rPr>
                <a:t>surovina</a:t>
              </a:r>
            </a:p>
          </p:txBody>
        </p:sp>
        <p:sp>
          <p:nvSpPr>
            <p:cNvPr id="8220" name="Rectangle 9" descr="50%"/>
            <p:cNvSpPr>
              <a:spLocks noChangeArrowheads="1"/>
            </p:cNvSpPr>
            <p:nvPr/>
          </p:nvSpPr>
          <p:spPr bwMode="auto">
            <a:xfrm>
              <a:off x="581" y="744"/>
              <a:ext cx="2040" cy="136"/>
            </a:xfrm>
            <a:prstGeom prst="rect">
              <a:avLst/>
            </a:prstGeom>
            <a:pattFill prst="pct50">
              <a:fgClr>
                <a:srgbClr val="000066"/>
              </a:fgClr>
              <a:bgClr>
                <a:srgbClr val="FFFFFF"/>
              </a:bgClr>
            </a:pattFill>
            <a:ln w="19050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8221" name="Rectangle 10" descr="50%"/>
            <p:cNvSpPr>
              <a:spLocks noChangeArrowheads="1"/>
            </p:cNvSpPr>
            <p:nvPr/>
          </p:nvSpPr>
          <p:spPr bwMode="auto">
            <a:xfrm>
              <a:off x="581" y="1401"/>
              <a:ext cx="2040" cy="136"/>
            </a:xfrm>
            <a:prstGeom prst="rect">
              <a:avLst/>
            </a:prstGeom>
            <a:pattFill prst="pct50">
              <a:fgClr>
                <a:srgbClr val="000066"/>
              </a:fgClr>
              <a:bgClr>
                <a:srgbClr val="FFFFFF"/>
              </a:bgClr>
            </a:pattFill>
            <a:ln w="19050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8222" name="Rectangle 11" descr="50%"/>
            <p:cNvSpPr>
              <a:spLocks noChangeArrowheads="1"/>
            </p:cNvSpPr>
            <p:nvPr/>
          </p:nvSpPr>
          <p:spPr bwMode="auto">
            <a:xfrm>
              <a:off x="581" y="2057"/>
              <a:ext cx="2040" cy="136"/>
            </a:xfrm>
            <a:prstGeom prst="rect">
              <a:avLst/>
            </a:prstGeom>
            <a:pattFill prst="pct50">
              <a:fgClr>
                <a:srgbClr val="000066"/>
              </a:fgClr>
              <a:bgClr>
                <a:srgbClr val="FFFFFF"/>
              </a:bgClr>
            </a:pattFill>
            <a:ln w="19050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8223" name="Rectangle 12" descr="50%"/>
            <p:cNvSpPr>
              <a:spLocks noChangeArrowheads="1"/>
            </p:cNvSpPr>
            <p:nvPr/>
          </p:nvSpPr>
          <p:spPr bwMode="auto">
            <a:xfrm>
              <a:off x="581" y="2713"/>
              <a:ext cx="2040" cy="136"/>
            </a:xfrm>
            <a:prstGeom prst="rect">
              <a:avLst/>
            </a:prstGeom>
            <a:pattFill prst="pct50">
              <a:fgClr>
                <a:srgbClr val="000066"/>
              </a:fgClr>
              <a:bgClr>
                <a:srgbClr val="FFFFFF"/>
              </a:bgClr>
            </a:pattFill>
            <a:ln w="19050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8224" name="Rectangle 13" descr="50%"/>
            <p:cNvSpPr>
              <a:spLocks noChangeArrowheads="1"/>
            </p:cNvSpPr>
            <p:nvPr/>
          </p:nvSpPr>
          <p:spPr bwMode="auto">
            <a:xfrm>
              <a:off x="581" y="3370"/>
              <a:ext cx="2040" cy="136"/>
            </a:xfrm>
            <a:prstGeom prst="rect">
              <a:avLst/>
            </a:prstGeom>
            <a:pattFill prst="pct50">
              <a:fgClr>
                <a:srgbClr val="000066"/>
              </a:fgClr>
              <a:bgClr>
                <a:srgbClr val="FFFFFF"/>
              </a:bgClr>
            </a:pattFill>
            <a:ln w="19050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8225" name="AutoShape 14"/>
            <p:cNvSpPr>
              <a:spLocks noChangeArrowheads="1"/>
            </p:cNvSpPr>
            <p:nvPr/>
          </p:nvSpPr>
          <p:spPr bwMode="auto">
            <a:xfrm>
              <a:off x="1529" y="587"/>
              <a:ext cx="144" cy="372"/>
            </a:xfrm>
            <a:prstGeom prst="upArrow">
              <a:avLst>
                <a:gd name="adj1" fmla="val 66667"/>
                <a:gd name="adj2" fmla="val 50698"/>
              </a:avLst>
            </a:prstGeom>
            <a:solidFill>
              <a:srgbClr val="CCECFF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8226" name="AutoShape 15"/>
            <p:cNvSpPr>
              <a:spLocks noChangeArrowheads="1"/>
            </p:cNvSpPr>
            <p:nvPr/>
          </p:nvSpPr>
          <p:spPr bwMode="auto">
            <a:xfrm>
              <a:off x="1529" y="1243"/>
              <a:ext cx="144" cy="372"/>
            </a:xfrm>
            <a:prstGeom prst="upArrow">
              <a:avLst>
                <a:gd name="adj1" fmla="val 66667"/>
                <a:gd name="adj2" fmla="val 50698"/>
              </a:avLst>
            </a:prstGeom>
            <a:solidFill>
              <a:srgbClr val="CCECFF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8227" name="AutoShape 16"/>
            <p:cNvSpPr>
              <a:spLocks noChangeArrowheads="1"/>
            </p:cNvSpPr>
            <p:nvPr/>
          </p:nvSpPr>
          <p:spPr bwMode="auto">
            <a:xfrm>
              <a:off x="1529" y="1900"/>
              <a:ext cx="144" cy="372"/>
            </a:xfrm>
            <a:prstGeom prst="upArrow">
              <a:avLst>
                <a:gd name="adj1" fmla="val 66667"/>
                <a:gd name="adj2" fmla="val 50698"/>
              </a:avLst>
            </a:prstGeom>
            <a:solidFill>
              <a:srgbClr val="CCECFF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8228" name="AutoShape 17"/>
            <p:cNvSpPr>
              <a:spLocks noChangeArrowheads="1"/>
            </p:cNvSpPr>
            <p:nvPr/>
          </p:nvSpPr>
          <p:spPr bwMode="auto">
            <a:xfrm>
              <a:off x="1529" y="2556"/>
              <a:ext cx="144" cy="372"/>
            </a:xfrm>
            <a:prstGeom prst="upArrow">
              <a:avLst>
                <a:gd name="adj1" fmla="val 66667"/>
                <a:gd name="adj2" fmla="val 50698"/>
              </a:avLst>
            </a:prstGeom>
            <a:solidFill>
              <a:srgbClr val="CCECFF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8229" name="AutoShape 18"/>
            <p:cNvSpPr>
              <a:spLocks noChangeArrowheads="1"/>
            </p:cNvSpPr>
            <p:nvPr/>
          </p:nvSpPr>
          <p:spPr bwMode="auto">
            <a:xfrm>
              <a:off x="1529" y="3219"/>
              <a:ext cx="144" cy="372"/>
            </a:xfrm>
            <a:prstGeom prst="upArrow">
              <a:avLst>
                <a:gd name="adj1" fmla="val 66667"/>
                <a:gd name="adj2" fmla="val 50698"/>
              </a:avLst>
            </a:prstGeom>
            <a:solidFill>
              <a:srgbClr val="CCECFF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sp>
          <p:nvSpPr>
            <p:cNvPr id="8230" name="AutoShape 19"/>
            <p:cNvSpPr>
              <a:spLocks noChangeArrowheads="1"/>
            </p:cNvSpPr>
            <p:nvPr/>
          </p:nvSpPr>
          <p:spPr bwMode="auto">
            <a:xfrm>
              <a:off x="1529" y="3876"/>
              <a:ext cx="144" cy="372"/>
            </a:xfrm>
            <a:prstGeom prst="upArrow">
              <a:avLst>
                <a:gd name="adj1" fmla="val 66667"/>
                <a:gd name="adj2" fmla="val 50698"/>
              </a:avLst>
            </a:prstGeom>
            <a:solidFill>
              <a:srgbClr val="CCECFF"/>
            </a:solidFill>
            <a:ln w="9525">
              <a:solidFill>
                <a:srgbClr val="000066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x-none" altLang="x-none"/>
            </a:p>
          </p:txBody>
        </p:sp>
        <p:cxnSp>
          <p:nvCxnSpPr>
            <p:cNvPr id="8231" name="AutoShape 20"/>
            <p:cNvCxnSpPr>
              <a:cxnSpLocks noChangeShapeType="1"/>
              <a:stCxn id="8219" idx="3"/>
              <a:endCxn id="8218" idx="3"/>
            </p:cNvCxnSpPr>
            <p:nvPr/>
          </p:nvCxnSpPr>
          <p:spPr bwMode="auto">
            <a:xfrm flipV="1">
              <a:off x="2627" y="3110"/>
              <a:ext cx="1" cy="657"/>
            </a:xfrm>
            <a:prstGeom prst="curvedConnector3">
              <a:avLst>
                <a:gd name="adj1" fmla="val 13800005"/>
              </a:avLst>
            </a:prstGeom>
            <a:noFill/>
            <a:ln w="12700">
              <a:solidFill>
                <a:srgbClr val="000066"/>
              </a:solidFill>
              <a:round/>
              <a:headEnd type="stealth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32" name="AutoShape 21"/>
            <p:cNvCxnSpPr>
              <a:cxnSpLocks noChangeShapeType="1"/>
              <a:stCxn id="8218" idx="3"/>
              <a:endCxn id="8217" idx="3"/>
            </p:cNvCxnSpPr>
            <p:nvPr/>
          </p:nvCxnSpPr>
          <p:spPr bwMode="auto">
            <a:xfrm flipV="1">
              <a:off x="2627" y="2454"/>
              <a:ext cx="1" cy="656"/>
            </a:xfrm>
            <a:prstGeom prst="curvedConnector3">
              <a:avLst>
                <a:gd name="adj1" fmla="val 13800005"/>
              </a:avLst>
            </a:prstGeom>
            <a:noFill/>
            <a:ln w="12700">
              <a:solidFill>
                <a:srgbClr val="000066"/>
              </a:solidFill>
              <a:round/>
              <a:headEnd type="stealth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33" name="AutoShape 22"/>
            <p:cNvCxnSpPr>
              <a:cxnSpLocks noChangeShapeType="1"/>
              <a:stCxn id="8217" idx="3"/>
              <a:endCxn id="8216" idx="3"/>
            </p:cNvCxnSpPr>
            <p:nvPr/>
          </p:nvCxnSpPr>
          <p:spPr bwMode="auto">
            <a:xfrm flipV="1">
              <a:off x="2627" y="1797"/>
              <a:ext cx="1" cy="657"/>
            </a:xfrm>
            <a:prstGeom prst="curvedConnector3">
              <a:avLst>
                <a:gd name="adj1" fmla="val 13800005"/>
              </a:avLst>
            </a:prstGeom>
            <a:noFill/>
            <a:ln w="12700">
              <a:solidFill>
                <a:srgbClr val="000066"/>
              </a:solidFill>
              <a:round/>
              <a:headEnd type="stealth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34" name="AutoShape 23"/>
            <p:cNvCxnSpPr>
              <a:cxnSpLocks noChangeShapeType="1"/>
              <a:stCxn id="8216" idx="3"/>
              <a:endCxn id="8215" idx="3"/>
            </p:cNvCxnSpPr>
            <p:nvPr/>
          </p:nvCxnSpPr>
          <p:spPr bwMode="auto">
            <a:xfrm flipV="1">
              <a:off x="2627" y="1141"/>
              <a:ext cx="1" cy="656"/>
            </a:xfrm>
            <a:prstGeom prst="curvedConnector3">
              <a:avLst>
                <a:gd name="adj1" fmla="val 13800005"/>
              </a:avLst>
            </a:prstGeom>
            <a:noFill/>
            <a:ln w="12700">
              <a:solidFill>
                <a:srgbClr val="000066"/>
              </a:solidFill>
              <a:round/>
              <a:headEnd type="stealth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35" name="AutoShape 24"/>
            <p:cNvCxnSpPr>
              <a:cxnSpLocks noChangeShapeType="1"/>
              <a:stCxn id="8215" idx="3"/>
              <a:endCxn id="8214" idx="3"/>
            </p:cNvCxnSpPr>
            <p:nvPr/>
          </p:nvCxnSpPr>
          <p:spPr bwMode="auto">
            <a:xfrm flipV="1">
              <a:off x="2627" y="485"/>
              <a:ext cx="1" cy="656"/>
            </a:xfrm>
            <a:prstGeom prst="curvedConnector3">
              <a:avLst>
                <a:gd name="adj1" fmla="val 13800005"/>
              </a:avLst>
            </a:prstGeom>
            <a:noFill/>
            <a:ln w="12700">
              <a:solidFill>
                <a:srgbClr val="000066"/>
              </a:solidFill>
              <a:round/>
              <a:headEnd type="stealth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195" name="Group 25"/>
          <p:cNvGrpSpPr>
            <a:grpSpLocks/>
          </p:cNvGrpSpPr>
          <p:nvPr/>
        </p:nvGrpSpPr>
        <p:grpSpPr bwMode="auto">
          <a:xfrm>
            <a:off x="4678363" y="438150"/>
            <a:ext cx="704850" cy="6153150"/>
            <a:chOff x="2947" y="276"/>
            <a:chExt cx="444" cy="3876"/>
          </a:xfrm>
        </p:grpSpPr>
        <p:grpSp>
          <p:nvGrpSpPr>
            <p:cNvPr id="8205" name="Group 26"/>
            <p:cNvGrpSpPr>
              <a:grpSpLocks/>
            </p:cNvGrpSpPr>
            <p:nvPr/>
          </p:nvGrpSpPr>
          <p:grpSpPr bwMode="auto">
            <a:xfrm>
              <a:off x="2947" y="794"/>
              <a:ext cx="444" cy="29"/>
              <a:chOff x="3156" y="744"/>
              <a:chExt cx="444" cy="29"/>
            </a:xfrm>
          </p:grpSpPr>
          <p:sp>
            <p:nvSpPr>
              <p:cNvPr id="8212" name="Line 27"/>
              <p:cNvSpPr>
                <a:spLocks noChangeShapeType="1"/>
              </p:cNvSpPr>
              <p:nvPr/>
            </p:nvSpPr>
            <p:spPr bwMode="auto">
              <a:xfrm>
                <a:off x="3156" y="744"/>
                <a:ext cx="444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13" name="Line 28"/>
              <p:cNvSpPr>
                <a:spLocks noChangeShapeType="1"/>
              </p:cNvSpPr>
              <p:nvPr/>
            </p:nvSpPr>
            <p:spPr bwMode="auto">
              <a:xfrm>
                <a:off x="3156" y="773"/>
                <a:ext cx="444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8206" name="Group 29"/>
            <p:cNvGrpSpPr>
              <a:grpSpLocks/>
            </p:cNvGrpSpPr>
            <p:nvPr/>
          </p:nvGrpSpPr>
          <p:grpSpPr bwMode="auto">
            <a:xfrm>
              <a:off x="2947" y="3423"/>
              <a:ext cx="444" cy="29"/>
              <a:chOff x="3156" y="744"/>
              <a:chExt cx="444" cy="29"/>
            </a:xfrm>
          </p:grpSpPr>
          <p:sp>
            <p:nvSpPr>
              <p:cNvPr id="8210" name="Line 30"/>
              <p:cNvSpPr>
                <a:spLocks noChangeShapeType="1"/>
              </p:cNvSpPr>
              <p:nvPr/>
            </p:nvSpPr>
            <p:spPr bwMode="auto">
              <a:xfrm>
                <a:off x="3156" y="744"/>
                <a:ext cx="444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11" name="Line 31"/>
              <p:cNvSpPr>
                <a:spLocks noChangeShapeType="1"/>
              </p:cNvSpPr>
              <p:nvPr/>
            </p:nvSpPr>
            <p:spPr bwMode="auto">
              <a:xfrm>
                <a:off x="3156" y="773"/>
                <a:ext cx="444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8207" name="Line 32"/>
            <p:cNvSpPr>
              <a:spLocks noChangeShapeType="1"/>
            </p:cNvSpPr>
            <p:nvPr/>
          </p:nvSpPr>
          <p:spPr bwMode="auto">
            <a:xfrm>
              <a:off x="3169" y="3456"/>
              <a:ext cx="0" cy="696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208" name="Line 33"/>
            <p:cNvSpPr>
              <a:spLocks noChangeShapeType="1"/>
            </p:cNvSpPr>
            <p:nvPr/>
          </p:nvSpPr>
          <p:spPr bwMode="auto">
            <a:xfrm flipV="1">
              <a:off x="3169" y="828"/>
              <a:ext cx="0" cy="2592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209" name="Line 34"/>
            <p:cNvSpPr>
              <a:spLocks noChangeShapeType="1"/>
            </p:cNvSpPr>
            <p:nvPr/>
          </p:nvSpPr>
          <p:spPr bwMode="auto">
            <a:xfrm flipV="1">
              <a:off x="3169" y="276"/>
              <a:ext cx="0" cy="516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196" name="Text Box 35"/>
          <p:cNvSpPr txBox="1">
            <a:spLocks noChangeArrowheads="1"/>
          </p:cNvSpPr>
          <p:nvPr/>
        </p:nvSpPr>
        <p:spPr bwMode="auto">
          <a:xfrm>
            <a:off x="5165725" y="592138"/>
            <a:ext cx="3094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cs-CZ" altLang="x-none" sz="2400" b="1">
                <a:solidFill>
                  <a:srgbClr val="000066"/>
                </a:solidFill>
              </a:rPr>
              <a:t>Distribuční logistika</a:t>
            </a:r>
          </a:p>
        </p:txBody>
      </p:sp>
      <p:sp>
        <p:nvSpPr>
          <p:cNvPr id="8197" name="Text Box 36"/>
          <p:cNvSpPr txBox="1">
            <a:spLocks noChangeArrowheads="1"/>
          </p:cNvSpPr>
          <p:nvPr/>
        </p:nvSpPr>
        <p:spPr bwMode="auto">
          <a:xfrm>
            <a:off x="5165725" y="3144838"/>
            <a:ext cx="3043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cs-CZ" altLang="x-none" sz="2400" b="1">
                <a:solidFill>
                  <a:srgbClr val="000066"/>
                </a:solidFill>
              </a:rPr>
              <a:t>Podniková logistika</a:t>
            </a:r>
          </a:p>
        </p:txBody>
      </p:sp>
      <p:sp>
        <p:nvSpPr>
          <p:cNvPr id="8198" name="Text Box 37"/>
          <p:cNvSpPr txBox="1">
            <a:spLocks noChangeArrowheads="1"/>
          </p:cNvSpPr>
          <p:nvPr/>
        </p:nvSpPr>
        <p:spPr bwMode="auto">
          <a:xfrm>
            <a:off x="5165725" y="5754688"/>
            <a:ext cx="31797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cs-CZ" altLang="x-none" sz="2400" b="1">
                <a:solidFill>
                  <a:srgbClr val="000066"/>
                </a:solidFill>
              </a:rPr>
              <a:t>Zásobovací logistika</a:t>
            </a:r>
          </a:p>
        </p:txBody>
      </p:sp>
      <p:grpSp>
        <p:nvGrpSpPr>
          <p:cNvPr id="8199" name="Group 38"/>
          <p:cNvGrpSpPr>
            <a:grpSpLocks/>
          </p:cNvGrpSpPr>
          <p:nvPr/>
        </p:nvGrpSpPr>
        <p:grpSpPr bwMode="auto">
          <a:xfrm>
            <a:off x="366713" y="2468563"/>
            <a:ext cx="457200" cy="2497137"/>
            <a:chOff x="231" y="1555"/>
            <a:chExt cx="288" cy="1573"/>
          </a:xfrm>
        </p:grpSpPr>
        <p:sp>
          <p:nvSpPr>
            <p:cNvPr id="8203" name="Text Box 39"/>
            <p:cNvSpPr txBox="1">
              <a:spLocks noChangeArrowheads="1"/>
            </p:cNvSpPr>
            <p:nvPr/>
          </p:nvSpPr>
          <p:spPr bwMode="auto">
            <a:xfrm rot="-5400000">
              <a:off x="-307" y="2302"/>
              <a:ext cx="13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r>
                <a:rPr lang="cs-CZ" altLang="x-none" sz="2400" b="1">
                  <a:solidFill>
                    <a:srgbClr val="000066"/>
                  </a:solidFill>
                </a:rPr>
                <a:t>Tok materiálu</a:t>
              </a:r>
            </a:p>
          </p:txBody>
        </p:sp>
        <p:sp>
          <p:nvSpPr>
            <p:cNvPr id="8204" name="Line 40"/>
            <p:cNvSpPr>
              <a:spLocks noChangeShapeType="1"/>
            </p:cNvSpPr>
            <p:nvPr/>
          </p:nvSpPr>
          <p:spPr bwMode="auto">
            <a:xfrm flipV="1">
              <a:off x="375" y="1555"/>
              <a:ext cx="0" cy="178"/>
            </a:xfrm>
            <a:prstGeom prst="line">
              <a:avLst/>
            </a:prstGeom>
            <a:noFill/>
            <a:ln w="95250">
              <a:solidFill>
                <a:srgbClr val="00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8200" name="Group 41"/>
          <p:cNvGrpSpPr>
            <a:grpSpLocks/>
          </p:cNvGrpSpPr>
          <p:nvPr/>
        </p:nvGrpSpPr>
        <p:grpSpPr bwMode="auto">
          <a:xfrm>
            <a:off x="4422775" y="2166938"/>
            <a:ext cx="457200" cy="2482850"/>
            <a:chOff x="2786" y="1365"/>
            <a:chExt cx="288" cy="1564"/>
          </a:xfrm>
        </p:grpSpPr>
        <p:sp>
          <p:nvSpPr>
            <p:cNvPr id="8201" name="Text Box 42"/>
            <p:cNvSpPr txBox="1">
              <a:spLocks noChangeArrowheads="1"/>
            </p:cNvSpPr>
            <p:nvPr/>
          </p:nvSpPr>
          <p:spPr bwMode="auto">
            <a:xfrm rot="-5400000">
              <a:off x="2243" y="1908"/>
              <a:ext cx="137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1pPr>
              <a:lvl2pPr marL="742950" indent="-28575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2pPr>
              <a:lvl3pPr marL="11430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3pPr>
              <a:lvl4pPr marL="16002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4pPr>
              <a:lvl5pPr marL="2057400" indent="-228600" eaLnBrk="0" hangingPunct="0">
                <a:defRPr sz="1000">
                  <a:solidFill>
                    <a:schemeClr val="bg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chemeClr val="bg1"/>
                  </a:solidFill>
                  <a:latin typeface="Arial" charset="0"/>
                </a:defRPr>
              </a:lvl9pPr>
            </a:lstStyle>
            <a:p>
              <a:r>
                <a:rPr lang="cs-CZ" altLang="x-none" sz="2400" b="1">
                  <a:solidFill>
                    <a:srgbClr val="000066"/>
                  </a:solidFill>
                </a:rPr>
                <a:t>Tok informací</a:t>
              </a:r>
            </a:p>
          </p:txBody>
        </p:sp>
        <p:sp>
          <p:nvSpPr>
            <p:cNvPr id="8202" name="Line 43"/>
            <p:cNvSpPr>
              <a:spLocks noChangeShapeType="1"/>
            </p:cNvSpPr>
            <p:nvPr/>
          </p:nvSpPr>
          <p:spPr bwMode="auto">
            <a:xfrm>
              <a:off x="2930" y="2751"/>
              <a:ext cx="0" cy="178"/>
            </a:xfrm>
            <a:prstGeom prst="line">
              <a:avLst/>
            </a:prstGeom>
            <a:noFill/>
            <a:ln w="95250">
              <a:solidFill>
                <a:srgbClr val="00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467348034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343150" y="582613"/>
            <a:ext cx="43386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cs-CZ" altLang="x-none" sz="2400" b="1">
                <a:solidFill>
                  <a:srgbClr val="000066"/>
                </a:solidFill>
              </a:rPr>
              <a:t>Vztah odběratel – dodavatel</a:t>
            </a:r>
          </a:p>
        </p:txBody>
      </p:sp>
      <p:grpSp>
        <p:nvGrpSpPr>
          <p:cNvPr id="13315" name="Skupina 44"/>
          <p:cNvGrpSpPr>
            <a:grpSpLocks/>
          </p:cNvGrpSpPr>
          <p:nvPr/>
        </p:nvGrpSpPr>
        <p:grpSpPr bwMode="auto">
          <a:xfrm>
            <a:off x="1331913" y="1071563"/>
            <a:ext cx="5892800" cy="4083050"/>
            <a:chOff x="1332000" y="1071563"/>
            <a:chExt cx="5893484" cy="4083637"/>
          </a:xfrm>
        </p:grpSpPr>
        <p:grpSp>
          <p:nvGrpSpPr>
            <p:cNvPr id="13317" name="Skupina 41"/>
            <p:cNvGrpSpPr>
              <a:grpSpLocks/>
            </p:cNvGrpSpPr>
            <p:nvPr/>
          </p:nvGrpSpPr>
          <p:grpSpPr bwMode="auto">
            <a:xfrm>
              <a:off x="6060594" y="4795200"/>
              <a:ext cx="1164890" cy="360000"/>
              <a:chOff x="6072198" y="4714884"/>
              <a:chExt cx="1164890" cy="360000"/>
            </a:xfrm>
          </p:grpSpPr>
          <p:sp>
            <p:nvSpPr>
              <p:cNvPr id="13333" name="Line 18"/>
              <p:cNvSpPr>
                <a:spLocks noChangeShapeType="1"/>
              </p:cNvSpPr>
              <p:nvPr/>
            </p:nvSpPr>
            <p:spPr bwMode="auto">
              <a:xfrm>
                <a:off x="6156000" y="4714884"/>
                <a:ext cx="1081088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34" name="Text Box 19"/>
              <p:cNvSpPr txBox="1">
                <a:spLocks noChangeArrowheads="1"/>
              </p:cNvSpPr>
              <p:nvPr/>
            </p:nvSpPr>
            <p:spPr bwMode="auto">
              <a:xfrm>
                <a:off x="6072198" y="4714884"/>
                <a:ext cx="539750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cs-CZ" altLang="x-none">
                    <a:solidFill>
                      <a:srgbClr val="000066"/>
                    </a:solidFill>
                  </a:rPr>
                  <a:t>čas</a:t>
                </a:r>
              </a:p>
            </p:txBody>
          </p:sp>
        </p:grpSp>
        <p:grpSp>
          <p:nvGrpSpPr>
            <p:cNvPr id="13318" name="Skupina 40"/>
            <p:cNvGrpSpPr>
              <a:grpSpLocks/>
            </p:cNvGrpSpPr>
            <p:nvPr/>
          </p:nvGrpSpPr>
          <p:grpSpPr bwMode="auto">
            <a:xfrm>
              <a:off x="1332000" y="1071563"/>
              <a:ext cx="360000" cy="1708904"/>
              <a:chOff x="1400218" y="1782000"/>
              <a:chExt cx="360000" cy="1708904"/>
            </a:xfrm>
          </p:grpSpPr>
          <p:sp>
            <p:nvSpPr>
              <p:cNvPr id="13331" name="Line 21"/>
              <p:cNvSpPr>
                <a:spLocks noChangeShapeType="1"/>
              </p:cNvSpPr>
              <p:nvPr/>
            </p:nvSpPr>
            <p:spPr bwMode="auto">
              <a:xfrm rot="-5400000">
                <a:off x="948842" y="2592000"/>
                <a:ext cx="1620000" cy="0"/>
              </a:xfrm>
              <a:prstGeom prst="line">
                <a:avLst/>
              </a:prstGeom>
              <a:noFill/>
              <a:ln w="19050">
                <a:solidFill>
                  <a:srgbClr val="000066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32" name="Text Box 22"/>
              <p:cNvSpPr txBox="1">
                <a:spLocks noChangeArrowheads="1"/>
              </p:cNvSpPr>
              <p:nvPr/>
            </p:nvSpPr>
            <p:spPr bwMode="auto">
              <a:xfrm rot="-5400000">
                <a:off x="942043" y="2672729"/>
                <a:ext cx="1276350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cs-CZ" altLang="x-none">
                    <a:solidFill>
                      <a:srgbClr val="000066"/>
                    </a:solidFill>
                  </a:rPr>
                  <a:t>požadavky</a:t>
                </a:r>
              </a:p>
            </p:txBody>
          </p:sp>
        </p:grpSp>
        <p:grpSp>
          <p:nvGrpSpPr>
            <p:cNvPr id="13319" name="Skupina 52"/>
            <p:cNvGrpSpPr>
              <a:grpSpLocks/>
            </p:cNvGrpSpPr>
            <p:nvPr/>
          </p:nvGrpSpPr>
          <p:grpSpPr bwMode="auto">
            <a:xfrm>
              <a:off x="1824809" y="1071563"/>
              <a:ext cx="5400675" cy="3598862"/>
              <a:chOff x="1798638" y="1079500"/>
              <a:chExt cx="5400000" cy="3598863"/>
            </a:xfrm>
          </p:grpSpPr>
          <p:grpSp>
            <p:nvGrpSpPr>
              <p:cNvPr id="13320" name="Group 7"/>
              <p:cNvGrpSpPr>
                <a:grpSpLocks/>
              </p:cNvGrpSpPr>
              <p:nvPr/>
            </p:nvGrpSpPr>
            <p:grpSpPr bwMode="auto">
              <a:xfrm>
                <a:off x="1798638" y="1079500"/>
                <a:ext cx="5399088" cy="3598863"/>
                <a:chOff x="1133" y="680"/>
                <a:chExt cx="2268" cy="2267"/>
              </a:xfrm>
            </p:grpSpPr>
            <p:grpSp>
              <p:nvGrpSpPr>
                <p:cNvPr id="13325" name="Group 8"/>
                <p:cNvGrpSpPr>
                  <a:grpSpLocks/>
                </p:cNvGrpSpPr>
                <p:nvPr/>
              </p:nvGrpSpPr>
              <p:grpSpPr bwMode="auto">
                <a:xfrm>
                  <a:off x="1133" y="680"/>
                  <a:ext cx="2268" cy="2267"/>
                  <a:chOff x="1133" y="680"/>
                  <a:chExt cx="2268" cy="2267"/>
                </a:xfrm>
              </p:grpSpPr>
              <p:sp>
                <p:nvSpPr>
                  <p:cNvPr id="13327" name="Rectangle 9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33" y="680"/>
                    <a:ext cx="1134" cy="1134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66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x-none" altLang="x-none"/>
                  </a:p>
                </p:txBody>
              </p:sp>
              <p:sp>
                <p:nvSpPr>
                  <p:cNvPr id="13328" name="Rectangle 1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267" y="680"/>
                    <a:ext cx="1134" cy="1134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66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x-none" altLang="x-none"/>
                  </a:p>
                </p:txBody>
              </p:sp>
              <p:sp>
                <p:nvSpPr>
                  <p:cNvPr id="13329" name="Rectangle 1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1133" y="1813"/>
                    <a:ext cx="1134" cy="1134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66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x-none" altLang="x-none"/>
                  </a:p>
                </p:txBody>
              </p:sp>
              <p:sp>
                <p:nvSpPr>
                  <p:cNvPr id="13330" name="Rectangle 1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2267" y="1813"/>
                    <a:ext cx="1134" cy="1134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000066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5pPr>
                    <a:lvl6pPr marL="25146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6pPr>
                    <a:lvl7pPr marL="29718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7pPr>
                    <a:lvl8pPr marL="34290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8pPr>
                    <a:lvl9pPr marL="3886200" indent="-228600" algn="ctr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000">
                        <a:solidFill>
                          <a:schemeClr val="bg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x-none" altLang="x-none"/>
                  </a:p>
                </p:txBody>
              </p:sp>
            </p:grpSp>
            <p:sp>
              <p:nvSpPr>
                <p:cNvPr id="13326" name="Rectangle 13"/>
                <p:cNvSpPr>
                  <a:spLocks noChangeAspect="1" noChangeArrowheads="1"/>
                </p:cNvSpPr>
                <p:nvPr/>
              </p:nvSpPr>
              <p:spPr bwMode="auto">
                <a:xfrm>
                  <a:off x="1133" y="680"/>
                  <a:ext cx="2267" cy="2267"/>
                </a:xfrm>
                <a:prstGeom prst="rect">
                  <a:avLst/>
                </a:prstGeom>
                <a:noFill/>
                <a:ln w="25400">
                  <a:solidFill>
                    <a:srgbClr val="000066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000">
                      <a:solidFill>
                        <a:schemeClr val="bg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x-none" altLang="x-none"/>
                </a:p>
              </p:txBody>
            </p:sp>
          </p:grpSp>
          <p:grpSp>
            <p:nvGrpSpPr>
              <p:cNvPr id="13321" name="Skupina 48"/>
              <p:cNvGrpSpPr>
                <a:grpSpLocks/>
              </p:cNvGrpSpPr>
              <p:nvPr/>
            </p:nvGrpSpPr>
            <p:grpSpPr bwMode="auto">
              <a:xfrm>
                <a:off x="1798638" y="1079500"/>
                <a:ext cx="5400000" cy="3024000"/>
                <a:chOff x="2086946" y="1296000"/>
                <a:chExt cx="5400000" cy="3024000"/>
              </a:xfrm>
            </p:grpSpPr>
            <p:sp>
              <p:nvSpPr>
                <p:cNvPr id="13322" name="Freeform 1031"/>
                <p:cNvSpPr>
                  <a:spLocks/>
                </p:cNvSpPr>
                <p:nvPr/>
              </p:nvSpPr>
              <p:spPr bwMode="auto">
                <a:xfrm>
                  <a:off x="2086946" y="1296000"/>
                  <a:ext cx="5400000" cy="1872000"/>
                </a:xfrm>
                <a:custGeom>
                  <a:avLst/>
                  <a:gdLst>
                    <a:gd name="T0" fmla="*/ 0 w 3616"/>
                    <a:gd name="T1" fmla="*/ 2147483647 h 1481"/>
                    <a:gd name="T2" fmla="*/ 2147483647 w 3616"/>
                    <a:gd name="T3" fmla="*/ 2147483647 h 1481"/>
                    <a:gd name="T4" fmla="*/ 2147483647 w 3616"/>
                    <a:gd name="T5" fmla="*/ 2147483647 h 1481"/>
                    <a:gd name="T6" fmla="*/ 2147483647 w 3616"/>
                    <a:gd name="T7" fmla="*/ 2147483647 h 1481"/>
                    <a:gd name="T8" fmla="*/ 2147483647 w 3616"/>
                    <a:gd name="T9" fmla="*/ 2147483647 h 1481"/>
                    <a:gd name="T10" fmla="*/ 2147483647 w 3616"/>
                    <a:gd name="T11" fmla="*/ 2147483647 h 1481"/>
                    <a:gd name="T12" fmla="*/ 2147483647 w 3616"/>
                    <a:gd name="T13" fmla="*/ 0 h 148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616"/>
                    <a:gd name="T22" fmla="*/ 0 h 1481"/>
                    <a:gd name="T23" fmla="*/ 3616 w 3616"/>
                    <a:gd name="T24" fmla="*/ 1481 h 148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616" h="1481">
                      <a:moveTo>
                        <a:pt x="0" y="1481"/>
                      </a:moveTo>
                      <a:cubicBezTo>
                        <a:pt x="114" y="1463"/>
                        <a:pt x="445" y="1426"/>
                        <a:pt x="682" y="1375"/>
                      </a:cubicBezTo>
                      <a:cubicBezTo>
                        <a:pt x="919" y="1324"/>
                        <a:pt x="1173" y="1258"/>
                        <a:pt x="1422" y="1177"/>
                      </a:cubicBezTo>
                      <a:cubicBezTo>
                        <a:pt x="1671" y="1096"/>
                        <a:pt x="1938" y="992"/>
                        <a:pt x="2174" y="888"/>
                      </a:cubicBezTo>
                      <a:cubicBezTo>
                        <a:pt x="2410" y="784"/>
                        <a:pt x="2643" y="665"/>
                        <a:pt x="2836" y="553"/>
                      </a:cubicBezTo>
                      <a:cubicBezTo>
                        <a:pt x="3030" y="442"/>
                        <a:pt x="3210" y="310"/>
                        <a:pt x="3339" y="217"/>
                      </a:cubicBezTo>
                      <a:cubicBezTo>
                        <a:pt x="3469" y="125"/>
                        <a:pt x="3559" y="46"/>
                        <a:pt x="3616" y="0"/>
                      </a:cubicBezTo>
                    </a:path>
                  </a:pathLst>
                </a:custGeom>
                <a:noFill/>
                <a:ln w="28575">
                  <a:solidFill>
                    <a:srgbClr val="00006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3323" name="Freeform 1032"/>
                <p:cNvSpPr>
                  <a:spLocks/>
                </p:cNvSpPr>
                <p:nvPr/>
              </p:nvSpPr>
              <p:spPr bwMode="auto">
                <a:xfrm>
                  <a:off x="2086946" y="1800000"/>
                  <a:ext cx="5400000" cy="2520000"/>
                </a:xfrm>
                <a:custGeom>
                  <a:avLst/>
                  <a:gdLst>
                    <a:gd name="T0" fmla="*/ 0 w 3616"/>
                    <a:gd name="T1" fmla="*/ 2147483647 h 1841"/>
                    <a:gd name="T2" fmla="*/ 2147483647 w 3616"/>
                    <a:gd name="T3" fmla="*/ 2147483647 h 1841"/>
                    <a:gd name="T4" fmla="*/ 2147483647 w 3616"/>
                    <a:gd name="T5" fmla="*/ 2147483647 h 1841"/>
                    <a:gd name="T6" fmla="*/ 2147483647 w 3616"/>
                    <a:gd name="T7" fmla="*/ 2147483647 h 1841"/>
                    <a:gd name="T8" fmla="*/ 2147483647 w 3616"/>
                    <a:gd name="T9" fmla="*/ 2147483647 h 1841"/>
                    <a:gd name="T10" fmla="*/ 2147483647 w 3616"/>
                    <a:gd name="T11" fmla="*/ 2147483647 h 1841"/>
                    <a:gd name="T12" fmla="*/ 2147483647 w 3616"/>
                    <a:gd name="T13" fmla="*/ 0 h 184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616"/>
                    <a:gd name="T22" fmla="*/ 0 h 1841"/>
                    <a:gd name="T23" fmla="*/ 3616 w 3616"/>
                    <a:gd name="T24" fmla="*/ 1841 h 184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616" h="1841">
                      <a:moveTo>
                        <a:pt x="0" y="1841"/>
                      </a:moveTo>
                      <a:cubicBezTo>
                        <a:pt x="103" y="1822"/>
                        <a:pt x="392" y="1781"/>
                        <a:pt x="621" y="1715"/>
                      </a:cubicBezTo>
                      <a:cubicBezTo>
                        <a:pt x="850" y="1649"/>
                        <a:pt x="1101" y="1562"/>
                        <a:pt x="1373" y="1447"/>
                      </a:cubicBezTo>
                      <a:cubicBezTo>
                        <a:pt x="1645" y="1332"/>
                        <a:pt x="1996" y="1166"/>
                        <a:pt x="2252" y="1028"/>
                      </a:cubicBezTo>
                      <a:cubicBezTo>
                        <a:pt x="2508" y="890"/>
                        <a:pt x="2724" y="746"/>
                        <a:pt x="2910" y="617"/>
                      </a:cubicBezTo>
                      <a:cubicBezTo>
                        <a:pt x="3096" y="488"/>
                        <a:pt x="3252" y="358"/>
                        <a:pt x="3370" y="255"/>
                      </a:cubicBezTo>
                      <a:cubicBezTo>
                        <a:pt x="3488" y="152"/>
                        <a:pt x="3565" y="53"/>
                        <a:pt x="3616" y="0"/>
                      </a:cubicBezTo>
                    </a:path>
                  </a:pathLst>
                </a:custGeom>
                <a:noFill/>
                <a:ln w="28575">
                  <a:solidFill>
                    <a:srgbClr val="00006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3324" name="WordArt 1035"/>
                <p:cNvSpPr>
                  <a:spLocks noChangeArrowheads="1" noChangeShapeType="1" noTextEdit="1"/>
                </p:cNvSpPr>
                <p:nvPr/>
              </p:nvSpPr>
              <p:spPr bwMode="auto">
                <a:xfrm rot="-1500000">
                  <a:off x="2116736" y="2052000"/>
                  <a:ext cx="5292000" cy="1224000"/>
                </a:xfrm>
                <a:prstGeom prst="rect">
                  <a:avLst/>
                </a:prstGeom>
              </p:spPr>
              <p:txBody>
                <a:bodyPr wrap="none" fromWordArt="1">
                  <a:prstTxWarp prst="textCurveDown">
                    <a:avLst>
                      <a:gd name="adj" fmla="val 56338"/>
                    </a:avLst>
                  </a:prstTxWarp>
                </a:bodyPr>
                <a:lstStyle/>
                <a:p>
                  <a:r>
                    <a:rPr lang="cs-CZ" sz="1600" kern="10">
                      <a:ln w="9525">
                        <a:solidFill>
                          <a:srgbClr val="000066"/>
                        </a:solidFill>
                        <a:round/>
                        <a:headEnd/>
                        <a:tailEnd/>
                      </a:ln>
                      <a:solidFill>
                        <a:srgbClr val="000066"/>
                      </a:solidFill>
                      <a:ea typeface="Arial" charset="0"/>
                      <a:cs typeface="Arial" charset="0"/>
                    </a:rPr>
                    <a:t>TOLERANCE K NEPLNĚNÍ POŽADAVKŮ</a:t>
                  </a:r>
                </a:p>
              </p:txBody>
            </p:sp>
          </p:grpSp>
        </p:grpSp>
      </p:grp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1536700" y="5495925"/>
            <a:ext cx="59515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cs-CZ" altLang="x-none" sz="2400" b="1">
                <a:solidFill>
                  <a:srgbClr val="000066"/>
                </a:solidFill>
              </a:rPr>
              <a:t>VÝRAZNÁ ORIENTACE NA ZÁKAZNÍKA</a:t>
            </a:r>
          </a:p>
        </p:txBody>
      </p:sp>
    </p:spTree>
    <p:extLst>
      <p:ext uri="{BB962C8B-B14F-4D97-AF65-F5344CB8AC3E}">
        <p14:creationId xmlns:p14="http://schemas.microsoft.com/office/powerpoint/2010/main" val="551200433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181100" y="1058863"/>
            <a:ext cx="48307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cs-CZ" altLang="x-none" sz="4000" b="1">
                <a:solidFill>
                  <a:srgbClr val="000066"/>
                </a:solidFill>
              </a:rPr>
              <a:t>Logistické procesy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2124075" y="1916113"/>
            <a:ext cx="411202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66700" indent="-266700"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l"/>
            <a:r>
              <a:rPr lang="cs-CZ" altLang="x-none" sz="2400" b="1" dirty="0">
                <a:solidFill>
                  <a:srgbClr val="000066"/>
                </a:solidFill>
              </a:rPr>
              <a:t>Z hlediska potřeb podniku:</a:t>
            </a:r>
          </a:p>
          <a:p>
            <a:pPr algn="l">
              <a:buFont typeface="Arial" charset="0"/>
              <a:buChar char="•"/>
            </a:pPr>
            <a:r>
              <a:rPr lang="cs-CZ" altLang="x-none" sz="2400" dirty="0">
                <a:solidFill>
                  <a:srgbClr val="000066"/>
                </a:solidFill>
              </a:rPr>
              <a:t>zásobovací logistika</a:t>
            </a:r>
          </a:p>
          <a:p>
            <a:pPr algn="l">
              <a:buFont typeface="Arial" charset="0"/>
              <a:buChar char="•"/>
            </a:pPr>
            <a:r>
              <a:rPr lang="cs-CZ" altLang="x-none" sz="2400" dirty="0">
                <a:solidFill>
                  <a:srgbClr val="000066"/>
                </a:solidFill>
              </a:rPr>
              <a:t>výrobní logistika</a:t>
            </a:r>
          </a:p>
          <a:p>
            <a:pPr algn="l">
              <a:buFont typeface="Arial" charset="0"/>
              <a:buChar char="•"/>
            </a:pPr>
            <a:r>
              <a:rPr lang="cs-CZ" altLang="x-none" sz="2400" dirty="0">
                <a:solidFill>
                  <a:srgbClr val="000066"/>
                </a:solidFill>
              </a:rPr>
              <a:t>distribuční </a:t>
            </a:r>
            <a:r>
              <a:rPr lang="cs-CZ" altLang="x-none" sz="2400" dirty="0" smtClean="0">
                <a:solidFill>
                  <a:srgbClr val="000066"/>
                </a:solidFill>
              </a:rPr>
              <a:t>logistika</a:t>
            </a:r>
          </a:p>
          <a:p>
            <a:pPr algn="l">
              <a:buFont typeface="Arial" charset="0"/>
              <a:buChar char="•"/>
            </a:pPr>
            <a:r>
              <a:rPr lang="cs-CZ" altLang="x-none" sz="2400" dirty="0">
                <a:solidFill>
                  <a:srgbClr val="000066"/>
                </a:solidFill>
              </a:rPr>
              <a:t>r</a:t>
            </a:r>
            <a:r>
              <a:rPr lang="cs-CZ" altLang="x-none" sz="2400" dirty="0" smtClean="0">
                <a:solidFill>
                  <a:srgbClr val="000066"/>
                </a:solidFill>
              </a:rPr>
              <a:t>everzní logistika</a:t>
            </a:r>
            <a:endParaRPr lang="cs-CZ" altLang="x-none" sz="2400" dirty="0">
              <a:solidFill>
                <a:srgbClr val="000066"/>
              </a:solidFill>
            </a:endParaRPr>
          </a:p>
        </p:txBody>
      </p:sp>
      <p:sp>
        <p:nvSpPr>
          <p:cNvPr id="15364" name="Text Box 2"/>
          <p:cNvSpPr txBox="1">
            <a:spLocks noChangeArrowheads="1"/>
          </p:cNvSpPr>
          <p:nvPr/>
        </p:nvSpPr>
        <p:spPr bwMode="auto">
          <a:xfrm>
            <a:off x="1907704" y="4017391"/>
            <a:ext cx="53848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66700" indent="-266700"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l"/>
            <a:r>
              <a:rPr lang="cs-CZ" altLang="x-none" sz="2400" b="1" dirty="0">
                <a:solidFill>
                  <a:srgbClr val="000066"/>
                </a:solidFill>
              </a:rPr>
              <a:t>Z hlediska typu aktivit:</a:t>
            </a:r>
          </a:p>
          <a:p>
            <a:pPr algn="l">
              <a:buFont typeface="Arial" charset="0"/>
              <a:buChar char="•"/>
            </a:pPr>
            <a:r>
              <a:rPr lang="cs-CZ" altLang="x-none" sz="2400" dirty="0">
                <a:solidFill>
                  <a:srgbClr val="000066"/>
                </a:solidFill>
              </a:rPr>
              <a:t>dopravní procesy</a:t>
            </a:r>
          </a:p>
          <a:p>
            <a:pPr algn="l">
              <a:buFont typeface="Arial" charset="0"/>
              <a:buChar char="•"/>
            </a:pPr>
            <a:r>
              <a:rPr lang="cs-CZ" altLang="x-none" sz="2400" dirty="0">
                <a:solidFill>
                  <a:srgbClr val="000066"/>
                </a:solidFill>
              </a:rPr>
              <a:t>skladovací a komisionářské procesy</a:t>
            </a:r>
          </a:p>
          <a:p>
            <a:pPr algn="l">
              <a:buFont typeface="Arial" charset="0"/>
              <a:buChar char="•"/>
            </a:pPr>
            <a:r>
              <a:rPr lang="cs-CZ" altLang="x-none" sz="2400" dirty="0">
                <a:solidFill>
                  <a:srgbClr val="000066"/>
                </a:solidFill>
              </a:rPr>
              <a:t>manipulační procesy</a:t>
            </a:r>
          </a:p>
          <a:p>
            <a:pPr algn="l">
              <a:buFont typeface="Arial" charset="0"/>
              <a:buChar char="•"/>
            </a:pPr>
            <a:r>
              <a:rPr lang="cs-CZ" altLang="x-none" sz="2400" dirty="0">
                <a:solidFill>
                  <a:srgbClr val="000066"/>
                </a:solidFill>
              </a:rPr>
              <a:t>podnikové výrobní plánování</a:t>
            </a:r>
          </a:p>
          <a:p>
            <a:pPr algn="l">
              <a:buFont typeface="Arial" charset="0"/>
              <a:buChar char="•"/>
            </a:pPr>
            <a:r>
              <a:rPr lang="cs-CZ" altLang="x-none" sz="2400" dirty="0">
                <a:solidFill>
                  <a:srgbClr val="000066"/>
                </a:solidFill>
              </a:rPr>
              <a:t>plánování a řízení výroby</a:t>
            </a:r>
          </a:p>
        </p:txBody>
      </p:sp>
    </p:spTree>
    <p:extLst>
      <p:ext uri="{BB962C8B-B14F-4D97-AF65-F5344CB8AC3E}">
        <p14:creationId xmlns:p14="http://schemas.microsoft.com/office/powerpoint/2010/main" val="1655724549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500063" y="630238"/>
            <a:ext cx="55959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cs-CZ" altLang="x-none" sz="3200" b="1">
                <a:solidFill>
                  <a:srgbClr val="000066"/>
                </a:solidFill>
              </a:rPr>
              <a:t>Logistické ukazatele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500063" y="4071938"/>
            <a:ext cx="814387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6700" indent="-266700"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l"/>
            <a:r>
              <a:rPr lang="cs-CZ" altLang="x-none" sz="2400" b="1" u="sng">
                <a:solidFill>
                  <a:srgbClr val="000066"/>
                </a:solidFill>
              </a:rPr>
              <a:t>Ukazatele podle věcného obsahu:</a:t>
            </a:r>
          </a:p>
          <a:p>
            <a:pPr algn="l">
              <a:buFont typeface="Arial" charset="0"/>
              <a:buChar char="•"/>
            </a:pPr>
            <a:r>
              <a:rPr lang="cs-CZ" altLang="x-none" sz="2400">
                <a:solidFill>
                  <a:srgbClr val="000066"/>
                </a:solidFill>
              </a:rPr>
              <a:t>strukturní a rámcové (např. podíl rámcových smluv)</a:t>
            </a:r>
          </a:p>
          <a:p>
            <a:pPr algn="l">
              <a:buFont typeface="Arial" charset="0"/>
              <a:buChar char="•"/>
            </a:pPr>
            <a:r>
              <a:rPr lang="cs-CZ" altLang="x-none" sz="2400">
                <a:solidFill>
                  <a:srgbClr val="000066"/>
                </a:solidFill>
              </a:rPr>
              <a:t>produktivita (počet vyřízených zásilek za hodinu)</a:t>
            </a:r>
          </a:p>
          <a:p>
            <a:pPr algn="l">
              <a:buFont typeface="Arial" charset="0"/>
              <a:buChar char="•"/>
            </a:pPr>
            <a:r>
              <a:rPr lang="cs-CZ" altLang="x-none" sz="2400">
                <a:solidFill>
                  <a:srgbClr val="000066"/>
                </a:solidFill>
              </a:rPr>
              <a:t>hospodárnost (náklady při příjmu zboží/vyřízená zásilka)</a:t>
            </a:r>
          </a:p>
          <a:p>
            <a:pPr algn="l">
              <a:buFont typeface="Arial" charset="0"/>
              <a:buChar char="•"/>
            </a:pPr>
            <a:r>
              <a:rPr lang="cs-CZ" altLang="x-none" sz="2400">
                <a:solidFill>
                  <a:srgbClr val="000066"/>
                </a:solidFill>
              </a:rPr>
              <a:t>kvalita (průměrná doba pobytu zboží v příjmu)</a:t>
            </a:r>
          </a:p>
        </p:txBody>
      </p:sp>
      <p:sp>
        <p:nvSpPr>
          <p:cNvPr id="17412" name="Text Box 2"/>
          <p:cNvSpPr txBox="1">
            <a:spLocks noChangeArrowheads="1"/>
          </p:cNvSpPr>
          <p:nvPr/>
        </p:nvSpPr>
        <p:spPr bwMode="auto">
          <a:xfrm>
            <a:off x="500063" y="1428750"/>
            <a:ext cx="55721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6700" indent="-266700"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l"/>
            <a:r>
              <a:rPr lang="cs-CZ" altLang="x-none" sz="2400" b="1" u="sng">
                <a:solidFill>
                  <a:srgbClr val="000066"/>
                </a:solidFill>
              </a:rPr>
              <a:t>Ukazatele podle oblasti – pro:</a:t>
            </a:r>
          </a:p>
          <a:p>
            <a:pPr algn="l">
              <a:buFont typeface="Arial" charset="0"/>
              <a:buChar char="•"/>
            </a:pPr>
            <a:r>
              <a:rPr lang="cs-CZ" altLang="x-none" sz="2400">
                <a:solidFill>
                  <a:srgbClr val="000066"/>
                </a:solidFill>
              </a:rPr>
              <a:t>zásobovací logistiku</a:t>
            </a:r>
          </a:p>
          <a:p>
            <a:pPr algn="l">
              <a:buFont typeface="Arial" charset="0"/>
              <a:buChar char="•"/>
            </a:pPr>
            <a:r>
              <a:rPr lang="cs-CZ" altLang="x-none" sz="2400">
                <a:solidFill>
                  <a:srgbClr val="000066"/>
                </a:solidFill>
              </a:rPr>
              <a:t>materiálové toky a dopravu</a:t>
            </a:r>
          </a:p>
          <a:p>
            <a:pPr algn="l">
              <a:buFont typeface="Arial" charset="0"/>
              <a:buChar char="•"/>
            </a:pPr>
            <a:r>
              <a:rPr lang="cs-CZ" altLang="x-none" sz="2400">
                <a:solidFill>
                  <a:srgbClr val="000066"/>
                </a:solidFill>
              </a:rPr>
              <a:t>skladovací a komisionářské činnosti</a:t>
            </a:r>
          </a:p>
          <a:p>
            <a:pPr algn="l">
              <a:buFont typeface="Arial" charset="0"/>
              <a:buChar char="•"/>
            </a:pPr>
            <a:r>
              <a:rPr lang="cs-CZ" altLang="x-none" sz="2400">
                <a:solidFill>
                  <a:srgbClr val="000066"/>
                </a:solidFill>
              </a:rPr>
              <a:t>plánování a řízení výroby</a:t>
            </a:r>
          </a:p>
          <a:p>
            <a:pPr algn="l">
              <a:buFont typeface="Arial" charset="0"/>
              <a:buChar char="•"/>
            </a:pPr>
            <a:r>
              <a:rPr lang="cs-CZ" altLang="x-none" sz="2400">
                <a:solidFill>
                  <a:srgbClr val="000066"/>
                </a:solidFill>
              </a:rPr>
              <a:t>distribuční logistiku</a:t>
            </a:r>
          </a:p>
        </p:txBody>
      </p:sp>
    </p:spTree>
    <p:extLst>
      <p:ext uri="{BB962C8B-B14F-4D97-AF65-F5344CB8AC3E}">
        <p14:creationId xmlns:p14="http://schemas.microsoft.com/office/powerpoint/2010/main" val="1777565788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500063" y="630238"/>
            <a:ext cx="50720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000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cs-CZ" altLang="x-none" sz="2400" b="1">
                <a:solidFill>
                  <a:srgbClr val="000066"/>
                </a:solidFill>
              </a:rPr>
              <a:t>Reprodukční a logistické procesy</a:t>
            </a:r>
          </a:p>
        </p:txBody>
      </p:sp>
      <p:grpSp>
        <p:nvGrpSpPr>
          <p:cNvPr id="18435" name="Skupina 100"/>
          <p:cNvGrpSpPr>
            <a:grpSpLocks/>
          </p:cNvGrpSpPr>
          <p:nvPr/>
        </p:nvGrpSpPr>
        <p:grpSpPr bwMode="auto">
          <a:xfrm>
            <a:off x="500063" y="1655763"/>
            <a:ext cx="8332787" cy="4427537"/>
            <a:chOff x="500035" y="1656000"/>
            <a:chExt cx="8332923" cy="4427446"/>
          </a:xfrm>
        </p:grpSpPr>
        <p:grpSp>
          <p:nvGrpSpPr>
            <p:cNvPr id="18436" name="Skupina 27"/>
            <p:cNvGrpSpPr>
              <a:grpSpLocks/>
            </p:cNvGrpSpPr>
            <p:nvPr/>
          </p:nvGrpSpPr>
          <p:grpSpPr bwMode="auto">
            <a:xfrm>
              <a:off x="500035" y="4643446"/>
              <a:ext cx="7883999" cy="1440000"/>
              <a:chOff x="500035" y="4643446"/>
              <a:chExt cx="7883999" cy="1440000"/>
            </a:xfrm>
          </p:grpSpPr>
          <p:sp>
            <p:nvSpPr>
              <p:cNvPr id="18467" name="Rectangle 3"/>
              <p:cNvSpPr>
                <a:spLocks noChangeArrowheads="1"/>
              </p:cNvSpPr>
              <p:nvPr/>
            </p:nvSpPr>
            <p:spPr bwMode="auto">
              <a:xfrm rot="16200000" flipH="1">
                <a:off x="7301310" y="5000722"/>
                <a:ext cx="1440000" cy="72544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r>
                  <a:rPr lang="cs-CZ" altLang="x-none" sz="1600" b="1">
                    <a:solidFill>
                      <a:srgbClr val="000066"/>
                    </a:solidFill>
                  </a:rPr>
                  <a:t>zákazník</a:t>
                </a:r>
              </a:p>
            </p:txBody>
          </p:sp>
          <p:sp>
            <p:nvSpPr>
              <p:cNvPr id="18468" name="Rectangle 4"/>
              <p:cNvSpPr>
                <a:spLocks noChangeArrowheads="1"/>
              </p:cNvSpPr>
              <p:nvPr/>
            </p:nvSpPr>
            <p:spPr bwMode="auto">
              <a:xfrm rot="16200000" flipH="1">
                <a:off x="5990308" y="5000722"/>
                <a:ext cx="1440000" cy="72544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r>
                  <a:rPr lang="cs-CZ" altLang="x-none" sz="1600" b="1">
                    <a:solidFill>
                      <a:srgbClr val="000066"/>
                    </a:solidFill>
                  </a:rPr>
                  <a:t>montáž</a:t>
                </a:r>
              </a:p>
            </p:txBody>
          </p:sp>
          <p:sp>
            <p:nvSpPr>
              <p:cNvPr id="18469" name="Rectangle 5"/>
              <p:cNvSpPr>
                <a:spLocks noChangeArrowheads="1"/>
              </p:cNvSpPr>
              <p:nvPr/>
            </p:nvSpPr>
            <p:spPr bwMode="auto">
              <a:xfrm rot="16200000" flipH="1">
                <a:off x="4679305" y="5000722"/>
                <a:ext cx="1440000" cy="72544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r>
                  <a:rPr lang="cs-CZ" altLang="x-none" sz="1600" b="1">
                    <a:solidFill>
                      <a:srgbClr val="000066"/>
                    </a:solidFill>
                  </a:rPr>
                  <a:t>předmontáž</a:t>
                </a:r>
              </a:p>
            </p:txBody>
          </p:sp>
          <p:sp>
            <p:nvSpPr>
              <p:cNvPr id="18470" name="Rectangle 6"/>
              <p:cNvSpPr>
                <a:spLocks noChangeArrowheads="1"/>
              </p:cNvSpPr>
              <p:nvPr/>
            </p:nvSpPr>
            <p:spPr bwMode="auto">
              <a:xfrm rot="16200000" flipH="1">
                <a:off x="3366305" y="5000722"/>
                <a:ext cx="1440000" cy="72544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r>
                  <a:rPr lang="cs-CZ" altLang="x-none" sz="1600" b="1">
                    <a:solidFill>
                      <a:srgbClr val="000066"/>
                    </a:solidFill>
                  </a:rPr>
                  <a:t>rozpracování</a:t>
                </a:r>
              </a:p>
            </p:txBody>
          </p:sp>
          <p:sp>
            <p:nvSpPr>
              <p:cNvPr id="18471" name="Rectangle 7"/>
              <p:cNvSpPr>
                <a:spLocks noChangeArrowheads="1"/>
              </p:cNvSpPr>
              <p:nvPr/>
            </p:nvSpPr>
            <p:spPr bwMode="auto">
              <a:xfrm rot="16200000" flipH="1">
                <a:off x="2055302" y="5000722"/>
                <a:ext cx="1440000" cy="72544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r>
                  <a:rPr lang="cs-CZ" altLang="x-none" sz="1600" b="1">
                    <a:solidFill>
                      <a:srgbClr val="000066"/>
                    </a:solidFill>
                  </a:rPr>
                  <a:t>výroba</a:t>
                </a:r>
              </a:p>
              <a:p>
                <a:r>
                  <a:rPr lang="cs-CZ" altLang="x-none" sz="1600" b="1">
                    <a:solidFill>
                      <a:srgbClr val="000066"/>
                    </a:solidFill>
                  </a:rPr>
                  <a:t>polotovarů</a:t>
                </a:r>
              </a:p>
            </p:txBody>
          </p:sp>
          <p:sp>
            <p:nvSpPr>
              <p:cNvPr id="18472" name="Rectangle 8"/>
              <p:cNvSpPr>
                <a:spLocks noChangeArrowheads="1"/>
              </p:cNvSpPr>
              <p:nvPr/>
            </p:nvSpPr>
            <p:spPr bwMode="auto">
              <a:xfrm rot="16200000" flipH="1">
                <a:off x="742302" y="5000722"/>
                <a:ext cx="1440000" cy="725448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r>
                  <a:rPr lang="cs-CZ" altLang="x-none" sz="1600" b="1">
                    <a:solidFill>
                      <a:srgbClr val="000066"/>
                    </a:solidFill>
                  </a:rPr>
                  <a:t>výroba</a:t>
                </a:r>
              </a:p>
              <a:p>
                <a:r>
                  <a:rPr lang="cs-CZ" altLang="x-none" sz="1600" b="1">
                    <a:solidFill>
                      <a:srgbClr val="000066"/>
                    </a:solidFill>
                  </a:rPr>
                  <a:t>surovin</a:t>
                </a:r>
              </a:p>
            </p:txBody>
          </p:sp>
          <p:sp>
            <p:nvSpPr>
              <p:cNvPr id="18473" name="Rectangle 9" descr="50%"/>
              <p:cNvSpPr>
                <a:spLocks noChangeArrowheads="1"/>
              </p:cNvSpPr>
              <p:nvPr/>
            </p:nvSpPr>
            <p:spPr bwMode="auto">
              <a:xfrm rot="5400000">
                <a:off x="6646808" y="5227549"/>
                <a:ext cx="1440000" cy="271793"/>
              </a:xfrm>
              <a:prstGeom prst="rect">
                <a:avLst/>
              </a:prstGeom>
              <a:pattFill prst="pct50">
                <a:fgClr>
                  <a:srgbClr val="000066"/>
                </a:fgClr>
                <a:bgClr>
                  <a:srgbClr val="FFFFFF"/>
                </a:bgClr>
              </a:pattFill>
              <a:ln w="1905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x-none" altLang="x-none" sz="1600"/>
              </a:p>
            </p:txBody>
          </p:sp>
          <p:sp>
            <p:nvSpPr>
              <p:cNvPr id="18474" name="Rectangle 10" descr="50%"/>
              <p:cNvSpPr>
                <a:spLocks noChangeArrowheads="1"/>
              </p:cNvSpPr>
              <p:nvPr/>
            </p:nvSpPr>
            <p:spPr bwMode="auto">
              <a:xfrm rot="5400000">
                <a:off x="5333807" y="5227549"/>
                <a:ext cx="1440000" cy="271793"/>
              </a:xfrm>
              <a:prstGeom prst="rect">
                <a:avLst/>
              </a:prstGeom>
              <a:pattFill prst="pct50">
                <a:fgClr>
                  <a:srgbClr val="000066"/>
                </a:fgClr>
                <a:bgClr>
                  <a:srgbClr val="FFFFFF"/>
                </a:bgClr>
              </a:pattFill>
              <a:ln w="1905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x-none" altLang="x-none" sz="1600"/>
              </a:p>
            </p:txBody>
          </p:sp>
          <p:sp>
            <p:nvSpPr>
              <p:cNvPr id="18475" name="Rectangle 11" descr="50%"/>
              <p:cNvSpPr>
                <a:spLocks noChangeArrowheads="1"/>
              </p:cNvSpPr>
              <p:nvPr/>
            </p:nvSpPr>
            <p:spPr bwMode="auto">
              <a:xfrm rot="5400000">
                <a:off x="4022805" y="5227549"/>
                <a:ext cx="1440000" cy="271793"/>
              </a:xfrm>
              <a:prstGeom prst="rect">
                <a:avLst/>
              </a:prstGeom>
              <a:pattFill prst="pct50">
                <a:fgClr>
                  <a:srgbClr val="000066"/>
                </a:fgClr>
                <a:bgClr>
                  <a:srgbClr val="FFFFFF"/>
                </a:bgClr>
              </a:pattFill>
              <a:ln w="1905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x-none" altLang="x-none" sz="1600"/>
              </a:p>
            </p:txBody>
          </p:sp>
          <p:sp>
            <p:nvSpPr>
              <p:cNvPr id="18476" name="Rectangle 12" descr="50%"/>
              <p:cNvSpPr>
                <a:spLocks noChangeArrowheads="1"/>
              </p:cNvSpPr>
              <p:nvPr/>
            </p:nvSpPr>
            <p:spPr bwMode="auto">
              <a:xfrm rot="5400000">
                <a:off x="2711803" y="5227549"/>
                <a:ext cx="1440000" cy="271793"/>
              </a:xfrm>
              <a:prstGeom prst="rect">
                <a:avLst/>
              </a:prstGeom>
              <a:pattFill prst="pct50">
                <a:fgClr>
                  <a:srgbClr val="000066"/>
                </a:fgClr>
                <a:bgClr>
                  <a:srgbClr val="FFFFFF"/>
                </a:bgClr>
              </a:pattFill>
              <a:ln w="1905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x-none" altLang="x-none" sz="1600"/>
              </a:p>
            </p:txBody>
          </p:sp>
          <p:sp>
            <p:nvSpPr>
              <p:cNvPr id="18477" name="Rectangle 13" descr="50%"/>
              <p:cNvSpPr>
                <a:spLocks noChangeArrowheads="1"/>
              </p:cNvSpPr>
              <p:nvPr/>
            </p:nvSpPr>
            <p:spPr bwMode="auto">
              <a:xfrm rot="5400000">
                <a:off x="1398802" y="5227549"/>
                <a:ext cx="1440000" cy="271793"/>
              </a:xfrm>
              <a:prstGeom prst="rect">
                <a:avLst/>
              </a:prstGeom>
              <a:pattFill prst="pct50">
                <a:fgClr>
                  <a:srgbClr val="000066"/>
                </a:fgClr>
                <a:bgClr>
                  <a:srgbClr val="FFFFFF"/>
                </a:bgClr>
              </a:pattFill>
              <a:ln w="1905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x-none" altLang="x-none" sz="1600"/>
              </a:p>
            </p:txBody>
          </p:sp>
          <p:sp>
            <p:nvSpPr>
              <p:cNvPr id="18478" name="AutoShape 14"/>
              <p:cNvSpPr>
                <a:spLocks noChangeArrowheads="1"/>
              </p:cNvSpPr>
              <p:nvPr/>
            </p:nvSpPr>
            <p:spPr bwMode="auto">
              <a:xfrm rot="5400000">
                <a:off x="7393925" y="4991729"/>
                <a:ext cx="101647" cy="743434"/>
              </a:xfrm>
              <a:prstGeom prst="upArrow">
                <a:avLst>
                  <a:gd name="adj1" fmla="val 66667"/>
                  <a:gd name="adj2" fmla="val 50689"/>
                </a:avLst>
              </a:prstGeom>
              <a:solidFill>
                <a:srgbClr val="CCECFF"/>
              </a:solidFill>
              <a:ln w="9525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x-none" altLang="x-none" sz="1600"/>
              </a:p>
            </p:txBody>
          </p:sp>
          <p:sp>
            <p:nvSpPr>
              <p:cNvPr id="18479" name="AutoShape 15"/>
              <p:cNvSpPr>
                <a:spLocks noChangeArrowheads="1"/>
              </p:cNvSpPr>
              <p:nvPr/>
            </p:nvSpPr>
            <p:spPr bwMode="auto">
              <a:xfrm rot="5400000">
                <a:off x="6082923" y="4991729"/>
                <a:ext cx="101647" cy="743434"/>
              </a:xfrm>
              <a:prstGeom prst="upArrow">
                <a:avLst>
                  <a:gd name="adj1" fmla="val 66667"/>
                  <a:gd name="adj2" fmla="val 50689"/>
                </a:avLst>
              </a:prstGeom>
              <a:solidFill>
                <a:srgbClr val="CCECFF"/>
              </a:solidFill>
              <a:ln w="9525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x-none" altLang="x-none" sz="1600"/>
              </a:p>
            </p:txBody>
          </p:sp>
          <p:sp>
            <p:nvSpPr>
              <p:cNvPr id="18480" name="AutoShape 16"/>
              <p:cNvSpPr>
                <a:spLocks noChangeArrowheads="1"/>
              </p:cNvSpPr>
              <p:nvPr/>
            </p:nvSpPr>
            <p:spPr bwMode="auto">
              <a:xfrm rot="5400000">
                <a:off x="4769922" y="4991729"/>
                <a:ext cx="101647" cy="743434"/>
              </a:xfrm>
              <a:prstGeom prst="upArrow">
                <a:avLst>
                  <a:gd name="adj1" fmla="val 66667"/>
                  <a:gd name="adj2" fmla="val 50689"/>
                </a:avLst>
              </a:prstGeom>
              <a:solidFill>
                <a:srgbClr val="CCECFF"/>
              </a:solidFill>
              <a:ln w="9525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x-none" altLang="x-none" sz="1600"/>
              </a:p>
            </p:txBody>
          </p:sp>
          <p:sp>
            <p:nvSpPr>
              <p:cNvPr id="18481" name="AutoShape 17"/>
              <p:cNvSpPr>
                <a:spLocks noChangeArrowheads="1"/>
              </p:cNvSpPr>
              <p:nvPr/>
            </p:nvSpPr>
            <p:spPr bwMode="auto">
              <a:xfrm rot="5400000">
                <a:off x="3458920" y="4991729"/>
                <a:ext cx="101647" cy="743434"/>
              </a:xfrm>
              <a:prstGeom prst="upArrow">
                <a:avLst>
                  <a:gd name="adj1" fmla="val 66667"/>
                  <a:gd name="adj2" fmla="val 50689"/>
                </a:avLst>
              </a:prstGeom>
              <a:solidFill>
                <a:srgbClr val="CCECFF"/>
              </a:solidFill>
              <a:ln w="9525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x-none" altLang="x-none" sz="1600"/>
              </a:p>
            </p:txBody>
          </p:sp>
          <p:sp>
            <p:nvSpPr>
              <p:cNvPr id="18482" name="AutoShape 18"/>
              <p:cNvSpPr>
                <a:spLocks noChangeArrowheads="1"/>
              </p:cNvSpPr>
              <p:nvPr/>
            </p:nvSpPr>
            <p:spPr bwMode="auto">
              <a:xfrm rot="5400000">
                <a:off x="2133928" y="4991729"/>
                <a:ext cx="101647" cy="743434"/>
              </a:xfrm>
              <a:prstGeom prst="upArrow">
                <a:avLst>
                  <a:gd name="adj1" fmla="val 66667"/>
                  <a:gd name="adj2" fmla="val 50689"/>
                </a:avLst>
              </a:prstGeom>
              <a:solidFill>
                <a:srgbClr val="CCECFF"/>
              </a:solidFill>
              <a:ln w="9525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x-none" altLang="x-none" sz="1600"/>
              </a:p>
            </p:txBody>
          </p:sp>
          <p:sp>
            <p:nvSpPr>
              <p:cNvPr id="18483" name="AutoShape 19"/>
              <p:cNvSpPr>
                <a:spLocks noChangeArrowheads="1"/>
              </p:cNvSpPr>
              <p:nvPr/>
            </p:nvSpPr>
            <p:spPr bwMode="auto">
              <a:xfrm rot="5400000">
                <a:off x="820928" y="4991729"/>
                <a:ext cx="101647" cy="743434"/>
              </a:xfrm>
              <a:prstGeom prst="upArrow">
                <a:avLst>
                  <a:gd name="adj1" fmla="val 66667"/>
                  <a:gd name="adj2" fmla="val 50689"/>
                </a:avLst>
              </a:prstGeom>
              <a:solidFill>
                <a:srgbClr val="CCECFF"/>
              </a:solidFill>
              <a:ln w="9525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x-none" altLang="x-none" sz="1600"/>
              </a:p>
            </p:txBody>
          </p:sp>
        </p:grpSp>
        <p:grpSp>
          <p:nvGrpSpPr>
            <p:cNvPr id="18437" name="Skupina 99"/>
            <p:cNvGrpSpPr>
              <a:grpSpLocks/>
            </p:cNvGrpSpPr>
            <p:nvPr/>
          </p:nvGrpSpPr>
          <p:grpSpPr bwMode="auto">
            <a:xfrm>
              <a:off x="642910" y="1656000"/>
              <a:ext cx="8190048" cy="2926425"/>
              <a:chOff x="642910" y="1656000"/>
              <a:chExt cx="8190048" cy="2926425"/>
            </a:xfrm>
          </p:grpSpPr>
          <p:grpSp>
            <p:nvGrpSpPr>
              <p:cNvPr id="18438" name="Group 25"/>
              <p:cNvGrpSpPr>
                <a:grpSpLocks/>
              </p:cNvGrpSpPr>
              <p:nvPr/>
            </p:nvGrpSpPr>
            <p:grpSpPr bwMode="auto">
              <a:xfrm rot="-5400000">
                <a:off x="4572000" y="360000"/>
                <a:ext cx="704850" cy="7740000"/>
                <a:chOff x="2947" y="276"/>
                <a:chExt cx="444" cy="3876"/>
              </a:xfrm>
            </p:grpSpPr>
            <p:grpSp>
              <p:nvGrpSpPr>
                <p:cNvPr id="18458" name="Group 26"/>
                <p:cNvGrpSpPr>
                  <a:grpSpLocks/>
                </p:cNvGrpSpPr>
                <p:nvPr/>
              </p:nvGrpSpPr>
              <p:grpSpPr bwMode="auto">
                <a:xfrm>
                  <a:off x="2947" y="794"/>
                  <a:ext cx="444" cy="29"/>
                  <a:chOff x="3156" y="744"/>
                  <a:chExt cx="444" cy="29"/>
                </a:xfrm>
              </p:grpSpPr>
              <p:sp>
                <p:nvSpPr>
                  <p:cNvPr id="18465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156" y="744"/>
                    <a:ext cx="444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66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8466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156" y="773"/>
                    <a:ext cx="444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66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grpSp>
              <p:nvGrpSpPr>
                <p:cNvPr id="18459" name="Group 29"/>
                <p:cNvGrpSpPr>
                  <a:grpSpLocks/>
                </p:cNvGrpSpPr>
                <p:nvPr/>
              </p:nvGrpSpPr>
              <p:grpSpPr bwMode="auto">
                <a:xfrm>
                  <a:off x="2947" y="3423"/>
                  <a:ext cx="444" cy="29"/>
                  <a:chOff x="3156" y="744"/>
                  <a:chExt cx="444" cy="29"/>
                </a:xfrm>
              </p:grpSpPr>
              <p:sp>
                <p:nvSpPr>
                  <p:cNvPr id="18463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156" y="744"/>
                    <a:ext cx="444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66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18464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3156" y="773"/>
                    <a:ext cx="444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66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  <p:sp>
              <p:nvSpPr>
                <p:cNvPr id="18460" name="Line 32"/>
                <p:cNvSpPr>
                  <a:spLocks noChangeShapeType="1"/>
                </p:cNvSpPr>
                <p:nvPr/>
              </p:nvSpPr>
              <p:spPr bwMode="auto">
                <a:xfrm>
                  <a:off x="3169" y="3456"/>
                  <a:ext cx="0" cy="696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8461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3169" y="828"/>
                  <a:ext cx="0" cy="2592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8462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3169" y="276"/>
                  <a:ext cx="0" cy="516"/>
                </a:xfrm>
                <a:prstGeom prst="line">
                  <a:avLst/>
                </a:prstGeom>
                <a:noFill/>
                <a:ln w="19050">
                  <a:solidFill>
                    <a:srgbClr val="000066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8439" name="Text Box 35"/>
              <p:cNvSpPr txBox="1">
                <a:spLocks noChangeArrowheads="1"/>
              </p:cNvSpPr>
              <p:nvPr/>
            </p:nvSpPr>
            <p:spPr bwMode="auto">
              <a:xfrm>
                <a:off x="7500958" y="3571876"/>
                <a:ext cx="1332000" cy="576000"/>
              </a:xfrm>
              <a:prstGeom prst="rect">
                <a:avLst/>
              </a:prstGeom>
              <a:noFill/>
              <a:ln w="19050">
                <a:solidFill>
                  <a:srgbClr val="000066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r>
                  <a:rPr lang="cs-CZ" altLang="x-none" sz="1600" b="1">
                    <a:solidFill>
                      <a:srgbClr val="000066"/>
                    </a:solidFill>
                  </a:rPr>
                  <a:t>Distribuční logistika</a:t>
                </a:r>
              </a:p>
            </p:txBody>
          </p:sp>
          <p:sp>
            <p:nvSpPr>
              <p:cNvPr id="18440" name="Text Box 36"/>
              <p:cNvSpPr txBox="1">
                <a:spLocks noChangeArrowheads="1"/>
              </p:cNvSpPr>
              <p:nvPr/>
            </p:nvSpPr>
            <p:spPr bwMode="auto">
              <a:xfrm>
                <a:off x="4071934" y="3571876"/>
                <a:ext cx="1332000" cy="576000"/>
              </a:xfrm>
              <a:prstGeom prst="rect">
                <a:avLst/>
              </a:prstGeom>
              <a:noFill/>
              <a:ln w="19050">
                <a:solidFill>
                  <a:srgbClr val="000066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r>
                  <a:rPr lang="cs-CZ" altLang="x-none" sz="1600" b="1">
                    <a:solidFill>
                      <a:srgbClr val="000066"/>
                    </a:solidFill>
                  </a:rPr>
                  <a:t>Podniková logistika</a:t>
                </a:r>
              </a:p>
            </p:txBody>
          </p:sp>
          <p:sp>
            <p:nvSpPr>
              <p:cNvPr id="18441" name="Text Box 37"/>
              <p:cNvSpPr txBox="1">
                <a:spLocks noChangeArrowheads="1"/>
              </p:cNvSpPr>
              <p:nvPr/>
            </p:nvSpPr>
            <p:spPr bwMode="auto">
              <a:xfrm>
                <a:off x="642910" y="3571876"/>
                <a:ext cx="1332000" cy="576000"/>
              </a:xfrm>
              <a:prstGeom prst="rect">
                <a:avLst/>
              </a:prstGeom>
              <a:noFill/>
              <a:ln w="19050">
                <a:solidFill>
                  <a:srgbClr val="000066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r>
                  <a:rPr lang="cs-CZ" altLang="x-none" sz="1600" b="1">
                    <a:solidFill>
                      <a:srgbClr val="000066"/>
                    </a:solidFill>
                  </a:rPr>
                  <a:t>Zásobovací logistika</a:t>
                </a:r>
              </a:p>
            </p:txBody>
          </p:sp>
          <p:sp>
            <p:nvSpPr>
              <p:cNvPr id="45" name="Pětiúhelník 44"/>
              <p:cNvSpPr/>
              <p:nvPr/>
            </p:nvSpPr>
            <p:spPr>
              <a:xfrm>
                <a:off x="4197382" y="1656000"/>
                <a:ext cx="1081106" cy="539739"/>
              </a:xfrm>
              <a:prstGeom prst="homePlate">
                <a:avLst>
                  <a:gd name="adj" fmla="val 0"/>
                </a:avLst>
              </a:prstGeom>
              <a:solidFill>
                <a:srgbClr val="FFFFFF"/>
              </a:solidFill>
              <a:ln>
                <a:solidFill>
                  <a:srgbClr val="00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cs-CZ" sz="1200" dirty="0">
                    <a:solidFill>
                      <a:srgbClr val="000066"/>
                    </a:solidFill>
                    <a:latin typeface="Arial" pitchFamily="34" charset="0"/>
                    <a:cs typeface="Arial" pitchFamily="34" charset="0"/>
                  </a:rPr>
                  <a:t>Skladovací procesy</a:t>
                </a:r>
              </a:p>
            </p:txBody>
          </p:sp>
          <p:sp>
            <p:nvSpPr>
              <p:cNvPr id="46" name="Pětiúhelník 45"/>
              <p:cNvSpPr/>
              <p:nvPr/>
            </p:nvSpPr>
            <p:spPr>
              <a:xfrm>
                <a:off x="7626438" y="1656000"/>
                <a:ext cx="1081106" cy="539739"/>
              </a:xfrm>
              <a:prstGeom prst="homePlate">
                <a:avLst>
                  <a:gd name="adj" fmla="val 0"/>
                </a:avLst>
              </a:prstGeom>
              <a:solidFill>
                <a:srgbClr val="FFFFFF"/>
              </a:solidFill>
              <a:ln>
                <a:solidFill>
                  <a:srgbClr val="00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cs-CZ" altLang="x-none" sz="1200">
                    <a:solidFill>
                      <a:srgbClr val="000066"/>
                    </a:solidFill>
                    <a:ea typeface="Arial" charset="0"/>
                    <a:cs typeface="Arial" charset="0"/>
                  </a:rPr>
                  <a:t>Manipulační procesy</a:t>
                </a:r>
              </a:p>
            </p:txBody>
          </p:sp>
          <p:sp>
            <p:nvSpPr>
              <p:cNvPr id="47" name="Pětiúhelník 46"/>
              <p:cNvSpPr/>
              <p:nvPr/>
            </p:nvSpPr>
            <p:spPr>
              <a:xfrm>
                <a:off x="768326" y="1656000"/>
                <a:ext cx="1081106" cy="539739"/>
              </a:xfrm>
              <a:prstGeom prst="homePlate">
                <a:avLst>
                  <a:gd name="adj" fmla="val 0"/>
                </a:avLst>
              </a:prstGeom>
              <a:solidFill>
                <a:srgbClr val="FFFFFF"/>
              </a:solidFill>
              <a:ln>
                <a:solidFill>
                  <a:srgbClr val="00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cs-CZ" sz="1200" dirty="0">
                    <a:solidFill>
                      <a:srgbClr val="000066"/>
                    </a:solidFill>
                    <a:latin typeface="Arial" pitchFamily="34" charset="0"/>
                    <a:cs typeface="Arial" pitchFamily="34" charset="0"/>
                  </a:rPr>
                  <a:t>Dopravní procesy</a:t>
                </a:r>
              </a:p>
            </p:txBody>
          </p:sp>
          <p:cxnSp>
            <p:nvCxnSpPr>
              <p:cNvPr id="51" name="Zakřivená spojovací čára 50"/>
              <p:cNvCxnSpPr>
                <a:stCxn id="47" idx="2"/>
                <a:endCxn id="18441" idx="0"/>
              </p:cNvCxnSpPr>
              <p:nvPr/>
            </p:nvCxnSpPr>
            <p:spPr>
              <a:xfrm rot="5400000">
                <a:off x="621505" y="2883906"/>
                <a:ext cx="1374747" cy="1588"/>
              </a:xfrm>
              <a:prstGeom prst="curvedConnector3">
                <a:avLst>
                  <a:gd name="adj1" fmla="val 50000"/>
                </a:avLst>
              </a:prstGeom>
              <a:ln w="12700">
                <a:solidFill>
                  <a:srgbClr val="000066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Zakřivená spojovací čára 51"/>
              <p:cNvCxnSpPr>
                <a:stCxn id="47" idx="2"/>
                <a:endCxn id="18440" idx="0"/>
              </p:cNvCxnSpPr>
              <p:nvPr/>
            </p:nvCxnSpPr>
            <p:spPr>
              <a:xfrm rot="16200000" flipH="1">
                <a:off x="2336034" y="1169378"/>
                <a:ext cx="1376334" cy="3429056"/>
              </a:xfrm>
              <a:prstGeom prst="curvedConnector3">
                <a:avLst>
                  <a:gd name="adj1" fmla="val 50000"/>
                </a:avLst>
              </a:prstGeom>
              <a:ln w="12700">
                <a:solidFill>
                  <a:srgbClr val="000066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Zakřivená spojovací čára 54"/>
              <p:cNvCxnSpPr>
                <a:stCxn id="47" idx="2"/>
                <a:endCxn id="18439" idx="0"/>
              </p:cNvCxnSpPr>
              <p:nvPr/>
            </p:nvCxnSpPr>
            <p:spPr>
              <a:xfrm rot="16200000" flipH="1">
                <a:off x="4049768" y="-544356"/>
                <a:ext cx="1376334" cy="6856524"/>
              </a:xfrm>
              <a:prstGeom prst="curvedConnector3">
                <a:avLst>
                  <a:gd name="adj1" fmla="val 50000"/>
                </a:avLst>
              </a:prstGeom>
              <a:ln w="12700">
                <a:solidFill>
                  <a:srgbClr val="000066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Zakřivená spojovací čára 57"/>
              <p:cNvCxnSpPr>
                <a:stCxn id="45" idx="2"/>
                <a:endCxn id="18441" idx="0"/>
              </p:cNvCxnSpPr>
              <p:nvPr/>
            </p:nvCxnSpPr>
            <p:spPr>
              <a:xfrm rot="5400000">
                <a:off x="2336034" y="1169378"/>
                <a:ext cx="1376334" cy="3429056"/>
              </a:xfrm>
              <a:prstGeom prst="curvedConnector3">
                <a:avLst>
                  <a:gd name="adj1" fmla="val 50000"/>
                </a:avLst>
              </a:prstGeom>
              <a:ln w="12700">
                <a:solidFill>
                  <a:srgbClr val="000066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Zakřivená spojovací čára 58"/>
              <p:cNvCxnSpPr>
                <a:stCxn id="45" idx="2"/>
                <a:endCxn id="18440" idx="0"/>
              </p:cNvCxnSpPr>
              <p:nvPr/>
            </p:nvCxnSpPr>
            <p:spPr>
              <a:xfrm rot="5400000">
                <a:off x="4050561" y="2883906"/>
                <a:ext cx="1374747" cy="1588"/>
              </a:xfrm>
              <a:prstGeom prst="curvedConnector3">
                <a:avLst>
                  <a:gd name="adj1" fmla="val 50000"/>
                </a:avLst>
              </a:prstGeom>
              <a:ln w="12700">
                <a:solidFill>
                  <a:srgbClr val="000066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Zakřivená spojovací čára 59"/>
              <p:cNvCxnSpPr>
                <a:stCxn id="45" idx="2"/>
                <a:endCxn id="18439" idx="0"/>
              </p:cNvCxnSpPr>
              <p:nvPr/>
            </p:nvCxnSpPr>
            <p:spPr>
              <a:xfrm rot="16200000" flipH="1">
                <a:off x="5764296" y="1170172"/>
                <a:ext cx="1376334" cy="3427468"/>
              </a:xfrm>
              <a:prstGeom prst="curvedConnector3">
                <a:avLst>
                  <a:gd name="adj1" fmla="val 50000"/>
                </a:avLst>
              </a:prstGeom>
              <a:ln w="12700">
                <a:solidFill>
                  <a:srgbClr val="000066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Zakřivená spojovací čára 60"/>
              <p:cNvCxnSpPr>
                <a:stCxn id="46" idx="2"/>
                <a:endCxn id="18441" idx="0"/>
              </p:cNvCxnSpPr>
              <p:nvPr/>
            </p:nvCxnSpPr>
            <p:spPr>
              <a:xfrm rot="5400000">
                <a:off x="4049768" y="-544356"/>
                <a:ext cx="1376334" cy="6856524"/>
              </a:xfrm>
              <a:prstGeom prst="curvedConnector3">
                <a:avLst>
                  <a:gd name="adj1" fmla="val 50000"/>
                </a:avLst>
              </a:prstGeom>
              <a:ln w="12700">
                <a:solidFill>
                  <a:srgbClr val="000066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Zakřivená spojovací čára 61"/>
              <p:cNvCxnSpPr>
                <a:stCxn id="46" idx="2"/>
                <a:endCxn id="18440" idx="0"/>
              </p:cNvCxnSpPr>
              <p:nvPr/>
            </p:nvCxnSpPr>
            <p:spPr>
              <a:xfrm rot="5400000">
                <a:off x="5764296" y="1170172"/>
                <a:ext cx="1376334" cy="3427468"/>
              </a:xfrm>
              <a:prstGeom prst="curvedConnector3">
                <a:avLst>
                  <a:gd name="adj1" fmla="val 50000"/>
                </a:avLst>
              </a:prstGeom>
              <a:ln w="12700">
                <a:solidFill>
                  <a:srgbClr val="000066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Zakřivená spojovací čára 62"/>
              <p:cNvCxnSpPr>
                <a:stCxn id="46" idx="2"/>
                <a:endCxn id="18439" idx="0"/>
              </p:cNvCxnSpPr>
              <p:nvPr/>
            </p:nvCxnSpPr>
            <p:spPr>
              <a:xfrm rot="5400000">
                <a:off x="7479617" y="2883906"/>
                <a:ext cx="1374747" cy="1588"/>
              </a:xfrm>
              <a:prstGeom prst="curvedConnector3">
                <a:avLst>
                  <a:gd name="adj1" fmla="val 50000"/>
                </a:avLst>
              </a:prstGeom>
              <a:ln w="12700">
                <a:solidFill>
                  <a:srgbClr val="000066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Pětiúhelník 87"/>
              <p:cNvSpPr/>
              <p:nvPr/>
            </p:nvSpPr>
            <p:spPr>
              <a:xfrm>
                <a:off x="2482854" y="2051279"/>
                <a:ext cx="1081106" cy="539739"/>
              </a:xfrm>
              <a:prstGeom prst="homePlate">
                <a:avLst>
                  <a:gd name="adj" fmla="val 0"/>
                </a:avLst>
              </a:prstGeom>
              <a:solidFill>
                <a:srgbClr val="FFFFFF"/>
              </a:solidFill>
              <a:ln>
                <a:solidFill>
                  <a:srgbClr val="00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cs-CZ" sz="1200" dirty="0">
                    <a:solidFill>
                      <a:srgbClr val="000066"/>
                    </a:solidFill>
                    <a:latin typeface="Arial" pitchFamily="34" charset="0"/>
                    <a:cs typeface="Arial" pitchFamily="34" charset="0"/>
                  </a:rPr>
                  <a:t>Podnikové výrobní plánování</a:t>
                </a:r>
              </a:p>
            </p:txBody>
          </p:sp>
          <p:sp>
            <p:nvSpPr>
              <p:cNvPr id="89" name="Pětiúhelník 88"/>
              <p:cNvSpPr/>
              <p:nvPr/>
            </p:nvSpPr>
            <p:spPr>
              <a:xfrm>
                <a:off x="5911910" y="2051279"/>
                <a:ext cx="1081106" cy="539739"/>
              </a:xfrm>
              <a:prstGeom prst="homePlate">
                <a:avLst>
                  <a:gd name="adj" fmla="val 0"/>
                </a:avLst>
              </a:prstGeom>
              <a:solidFill>
                <a:srgbClr val="FFFFFF"/>
              </a:solidFill>
              <a:ln>
                <a:solidFill>
                  <a:srgbClr val="0000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>
                <a:lvl1pPr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000">
                    <a:solidFill>
                      <a:schemeClr val="bg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000">
                    <a:solidFill>
                      <a:schemeClr val="bg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cs-CZ" altLang="x-none" sz="1200">
                    <a:solidFill>
                      <a:srgbClr val="000066"/>
                    </a:solidFill>
                    <a:ea typeface="Arial" charset="0"/>
                    <a:cs typeface="Arial" charset="0"/>
                  </a:rPr>
                  <a:t>Plánování a řízení výroby</a:t>
                </a:r>
              </a:p>
            </p:txBody>
          </p:sp>
          <p:cxnSp>
            <p:nvCxnSpPr>
              <p:cNvPr id="90" name="Zakřivená spojovací čára 89"/>
              <p:cNvCxnSpPr>
                <a:stCxn id="88" idx="3"/>
                <a:endCxn id="18440" idx="0"/>
              </p:cNvCxnSpPr>
              <p:nvPr/>
            </p:nvCxnSpPr>
            <p:spPr>
              <a:xfrm>
                <a:off x="3563960" y="2321148"/>
                <a:ext cx="1174769" cy="1250924"/>
              </a:xfrm>
              <a:prstGeom prst="curvedConnector2">
                <a:avLst/>
              </a:prstGeom>
              <a:ln w="12700">
                <a:solidFill>
                  <a:srgbClr val="000066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Zakřivená spojovací čára 90"/>
              <p:cNvCxnSpPr>
                <a:stCxn id="89" idx="1"/>
                <a:endCxn id="18440" idx="0"/>
              </p:cNvCxnSpPr>
              <p:nvPr/>
            </p:nvCxnSpPr>
            <p:spPr>
              <a:xfrm rot="10800000" flipV="1">
                <a:off x="4738729" y="2321148"/>
                <a:ext cx="1173181" cy="1250924"/>
              </a:xfrm>
              <a:prstGeom prst="curvedConnector2">
                <a:avLst/>
              </a:prstGeom>
              <a:ln w="12700">
                <a:solidFill>
                  <a:srgbClr val="000066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69759628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Činitele výroby </a:t>
            </a:r>
            <a:br>
              <a:rPr lang="sk-SK" dirty="0" smtClean="0"/>
            </a:br>
            <a:r>
              <a:rPr lang="sk-SK" dirty="0" smtClean="0"/>
              <a:t>a </a:t>
            </a:r>
            <a:r>
              <a:rPr lang="sk-SK" dirty="0" err="1" smtClean="0"/>
              <a:t>jejich</a:t>
            </a:r>
            <a:r>
              <a:rPr lang="sk-SK" dirty="0" smtClean="0"/>
              <a:t> </a:t>
            </a:r>
            <a:r>
              <a:rPr lang="sk-SK" dirty="0" smtClean="0"/>
              <a:t>význam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C34-3E5E-4BA5-AF54-F1601B144FB0}" type="slidenum">
              <a:rPr lang="en-US" smtClean="0"/>
              <a:pPr/>
              <a:t>6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accent1">
                  <a:tint val="2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Typická organizace závodu 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3714744" y="1285860"/>
            <a:ext cx="207170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Vedení závodu</a:t>
            </a:r>
            <a:endParaRPr lang="cs-CZ" dirty="0"/>
          </a:p>
        </p:txBody>
      </p:sp>
      <p:sp>
        <p:nvSpPr>
          <p:cNvPr id="12" name="Obdélník se zakulaceným rohem na stejné straně 11"/>
          <p:cNvSpPr/>
          <p:nvPr/>
        </p:nvSpPr>
        <p:spPr>
          <a:xfrm>
            <a:off x="1785918" y="2786058"/>
            <a:ext cx="1285884" cy="642942"/>
          </a:xfrm>
          <a:prstGeom prst="round2Same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Nákup, logistika</a:t>
            </a:r>
            <a:endParaRPr lang="cs-CZ" dirty="0"/>
          </a:p>
        </p:txBody>
      </p:sp>
      <p:sp>
        <p:nvSpPr>
          <p:cNvPr id="13" name="Obdélník se zakulaceným rohem na stejné straně 12"/>
          <p:cNvSpPr/>
          <p:nvPr/>
        </p:nvSpPr>
        <p:spPr>
          <a:xfrm>
            <a:off x="3214678" y="2786058"/>
            <a:ext cx="1285884" cy="1000132"/>
          </a:xfrm>
          <a:prstGeom prst="round2Same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Vnitřní logistika, plánování výroby</a:t>
            </a:r>
            <a:endParaRPr lang="cs-CZ" dirty="0"/>
          </a:p>
        </p:txBody>
      </p:sp>
      <p:sp>
        <p:nvSpPr>
          <p:cNvPr id="14" name="Obdélník se zakulaceným rohem na stejné straně 13"/>
          <p:cNvSpPr/>
          <p:nvPr/>
        </p:nvSpPr>
        <p:spPr>
          <a:xfrm>
            <a:off x="4643438" y="2786058"/>
            <a:ext cx="1285884" cy="642942"/>
          </a:xfrm>
          <a:prstGeom prst="round2Same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Výroba </a:t>
            </a:r>
            <a:endParaRPr lang="cs-CZ" dirty="0"/>
          </a:p>
        </p:txBody>
      </p:sp>
      <p:sp>
        <p:nvSpPr>
          <p:cNvPr id="15" name="Obdélník se zakulaceným rohem na stejné straně 14"/>
          <p:cNvSpPr/>
          <p:nvPr/>
        </p:nvSpPr>
        <p:spPr>
          <a:xfrm>
            <a:off x="6072198" y="2786058"/>
            <a:ext cx="1285884" cy="642942"/>
          </a:xfrm>
          <a:prstGeom prst="round2Same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Kvalita </a:t>
            </a:r>
            <a:endParaRPr lang="cs-CZ" dirty="0"/>
          </a:p>
        </p:txBody>
      </p:sp>
      <p:sp>
        <p:nvSpPr>
          <p:cNvPr id="16" name="Obdélník se zakulaceným rohem na stejné straně 15"/>
          <p:cNvSpPr/>
          <p:nvPr/>
        </p:nvSpPr>
        <p:spPr>
          <a:xfrm>
            <a:off x="7500958" y="2786058"/>
            <a:ext cx="1285884" cy="642942"/>
          </a:xfrm>
          <a:prstGeom prst="round2Same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Údržba, technika</a:t>
            </a:r>
            <a:endParaRPr lang="cs-CZ" dirty="0"/>
          </a:p>
        </p:txBody>
      </p:sp>
      <p:cxnSp>
        <p:nvCxnSpPr>
          <p:cNvPr id="18" name="Pravoúhlá spojovací čára 17"/>
          <p:cNvCxnSpPr>
            <a:stCxn id="11" idx="2"/>
            <a:endCxn id="16" idx="3"/>
          </p:cNvCxnSpPr>
          <p:nvPr/>
        </p:nvCxnSpPr>
        <p:spPr>
          <a:xfrm rot="16200000" flipH="1">
            <a:off x="6054338" y="696496"/>
            <a:ext cx="785818" cy="339330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ravoúhlá spojovací čára 19"/>
          <p:cNvCxnSpPr>
            <a:stCxn id="11" idx="2"/>
            <a:endCxn id="15" idx="3"/>
          </p:cNvCxnSpPr>
          <p:nvPr/>
        </p:nvCxnSpPr>
        <p:spPr>
          <a:xfrm rot="16200000" flipH="1">
            <a:off x="5339958" y="1410876"/>
            <a:ext cx="785818" cy="196454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ravoúhlá spojovací čára 21"/>
          <p:cNvCxnSpPr>
            <a:stCxn id="11" idx="2"/>
            <a:endCxn id="14" idx="3"/>
          </p:cNvCxnSpPr>
          <p:nvPr/>
        </p:nvCxnSpPr>
        <p:spPr>
          <a:xfrm rot="16200000" flipH="1">
            <a:off x="4625578" y="2125256"/>
            <a:ext cx="785818" cy="53578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ravoúhlá spojovací čára 23"/>
          <p:cNvCxnSpPr>
            <a:stCxn id="11" idx="2"/>
            <a:endCxn id="13" idx="3"/>
          </p:cNvCxnSpPr>
          <p:nvPr/>
        </p:nvCxnSpPr>
        <p:spPr>
          <a:xfrm rot="5400000">
            <a:off x="3911199" y="1946662"/>
            <a:ext cx="785818" cy="89297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ravoúhlá spojovací čára 25"/>
          <p:cNvCxnSpPr>
            <a:stCxn id="11" idx="2"/>
            <a:endCxn id="12" idx="3"/>
          </p:cNvCxnSpPr>
          <p:nvPr/>
        </p:nvCxnSpPr>
        <p:spPr>
          <a:xfrm rot="5400000">
            <a:off x="3196819" y="1232282"/>
            <a:ext cx="785818" cy="232173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ulka 28"/>
          <p:cNvGraphicFramePr>
            <a:graphicFrameLocks noGrp="1"/>
          </p:cNvGraphicFramePr>
          <p:nvPr/>
        </p:nvGraphicFramePr>
        <p:xfrm>
          <a:off x="214282" y="4071942"/>
          <a:ext cx="8715438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8017"/>
                <a:gridCol w="1367128"/>
                <a:gridCol w="1452573"/>
                <a:gridCol w="1428761"/>
                <a:gridCol w="1571636"/>
                <a:gridCol w="1357323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Typická měřítka výkonnosti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Materiálové náklady, </a:t>
                      </a:r>
                      <a:r>
                        <a:rPr lang="cs-CZ" sz="1600" b="0" dirty="0" err="1" smtClean="0"/>
                        <a:t>dosažitel</a:t>
                      </a:r>
                      <a:r>
                        <a:rPr lang="cs-CZ" sz="1600" b="0" dirty="0" smtClean="0"/>
                        <a:t>-</a:t>
                      </a:r>
                      <a:r>
                        <a:rPr lang="cs-CZ" sz="1600" b="0" dirty="0" err="1" smtClean="0"/>
                        <a:t>nost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Zásoby úroveň/</a:t>
                      </a:r>
                      <a:r>
                        <a:rPr lang="cs-CZ" sz="1600" b="0" dirty="0" err="1" smtClean="0"/>
                        <a:t>ná</a:t>
                      </a:r>
                      <a:r>
                        <a:rPr lang="cs-CZ" sz="1600" b="0" dirty="0" smtClean="0"/>
                        <a:t>-klady,</a:t>
                      </a:r>
                    </a:p>
                    <a:p>
                      <a:r>
                        <a:rPr lang="cs-CZ" sz="1600" b="0" dirty="0" smtClean="0"/>
                        <a:t>Úroveň služeb zákazníkům</a:t>
                      </a:r>
                    </a:p>
                    <a:p>
                      <a:r>
                        <a:rPr lang="cs-CZ" sz="1600" b="0" dirty="0" smtClean="0"/>
                        <a:t>Chybějící položky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cs-CZ" sz="1600" b="0" dirty="0" smtClean="0"/>
                        <a:t> Plnění dodacích termínů,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600" b="0" dirty="0" smtClean="0"/>
                        <a:t> odchylky nákladů,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600" b="0" dirty="0" smtClean="0"/>
                        <a:t> pracovní výkony,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600" b="0" dirty="0" smtClean="0"/>
                        <a:t> využití strojů</a:t>
                      </a:r>
                      <a:endParaRPr lang="cs-CZ" sz="1600" b="0" dirty="0"/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Zmetkovitost,</a:t>
                      </a:r>
                    </a:p>
                    <a:p>
                      <a:r>
                        <a:rPr lang="cs-CZ" sz="1600" b="0" dirty="0" smtClean="0"/>
                        <a:t>Náklady na opravu vadných výrobků,</a:t>
                      </a:r>
                    </a:p>
                    <a:p>
                      <a:r>
                        <a:rPr lang="cs-CZ" sz="1600" b="0" dirty="0" smtClean="0"/>
                        <a:t>Náklady na zjišťování kvality</a:t>
                      </a:r>
                      <a:endParaRPr lang="cs-CZ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/>
                        <a:t>Prostoje</a:t>
                      </a:r>
                      <a:r>
                        <a:rPr lang="cs-CZ" sz="1600" b="0" baseline="0" dirty="0" smtClean="0"/>
                        <a:t> strojů,</a:t>
                      </a:r>
                    </a:p>
                    <a:p>
                      <a:r>
                        <a:rPr lang="cs-CZ" sz="1600" b="0" baseline="0" dirty="0" smtClean="0"/>
                        <a:t>Náklady na údržbu</a:t>
                      </a:r>
                      <a:endParaRPr lang="cs-CZ" sz="16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" name="Zástupný symbol pro datum 3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5" name="Zástupný symbol pro zápatí 3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Zástupný symbol pro číslo snímku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Oval 6"/>
          <p:cNvSpPr>
            <a:spLocks noChangeArrowheads="1"/>
          </p:cNvSpPr>
          <p:nvPr/>
        </p:nvSpPr>
        <p:spPr bwMode="auto">
          <a:xfrm>
            <a:off x="6837363" y="2814638"/>
            <a:ext cx="1362075" cy="96361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Řízení</a:t>
            </a:r>
          </a:p>
          <a:p>
            <a:pPr algn="ctr"/>
            <a:r>
              <a:rPr lang="cs-CZ" sz="1800"/>
              <a:t>zásob</a:t>
            </a:r>
          </a:p>
        </p:txBody>
      </p:sp>
      <p:sp>
        <p:nvSpPr>
          <p:cNvPr id="3079" name="Oval 7"/>
          <p:cNvSpPr>
            <a:spLocks noChangeArrowheads="1"/>
          </p:cNvSpPr>
          <p:nvPr/>
        </p:nvSpPr>
        <p:spPr bwMode="auto">
          <a:xfrm>
            <a:off x="5222905" y="1765300"/>
            <a:ext cx="1362075" cy="962025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Řízení </a:t>
            </a:r>
          </a:p>
          <a:p>
            <a:pPr algn="ctr"/>
            <a:r>
              <a:rPr lang="cs-CZ" sz="1800"/>
              <a:t>výroby</a:t>
            </a:r>
          </a:p>
        </p:txBody>
      </p:sp>
      <p:sp>
        <p:nvSpPr>
          <p:cNvPr id="3080" name="Oval 8"/>
          <p:cNvSpPr>
            <a:spLocks noChangeArrowheads="1"/>
          </p:cNvSpPr>
          <p:nvPr/>
        </p:nvSpPr>
        <p:spPr bwMode="auto">
          <a:xfrm>
            <a:off x="6508780" y="188913"/>
            <a:ext cx="1362075" cy="9636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Operativní</a:t>
            </a:r>
          </a:p>
          <a:p>
            <a:pPr algn="ctr"/>
            <a:r>
              <a:rPr lang="cs-CZ" sz="1800"/>
              <a:t>řízení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179388" y="2990850"/>
            <a:ext cx="2497137" cy="614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Celková strategie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3433763" y="2990850"/>
            <a:ext cx="2495550" cy="614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Výrobní strategie</a:t>
            </a:r>
          </a:p>
        </p:txBody>
      </p:sp>
      <p:sp>
        <p:nvSpPr>
          <p:cNvPr id="3083" name="Oval 11"/>
          <p:cNvSpPr>
            <a:spLocks noChangeArrowheads="1"/>
          </p:cNvSpPr>
          <p:nvPr/>
        </p:nvSpPr>
        <p:spPr bwMode="auto">
          <a:xfrm>
            <a:off x="7567643" y="1152525"/>
            <a:ext cx="1362075" cy="9636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Operativní</a:t>
            </a:r>
          </a:p>
          <a:p>
            <a:pPr algn="ctr"/>
            <a:r>
              <a:rPr lang="cs-CZ" sz="1800"/>
              <a:t>evidence</a:t>
            </a:r>
          </a:p>
        </p:txBody>
      </p:sp>
      <p:sp>
        <p:nvSpPr>
          <p:cNvPr id="3084" name="Oval 12"/>
          <p:cNvSpPr>
            <a:spLocks noChangeArrowheads="1"/>
          </p:cNvSpPr>
          <p:nvPr/>
        </p:nvSpPr>
        <p:spPr bwMode="auto">
          <a:xfrm>
            <a:off x="7667625" y="3860800"/>
            <a:ext cx="1476375" cy="105727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Personální</a:t>
            </a:r>
          </a:p>
          <a:p>
            <a:pPr algn="ctr"/>
            <a:r>
              <a:rPr lang="cs-CZ" sz="1800"/>
              <a:t>zabezpečení </a:t>
            </a:r>
          </a:p>
          <a:p>
            <a:pPr algn="ctr"/>
            <a:r>
              <a:rPr lang="cs-CZ" sz="1800"/>
              <a:t>výroby</a:t>
            </a:r>
          </a:p>
        </p:txBody>
      </p:sp>
      <p:sp>
        <p:nvSpPr>
          <p:cNvPr id="3085" name="Oval 13"/>
          <p:cNvSpPr>
            <a:spLocks noChangeArrowheads="1"/>
          </p:cNvSpPr>
          <p:nvPr/>
        </p:nvSpPr>
        <p:spPr bwMode="auto">
          <a:xfrm>
            <a:off x="5724525" y="4130675"/>
            <a:ext cx="1643063" cy="9620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Technologická</a:t>
            </a:r>
          </a:p>
          <a:p>
            <a:pPr algn="ctr"/>
            <a:r>
              <a:rPr lang="cs-CZ" sz="1800"/>
              <a:t>dokumentace</a:t>
            </a:r>
          </a:p>
        </p:txBody>
      </p:sp>
      <p:sp>
        <p:nvSpPr>
          <p:cNvPr id="3086" name="Oval 14"/>
          <p:cNvSpPr>
            <a:spLocks noChangeArrowheads="1"/>
          </p:cNvSpPr>
          <p:nvPr/>
        </p:nvSpPr>
        <p:spPr bwMode="auto">
          <a:xfrm>
            <a:off x="6989763" y="5267325"/>
            <a:ext cx="1362075" cy="9636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Výkonové</a:t>
            </a:r>
          </a:p>
          <a:p>
            <a:pPr algn="ctr"/>
            <a:r>
              <a:rPr lang="cs-CZ" sz="1800"/>
              <a:t>normy</a:t>
            </a:r>
          </a:p>
        </p:txBody>
      </p:sp>
      <p:sp>
        <p:nvSpPr>
          <p:cNvPr id="3087" name="Oval 15"/>
          <p:cNvSpPr>
            <a:spLocks noChangeArrowheads="1"/>
          </p:cNvSpPr>
          <p:nvPr/>
        </p:nvSpPr>
        <p:spPr bwMode="auto">
          <a:xfrm>
            <a:off x="4211638" y="4568825"/>
            <a:ext cx="1416050" cy="10207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Rozvoj</a:t>
            </a:r>
          </a:p>
          <a:p>
            <a:pPr algn="ctr"/>
            <a:r>
              <a:rPr lang="cs-CZ" sz="1800"/>
              <a:t>výrobní</a:t>
            </a:r>
          </a:p>
          <a:p>
            <a:pPr algn="ctr"/>
            <a:r>
              <a:rPr lang="cs-CZ" sz="1800"/>
              <a:t>základny</a:t>
            </a:r>
          </a:p>
        </p:txBody>
      </p:sp>
      <p:sp>
        <p:nvSpPr>
          <p:cNvPr id="3088" name="Oval 16"/>
          <p:cNvSpPr>
            <a:spLocks noChangeArrowheads="1"/>
          </p:cNvSpPr>
          <p:nvPr/>
        </p:nvSpPr>
        <p:spPr bwMode="auto">
          <a:xfrm>
            <a:off x="5097463" y="5705475"/>
            <a:ext cx="1635125" cy="9636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Technologické</a:t>
            </a:r>
          </a:p>
          <a:p>
            <a:pPr algn="ctr"/>
            <a:r>
              <a:rPr lang="cs-CZ" sz="1800"/>
              <a:t>postupy</a:t>
            </a:r>
          </a:p>
        </p:txBody>
      </p:sp>
      <p:sp>
        <p:nvSpPr>
          <p:cNvPr id="3089" name="Oval 17"/>
          <p:cNvSpPr>
            <a:spLocks noChangeArrowheads="1"/>
          </p:cNvSpPr>
          <p:nvPr/>
        </p:nvSpPr>
        <p:spPr bwMode="auto">
          <a:xfrm>
            <a:off x="1768475" y="3954463"/>
            <a:ext cx="1363663" cy="96361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Řízení </a:t>
            </a:r>
          </a:p>
          <a:p>
            <a:pPr algn="ctr"/>
            <a:r>
              <a:rPr lang="cs-CZ" sz="1800"/>
              <a:t>jakosti</a:t>
            </a:r>
          </a:p>
        </p:txBody>
      </p:sp>
      <p:sp>
        <p:nvSpPr>
          <p:cNvPr id="3090" name="Oval 18"/>
          <p:cNvSpPr>
            <a:spLocks noChangeArrowheads="1"/>
          </p:cNvSpPr>
          <p:nvPr/>
        </p:nvSpPr>
        <p:spPr bwMode="auto">
          <a:xfrm>
            <a:off x="2449513" y="5532438"/>
            <a:ext cx="1362075" cy="9636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Hodnotová</a:t>
            </a:r>
          </a:p>
          <a:p>
            <a:pPr algn="ctr"/>
            <a:r>
              <a:rPr lang="cs-CZ" sz="1800"/>
              <a:t>analýzy</a:t>
            </a:r>
          </a:p>
        </p:txBody>
      </p:sp>
      <p:sp>
        <p:nvSpPr>
          <p:cNvPr id="3091" name="Line 19"/>
          <p:cNvSpPr>
            <a:spLocks noChangeShapeType="1"/>
          </p:cNvSpPr>
          <p:nvPr/>
        </p:nvSpPr>
        <p:spPr bwMode="auto">
          <a:xfrm>
            <a:off x="2676525" y="3252788"/>
            <a:ext cx="757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092" name="Line 20"/>
          <p:cNvSpPr>
            <a:spLocks noChangeShapeType="1"/>
          </p:cNvSpPr>
          <p:nvPr/>
        </p:nvSpPr>
        <p:spPr bwMode="auto">
          <a:xfrm>
            <a:off x="5929313" y="3252788"/>
            <a:ext cx="874712" cy="31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093" name="Line 21"/>
          <p:cNvSpPr>
            <a:spLocks noChangeShapeType="1"/>
          </p:cNvSpPr>
          <p:nvPr/>
        </p:nvSpPr>
        <p:spPr bwMode="auto">
          <a:xfrm flipH="1">
            <a:off x="5173662" y="2714621"/>
            <a:ext cx="684221" cy="27623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094" name="Line 22"/>
          <p:cNvSpPr>
            <a:spLocks noChangeShapeType="1"/>
          </p:cNvSpPr>
          <p:nvPr/>
        </p:nvSpPr>
        <p:spPr bwMode="auto">
          <a:xfrm>
            <a:off x="4313268" y="1939925"/>
            <a:ext cx="909637" cy="176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095" name="Line 23"/>
          <p:cNvSpPr>
            <a:spLocks noChangeShapeType="1"/>
          </p:cNvSpPr>
          <p:nvPr/>
        </p:nvSpPr>
        <p:spPr bwMode="auto">
          <a:xfrm>
            <a:off x="5070505" y="1063625"/>
            <a:ext cx="530225" cy="78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 flipH="1">
            <a:off x="6356380" y="1152525"/>
            <a:ext cx="681038" cy="698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097" name="Line 25"/>
          <p:cNvSpPr>
            <a:spLocks noChangeShapeType="1"/>
          </p:cNvSpPr>
          <p:nvPr/>
        </p:nvSpPr>
        <p:spPr bwMode="auto">
          <a:xfrm flipH="1">
            <a:off x="6583393" y="1939925"/>
            <a:ext cx="1136650" cy="263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098" name="Line 26"/>
          <p:cNvSpPr>
            <a:spLocks noChangeShapeType="1"/>
          </p:cNvSpPr>
          <p:nvPr/>
        </p:nvSpPr>
        <p:spPr bwMode="auto">
          <a:xfrm flipV="1">
            <a:off x="2903538" y="3605213"/>
            <a:ext cx="530225" cy="436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099" name="Line 27"/>
          <p:cNvSpPr>
            <a:spLocks noChangeShapeType="1"/>
          </p:cNvSpPr>
          <p:nvPr/>
        </p:nvSpPr>
        <p:spPr bwMode="auto">
          <a:xfrm flipV="1">
            <a:off x="3206750" y="3605213"/>
            <a:ext cx="528638" cy="1927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100" name="Line 28"/>
          <p:cNvSpPr>
            <a:spLocks noChangeShapeType="1"/>
          </p:cNvSpPr>
          <p:nvPr/>
        </p:nvSpPr>
        <p:spPr bwMode="auto">
          <a:xfrm flipH="1" flipV="1">
            <a:off x="4794250" y="3605213"/>
            <a:ext cx="152400" cy="963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101" name="Line 29"/>
          <p:cNvSpPr>
            <a:spLocks noChangeShapeType="1"/>
          </p:cNvSpPr>
          <p:nvPr/>
        </p:nvSpPr>
        <p:spPr bwMode="auto">
          <a:xfrm flipV="1">
            <a:off x="6005513" y="5092700"/>
            <a:ext cx="528637" cy="612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102" name="Line 30"/>
          <p:cNvSpPr>
            <a:spLocks noChangeShapeType="1"/>
          </p:cNvSpPr>
          <p:nvPr/>
        </p:nvSpPr>
        <p:spPr bwMode="auto">
          <a:xfrm flipH="1" flipV="1">
            <a:off x="6948488" y="5013325"/>
            <a:ext cx="417512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103" name="Line 31"/>
          <p:cNvSpPr>
            <a:spLocks noChangeShapeType="1"/>
          </p:cNvSpPr>
          <p:nvPr/>
        </p:nvSpPr>
        <p:spPr bwMode="auto">
          <a:xfrm>
            <a:off x="5929313" y="3605213"/>
            <a:ext cx="530225" cy="525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104" name="Line 32"/>
          <p:cNvSpPr>
            <a:spLocks noChangeShapeType="1"/>
          </p:cNvSpPr>
          <p:nvPr/>
        </p:nvSpPr>
        <p:spPr bwMode="auto">
          <a:xfrm>
            <a:off x="5929313" y="3429000"/>
            <a:ext cx="1811337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" name="TextovéPole 32"/>
          <p:cNvSpPr txBox="1"/>
          <p:nvPr/>
        </p:nvSpPr>
        <p:spPr>
          <a:xfrm>
            <a:off x="189420" y="357166"/>
            <a:ext cx="3525324" cy="1200329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Přehled nejdůležitějších </a:t>
            </a:r>
          </a:p>
          <a:p>
            <a:r>
              <a:rPr lang="cs-CZ" sz="2400" dirty="0">
                <a:solidFill>
                  <a:schemeClr val="accent2">
                    <a:lumMod val="75000"/>
                  </a:schemeClr>
                </a:solidFill>
              </a:rPr>
              <a:t>f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unkcí souvisejících</a:t>
            </a:r>
          </a:p>
          <a:p>
            <a:r>
              <a:rPr lang="cs-CZ" sz="2400" dirty="0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 řízením výroby</a:t>
            </a:r>
            <a:endParaRPr lang="cs-CZ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077" name="Oval 5"/>
          <p:cNvSpPr>
            <a:spLocks noChangeArrowheads="1"/>
          </p:cNvSpPr>
          <p:nvPr/>
        </p:nvSpPr>
        <p:spPr bwMode="auto">
          <a:xfrm>
            <a:off x="3027393" y="1239838"/>
            <a:ext cx="1363662" cy="9636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Lhůtové </a:t>
            </a:r>
          </a:p>
          <a:p>
            <a:pPr algn="ctr"/>
            <a:r>
              <a:rPr lang="cs-CZ" sz="1800"/>
              <a:t>plánování</a:t>
            </a:r>
          </a:p>
        </p:txBody>
      </p:sp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4011643" y="188913"/>
            <a:ext cx="1577975" cy="954071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800"/>
              <a:t>Zabezpečení </a:t>
            </a:r>
          </a:p>
          <a:p>
            <a:pPr algn="ctr"/>
            <a:r>
              <a:rPr lang="cs-CZ" sz="1800"/>
              <a:t>výroby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421926" y="2285992"/>
            <a:ext cx="2792752" cy="36933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Zajišťují výrobní útvary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136174" y="5000636"/>
            <a:ext cx="3363421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Zajišťují jiné útvary podniku</a:t>
            </a:r>
            <a:endParaRPr lang="cs-CZ" dirty="0"/>
          </a:p>
        </p:txBody>
      </p:sp>
      <p:sp>
        <p:nvSpPr>
          <p:cNvPr id="40" name="Zástupný symbol pro datum 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1" name="Zástupný symbol pro zápatí 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Zástupný symbol pro číslo snímku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Základními úlohami strategického řízení výroby jsou: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Zajišťování potřebného souladu strategického řízení výroby s celkovou strategií firmy,</a:t>
            </a:r>
          </a:p>
          <a:p>
            <a:r>
              <a:rPr lang="cs-CZ" dirty="0" smtClean="0"/>
              <a:t>Formulace a realizace výrobní strategie firmy.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Strategické řízení výroby a </a:t>
            </a:r>
            <a:br>
              <a:rPr lang="cs-CZ" dirty="0" smtClean="0"/>
            </a:br>
            <a:r>
              <a:rPr lang="cs-CZ" dirty="0" smtClean="0"/>
              <a:t>výrobní strategie</a:t>
            </a:r>
            <a:endParaRPr lang="cs-CZ" dirty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130000" t="-95000" r="40000" b="21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on brainstorming</Template>
  <TotalTime>0</TotalTime>
  <Words>2134</Words>
  <Application>Microsoft Macintosh PowerPoint</Application>
  <PresentationFormat>Předvádění na obrazovce (4:3)</PresentationFormat>
  <Paragraphs>661</Paragraphs>
  <Slides>54</Slides>
  <Notes>46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54</vt:i4>
      </vt:variant>
    </vt:vector>
  </HeadingPairs>
  <TitlesOfParts>
    <vt:vector size="63" baseType="lpstr">
      <vt:lpstr>Lucida Sans Unicode</vt:lpstr>
      <vt:lpstr>Symbol</vt:lpstr>
      <vt:lpstr>Verdana</vt:lpstr>
      <vt:lpstr>Wingdings 2</vt:lpstr>
      <vt:lpstr>Wingdings 3</vt:lpstr>
      <vt:lpstr>Arial</vt:lpstr>
      <vt:lpstr>Calibri</vt:lpstr>
      <vt:lpstr>Wingdings</vt:lpstr>
      <vt:lpstr>Presentation on brainstorming</vt:lpstr>
      <vt:lpstr>Manažerská ekonomika Výroba </vt:lpstr>
      <vt:lpstr>Úrovně řízení výroby:</vt:lpstr>
      <vt:lpstr>Strategické řízení výroby </vt:lpstr>
      <vt:lpstr>Taktické řízení výroby </vt:lpstr>
      <vt:lpstr>Operativní řízení výroby </vt:lpstr>
      <vt:lpstr>Činitele výroby  a jejich význam</vt:lpstr>
      <vt:lpstr>Typická organizace závodu </vt:lpstr>
      <vt:lpstr>Prezentace aplikace PowerPoint</vt:lpstr>
      <vt:lpstr>Strategické řízení výroby a  výrobní strategie</vt:lpstr>
      <vt:lpstr>Typická rozhodování uskutečňovaná ve strategickém řízení výroby jsou:</vt:lpstr>
      <vt:lpstr>Typická rozhodování uskutečňovaná ve strategickém řízení výroby jsou (2):</vt:lpstr>
      <vt:lpstr>Prezentace aplikace PowerPoint</vt:lpstr>
      <vt:lpstr>Výrobní strategie musí rovněž formulovat zásady a principy organizace výroby</vt:lpstr>
      <vt:lpstr>Prezentace aplikace PowerPoint</vt:lpstr>
      <vt:lpstr>Prezentace aplikace PowerPoint</vt:lpstr>
      <vt:lpstr>Prezentace aplikace PowerPoint</vt:lpstr>
      <vt:lpstr>Důležitým hlediskem je aspekt stability výroby !</vt:lpstr>
      <vt:lpstr>Výrobní strategie by měla respektovat hlediska:</vt:lpstr>
      <vt:lpstr>Prezentace aplikace PowerPoint</vt:lpstr>
      <vt:lpstr>Fáze životního cyklu výrobku</vt:lpstr>
      <vt:lpstr>Fáze životního cyklu výrobku</vt:lpstr>
      <vt:lpstr>Taktické řízení výroby</vt:lpstr>
      <vt:lpstr>Operativní řízení výroby</vt:lpstr>
      <vt:lpstr>Charakteristické vlastnosti operativního řízení výroby:</vt:lpstr>
      <vt:lpstr>Výroba a výrobní proces</vt:lpstr>
      <vt:lpstr>Podle míry plynulosti výrobního procesu bývá rozlišována výroba:</vt:lpstr>
      <vt:lpstr>Struktura  výrobního procesu</vt:lpstr>
      <vt:lpstr>Strukturu výrobního procesu můžeme sledovat ze 3 hledisek</vt:lpstr>
      <vt:lpstr>Věcné hledisko výrobního procesu</vt:lpstr>
      <vt:lpstr>Výrobní profil podniku</vt:lpstr>
      <vt:lpstr>Výrobní program</vt:lpstr>
      <vt:lpstr>Způsob přetváření vstupních surovin a materiálů na výrobek</vt:lpstr>
      <vt:lpstr>Technologické procesy</vt:lpstr>
      <vt:lpstr>Dílčí výrobní procesy bývají sdružovány do tzv. fází výroby:</vt:lpstr>
      <vt:lpstr>Technologický postup</vt:lpstr>
      <vt:lpstr>Časové hledisko  výrobního procesu</vt:lpstr>
      <vt:lpstr>Hledisko prostorového a organizačního uspořádání výrobního procesu </vt:lpstr>
      <vt:lpstr>Výrobný proces</vt:lpstr>
      <vt:lpstr>Klasifikácia výrobných procesov </vt:lpstr>
      <vt:lpstr>Klasifikácia výrobných procesov</vt:lpstr>
      <vt:lpstr>Logistika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Manager/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2008-08-23T15:36:21Z</dcterms:created>
  <dcterms:modified xsi:type="dcterms:W3CDTF">2018-04-05T11:02:43Z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1029</vt:lpwstr>
  </property>
  <property fmtid="{D5CDD505-2E9C-101B-9397-08002B2CF9AE}" pid="3" name="_TemplateID">
    <vt:lpwstr>TC101671231029</vt:lpwstr>
  </property>
</Properties>
</file>