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3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1932-8DE1-4C2B-A66D-E6215684916F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53D55-FA00-4CF6-A9B6-C522BE9159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1932-8DE1-4C2B-A66D-E6215684916F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53D55-FA00-4CF6-A9B6-C522BE9159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1932-8DE1-4C2B-A66D-E6215684916F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53D55-FA00-4CF6-A9B6-C522BE9159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1932-8DE1-4C2B-A66D-E6215684916F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53D55-FA00-4CF6-A9B6-C522BE9159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1932-8DE1-4C2B-A66D-E6215684916F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53D55-FA00-4CF6-A9B6-C522BE9159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1932-8DE1-4C2B-A66D-E6215684916F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53D55-FA00-4CF6-A9B6-C522BE9159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1932-8DE1-4C2B-A66D-E6215684916F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53D55-FA00-4CF6-A9B6-C522BE9159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1932-8DE1-4C2B-A66D-E6215684916F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53D55-FA00-4CF6-A9B6-C522BE9159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1932-8DE1-4C2B-A66D-E6215684916F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53D55-FA00-4CF6-A9B6-C522BE9159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1932-8DE1-4C2B-A66D-E6215684916F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53D55-FA00-4CF6-A9B6-C522BE9159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1932-8DE1-4C2B-A66D-E6215684916F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53D55-FA00-4CF6-A9B6-C522BE9159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51932-8DE1-4C2B-A66D-E6215684916F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53D55-FA00-4CF6-A9B6-C522BE91591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Zákon farmy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 zamyšlení pro řízení lidských zdrojů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"Zákon farmy"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Pokud chci mít dobrou úrodu: </a:t>
            </a:r>
          </a:p>
          <a:p>
            <a:r>
              <a:rPr lang="cs-CZ" dirty="0" smtClean="0"/>
              <a:t>musím připravit pole, </a:t>
            </a:r>
          </a:p>
          <a:p>
            <a:r>
              <a:rPr lang="cs-CZ" dirty="0" smtClean="0"/>
              <a:t>zasít, </a:t>
            </a:r>
          </a:p>
          <a:p>
            <a:r>
              <a:rPr lang="cs-CZ" dirty="0" smtClean="0"/>
              <a:t>hnojit, </a:t>
            </a:r>
          </a:p>
          <a:p>
            <a:r>
              <a:rPr lang="cs-CZ" dirty="0" smtClean="0"/>
              <a:t>kypřit, </a:t>
            </a:r>
          </a:p>
          <a:p>
            <a:r>
              <a:rPr lang="cs-CZ" dirty="0" smtClean="0"/>
              <a:t>odhánět škůdce a </a:t>
            </a:r>
          </a:p>
          <a:p>
            <a:r>
              <a:rPr lang="cs-CZ" dirty="0" smtClean="0"/>
              <a:t>po nějakém čase mohu sklízet úrodu.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Nelze !!!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zasadit brambory a chtít úrodu hned zítra. </a:t>
            </a:r>
          </a:p>
          <a:p>
            <a:r>
              <a:rPr lang="cs-CZ" dirty="0" smtClean="0"/>
              <a:t>naházet brambory na nepřipravené pole, o nic se nestarat a za půl roku očekávat bohatou úrodu. </a:t>
            </a:r>
          </a:p>
          <a:p>
            <a:endParaRPr lang="cs-CZ" dirty="0" smtClean="0"/>
          </a:p>
          <a:p>
            <a:r>
              <a:rPr lang="cs-CZ" dirty="0" smtClean="0"/>
              <a:t>Přesto to tak nemalá část manažerů dělá - nechají své lidi jejich osudu a diví se, že nerostou nebo dokonce odcházejí z firmy.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ODPOVĚDNOST </a:t>
            </a:r>
            <a:br>
              <a:rPr lang="cs-CZ" dirty="0" smtClean="0"/>
            </a:br>
            <a:r>
              <a:rPr lang="cs-CZ" dirty="0" smtClean="0"/>
              <a:t>ZA ROZVOJ ZAMĚSTNANCŮ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Jak by měl řízený rozvoj zaměstnanců v ideálním případě vypadat? </a:t>
            </a:r>
          </a:p>
          <a:p>
            <a:pPr>
              <a:buNone/>
            </a:pPr>
            <a:r>
              <a:rPr lang="cs-CZ" dirty="0" smtClean="0"/>
              <a:t>Manažer </a:t>
            </a:r>
          </a:p>
          <a:p>
            <a:r>
              <a:rPr lang="cs-CZ" dirty="0" smtClean="0"/>
              <a:t>ví, jakých cílů chce dosáhnout a kolik lidí a s jakými dovednostmi pro to bude potřebovat. </a:t>
            </a:r>
          </a:p>
          <a:p>
            <a:r>
              <a:rPr lang="cs-CZ" dirty="0" smtClean="0"/>
              <a:t>Zná velmi dobře své lidi, jejich silné a slabé stránky, potenciál dalšího rozvoje, osobní motivaci pro práci ve firmě apod. </a:t>
            </a:r>
          </a:p>
          <a:p>
            <a:r>
              <a:rPr lang="cs-CZ" dirty="0" smtClean="0"/>
              <a:t>Ví, kdo z jeho týmu se pro co hodí a jaké znalosti a dovednosti by si měl osvojit. 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Rozvoj lidí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Na základě těchto informací rozvíjí individuálním způsobem každého člena svého týmu, zejména cíleným zadáváním stále náročnějších úkolů. </a:t>
            </a:r>
          </a:p>
          <a:p>
            <a:r>
              <a:rPr lang="cs-CZ" dirty="0" smtClean="0"/>
              <a:t>K jejich řešení nabízí </a:t>
            </a:r>
          </a:p>
          <a:p>
            <a:pPr lvl="1"/>
            <a:r>
              <a:rPr lang="cs-CZ" dirty="0" err="1" smtClean="0"/>
              <a:t>mentoring</a:t>
            </a:r>
            <a:r>
              <a:rPr lang="cs-CZ" dirty="0" smtClean="0"/>
              <a:t> nebo </a:t>
            </a:r>
            <a:r>
              <a:rPr lang="cs-CZ" dirty="0" err="1" smtClean="0"/>
              <a:t>koučink</a:t>
            </a:r>
            <a:r>
              <a:rPr lang="cs-CZ" dirty="0" smtClean="0"/>
              <a:t>, </a:t>
            </a:r>
          </a:p>
          <a:p>
            <a:pPr lvl="1"/>
            <a:r>
              <a:rPr lang="cs-CZ" dirty="0" smtClean="0"/>
              <a:t>popř. dohodne s personalistou konkrétní školení nebo trénink. </a:t>
            </a:r>
          </a:p>
          <a:p>
            <a:r>
              <a:rPr lang="cs-CZ" dirty="0" smtClean="0"/>
              <a:t>Společně s rozvíjeným člověkem pravidelně vyhodnocují dosažené výsledky a plánují další postup.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Manažer jako fotbalový trenér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Manažer je v tomto případě </a:t>
            </a:r>
            <a:r>
              <a:rPr lang="cs-CZ" dirty="0" smtClean="0"/>
              <a:t>podobný </a:t>
            </a:r>
            <a:r>
              <a:rPr lang="cs-CZ" dirty="0" smtClean="0"/>
              <a:t>fotbalovému trenérovi, který ví, </a:t>
            </a:r>
          </a:p>
          <a:p>
            <a:r>
              <a:rPr lang="cs-CZ" dirty="0" smtClean="0"/>
              <a:t>jak má tým hrát, </a:t>
            </a:r>
          </a:p>
          <a:p>
            <a:r>
              <a:rPr lang="cs-CZ" dirty="0" smtClean="0"/>
              <a:t>zná silné a slabé stránky hráčů a </a:t>
            </a:r>
          </a:p>
          <a:p>
            <a:r>
              <a:rPr lang="cs-CZ" dirty="0" smtClean="0"/>
              <a:t>cíleně rozvíjí jak jejich obecné fyzické, herní a taktické dovednosti, tak individuální role a silné stránky (jinak útočníka, jinak brankáře). </a:t>
            </a:r>
          </a:p>
          <a:p>
            <a:endParaRPr lang="cs-CZ" dirty="0" smtClean="0"/>
          </a:p>
          <a:p>
            <a:r>
              <a:rPr lang="cs-CZ" dirty="0" smtClean="0"/>
              <a:t>A vede a rozvíjí je tak, aby na hřišti podali co nejlepší výkon, i když on sám nehraje a stojí u lavičky.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Trenér i kapitán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Na rozdíl od fotbalu musí být manažer firmy i trenérem i kapitánem. </a:t>
            </a:r>
          </a:p>
          <a:p>
            <a:r>
              <a:rPr lang="cs-CZ" dirty="0" smtClean="0"/>
              <a:t>Z dlouhodobého pohledu je ale mnohem důležitější právě jeho role trenéra. </a:t>
            </a:r>
          </a:p>
          <a:p>
            <a:r>
              <a:rPr lang="cs-CZ" dirty="0" smtClean="0"/>
              <a:t>Práce s lidmi často nefunguje právě proto, že manažer odvede největší díl práce sám, místo toho, aby to naučil své lidi. </a:t>
            </a:r>
          </a:p>
          <a:p>
            <a:r>
              <a:rPr lang="cs-CZ" dirty="0" smtClean="0"/>
              <a:t>Roli "trenéra" nechává na personalistice, vzdělávacích agenturách, popř. samotných zaměstnancích.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Může se pak divit, že hra stojí stále na něm a že se jeho lidé nerozvíjejí podle jeho představ?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Osobní zapojení vedoucího je nutné i proto, že i dospělý člověk se učí až ze 75 % napodobováním a pouze 25 % zůstává na školy, kurzy, literaturu apod. </a:t>
            </a:r>
          </a:p>
          <a:p>
            <a:r>
              <a:rPr lang="cs-CZ" dirty="0" smtClean="0"/>
              <a:t>Nejlépe se rozvíjí vedle někoho:</a:t>
            </a:r>
          </a:p>
          <a:p>
            <a:pPr lvl="1"/>
            <a:r>
              <a:rPr lang="cs-CZ" dirty="0" smtClean="0"/>
              <a:t>kdo danou dovednost dobře ovládá, sám ji v praxi používá a je schopen ji ostatní naučit. </a:t>
            </a:r>
          </a:p>
          <a:p>
            <a:pPr lvl="1"/>
            <a:r>
              <a:rPr lang="cs-CZ" dirty="0" smtClean="0"/>
              <a:t>kdo dovednost sám nerealizuje, ale umí ji z člověka správným koučováním nebo vedením dostat.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Učení se napodobováním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Učení se napodobováním je i důvodem, proč zaměstnanci kopírují způsoby jednání svých nadřízených. </a:t>
            </a:r>
          </a:p>
          <a:p>
            <a:r>
              <a:rPr lang="cs-CZ" dirty="0" smtClean="0"/>
              <a:t>To, jak vedoucí řídí a jedná a co požaduje od svých lidí, se automaticky stává standardem i pro ně - i oni se začnou chovat podobně vůči svým lidem a jen málokdo z nich jim nastaví vyšší laťku než nastavuje jeho nadřízený jemu. </a:t>
            </a:r>
          </a:p>
          <a:p>
            <a:r>
              <a:rPr lang="cs-CZ" dirty="0" smtClean="0"/>
              <a:t>Pokud tedy ředitel pošle management na trénink delegování nebo koučování, ale sám bude nadále řídit autoritativně, nelze očekávat, že ... </a:t>
            </a:r>
          </a:p>
          <a:p>
            <a:r>
              <a:rPr lang="cs-CZ" dirty="0" smtClean="0"/>
              <a:t>Pokud ředitel tvrdí, že chce mít na provozech pořádek, ale důsledně ho nevyžaduje a nevyvodí okamžité a transparentní důsledky v případě nepořádku, nelze očekávat, že se lidé pořádku naučí, protože dobře vnímají rozdíl mezi jeho slovy a činy.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EFEKTIVITA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Každý držitel certifikátu ISO řady 9000 je povinen měřit přínosy vzdělávaní a každý to nějak vykazuje. </a:t>
            </a:r>
          </a:p>
          <a:p>
            <a:r>
              <a:rPr lang="cs-CZ" dirty="0" smtClean="0"/>
              <a:t>Přesto výzkumy ukazují, že </a:t>
            </a:r>
          </a:p>
          <a:p>
            <a:pPr lvl="1"/>
            <a:r>
              <a:rPr lang="cs-CZ" dirty="0" smtClean="0"/>
              <a:t>pouze 15 % účastníků vzdělávacích kurzů úspěšně aplikuje nové znalosti v praxi, </a:t>
            </a:r>
          </a:p>
          <a:p>
            <a:pPr lvl="1"/>
            <a:r>
              <a:rPr lang="cs-CZ" dirty="0" smtClean="0"/>
              <a:t>70 % zkusí něco aplikovat, ale z různých důvodů se velmi rychle vrátí k původnímu fungování a </a:t>
            </a:r>
          </a:p>
          <a:p>
            <a:pPr lvl="1"/>
            <a:r>
              <a:rPr lang="cs-CZ" dirty="0" smtClean="0"/>
              <a:t>15 % se o změnu ani nepokusí.</a:t>
            </a:r>
          </a:p>
          <a:p>
            <a:r>
              <a:rPr lang="cs-CZ" dirty="0" smtClean="0"/>
              <a:t>Proč tomu tak je?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Proč tomu tak je?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Nejvíce jsou školeni lidé ze střední úrovně řízení, kteří nemívají odpovídající rozhodovací pravomoci a někdy ani adekvátně odborně zdatného nadřízeného. </a:t>
            </a:r>
          </a:p>
          <a:p>
            <a:r>
              <a:rPr lang="cs-CZ" dirty="0" smtClean="0"/>
              <a:t>Řadoví zaměstnanci dopadnou většinou podobně. </a:t>
            </a:r>
          </a:p>
          <a:p>
            <a:r>
              <a:rPr lang="cs-CZ" dirty="0" smtClean="0"/>
              <a:t>Když se to stane vícekrát, přestanou se školit nebo se zařadí mezi těch 15 %, kteří se o aplikaci nových znalostí ani nepokusí.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cs-CZ" sz="3200" dirty="0"/>
              <a:t>Na 40 % </a:t>
            </a:r>
            <a:r>
              <a:rPr lang="cs-CZ" sz="3200" dirty="0" smtClean="0"/>
              <a:t>českých </a:t>
            </a:r>
            <a:r>
              <a:rPr lang="cs-CZ" sz="3200" dirty="0"/>
              <a:t>zaměstnanců jedná neeticky</a:t>
            </a:r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1628800"/>
            <a:ext cx="253582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67544" y="2204864"/>
            <a:ext cx="5832648" cy="120032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Na 40 %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NewRoman"/>
              </a:rPr>
              <a:t>č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eských zam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NewRoman"/>
              </a:rPr>
              <a:t>ě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stnanc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NewRoman"/>
              </a:rPr>
              <a:t>ů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jedná neeticky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a poškozuje svého kolegu nebo firmu, pokud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mu z toho plyne osobní prosp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NewRoman"/>
              </a:rPr>
              <a:t>ě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ch. </a:t>
            </a:r>
            <a:endParaRPr kumimoji="0" lang="cs-CZ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zajistit, aby byly investice do vzdělávání efektivní?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Funguje to zejména tehdy, pokud je člověk vyslán na školení s konkrétním cílem, jehož splnění si jeho nadřízený ověří. Např. nákupčí má za úkol snížit cenu vstupních dílů o 20 %. Část těchto úspor dostane vyplaceno v podobě bonusu. Aby cíle lépe dosáhl, je vyslán na kurz efektivního nakupování. Když snížení cen nedosáhne, nebude brát prémie. </a:t>
            </a:r>
          </a:p>
          <a:p>
            <a:r>
              <a:rPr lang="cs-CZ" dirty="0" smtClean="0"/>
              <a:t>Nebo je na kurz vyslán mistr s tím, že si rozšíří své znalosti a pak připraví obdobné školení pro své kolegy a povede projekt pro uvedení </a:t>
            </a:r>
            <a:r>
              <a:rPr lang="cs-CZ" dirty="0" err="1" smtClean="0"/>
              <a:t>know</a:t>
            </a:r>
            <a:r>
              <a:rPr lang="cs-CZ" dirty="0" smtClean="0"/>
              <a:t>-</a:t>
            </a:r>
            <a:r>
              <a:rPr lang="cs-CZ" dirty="0" err="1" smtClean="0"/>
              <a:t>how</a:t>
            </a:r>
            <a:r>
              <a:rPr lang="cs-CZ" dirty="0" smtClean="0"/>
              <a:t> do praxe. </a:t>
            </a:r>
          </a:p>
          <a:p>
            <a:r>
              <a:rPr lang="cs-CZ" dirty="0" smtClean="0"/>
              <a:t>V těchto situacích je vytvořena silná motivace pro zvládnutí </a:t>
            </a:r>
            <a:r>
              <a:rPr lang="cs-CZ" dirty="0" err="1" smtClean="0"/>
              <a:t>know</a:t>
            </a:r>
            <a:r>
              <a:rPr lang="cs-CZ" dirty="0" smtClean="0"/>
              <a:t>-</a:t>
            </a:r>
            <a:r>
              <a:rPr lang="cs-CZ" dirty="0" err="1" smtClean="0"/>
              <a:t>how</a:t>
            </a:r>
            <a:r>
              <a:rPr lang="cs-CZ" dirty="0" smtClean="0"/>
              <a:t> i pro jeho využití v praxi. </a:t>
            </a:r>
          </a:p>
          <a:p>
            <a:r>
              <a:rPr lang="cs-CZ" dirty="0" smtClean="0"/>
              <a:t>Nejvyšší efektivity je ale dosaženo tehdy, pokud si manažer své lidi školí sám.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ČASOVÉ HLEDISKO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Každý člověk vykonává až 90 % činností v rámci naučených návyků. Pokud chceme zajistit rozvoj člověka, musíme jeho návyky změnit. To probíhá ve 3 krocích: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Osvojení znalostí</a:t>
            </a:r>
            <a:r>
              <a:rPr lang="cs-CZ" dirty="0" smtClean="0"/>
              <a:t> = informace o tom, jak by se to dalo dělat lépe (školení)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Osvojení dovednosti </a:t>
            </a:r>
            <a:r>
              <a:rPr lang="cs-CZ" dirty="0" smtClean="0"/>
              <a:t>= vyzkoušení, jak na to (trénink)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Vytvoření nového návyku</a:t>
            </a:r>
            <a:r>
              <a:rPr lang="cs-CZ" dirty="0" smtClean="0"/>
              <a:t> = vědomá realizace nového návyku za podmínek, které zajistí, že se nevrátí k původnímu návyku (silná vnitřní motivace nebo důsledná zpětná vazba = kontrola nadřízeným)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TO VĚTŠINOU VYPADÁ V PRAXI?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Manažer pošle podřízeného na školení s očekáváním, že po návratu ze školení získané vědomosti uplatní v praxi.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Zcela přeskočí fázi osvojení nových dovedností a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vůbec nevytvoří podmínky nutící k zafixování nového návyku. </a:t>
            </a:r>
          </a:p>
          <a:p>
            <a:pPr marL="514350" indent="-514350">
              <a:buNone/>
            </a:pPr>
            <a:r>
              <a:rPr lang="cs-CZ" dirty="0" smtClean="0"/>
              <a:t>A pak se diví, že ač jsou lidé proškoleni, žádné pozitivní změny se nekonají.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Nízká návratnost investic do vzdělání?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Pokud chceme hovořit o "investovaných" prostředcích, musíme k nim přistupovat stejně jako k investicím do nových výrobních technologií. </a:t>
            </a:r>
          </a:p>
          <a:p>
            <a:r>
              <a:rPr lang="cs-CZ" dirty="0" smtClean="0"/>
              <a:t>Do nového stroje investujeme proto, abychom dosáhli zvýšení výkonnosti firmy. </a:t>
            </a:r>
          </a:p>
          <a:p>
            <a:r>
              <a:rPr lang="cs-CZ" dirty="0" smtClean="0"/>
              <a:t>Celá firma dělá po zakoupení stroje vše pro to, aby byl vyšší výkon využit. </a:t>
            </a:r>
          </a:p>
          <a:p>
            <a:r>
              <a:rPr lang="cs-CZ" dirty="0" smtClean="0"/>
              <a:t>Stejně tak by měl manažer zvedat výkonnost svých lidí cíleným investováním do jejich vzdělávání a dělat vše pro to, aby tato investice byla využita.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Extra liga ŘLZ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zapomeňte na rychlá řešení </a:t>
            </a:r>
          </a:p>
          <a:p>
            <a:r>
              <a:rPr lang="cs-CZ" dirty="0" smtClean="0"/>
              <a:t>chovejte se ke svým lidem a k jejich rozvoji jako k investici s největším dopadem na dlouhodobé výsledky firmy.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práce s lidmi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Výsledky práce s lidmi jsou stejně jako u každého jiného procesu dány dvěma parametry: </a:t>
            </a:r>
          </a:p>
          <a:p>
            <a:r>
              <a:rPr lang="cs-CZ" dirty="0" smtClean="0"/>
              <a:t>vstupem do procesu (nábor) a </a:t>
            </a:r>
          </a:p>
          <a:p>
            <a:r>
              <a:rPr lang="cs-CZ" dirty="0" smtClean="0"/>
              <a:t>účinností vlastního procesu (firemní systém řízení + </a:t>
            </a:r>
            <a:r>
              <a:rPr lang="cs-CZ" dirty="0" err="1" smtClean="0"/>
              <a:t>řízení</a:t>
            </a:r>
            <a:r>
              <a:rPr lang="cs-CZ" dirty="0" smtClean="0"/>
              <a:t> rozvoje lidí). </a:t>
            </a:r>
          </a:p>
          <a:p>
            <a:endParaRPr lang="cs-CZ" dirty="0" smtClean="0"/>
          </a:p>
          <a:p>
            <a:r>
              <a:rPr lang="cs-CZ" dirty="0" smtClean="0"/>
              <a:t>Větší vliv na výstup má jeho účinnost </a:t>
            </a:r>
          </a:p>
          <a:p>
            <a:pPr lvl="1"/>
            <a:r>
              <a:rPr lang="cs-CZ" dirty="0" smtClean="0"/>
              <a:t> vysoká účinnost řízení lidských zdrojů dokáže i z průměrných lidí dostat nadprůměrné výsledky, </a:t>
            </a:r>
          </a:p>
          <a:p>
            <a:pPr lvl="1"/>
            <a:r>
              <a:rPr lang="cs-CZ" dirty="0" smtClean="0"/>
              <a:t>u špičkových lidí je efekt mnohonásobně vyšší.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 nízké účinnosti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nedostaneme z průměrných lidí lepší než průměrné výsledky, </a:t>
            </a:r>
          </a:p>
          <a:p>
            <a:endParaRPr lang="cs-CZ" dirty="0" smtClean="0"/>
          </a:p>
          <a:p>
            <a:r>
              <a:rPr lang="cs-CZ" dirty="0" smtClean="0"/>
              <a:t>nevyužijeme naplno ani potenciál špičkových zaměstnanců, protože ti ostatní je budou brzdit </a:t>
            </a:r>
          </a:p>
          <a:p>
            <a:r>
              <a:rPr lang="cs-CZ" dirty="0" smtClean="0"/>
              <a:t>popř. můžeme ty špičkové "odepsat“.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Pokud chcete tento problém vyřešit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musíte se především podívat na to, jak ředitel řídí a rozvíjí svůj manažerský tým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 pak jak jednotliví manažeři dělají totéž se svými lidmi.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Teprve pak se zabývejte tím, </a:t>
            </a:r>
          </a:p>
          <a:p>
            <a:pPr marL="914400" lvl="1" indent="-514350"/>
            <a:r>
              <a:rPr lang="cs-CZ" dirty="0" smtClean="0"/>
              <a:t>co pro rozvoj lidí dělá váš personalista, </a:t>
            </a:r>
          </a:p>
          <a:p>
            <a:pPr marL="914400" lvl="1" indent="-514350"/>
            <a:r>
              <a:rPr lang="cs-CZ" dirty="0" smtClean="0"/>
              <a:t>kolik finančních prostředků chcete věnovat do vzdělávání, zda to půjde z dotací nebo firemních prostředků </a:t>
            </a:r>
          </a:p>
          <a:p>
            <a:pPr marL="914400" lvl="1" indent="-514350"/>
            <a:r>
              <a:rPr lang="cs-CZ" dirty="0" smtClean="0"/>
              <a:t>u jakých vzdělávacích organizací to zrealizujete.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Baťa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„budujte především lidi, ti vám pak pomohou lépe budovat firmu“. </a:t>
            </a:r>
          </a:p>
          <a:p>
            <a:endParaRPr lang="cs-CZ" dirty="0" smtClean="0"/>
          </a:p>
          <a:p>
            <a:r>
              <a:rPr lang="cs-CZ" dirty="0" smtClean="0"/>
              <a:t>Pokud se budete věnovat pouze budování firmy, riskujete, že na to budete sami nebo vás to budování nakonec udolá.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Nejběžnější poklesky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patří </a:t>
            </a:r>
            <a:r>
              <a:rPr lang="cs-CZ" dirty="0"/>
              <a:t>krádeže nápadů a</a:t>
            </a:r>
          </a:p>
          <a:p>
            <a:r>
              <a:rPr lang="cs-CZ" dirty="0"/>
              <a:t>zneužívání firemních prostředků. </a:t>
            </a:r>
            <a:endParaRPr lang="cs-CZ" dirty="0" smtClean="0"/>
          </a:p>
          <a:p>
            <a:r>
              <a:rPr lang="cs-CZ" dirty="0" smtClean="0"/>
              <a:t>Etický </a:t>
            </a:r>
            <a:r>
              <a:rPr lang="cs-CZ" dirty="0"/>
              <a:t>kodex </a:t>
            </a:r>
            <a:r>
              <a:rPr lang="cs-CZ" dirty="0" smtClean="0"/>
              <a:t>opakovaně porušuje </a:t>
            </a:r>
            <a:r>
              <a:rPr lang="cs-CZ" dirty="0"/>
              <a:t>40 % českých zaměstnanců,</a:t>
            </a:r>
          </a:p>
          <a:p>
            <a:endParaRPr lang="cs-CZ" dirty="0" smtClean="0"/>
          </a:p>
          <a:p>
            <a:pPr>
              <a:buNone/>
            </a:pPr>
            <a:r>
              <a:rPr lang="cs-CZ" sz="2800" dirty="0" smtClean="0"/>
              <a:t>Neetické </a:t>
            </a:r>
            <a:r>
              <a:rPr lang="cs-CZ" sz="2800" dirty="0"/>
              <a:t>jednání je přitom </a:t>
            </a:r>
            <a:r>
              <a:rPr lang="cs-CZ" sz="2800" dirty="0" smtClean="0"/>
              <a:t>vždy používáno </a:t>
            </a:r>
            <a:r>
              <a:rPr lang="cs-CZ" sz="2800" dirty="0"/>
              <a:t>účelově s cílem </a:t>
            </a:r>
            <a:r>
              <a:rPr lang="cs-CZ" sz="2800" dirty="0" smtClean="0"/>
              <a:t>osobně z </a:t>
            </a:r>
            <a:r>
              <a:rPr lang="cs-CZ" sz="2800" dirty="0"/>
              <a:t>něj </a:t>
            </a:r>
            <a:r>
              <a:rPr lang="cs-CZ" sz="2800" dirty="0" smtClean="0"/>
              <a:t>profitovat</a:t>
            </a:r>
            <a:r>
              <a:rPr lang="cs-CZ" sz="2800" dirty="0"/>
              <a:t>.</a:t>
            </a:r>
            <a:r>
              <a:rPr lang="cs-CZ" sz="2800" dirty="0" smtClean="0"/>
              <a:t> </a:t>
            </a:r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3779912" y="5602014"/>
            <a:ext cx="5076056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cs-CZ" dirty="0" smtClean="0"/>
              <a:t>Vyplývá to z analýzy společnosti Zaměstnanci.</a:t>
            </a:r>
            <a:r>
              <a:rPr lang="cs-CZ" dirty="0" err="1" smtClean="0"/>
              <a:t>com</a:t>
            </a:r>
            <a:r>
              <a:rPr lang="cs-CZ" dirty="0" smtClean="0"/>
              <a:t>, která s pomocí psychologa zpracovala během pěti</a:t>
            </a:r>
          </a:p>
          <a:p>
            <a:r>
              <a:rPr lang="cs-CZ" dirty="0" smtClean="0"/>
              <a:t>letech profil více než 100 tisíc zaměstnanců.</a:t>
            </a:r>
          </a:p>
          <a:p>
            <a:r>
              <a:rPr lang="cs-CZ" dirty="0" smtClean="0"/>
              <a:t>Zdroj: HRM line 29. 6. 2012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Nejčastěji se podle analýzy ve</a:t>
            </a:r>
            <a:br>
              <a:rPr lang="cs-CZ" dirty="0" smtClean="0"/>
            </a:br>
            <a:r>
              <a:rPr lang="cs-CZ" dirty="0" smtClean="0"/>
              <a:t>firmách kradou myšlenky a nápady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Modelovou </a:t>
            </a:r>
            <a:r>
              <a:rPr lang="cs-CZ" dirty="0"/>
              <a:t>situací je, </a:t>
            </a:r>
            <a:r>
              <a:rPr lang="cs-CZ" dirty="0" smtClean="0"/>
              <a:t>že manažer </a:t>
            </a:r>
            <a:r>
              <a:rPr lang="cs-CZ" dirty="0"/>
              <a:t>prezentuje </a:t>
            </a:r>
            <a:r>
              <a:rPr lang="cs-CZ" dirty="0" smtClean="0"/>
              <a:t>nápady  svých </a:t>
            </a:r>
            <a:r>
              <a:rPr lang="cs-CZ" dirty="0"/>
              <a:t>podřízených jako </a:t>
            </a:r>
            <a:r>
              <a:rPr lang="cs-CZ" dirty="0" smtClean="0"/>
              <a:t>svoje vlastní</a:t>
            </a:r>
            <a:r>
              <a:rPr lang="cs-CZ" dirty="0"/>
              <a:t>.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Dalším běžným přestupkem proti etice je používání firemních věcí pro soukromé účely </a:t>
            </a:r>
          </a:p>
          <a:p>
            <a:r>
              <a:rPr lang="cs-CZ" dirty="0" smtClean="0"/>
              <a:t>počínaje telefonem, </a:t>
            </a:r>
          </a:p>
          <a:p>
            <a:r>
              <a:rPr lang="cs-CZ" dirty="0" smtClean="0"/>
              <a:t>Počítačem či kopírkou a </a:t>
            </a:r>
          </a:p>
          <a:p>
            <a:r>
              <a:rPr lang="cs-CZ" dirty="0" smtClean="0"/>
              <a:t>Kancelářskými potřebami </a:t>
            </a:r>
          </a:p>
          <a:p>
            <a:r>
              <a:rPr lang="cs-CZ" dirty="0" smtClean="0"/>
              <a:t>až po služební automobil.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Živnou půdou pro neetické jednání jsou </a:t>
            </a:r>
            <a:r>
              <a:rPr lang="cs-CZ" dirty="0" smtClean="0"/>
              <a:t>stres a </a:t>
            </a:r>
            <a:r>
              <a:rPr lang="cs-CZ" dirty="0"/>
              <a:t>represe.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Společnosti si za problematické </a:t>
            </a:r>
            <a:r>
              <a:rPr lang="cs-CZ" dirty="0" smtClean="0"/>
              <a:t>chování svých </a:t>
            </a:r>
            <a:r>
              <a:rPr lang="cs-CZ" dirty="0"/>
              <a:t>zaměstnanců často mohou samy</a:t>
            </a:r>
            <a:r>
              <a:rPr lang="cs-CZ" dirty="0" smtClean="0"/>
              <a:t>, když </a:t>
            </a:r>
            <a:r>
              <a:rPr lang="cs-CZ" dirty="0"/>
              <a:t>ve firemní kultuře namísto důvěry </a:t>
            </a:r>
            <a:r>
              <a:rPr lang="cs-CZ" dirty="0" smtClean="0"/>
              <a:t>převáží tresty </a:t>
            </a:r>
            <a:r>
              <a:rPr lang="cs-CZ" dirty="0"/>
              <a:t>a výhrůžky. </a:t>
            </a:r>
            <a:endParaRPr lang="cs-CZ" dirty="0" smtClean="0"/>
          </a:p>
          <a:p>
            <a:r>
              <a:rPr lang="cs-CZ" dirty="0" smtClean="0"/>
              <a:t>Pokud </a:t>
            </a:r>
            <a:r>
              <a:rPr lang="cs-CZ" dirty="0"/>
              <a:t>manažeři využívají </a:t>
            </a:r>
            <a:r>
              <a:rPr lang="cs-CZ" dirty="0" smtClean="0"/>
              <a:t>k motivaci </a:t>
            </a:r>
            <a:r>
              <a:rPr lang="cs-CZ" dirty="0"/>
              <a:t>svých podřízených psychologický</a:t>
            </a:r>
          </a:p>
          <a:p>
            <a:r>
              <a:rPr lang="cs-CZ" dirty="0"/>
              <a:t>model trestu, automaticky tím v lidech </a:t>
            </a:r>
            <a:r>
              <a:rPr lang="cs-CZ" dirty="0" smtClean="0"/>
              <a:t>spouštějí neetické chování. </a:t>
            </a:r>
          </a:p>
          <a:p>
            <a:r>
              <a:rPr lang="cs-CZ" dirty="0" smtClean="0"/>
              <a:t>Ekonomická krize </a:t>
            </a:r>
            <a:r>
              <a:rPr lang="cs-CZ" dirty="0"/>
              <a:t>a přístup některých manažerů mají </a:t>
            </a:r>
            <a:r>
              <a:rPr lang="cs-CZ" dirty="0" smtClean="0"/>
              <a:t>prý jednoznačně </a:t>
            </a:r>
            <a:r>
              <a:rPr lang="cs-CZ" dirty="0"/>
              <a:t>negativní dopad na míru </a:t>
            </a:r>
            <a:r>
              <a:rPr lang="cs-CZ" dirty="0" smtClean="0"/>
              <a:t>etického chování </a:t>
            </a:r>
            <a:r>
              <a:rPr lang="cs-CZ" dirty="0"/>
              <a:t>ve firmách. </a:t>
            </a:r>
            <a:endParaRPr lang="cs-CZ" dirty="0" smtClean="0"/>
          </a:p>
          <a:p>
            <a:r>
              <a:rPr lang="cs-CZ" dirty="0" smtClean="0"/>
              <a:t>Společnosti </a:t>
            </a:r>
            <a:r>
              <a:rPr lang="cs-CZ" dirty="0"/>
              <a:t>jsou </a:t>
            </a:r>
            <a:r>
              <a:rPr lang="cs-CZ" dirty="0" smtClean="0"/>
              <a:t>nuceny </a:t>
            </a:r>
          </a:p>
          <a:p>
            <a:pPr lvl="1"/>
            <a:r>
              <a:rPr lang="cs-CZ" dirty="0" smtClean="0"/>
              <a:t>snižovat </a:t>
            </a:r>
            <a:r>
              <a:rPr lang="cs-CZ" dirty="0"/>
              <a:t>stavy svých zaměstnanců a po </a:t>
            </a:r>
            <a:r>
              <a:rPr lang="cs-CZ" dirty="0" smtClean="0"/>
              <a:t>těch zbylých </a:t>
            </a:r>
            <a:r>
              <a:rPr lang="cs-CZ" dirty="0"/>
              <a:t>pak vyžadují více práce za stejnou, </a:t>
            </a:r>
            <a:r>
              <a:rPr lang="cs-CZ" dirty="0" smtClean="0"/>
              <a:t>či dokonce </a:t>
            </a:r>
            <a:r>
              <a:rPr lang="cs-CZ" dirty="0"/>
              <a:t>nižší mzdu, </a:t>
            </a:r>
            <a:endParaRPr lang="cs-CZ" dirty="0" smtClean="0"/>
          </a:p>
          <a:p>
            <a:pPr lvl="1"/>
            <a:r>
              <a:rPr lang="cs-CZ" dirty="0" smtClean="0"/>
              <a:t>ruší </a:t>
            </a:r>
            <a:r>
              <a:rPr lang="cs-CZ" dirty="0"/>
              <a:t>zaměstnanecké </a:t>
            </a:r>
            <a:r>
              <a:rPr lang="cs-CZ" dirty="0" err="1"/>
              <a:t>benefity</a:t>
            </a:r>
            <a:r>
              <a:rPr lang="cs-CZ" dirty="0" smtClean="0"/>
              <a:t>, </a:t>
            </a:r>
          </a:p>
          <a:p>
            <a:pPr lvl="1"/>
            <a:r>
              <a:rPr lang="cs-CZ" dirty="0" smtClean="0"/>
              <a:t>zpřísňují </a:t>
            </a:r>
            <a:r>
              <a:rPr lang="cs-CZ" dirty="0"/>
              <a:t>firemní pravidla a nařízení.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Pokud vedení </a:t>
            </a:r>
            <a:r>
              <a:rPr lang="cs-CZ" dirty="0"/>
              <a:t>tuto situaci </a:t>
            </a:r>
            <a:r>
              <a:rPr lang="cs-CZ" dirty="0" smtClean="0"/>
              <a:t>zaměstnancům nekompenzuje alespoň zvýšeným </a:t>
            </a:r>
            <a:r>
              <a:rPr lang="cs-CZ" dirty="0"/>
              <a:t>zájmem o ně samotné</a:t>
            </a:r>
            <a:r>
              <a:rPr lang="cs-CZ" dirty="0" smtClean="0"/>
              <a:t>, ti </a:t>
            </a:r>
            <a:r>
              <a:rPr lang="cs-CZ" dirty="0"/>
              <a:t>obvykle na tuto </a:t>
            </a:r>
            <a:r>
              <a:rPr lang="cs-CZ" dirty="0" smtClean="0"/>
              <a:t>situaci reagují </a:t>
            </a:r>
            <a:r>
              <a:rPr lang="cs-CZ" dirty="0"/>
              <a:t>snížením osobní </a:t>
            </a:r>
            <a:r>
              <a:rPr lang="cs-CZ" dirty="0" smtClean="0"/>
              <a:t>angažovanosti a </a:t>
            </a:r>
            <a:r>
              <a:rPr lang="cs-CZ" dirty="0"/>
              <a:t>zvýšenou touhou </a:t>
            </a:r>
            <a:r>
              <a:rPr lang="cs-CZ" dirty="0" smtClean="0"/>
              <a:t>po osobním profitu.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sz="3600" dirty="0" smtClean="0"/>
              <a:t>Češi mají na neetické jednání dvojí metr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Pokud </a:t>
            </a:r>
            <a:r>
              <a:rPr lang="cs-CZ" dirty="0"/>
              <a:t>pravidla </a:t>
            </a:r>
            <a:r>
              <a:rPr lang="cs-CZ" dirty="0" smtClean="0"/>
              <a:t>poruší někdo </a:t>
            </a:r>
            <a:r>
              <a:rPr lang="cs-CZ" dirty="0"/>
              <a:t>jiný, snadno ho odsoudí,</a:t>
            </a:r>
          </a:p>
          <a:p>
            <a:r>
              <a:rPr lang="cs-CZ" dirty="0"/>
              <a:t>ale když se sami </a:t>
            </a:r>
            <a:r>
              <a:rPr lang="cs-CZ" dirty="0" smtClean="0"/>
              <a:t>zachovají stejně</a:t>
            </a:r>
            <a:r>
              <a:rPr lang="cs-CZ" dirty="0"/>
              <a:t>, tak si pro sebe </a:t>
            </a:r>
            <a:r>
              <a:rPr lang="cs-CZ" dirty="0" smtClean="0"/>
              <a:t>najdou omluvu </a:t>
            </a:r>
            <a:r>
              <a:rPr lang="cs-CZ" dirty="0"/>
              <a:t>a rozumové </a:t>
            </a:r>
            <a:r>
              <a:rPr lang="cs-CZ" dirty="0" smtClean="0"/>
              <a:t>zdůvodnění.</a:t>
            </a:r>
            <a:endParaRPr lang="cs-CZ" dirty="0"/>
          </a:p>
          <a:p>
            <a:endParaRPr lang="cs-CZ" dirty="0"/>
          </a:p>
          <a:p>
            <a:r>
              <a:rPr lang="cs-CZ" dirty="0"/>
              <a:t>Atmosféra v českých </a:t>
            </a:r>
            <a:r>
              <a:rPr lang="cs-CZ" dirty="0" smtClean="0"/>
              <a:t>firmách </a:t>
            </a:r>
            <a:r>
              <a:rPr lang="cs-CZ" dirty="0" err="1" smtClean="0"/>
              <a:t>neetice</a:t>
            </a:r>
            <a:r>
              <a:rPr lang="cs-CZ" dirty="0" smtClean="0"/>
              <a:t> </a:t>
            </a:r>
            <a:r>
              <a:rPr lang="cs-CZ" dirty="0"/>
              <a:t>svědčí.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české </a:t>
            </a:r>
            <a:r>
              <a:rPr lang="cs-CZ" dirty="0" smtClean="0"/>
              <a:t>mentalitě přežívá </a:t>
            </a:r>
            <a:r>
              <a:rPr lang="cs-CZ" dirty="0"/>
              <a:t>názor, že kdo </a:t>
            </a:r>
            <a:r>
              <a:rPr lang="cs-CZ" dirty="0" smtClean="0"/>
              <a:t>na nějaké </a:t>
            </a:r>
            <a:r>
              <a:rPr lang="cs-CZ" dirty="0" err="1"/>
              <a:t>nefér</a:t>
            </a:r>
            <a:r>
              <a:rPr lang="cs-CZ" dirty="0"/>
              <a:t> chování upozorní</a:t>
            </a:r>
            <a:r>
              <a:rPr lang="cs-CZ" dirty="0" smtClean="0"/>
              <a:t>, je </a:t>
            </a:r>
            <a:r>
              <a:rPr lang="cs-CZ" dirty="0"/>
              <a:t>‚</a:t>
            </a:r>
            <a:r>
              <a:rPr lang="cs-CZ" dirty="0" err="1"/>
              <a:t>práskač</a:t>
            </a:r>
            <a:r>
              <a:rPr lang="cs-CZ" dirty="0"/>
              <a:t>‘. </a:t>
            </a:r>
            <a:endParaRPr lang="cs-CZ" dirty="0" smtClean="0"/>
          </a:p>
          <a:p>
            <a:r>
              <a:rPr lang="cs-CZ" dirty="0" smtClean="0"/>
              <a:t>Kolegové </a:t>
            </a:r>
            <a:r>
              <a:rPr lang="cs-CZ" dirty="0"/>
              <a:t>a bohužel často i </a:t>
            </a:r>
            <a:r>
              <a:rPr lang="cs-CZ" dirty="0" smtClean="0"/>
              <a:t>manažeři poklesky </a:t>
            </a:r>
            <a:r>
              <a:rPr lang="cs-CZ" dirty="0"/>
              <a:t>ostatních raději přehlížejí, aby </a:t>
            </a:r>
            <a:r>
              <a:rPr lang="cs-CZ" dirty="0" smtClean="0"/>
              <a:t>je nemuseli </a:t>
            </a:r>
            <a:r>
              <a:rPr lang="cs-CZ" dirty="0"/>
              <a:t>řešit a náhodou se nedostali do konfliktu.</a:t>
            </a:r>
          </a:p>
          <a:p>
            <a:r>
              <a:rPr lang="cs-CZ" dirty="0"/>
              <a:t>Pokud jsou kompetentní osoby </a:t>
            </a:r>
            <a:r>
              <a:rPr lang="cs-CZ" dirty="0" smtClean="0"/>
              <a:t>vůči neetickému </a:t>
            </a:r>
            <a:r>
              <a:rPr lang="cs-CZ" dirty="0"/>
              <a:t>jednání netečné, v očích </a:t>
            </a:r>
            <a:r>
              <a:rPr lang="cs-CZ" dirty="0" smtClean="0"/>
              <a:t>ostatních ho </a:t>
            </a:r>
            <a:r>
              <a:rPr lang="cs-CZ" dirty="0"/>
              <a:t>vlastně schvalují, a to se pak stává </a:t>
            </a:r>
            <a:r>
              <a:rPr lang="cs-CZ" dirty="0" smtClean="0"/>
              <a:t>běžnou normou.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Mnohé „moderní metody“ jsou často </a:t>
            </a:r>
            <a:r>
              <a:rPr lang="cs-CZ" b="1" dirty="0" smtClean="0"/>
              <a:t>staré známé metody zdravého rozumu zabalené do nového obalu</a:t>
            </a:r>
            <a:r>
              <a:rPr lang="cs-CZ" dirty="0" smtClean="0"/>
              <a:t>. </a:t>
            </a:r>
          </a:p>
          <a:p>
            <a:endParaRPr lang="cs-CZ" dirty="0"/>
          </a:p>
          <a:p>
            <a:r>
              <a:rPr lang="cs-CZ" dirty="0" smtClean="0"/>
              <a:t>Důležitější než jejich název je poznání, že nemůžeme set v jednom čase na jedno pole příliš mnoho semen.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Zákon farmy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říká, že všechno má svůj čas </a:t>
            </a:r>
          </a:p>
          <a:p>
            <a:pPr lvl="1"/>
            <a:r>
              <a:rPr lang="cs-CZ" dirty="0" smtClean="0"/>
              <a:t>čas setby, </a:t>
            </a:r>
          </a:p>
          <a:p>
            <a:pPr lvl="1"/>
            <a:r>
              <a:rPr lang="cs-CZ" dirty="0" smtClean="0"/>
              <a:t>čas hnojení a okopávání </a:t>
            </a:r>
          </a:p>
          <a:p>
            <a:pPr lvl="1"/>
            <a:r>
              <a:rPr lang="cs-CZ" dirty="0" smtClean="0"/>
              <a:t>a nakonec  čas sklizně. </a:t>
            </a:r>
          </a:p>
          <a:p>
            <a:r>
              <a:rPr lang="cs-CZ" dirty="0" smtClean="0"/>
              <a:t>Implementace nových metod a postupů v podniku vyžaduje </a:t>
            </a:r>
          </a:p>
          <a:p>
            <a:pPr lvl="1"/>
            <a:r>
              <a:rPr lang="cs-CZ" dirty="0" smtClean="0"/>
              <a:t>čas na přípravu, </a:t>
            </a:r>
          </a:p>
          <a:p>
            <a:pPr lvl="1"/>
            <a:r>
              <a:rPr lang="cs-CZ" dirty="0" smtClean="0"/>
              <a:t>ale hlavně čas na usazení se, </a:t>
            </a:r>
          </a:p>
          <a:p>
            <a:pPr lvl="1"/>
            <a:r>
              <a:rPr lang="cs-CZ" dirty="0" smtClean="0"/>
              <a:t>dozrání, </a:t>
            </a:r>
          </a:p>
          <a:p>
            <a:pPr lvl="1"/>
            <a:r>
              <a:rPr lang="cs-CZ" dirty="0" smtClean="0"/>
              <a:t>zapuštění kořenů. </a:t>
            </a:r>
          </a:p>
          <a:p>
            <a:r>
              <a:rPr lang="cs-CZ" dirty="0" smtClean="0"/>
              <a:t>Urychlování tohoto procesu vede k velkým škodám.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</TotalTime>
  <Words>1736</Words>
  <Application>Microsoft Office PowerPoint</Application>
  <PresentationFormat>Předvádění na obrazovce (4:3)</PresentationFormat>
  <Paragraphs>162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Motiv sady Office</vt:lpstr>
      <vt:lpstr>Zákon farmy</vt:lpstr>
      <vt:lpstr>Na 40 % českých zaměstnanců jedná neeticky</vt:lpstr>
      <vt:lpstr>Nejběžnější poklesky</vt:lpstr>
      <vt:lpstr>Nejčastěji se podle analýzy ve firmách kradou myšlenky a nápady</vt:lpstr>
      <vt:lpstr>Snímek 5</vt:lpstr>
      <vt:lpstr>Živnou půdou pro neetické jednání jsou stres a represe.</vt:lpstr>
      <vt:lpstr>Češi mají na neetické jednání dvojí metr</vt:lpstr>
      <vt:lpstr>Snímek 8</vt:lpstr>
      <vt:lpstr>Zákon farmy</vt:lpstr>
      <vt:lpstr>"Zákon farmy" </vt:lpstr>
      <vt:lpstr>Nelze !!!</vt:lpstr>
      <vt:lpstr>ODPOVĚDNOST  ZA ROZVOJ ZAMĚSTNANCŮ</vt:lpstr>
      <vt:lpstr>Rozvoj lidí</vt:lpstr>
      <vt:lpstr>Manažer jako fotbalový trenér</vt:lpstr>
      <vt:lpstr>Trenér i kapitán</vt:lpstr>
      <vt:lpstr>OSOBNÍ PŘÍKLAD</vt:lpstr>
      <vt:lpstr>Učení se napodobováním</vt:lpstr>
      <vt:lpstr>EFEKTIVITA VZDĚLÁVÁNÍ</vt:lpstr>
      <vt:lpstr>Proč tomu tak je?</vt:lpstr>
      <vt:lpstr>Jak zajistit, aby byly investice do vzdělávání efektivní? </vt:lpstr>
      <vt:lpstr>ČASOVÉ HLEDISKO</vt:lpstr>
      <vt:lpstr>JAK TO VĚTŠINOU VYPADÁ V PRAXI?</vt:lpstr>
      <vt:lpstr>Nízká návratnost investic do vzdělání?</vt:lpstr>
      <vt:lpstr>Extra liga ŘLZ</vt:lpstr>
      <vt:lpstr>Výsledky práce s lidmi</vt:lpstr>
      <vt:lpstr>Při nízké účinnosti </vt:lpstr>
      <vt:lpstr>Pokud chcete tento problém vyřešit</vt:lpstr>
      <vt:lpstr>Baťa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NB</dc:creator>
  <cp:lastModifiedBy>Vladimír Hřebíček</cp:lastModifiedBy>
  <cp:revision>4</cp:revision>
  <dcterms:created xsi:type="dcterms:W3CDTF">2012-07-02T08:03:27Z</dcterms:created>
  <dcterms:modified xsi:type="dcterms:W3CDTF">2014-03-24T21:50:24Z</dcterms:modified>
</cp:coreProperties>
</file>