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7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7" r:id="rId16"/>
    <p:sldId id="279" r:id="rId17"/>
    <p:sldId id="280" r:id="rId18"/>
    <p:sldId id="281" r:id="rId19"/>
    <p:sldId id="282" r:id="rId20"/>
    <p:sldId id="283" r:id="rId21"/>
    <p:sldId id="284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8" autoAdjust="0"/>
    <p:restoredTop sz="94660"/>
  </p:normalViewPr>
  <p:slideViewPr>
    <p:cSldViewPr>
      <p:cViewPr varScale="1">
        <p:scale>
          <a:sx n="73" d="100"/>
          <a:sy n="73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2EF7B-CA98-4520-8770-95D5218CDC33}" type="datetimeFigureOut">
              <a:rPr lang="cs-CZ" smtClean="0"/>
              <a:pPr/>
              <a:t>12.3.2013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70004-FFF8-48D1-A9FA-8C1DAFB1E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6775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36</a:t>
            </a:fld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37</a:t>
            </a:fld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39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40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70004-FFF8-48D1-A9FA-8C1DAFB1E725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329A0-01F4-4756-A1C8-66B6A76EF36A}" type="datetime1">
              <a:rPr lang="cs-CZ" smtClean="0"/>
              <a:pPr/>
              <a:t>12.3.2013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EA479-66C0-4778-9D17-652B97921E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99521-5ED1-4970-B644-AED03F7B2C46}" type="datetime1">
              <a:rPr lang="cs-CZ" smtClean="0"/>
              <a:pPr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EA479-66C0-4778-9D17-652B97921E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BE6BA8-12A4-4367-BA6D-9EA3506A3D8B}" type="datetime1">
              <a:rPr lang="cs-CZ" smtClean="0"/>
              <a:pPr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EA479-66C0-4778-9D17-652B97921E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EDA58D-D3E0-4AAA-AC86-0AF7A882F852}" type="datetime1">
              <a:rPr lang="cs-CZ" smtClean="0"/>
              <a:pPr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EA479-66C0-4778-9D17-652B97921E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37D4B-5DDC-4309-A8EA-5922D9BA187A}" type="datetime1">
              <a:rPr lang="cs-CZ" smtClean="0"/>
              <a:pPr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EA479-66C0-4778-9D17-652B97921E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7B42D-3911-484F-AAD1-A87FD1273E68}" type="datetime1">
              <a:rPr lang="cs-CZ" smtClean="0"/>
              <a:pPr/>
              <a:t>12.3.2013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EA479-66C0-4778-9D17-652B97921E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442730-C92B-41F5-B5F2-B3D506F3BD4F}" type="datetime1">
              <a:rPr lang="cs-CZ" smtClean="0"/>
              <a:pPr/>
              <a:t>12.3.2013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EA479-66C0-4778-9D17-652B97921E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0F96B9-D3D4-4EDA-8989-A03AD961A39F}" type="datetime1">
              <a:rPr lang="cs-CZ" smtClean="0"/>
              <a:pPr/>
              <a:t>12.3.2013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EA479-66C0-4778-9D17-652B97921E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97807B-6E20-49EA-8547-9F09120B9182}" type="datetime1">
              <a:rPr lang="cs-CZ" smtClean="0"/>
              <a:pPr/>
              <a:t>12.3.2013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EA479-66C0-4778-9D17-652B97921E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1DA522-C738-47FE-A9C1-00925A7B8943}" type="datetime1">
              <a:rPr lang="cs-CZ" smtClean="0"/>
              <a:pPr/>
              <a:t>12.3.2013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EA479-66C0-4778-9D17-652B97921E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57F59-3C6C-430D-938C-3F85F26A695B}" type="datetime1">
              <a:rPr lang="cs-CZ" smtClean="0"/>
              <a:pPr/>
              <a:t>12.3.2013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EA479-66C0-4778-9D17-652B97921E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A7E1F40-DE4A-4DF6-B8DD-2527E94D1E46}" type="datetime1">
              <a:rPr lang="cs-CZ" smtClean="0"/>
              <a:pPr/>
              <a:t>12.3.2013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DBEA479-66C0-4778-9D17-652B97921E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NETWORKING</a:t>
            </a:r>
            <a:br>
              <a:rPr lang="cs-CZ" dirty="0" smtClean="0"/>
            </a:br>
            <a:r>
              <a:rPr lang="cs-CZ" dirty="0" smtClean="0"/>
              <a:t>Jak budovat svou pracovní síť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Dávání a braní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1</a:t>
            </a:fld>
            <a:endParaRPr lang="cs-CZ"/>
          </a:p>
        </p:txBody>
      </p:sp>
      <p:pic>
        <p:nvPicPr>
          <p:cNvPr id="5" name="Obrázek 4" descr="společný s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6604" y="1872208"/>
            <a:ext cx="3705876" cy="494116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Hunting</a:t>
            </a:r>
            <a:r>
              <a:rPr lang="cs-CZ" dirty="0" smtClean="0"/>
              <a:t>“ 	= 	lovení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Člověk – lovec je opatrný při tom, když si formuluje: </a:t>
            </a:r>
          </a:p>
          <a:p>
            <a:pPr lvl="1"/>
            <a:r>
              <a:rPr lang="cs-CZ" dirty="0" smtClean="0"/>
              <a:t>s kým se chce spojit,</a:t>
            </a:r>
          </a:p>
          <a:p>
            <a:pPr lvl="1"/>
            <a:r>
              <a:rPr lang="cs-CZ" dirty="0" smtClean="0"/>
              <a:t>kde můžeme vhodné lidi potkat (na kterých setkáních atd.),</a:t>
            </a:r>
          </a:p>
          <a:p>
            <a:pPr lvl="1"/>
            <a:r>
              <a:rPr lang="cs-CZ" dirty="0" smtClean="0"/>
              <a:t>a ujasnit si způsob seznámení (zajistit si pozvání, nabídnutí mluvení na akci atd.) </a:t>
            </a:r>
          </a:p>
          <a:p>
            <a:endParaRPr lang="cs-CZ" dirty="0" smtClean="0"/>
          </a:p>
          <a:p>
            <a:r>
              <a:rPr lang="cs-CZ" dirty="0" smtClean="0"/>
              <a:t>Tento přístup má jasný výsledek, ale je také riskantní. </a:t>
            </a:r>
          </a:p>
          <a:p>
            <a:r>
              <a:rPr lang="cs-CZ" dirty="0" smtClean="0"/>
              <a:t>Přirozeně měli bychom rozvíjet síť z navazujících částí. </a:t>
            </a:r>
          </a:p>
          <a:p>
            <a:r>
              <a:rPr lang="cs-CZ" dirty="0" smtClean="0"/>
              <a:t>Pozor organizace jsou rozsáhlé a někdy se obtížně hledají jen na základě organigramu skuteční nositelé rozhodnutí!</a:t>
            </a:r>
          </a:p>
          <a:p>
            <a:r>
              <a:rPr lang="cs-CZ" dirty="0" smtClean="0"/>
              <a:t>Také náhlé změny ve firemní strategii nás mohou dostat do kontaktu s novými částmi organizace. </a:t>
            </a:r>
          </a:p>
          <a:p>
            <a:r>
              <a:rPr lang="cs-CZ" dirty="0" smtClean="0"/>
              <a:t>To může být výhodné k rozhození sítí do co největší šíře.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Fishing</a:t>
            </a:r>
            <a:r>
              <a:rPr lang="cs-CZ" dirty="0" smtClean="0"/>
              <a:t>“ 	=	rybaření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Rybaření je více o využití příležitostí, než jejich vytváření.</a:t>
            </a:r>
          </a:p>
          <a:p>
            <a:r>
              <a:rPr lang="cs-CZ" dirty="0" smtClean="0"/>
              <a:t>To znamená více se zviditelňovat  </a:t>
            </a:r>
          </a:p>
          <a:p>
            <a:pPr lvl="1"/>
            <a:r>
              <a:rPr lang="cs-CZ" sz="2000" dirty="0" smtClean="0"/>
              <a:t>Např. mluvením s návštěvníky procházejícími vaší kanceláří nebo chozením na oběd s určitou skupinou. </a:t>
            </a:r>
            <a:endParaRPr lang="cs-CZ" sz="3600" dirty="0" smtClean="0"/>
          </a:p>
          <a:p>
            <a:r>
              <a:rPr lang="cs-CZ" dirty="0" smtClean="0"/>
              <a:t>Tento neomezený styl je dlouhodobou strategií pro budování vašeho dobrého jména. </a:t>
            </a:r>
          </a:p>
          <a:p>
            <a:r>
              <a:rPr lang="cs-CZ" dirty="0" smtClean="0"/>
              <a:t>Jde o něco, z čeho můžete čerpat, když vyvstanou specifické potřeby.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C. Perspektiva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Lidé často neinvestují dostatek času do </a:t>
            </a:r>
            <a:r>
              <a:rPr lang="cs-CZ" dirty="0" err="1" smtClean="0"/>
              <a:t>networkingu</a:t>
            </a:r>
            <a:r>
              <a:rPr lang="cs-CZ" dirty="0" smtClean="0"/>
              <a:t>, protože mají špatný názor. </a:t>
            </a:r>
          </a:p>
          <a:p>
            <a:r>
              <a:rPr lang="cs-CZ" dirty="0" err="1" smtClean="0"/>
              <a:t>Networking</a:t>
            </a:r>
            <a:r>
              <a:rPr lang="cs-CZ" dirty="0" smtClean="0"/>
              <a:t>  je o lidské stránce podnikání. </a:t>
            </a:r>
          </a:p>
          <a:p>
            <a:r>
              <a:rPr lang="cs-CZ" dirty="0" smtClean="0"/>
              <a:t>Jde o rozpoznání toho, že nemůžete postupovat sami a proto potřebujete ostatní. </a:t>
            </a:r>
          </a:p>
          <a:p>
            <a:r>
              <a:rPr lang="cs-CZ" dirty="0" smtClean="0"/>
              <a:t>Potřebujete lidi k tomu, aby vám poradili a podpořili vás. </a:t>
            </a:r>
          </a:p>
          <a:p>
            <a:r>
              <a:rPr lang="cs-CZ" dirty="0" smtClean="0"/>
              <a:t>Potřebujete také informace od těch, kteří mají více kompetencí a vidí do podstaty věci. </a:t>
            </a:r>
          </a:p>
          <a:p>
            <a:r>
              <a:rPr lang="cs-CZ" dirty="0" smtClean="0"/>
              <a:t>Jestliže toto lidé neumí, nikdy nebudou trávit dostatek času a energie k vytvoření </a:t>
            </a:r>
            <a:r>
              <a:rPr lang="cs-CZ" dirty="0" err="1" smtClean="0"/>
              <a:t>networkingu</a:t>
            </a:r>
            <a:r>
              <a:rPr lang="cs-CZ" dirty="0" smtClean="0"/>
              <a:t>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Ale i když se lidé věnují vytváření své sítě, dívají se na ostatní ze špatné perspektivy:</a:t>
            </a:r>
          </a:p>
          <a:p>
            <a:r>
              <a:rPr lang="cs-CZ" dirty="0" smtClean="0"/>
              <a:t>„Co mně můžete dát?“</a:t>
            </a:r>
          </a:p>
          <a:p>
            <a:r>
              <a:rPr lang="cs-CZ" dirty="0" smtClean="0"/>
              <a:t>„Co z toho budu mít, že vás znám?“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 tomto případě se ostatní budou cítit využíváni a rychle s vámi přeruší kontakty a případně poškodí vaši pověst.</a:t>
            </a:r>
          </a:p>
          <a:p>
            <a:pPr>
              <a:buNone/>
            </a:pPr>
            <a:r>
              <a:rPr lang="cs-CZ" dirty="0" err="1" smtClean="0"/>
              <a:t>Networking</a:t>
            </a:r>
            <a:r>
              <a:rPr lang="cs-CZ" dirty="0" smtClean="0"/>
              <a:t> by měla být cesta k vzájemnému užitku. </a:t>
            </a:r>
          </a:p>
          <a:p>
            <a:pPr>
              <a:buNone/>
            </a:pPr>
            <a:r>
              <a:rPr lang="cs-CZ" dirty="0" smtClean="0"/>
              <a:t>Tento přístup má velký dopad na to, jak byste měli komunikovat v rámci své sítě.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D. Trpělivost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nevznikne přes noc. </a:t>
            </a:r>
          </a:p>
          <a:p>
            <a:r>
              <a:rPr lang="cs-CZ" dirty="0" err="1" smtClean="0"/>
              <a:t>Networking</a:t>
            </a:r>
            <a:r>
              <a:rPr lang="cs-CZ" dirty="0" smtClean="0"/>
              <a:t> je něco daleko víc, než jen rychlé podání ruky na večírku. </a:t>
            </a:r>
          </a:p>
          <a:p>
            <a:r>
              <a:rPr lang="cs-CZ" dirty="0" smtClean="0"/>
              <a:t>Vyžaduje úsilí ve střednědobém a dlouhodobém horizontu. </a:t>
            </a:r>
          </a:p>
          <a:p>
            <a:r>
              <a:rPr lang="cs-CZ" dirty="0" smtClean="0"/>
              <a:t>Potřebujete zasít a následně o vztah pečovat, aby mohla vzájemná důvěra růst.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Vytváření konverzace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Vytváření pracovních sítí je spojeno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 s velkým množstvím dobrých rozhovorů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 s velkým množstvím lidí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Důležité je mít dobře připravenou před-konverzační fázi a vytvořit si příležitosti pro konání rozhovorů.</a:t>
            </a:r>
          </a:p>
          <a:p>
            <a:r>
              <a:rPr lang="cs-CZ" dirty="0" smtClean="0"/>
              <a:t>Jedním způsobem  je přímá žádost o doporučení: </a:t>
            </a:r>
          </a:p>
          <a:p>
            <a:pPr lvl="1"/>
            <a:r>
              <a:rPr lang="cs-CZ" dirty="0" smtClean="0"/>
              <a:t>„Bylo by možné se setkat s vaším vedoucím odbytu?“ </a:t>
            </a:r>
          </a:p>
          <a:p>
            <a:r>
              <a:rPr lang="cs-CZ" dirty="0" smtClean="0"/>
              <a:t>Přiměřenost tohoto přístupu bude záviset na dvou faktorech: </a:t>
            </a:r>
          </a:p>
          <a:p>
            <a:pPr lvl="1"/>
            <a:r>
              <a:rPr lang="cs-CZ" dirty="0" smtClean="0"/>
              <a:t>Jak pohodlně se budou oba lidé cítit s tímto přímým postupem a </a:t>
            </a:r>
          </a:p>
          <a:p>
            <a:pPr lvl="1"/>
            <a:r>
              <a:rPr lang="cs-CZ" dirty="0" smtClean="0"/>
              <a:t>schopnost tázané osoby vám toto setkání domluvit (třeba o vás jen řekne někomu vhodnějšímu, který schůzku dohodne). </a:t>
            </a:r>
          </a:p>
          <a:p>
            <a:r>
              <a:rPr lang="cs-CZ" dirty="0" smtClean="0"/>
              <a:t>Nepřímý přístup je méně riskantní cesta v případě, že je dotyčná osoba ochotna vám schůzku zařídit: </a:t>
            </a:r>
          </a:p>
          <a:p>
            <a:pPr lvl="1"/>
            <a:r>
              <a:rPr lang="cs-CZ" dirty="0" smtClean="0"/>
              <a:t>„Bylo by skvělé promluvit si o tom se šéfem odbytu.“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Skupinová dynamika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Dobří </a:t>
            </a:r>
            <a:r>
              <a:rPr lang="cs-CZ" dirty="0" err="1" smtClean="0"/>
              <a:t>networkeři</a:t>
            </a:r>
            <a:r>
              <a:rPr lang="cs-CZ" dirty="0" smtClean="0"/>
              <a:t> jsou také dobrými pozorovateli skupinové dynamiky.</a:t>
            </a:r>
          </a:p>
          <a:p>
            <a:r>
              <a:rPr lang="cs-CZ" dirty="0" smtClean="0"/>
              <a:t>Například jsou schopni hned vidět, kdo bude k rozhovoru ochotnější a kdo je naopak uzavřený a nechce být vyrušován.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Začátek rozhovoru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Pokud jste identifikovali vhodného jedince nebo skupinu, je na vás začít rozhovor!</a:t>
            </a:r>
          </a:p>
          <a:p>
            <a:r>
              <a:rPr lang="cs-CZ" dirty="0" smtClean="0"/>
              <a:t>Co řeknete k prolomení ledů na úvod, bude záležet na tom, </a:t>
            </a:r>
          </a:p>
          <a:p>
            <a:pPr lvl="1"/>
            <a:r>
              <a:rPr lang="cs-CZ" dirty="0" smtClean="0"/>
              <a:t>zda se představujete nové osobě, </a:t>
            </a:r>
          </a:p>
          <a:p>
            <a:pPr lvl="1"/>
            <a:r>
              <a:rPr lang="cs-CZ" dirty="0" smtClean="0"/>
              <a:t>nebo se připomínáte někomu, kdo vás již zná. </a:t>
            </a:r>
          </a:p>
          <a:p>
            <a:r>
              <a:rPr lang="cs-CZ" dirty="0" smtClean="0"/>
              <a:t>Není zde žádné zlaté pravidlo. </a:t>
            </a:r>
          </a:p>
          <a:p>
            <a:r>
              <a:rPr lang="cs-CZ" dirty="0" smtClean="0"/>
              <a:t>Pouze rozsah přímé/nepřímé a formální/neformální možnosti k zvážení.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Přístupy ke konverzaci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Charakteristiky „tvrdého“ přístupu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MÁTE KONTAKTY?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Když se zeptáte lidí na zhodnocení jejich dovednosti s vytvářením kontaktů, většinou řeknou:           </a:t>
            </a:r>
          </a:p>
          <a:p>
            <a:pPr algn="ctr">
              <a:buNone/>
            </a:pPr>
            <a:r>
              <a:rPr lang="cs-CZ" dirty="0" smtClean="0"/>
              <a:t>„Ne dostatečně dobré.“</a:t>
            </a:r>
          </a:p>
          <a:p>
            <a:r>
              <a:rPr lang="cs-CZ" dirty="0" smtClean="0"/>
              <a:t>Vědí, že rozvoj vztahů s širokou řadou kontaktů je klíčovým faktorem úspěchu v práci. </a:t>
            </a:r>
          </a:p>
          <a:p>
            <a:r>
              <a:rPr lang="cs-CZ" dirty="0" smtClean="0"/>
              <a:t>A také vědí, že by to mohli dělat více efektivně. </a:t>
            </a:r>
          </a:p>
          <a:p>
            <a:r>
              <a:rPr lang="cs-CZ" dirty="0" smtClean="0"/>
              <a:t>Tak proč nedělají?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Charakteristiky </a:t>
            </a:r>
            <a:br>
              <a:rPr lang="cs-CZ" dirty="0" smtClean="0"/>
            </a:br>
            <a:r>
              <a:rPr lang="cs-CZ" dirty="0" smtClean="0"/>
              <a:t>„tvrdého“ přístupu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Charakteristiky </a:t>
            </a:r>
            <a:br>
              <a:rPr lang="cs-CZ" dirty="0" smtClean="0"/>
            </a:br>
            <a:r>
              <a:rPr lang="cs-CZ" dirty="0" smtClean="0"/>
              <a:t>„měkkého“ přístupu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Vedení rozhovorů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Zkušený „</a:t>
            </a:r>
            <a:r>
              <a:rPr lang="cs-CZ" sz="2400" dirty="0" err="1" smtClean="0"/>
              <a:t>networker</a:t>
            </a:r>
            <a:r>
              <a:rPr lang="cs-CZ" sz="2400" dirty="0" smtClean="0"/>
              <a:t>“ 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dokáže naslouchat, 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ale také umí zaujmout, když mluví.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a) Naslouchání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Efektivní naslouchání je založeno na dvou důležitých způsobech chování:</a:t>
            </a:r>
          </a:p>
          <a:p>
            <a:endParaRPr lang="cs-CZ" dirty="0" smtClean="0"/>
          </a:p>
          <a:p>
            <a:r>
              <a:rPr lang="cs-CZ" dirty="0" smtClean="0"/>
              <a:t>koncentraci/soustředění a </a:t>
            </a:r>
          </a:p>
          <a:p>
            <a:r>
              <a:rPr lang="cs-CZ" dirty="0" smtClean="0"/>
              <a:t>dotazování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Návod: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Zkoumejte pomocí otázek, jaké máte společné zájmy s druhou osobou.</a:t>
            </a:r>
          </a:p>
          <a:p>
            <a:r>
              <a:rPr lang="cs-CZ" dirty="0" smtClean="0"/>
              <a:t>Dávejte druhému člověku pocit zájmu o něj.</a:t>
            </a:r>
          </a:p>
          <a:p>
            <a:pPr>
              <a:buNone/>
            </a:pPr>
            <a:r>
              <a:rPr lang="cs-CZ" dirty="0" smtClean="0"/>
              <a:t>A současně:</a:t>
            </a:r>
          </a:p>
          <a:p>
            <a:r>
              <a:rPr lang="cs-CZ" dirty="0" smtClean="0"/>
              <a:t>Vytvářejte si obrázek o tomto potenciálním členovi vaší pracovní sítě.</a:t>
            </a:r>
          </a:p>
          <a:p>
            <a:r>
              <a:rPr lang="cs-CZ" dirty="0" smtClean="0"/>
              <a:t>Dělejte si poznámky v hlavě o tom, co druhá osoba říká:</a:t>
            </a:r>
          </a:p>
          <a:p>
            <a:pPr lvl="1"/>
            <a:r>
              <a:rPr lang="cs-CZ" dirty="0" smtClean="0"/>
              <a:t>její původ a vzdělání;</a:t>
            </a:r>
          </a:p>
          <a:p>
            <a:pPr lvl="1"/>
            <a:r>
              <a:rPr lang="cs-CZ" dirty="0" smtClean="0"/>
              <a:t>jakou má motivaci;</a:t>
            </a:r>
          </a:p>
          <a:p>
            <a:pPr lvl="1"/>
            <a:r>
              <a:rPr lang="cs-CZ" dirty="0" smtClean="0"/>
              <a:t>jaké má potřeby a touhy;</a:t>
            </a:r>
          </a:p>
          <a:p>
            <a:pPr lvl="1"/>
            <a:r>
              <a:rPr lang="cs-CZ" dirty="0" smtClean="0"/>
              <a:t>způsob, jakým jí můžete pomoct;</a:t>
            </a:r>
          </a:p>
          <a:p>
            <a:pPr lvl="1"/>
            <a:r>
              <a:rPr lang="cs-CZ" dirty="0" smtClean="0"/>
              <a:t>způsob, jakým může pomoct ona Vám.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c) Mluvení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Lidé vytvářející svou pracovní síť musí při mluvení dodržovat tři věci:</a:t>
            </a:r>
          </a:p>
          <a:p>
            <a:endParaRPr lang="cs-CZ" dirty="0" smtClean="0"/>
          </a:p>
          <a:p>
            <a:r>
              <a:rPr lang="cs-CZ" dirty="0" smtClean="0"/>
              <a:t>Vzbudit zájem</a:t>
            </a:r>
          </a:p>
          <a:p>
            <a:r>
              <a:rPr lang="cs-CZ" dirty="0" smtClean="0"/>
              <a:t>Nabídnout hodnotu</a:t>
            </a:r>
          </a:p>
          <a:p>
            <a:r>
              <a:rPr lang="cs-CZ" dirty="0" smtClean="0"/>
              <a:t>Vytvářet vztah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Vzbudit zájem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Dobří </a:t>
            </a:r>
            <a:r>
              <a:rPr lang="cs-CZ" sz="2800" dirty="0" err="1" smtClean="0"/>
              <a:t>networkeři</a:t>
            </a:r>
            <a:r>
              <a:rPr lang="cs-CZ" sz="2800" dirty="0" smtClean="0"/>
              <a:t> jsou nezapomenutelní.</a:t>
            </a:r>
          </a:p>
          <a:p>
            <a:r>
              <a:rPr lang="cs-CZ" sz="2800" dirty="0" smtClean="0"/>
              <a:t>Znají zajímavé historky a anekdoty.</a:t>
            </a:r>
          </a:p>
          <a:p>
            <a:r>
              <a:rPr lang="cs-CZ" sz="2800" dirty="0" smtClean="0"/>
              <a:t>Mají k dispozici důležitá fakta a čísla.</a:t>
            </a:r>
          </a:p>
          <a:p>
            <a:r>
              <a:rPr lang="cs-CZ" sz="2800" dirty="0" smtClean="0"/>
              <a:t>Když jsou tyto prvky  spojeny s věrohodnou a charismatickou osobností, lidé si nás budou více pamatovat a budou nás i více vyhledávat.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Nabídnout hodnotu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Dobří </a:t>
            </a:r>
            <a:r>
              <a:rPr lang="cs-CZ" dirty="0" err="1" smtClean="0"/>
              <a:t>networkeři</a:t>
            </a:r>
            <a:r>
              <a:rPr lang="cs-CZ" dirty="0" smtClean="0"/>
              <a:t> poskytnou</a:t>
            </a:r>
          </a:p>
          <a:p>
            <a:pPr lvl="1"/>
            <a:r>
              <a:rPr lang="cs-CZ" dirty="0" smtClean="0"/>
              <a:t>informace, </a:t>
            </a:r>
          </a:p>
          <a:p>
            <a:pPr lvl="1"/>
            <a:r>
              <a:rPr lang="cs-CZ" dirty="0" smtClean="0"/>
              <a:t>postřehy a </a:t>
            </a:r>
          </a:p>
          <a:p>
            <a:pPr lvl="1"/>
            <a:r>
              <a:rPr lang="cs-CZ" dirty="0" smtClean="0"/>
              <a:t>možné kontakty, které jsou pro posluchače užitečné.</a:t>
            </a:r>
          </a:p>
          <a:p>
            <a:r>
              <a:rPr lang="cs-CZ" dirty="0" smtClean="0"/>
              <a:t>Tímto se stávají užitečnými pro druhé i oni sami.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Vytvářet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Dobří </a:t>
            </a:r>
            <a:r>
              <a:rPr lang="cs-CZ" dirty="0" err="1" smtClean="0"/>
              <a:t>networkeři</a:t>
            </a:r>
            <a:r>
              <a:rPr lang="cs-CZ" dirty="0" smtClean="0"/>
              <a:t> spojují životní zkušenosti - s ohledem na společné oblasti zájmu mluvícího a naslouchajícího.</a:t>
            </a:r>
          </a:p>
          <a:p>
            <a:r>
              <a:rPr lang="cs-CZ" dirty="0" smtClean="0"/>
              <a:t>Komunikují fakta a pocity tak aby vytvářeli hlubší vztahy upřímnosti a důvěry.</a:t>
            </a:r>
          </a:p>
          <a:p>
            <a:r>
              <a:rPr lang="cs-CZ" dirty="0" smtClean="0"/>
              <a:t>Jaké jsou vaše schopnosti komunikace pro vytváření pracovní sítě?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Promyslete si odpovědi na následující otázky: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Která moje životní zkušenost zaujme ostatní?  Proč je tomu tak?</a:t>
            </a:r>
          </a:p>
          <a:p>
            <a:r>
              <a:rPr lang="cs-CZ" dirty="0" smtClean="0"/>
              <a:t>Jaká je moje vyhlídka na to, abych byl v tom co chci, úspěšný? Co si z toho můžou ostatní vzít?</a:t>
            </a:r>
          </a:p>
          <a:p>
            <a:r>
              <a:rPr lang="cs-CZ" dirty="0" smtClean="0"/>
              <a:t>O  jakých emocích rád mluvím při vytváření pracovních vztahů? </a:t>
            </a:r>
          </a:p>
          <a:p>
            <a:r>
              <a:rPr lang="cs-CZ" dirty="0" smtClean="0"/>
              <a:t>Jak to může pomoci při vytváření vztahu?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Tak proč nedělají?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cs-CZ" dirty="0" smtClean="0"/>
              <a:t>Zaprvé: </a:t>
            </a:r>
          </a:p>
          <a:p>
            <a:pPr>
              <a:buNone/>
            </a:pPr>
            <a:r>
              <a:rPr lang="cs-CZ" dirty="0" smtClean="0"/>
              <a:t>Řeknou, že nemají dostatek času.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Ve skutečnosti si ten čas ani neudělají.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cs-CZ" dirty="0" smtClean="0"/>
              <a:t>Zadruhé: </a:t>
            </a:r>
          </a:p>
          <a:p>
            <a:pPr>
              <a:buNone/>
            </a:pPr>
            <a:r>
              <a:rPr lang="cs-CZ" dirty="0" smtClean="0"/>
              <a:t>Lidé často nerozumí procesu </a:t>
            </a:r>
            <a:r>
              <a:rPr lang="cs-CZ" dirty="0" err="1" smtClean="0"/>
              <a:t>networkingu</a:t>
            </a:r>
            <a:r>
              <a:rPr lang="cs-CZ" dirty="0" smtClean="0"/>
              <a:t>.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Uzavírání dohody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rozhovoru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Stejně jako efektivní vyjednavači, umí efektivní </a:t>
            </a:r>
            <a:r>
              <a:rPr lang="cs-CZ" dirty="0" err="1" smtClean="0"/>
              <a:t>networkeři</a:t>
            </a:r>
            <a:r>
              <a:rPr lang="cs-CZ" dirty="0" smtClean="0"/>
              <a:t> vynikajícím způsobem ukončit rozhovor pozitivně.</a:t>
            </a:r>
          </a:p>
          <a:p>
            <a:pPr>
              <a:buNone/>
            </a:pPr>
            <a:r>
              <a:rPr lang="cs-CZ" dirty="0" smtClean="0"/>
              <a:t>Například můžete říci: </a:t>
            </a:r>
          </a:p>
          <a:p>
            <a:r>
              <a:rPr lang="cs-CZ" dirty="0" smtClean="0"/>
              <a:t>„Bylo to velmi příjemné vás potkat.“ nebo </a:t>
            </a:r>
          </a:p>
          <a:p>
            <a:r>
              <a:rPr lang="cs-CZ" dirty="0" smtClean="0"/>
              <a:t>„díky za kontakt v Mladé Boleslavi.“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rozhovoru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Dobří </a:t>
            </a:r>
            <a:r>
              <a:rPr lang="cs-CZ" dirty="0" err="1" smtClean="0"/>
              <a:t>networkeři</a:t>
            </a:r>
            <a:r>
              <a:rPr lang="cs-CZ" dirty="0" smtClean="0"/>
              <a:t> vždy slíbí pokračování vztahu.</a:t>
            </a:r>
          </a:p>
          <a:p>
            <a:pPr>
              <a:buNone/>
            </a:pPr>
            <a:r>
              <a:rPr lang="cs-CZ" dirty="0" smtClean="0"/>
              <a:t>Například:</a:t>
            </a:r>
          </a:p>
          <a:p>
            <a:r>
              <a:rPr lang="cs-CZ" dirty="0" smtClean="0"/>
              <a:t>„Ozvu se Vám s tou informací, kterou jste chtěl.“</a:t>
            </a:r>
          </a:p>
          <a:p>
            <a:r>
              <a:rPr lang="cs-CZ" dirty="0" smtClean="0"/>
              <a:t>„Zavolám vám příští týden abych se zeptal na Váš názor na aktuální situaci v polské pobočce.“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rozhovoru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Můžete také ukončit konverzaci otázkou: </a:t>
            </a:r>
          </a:p>
          <a:p>
            <a:r>
              <a:rPr lang="cs-CZ" dirty="0" smtClean="0"/>
              <a:t>„Mám říct Pavlovi, aby vám zavolal, až se vrátím do kanceláře?“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Jestli ale něco slíbíte, že uděláte, musíte tomuto slibu dostát. </a:t>
            </a:r>
          </a:p>
          <a:p>
            <a:endParaRPr lang="cs-CZ" dirty="0" smtClean="0"/>
          </a:p>
          <a:p>
            <a:r>
              <a:rPr lang="cs-CZ" dirty="0" smtClean="0"/>
              <a:t>Prázdné sliby vám můžou pošramotit dobrou pověst a znemožnit vaši práci ještě dřív, než skutečně začnete.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5.Přinášení výsledků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Vytvořili jste svou pracovní síť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Vedli jste rozhovory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 Nyní musíte kontakty rozvíjet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 kontaktu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Čas je drahý, takže se musíme rozhodnout, zda konkrétní osoba bude užitečná pro naši síť.</a:t>
            </a:r>
          </a:p>
          <a:p>
            <a:r>
              <a:rPr lang="cs-CZ" dirty="0" smtClean="0"/>
              <a:t>Jste schopni tuto osobu u sebe udržet? </a:t>
            </a:r>
          </a:p>
          <a:p>
            <a:r>
              <a:rPr lang="cs-CZ" dirty="0" smtClean="0"/>
              <a:t>Udělejte si krátké shrnutí </a:t>
            </a:r>
          </a:p>
          <a:p>
            <a:pPr lvl="1"/>
            <a:r>
              <a:rPr lang="cs-CZ" dirty="0" smtClean="0"/>
              <a:t>kdo jsou lidé o nichž uvažujete pro síť, </a:t>
            </a:r>
          </a:p>
          <a:p>
            <a:pPr lvl="1"/>
            <a:r>
              <a:rPr lang="cs-CZ" dirty="0" smtClean="0"/>
              <a:t>jak vám můžou být užiteční a </a:t>
            </a:r>
          </a:p>
          <a:p>
            <a:pPr lvl="1"/>
            <a:r>
              <a:rPr lang="cs-CZ" dirty="0" smtClean="0"/>
              <a:t>jak vy naopak můžete podpořit je. </a:t>
            </a:r>
          </a:p>
          <a:p>
            <a:r>
              <a:rPr lang="cs-CZ" dirty="0" smtClean="0"/>
              <a:t>Napište si profesní a personální fakta o těchto lidech, hned jak se nabídne příležitost.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36</a:t>
            </a:fld>
            <a:endParaRPr lang="cs-C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Poznámky o členech sítě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Diskrétně na zadní stranu vizitky.</a:t>
            </a:r>
          </a:p>
          <a:p>
            <a:r>
              <a:rPr lang="cs-CZ" dirty="0" smtClean="0"/>
              <a:t>Následné rozvíjení poznámek v databázi členů a potenciálních členů sítě.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37</a:t>
            </a:fld>
            <a:endParaRPr 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záznamu rozhovoru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cs-CZ" i="1" dirty="0" smtClean="0"/>
              <a:t>Peter: ředitel HR slovenské firmy </a:t>
            </a:r>
            <a:r>
              <a:rPr lang="cs-CZ" i="1" dirty="0" err="1" smtClean="0"/>
              <a:t>Tetris</a:t>
            </a:r>
            <a:r>
              <a:rPr lang="cs-CZ" i="1" dirty="0" smtClean="0"/>
              <a:t>. Vysoký a blond. Zodpovědný za talent management. Velké mezinárodní zkušenosti. Pracoval dva roky v Rusku. Zajímá se o podporu rozvoje koncepce mezinárodního </a:t>
            </a:r>
            <a:r>
              <a:rPr lang="cs-CZ" i="1" dirty="0" err="1" smtClean="0"/>
              <a:t>líderšipu</a:t>
            </a:r>
            <a:r>
              <a:rPr lang="cs-CZ" i="1" dirty="0" smtClean="0"/>
              <a:t>. Zaslat mu krátké shrnutí nápadů a zavolat mu na konci července. Otevřený, ale ne velký zastánce mezikulturního školení. Žije v centru Košic, otevřený návštěvě na podzim. Má rád fotbal. Napsat mu, když Slovensko vyhraje.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Rozvíjení kontaktu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Napište novému známému e-mail v týdnu po prvním setkání. </a:t>
            </a:r>
          </a:p>
          <a:p>
            <a:r>
              <a:rPr lang="cs-CZ" dirty="0" smtClean="0"/>
              <a:t>Když budete čekat déle, může se stát, že vzpomínky vyblednou a oni neodpovědí. </a:t>
            </a:r>
          </a:p>
          <a:p>
            <a:r>
              <a:rPr lang="cs-CZ" dirty="0" smtClean="0"/>
              <a:t>Pokud používáte sociální sítě, přizvěte je do nich. </a:t>
            </a:r>
          </a:p>
          <a:p>
            <a:r>
              <a:rPr lang="cs-CZ" dirty="0" smtClean="0"/>
              <a:t>Když je kontaktujete, ujistěte se, že jste napsali i </a:t>
            </a:r>
          </a:p>
          <a:p>
            <a:pPr lvl="1"/>
            <a:r>
              <a:rPr lang="cs-CZ" dirty="0" smtClean="0"/>
              <a:t>podrobnosti kdy a kde jste se potkali, </a:t>
            </a:r>
          </a:p>
          <a:p>
            <a:pPr lvl="1"/>
            <a:r>
              <a:rPr lang="cs-CZ" dirty="0" smtClean="0"/>
              <a:t>pozitivní zpětnou vazbu, </a:t>
            </a:r>
          </a:p>
          <a:p>
            <a:pPr lvl="1"/>
            <a:r>
              <a:rPr lang="cs-CZ" dirty="0" smtClean="0"/>
              <a:t>výhody pro příjemce </a:t>
            </a:r>
          </a:p>
          <a:p>
            <a:pPr lvl="1"/>
            <a:r>
              <a:rPr lang="cs-CZ" dirty="0" smtClean="0"/>
              <a:t>a návrh na kontakt do budoucna.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39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 tomto modulu se podíváme na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účely a procesy </a:t>
            </a:r>
            <a:r>
              <a:rPr lang="cs-CZ" dirty="0" err="1" smtClean="0"/>
              <a:t>networkingu</a:t>
            </a:r>
            <a:r>
              <a:rPr lang="cs-CZ" dirty="0" smtClean="0"/>
              <a:t> = budování osobních pracovních sítí, </a:t>
            </a:r>
          </a:p>
          <a:p>
            <a:endParaRPr lang="cs-CZ" dirty="0" smtClean="0"/>
          </a:p>
          <a:p>
            <a:r>
              <a:rPr lang="cs-CZ" dirty="0" smtClean="0"/>
              <a:t>na tipy a triky jak to udělat efektivněji.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 rot="20692403">
            <a:off x="1115616" y="4778502"/>
            <a:ext cx="77048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NETWORKER = ČLOVĚK CÍLEVĚDOMĚ BUDUJÍCÍ VLASTNÍ PRACOVNÍ SÍŤ</a:t>
            </a:r>
            <a:endParaRPr lang="cs-CZ" sz="2400" b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mailu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i="1" dirty="0" smtClean="0"/>
              <a:t>Dobrý den Mario,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bylo příjemné vás minulý týden v Římě poznat. </a:t>
            </a:r>
          </a:p>
          <a:p>
            <a:pPr>
              <a:buNone/>
            </a:pPr>
            <a:r>
              <a:rPr lang="cs-CZ" i="1" dirty="0" smtClean="0"/>
              <a:t>Bylo pro mne zajímavé bavit se o projektu SAP z různých úhlů pohledu a slyšet nějaké pravděpodobné dopady na italskou obchodní jednotku. Říkal jste, že hledáte poradce pro IT proces optimalizace. V kopii posílám tento mail </a:t>
            </a:r>
            <a:r>
              <a:rPr lang="cs-CZ" i="1" dirty="0" err="1" smtClean="0"/>
              <a:t>Fabiu</a:t>
            </a:r>
            <a:r>
              <a:rPr lang="cs-CZ" i="1" dirty="0" smtClean="0"/>
              <a:t> </a:t>
            </a:r>
            <a:r>
              <a:rPr lang="cs-CZ" i="1" dirty="0" err="1" smtClean="0"/>
              <a:t>Ronzoni</a:t>
            </a:r>
            <a:r>
              <a:rPr lang="cs-CZ" i="1" dirty="0" smtClean="0"/>
              <a:t> a myslím, že by bylo dobré si s ním o tom promluvit. Návrat do Říma plánuji na říjen, tak Vám dám vědět, jestli se budeme moct sejít. Bude skvělé projednat více nápadů ohledně SAP.   </a:t>
            </a:r>
          </a:p>
          <a:p>
            <a:pPr>
              <a:buNone/>
            </a:pPr>
            <a:r>
              <a:rPr lang="cs-CZ" i="1" dirty="0" smtClean="0"/>
              <a:t>Paulo </a:t>
            </a:r>
            <a:r>
              <a:rPr lang="cs-CZ" i="1" dirty="0" err="1" smtClean="0"/>
              <a:t>Berlusconi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40</a:t>
            </a:fld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Obousměrný proces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41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Čtyři principy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Networking</a:t>
            </a:r>
            <a:r>
              <a:rPr lang="cs-CZ" dirty="0" smtClean="0"/>
              <a:t>  je: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postoj a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aktivita. 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Zde jsou čtyři principy k zamyšlení při rozvoji vaší sítě: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4400" dirty="0" smtClean="0"/>
          </a:p>
          <a:p>
            <a:pPr marL="596646" indent="-514350">
              <a:buFont typeface="+mj-lt"/>
              <a:buAutoNum type="alphaUcPeriod"/>
            </a:pPr>
            <a:r>
              <a:rPr lang="cs-CZ" sz="4400" dirty="0" smtClean="0"/>
              <a:t>Záměr</a:t>
            </a:r>
          </a:p>
          <a:p>
            <a:pPr marL="596646" indent="-514350">
              <a:buFont typeface="+mj-lt"/>
              <a:buAutoNum type="alphaUcPeriod"/>
            </a:pPr>
            <a:r>
              <a:rPr lang="cs-CZ" sz="4400" dirty="0" smtClean="0"/>
              <a:t>Lidé</a:t>
            </a:r>
          </a:p>
          <a:p>
            <a:pPr marL="596646" indent="-514350">
              <a:buFont typeface="+mj-lt"/>
              <a:buAutoNum type="alphaUcPeriod"/>
            </a:pPr>
            <a:r>
              <a:rPr lang="cs-CZ" sz="4400" dirty="0" smtClean="0"/>
              <a:t>Perspektiva</a:t>
            </a:r>
          </a:p>
          <a:p>
            <a:pPr marL="596646" indent="-514350">
              <a:buFont typeface="+mj-lt"/>
              <a:buAutoNum type="alphaUcPeriod"/>
            </a:pPr>
            <a:r>
              <a:rPr lang="cs-CZ" sz="4400" dirty="0" smtClean="0"/>
              <a:t>Trpělivost</a:t>
            </a:r>
            <a:endParaRPr lang="cs-CZ" sz="4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A. Záměr: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Networking</a:t>
            </a:r>
            <a:r>
              <a:rPr lang="cs-CZ" dirty="0" smtClean="0"/>
              <a:t> by měl mít jasný záměr. </a:t>
            </a:r>
          </a:p>
          <a:p>
            <a:r>
              <a:rPr lang="cs-CZ" dirty="0" smtClean="0"/>
              <a:t>Měl by přinést hmatatelný prospěch. </a:t>
            </a:r>
          </a:p>
          <a:p>
            <a:r>
              <a:rPr lang="cs-CZ" dirty="0" smtClean="0"/>
              <a:t>Přemýšlejte o vašich cílech. </a:t>
            </a:r>
          </a:p>
          <a:p>
            <a:pPr lvl="1"/>
            <a:r>
              <a:rPr lang="cs-CZ" dirty="0" smtClean="0"/>
              <a:t>Chcete vytvořit síť, která bude generovat prodej? </a:t>
            </a:r>
          </a:p>
          <a:p>
            <a:pPr lvl="1"/>
            <a:r>
              <a:rPr lang="cs-CZ" dirty="0" smtClean="0"/>
              <a:t>Chcete získat pracovní příležitosti? </a:t>
            </a:r>
          </a:p>
          <a:p>
            <a:pPr lvl="1"/>
            <a:r>
              <a:rPr lang="cs-CZ" dirty="0" smtClean="0"/>
              <a:t>Chcete zvýšit svůj vliv v rámci organizace s cílem propagovat a podpořit Vaše projekty? </a:t>
            </a:r>
          </a:p>
          <a:p>
            <a:r>
              <a:rPr lang="cs-CZ" dirty="0" smtClean="0"/>
              <a:t>Definováním jasného záměru můžete zaměřit své aktivity správně. </a:t>
            </a:r>
          </a:p>
          <a:p>
            <a:r>
              <a:rPr lang="cs-CZ" dirty="0" smtClean="0"/>
              <a:t>To neznamená ale, že to půjde snadno.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Poznámka k záměru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Nové prodejní kanály nebo pracovní příležitosti můžou vzniknout také spíše štěstím než úmyslně.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Ale stále je to dobrý princip: </a:t>
            </a:r>
          </a:p>
          <a:p>
            <a:r>
              <a:rPr lang="cs-CZ" dirty="0" smtClean="0"/>
              <a:t>mít jasný cíl a systematicky prověřovat váš pokrok.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B. Lidé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Zde existují dva zcela odlišné přístupy: 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hunting</a:t>
            </a:r>
            <a:r>
              <a:rPr lang="cs-CZ" dirty="0" smtClean="0"/>
              <a:t>“ 	= 	lovení 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fishing</a:t>
            </a:r>
            <a:r>
              <a:rPr lang="cs-CZ" dirty="0" smtClean="0"/>
              <a:t>“ 	=	rybaření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A479-66C0-4778-9D17-652B97921ED3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5902</TotalTime>
  <Words>1262</Words>
  <Application>Microsoft Office PowerPoint</Application>
  <PresentationFormat>Předvádění na obrazovce (4:3)</PresentationFormat>
  <Paragraphs>292</Paragraphs>
  <Slides>41</Slides>
  <Notes>40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Slunovrat</vt:lpstr>
      <vt:lpstr>NETWORKING Jak budovat svou pracovní síť</vt:lpstr>
      <vt:lpstr>JAKÉ MÁTE KONTAKTY?</vt:lpstr>
      <vt:lpstr>Tak proč nedělají? </vt:lpstr>
      <vt:lpstr>V tomto modulu se podíváme na</vt:lpstr>
      <vt:lpstr>1. Čtyři principy</vt:lpstr>
      <vt:lpstr>Zde jsou čtyři principy k zamyšlení při rozvoji vaší sítě:</vt:lpstr>
      <vt:lpstr>A. Záměr:</vt:lpstr>
      <vt:lpstr>Poznámka k záměru</vt:lpstr>
      <vt:lpstr>B. Lidé</vt:lpstr>
      <vt:lpstr>„Hunting“  =  lovení </vt:lpstr>
      <vt:lpstr>„Fishing“  = rybaření</vt:lpstr>
      <vt:lpstr>C. Perspektiva:</vt:lpstr>
      <vt:lpstr>Pozor!</vt:lpstr>
      <vt:lpstr>D. Trpělivost:</vt:lpstr>
      <vt:lpstr>2. Vytváření konverzace </vt:lpstr>
      <vt:lpstr>Příprava </vt:lpstr>
      <vt:lpstr>Skupinová dynamika</vt:lpstr>
      <vt:lpstr>Začátek rozhovoru</vt:lpstr>
      <vt:lpstr>Přístupy ke konverzaci</vt:lpstr>
      <vt:lpstr>Charakteristiky  „tvrdého“ přístupu</vt:lpstr>
      <vt:lpstr>Charakteristiky  „měkkého“ přístupu</vt:lpstr>
      <vt:lpstr>3. Vedení rozhovorů</vt:lpstr>
      <vt:lpstr>a) Naslouchání</vt:lpstr>
      <vt:lpstr>Návod:</vt:lpstr>
      <vt:lpstr>c) Mluvení</vt:lpstr>
      <vt:lpstr>Vzbudit zájem</vt:lpstr>
      <vt:lpstr>Nabídnout hodnotu</vt:lpstr>
      <vt:lpstr>Vytvářet vztah</vt:lpstr>
      <vt:lpstr>Promyslete si odpovědi na následující otázky:</vt:lpstr>
      <vt:lpstr>4. Uzavírání dohody </vt:lpstr>
      <vt:lpstr>Ukončení rozhovoru</vt:lpstr>
      <vt:lpstr>Ukončení rozhovoru</vt:lpstr>
      <vt:lpstr>Ukončení rozhovoru</vt:lpstr>
      <vt:lpstr>Varování </vt:lpstr>
      <vt:lpstr>5.Přinášení výsledků</vt:lpstr>
      <vt:lpstr>Rozvoj kontaktu</vt:lpstr>
      <vt:lpstr>Poznámky o členech sítě</vt:lpstr>
      <vt:lpstr>Příklad záznamu rozhovoru</vt:lpstr>
      <vt:lpstr>Rozvíjení kontaktu</vt:lpstr>
      <vt:lpstr>Příklad mailu</vt:lpstr>
      <vt:lpstr>6. Obousměrný proces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</dc:title>
  <dc:creator>NB</dc:creator>
  <cp:lastModifiedBy>Vladimír Hřebíček</cp:lastModifiedBy>
  <cp:revision>12</cp:revision>
  <dcterms:created xsi:type="dcterms:W3CDTF">2011-01-24T16:35:45Z</dcterms:created>
  <dcterms:modified xsi:type="dcterms:W3CDTF">2013-03-12T19:44:53Z</dcterms:modified>
</cp:coreProperties>
</file>