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3233"/>
  </p:normalViewPr>
  <p:slideViewPr>
    <p:cSldViewPr snapToGrid="0" snapToObjects="1">
      <p:cViewPr varScale="1">
        <p:scale>
          <a:sx n="62" d="100"/>
          <a:sy n="62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8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6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2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2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55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1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28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65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2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7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7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F0C9-CE8E-F243-B703-2C9A09CF6DC2}" type="datetimeFigureOut">
              <a:rPr lang="cs-CZ" smtClean="0"/>
              <a:t>14.06.18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85F72-BC76-CA47-B412-F2B063E031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42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 Podnikatelský plán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Manažerská ekonomie HF JAMU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057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Provozní záležitosti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zajišťování </a:t>
            </a:r>
            <a:r>
              <a:rPr lang="cs-CZ" dirty="0"/>
              <a:t>dodávek </a:t>
            </a:r>
            <a:r>
              <a:rPr lang="cs-CZ" dirty="0" smtClean="0"/>
              <a:t>materiálů a surovin pro výrobu </a:t>
            </a:r>
            <a:r>
              <a:rPr lang="mr-IN" dirty="0" smtClean="0"/>
              <a:t>–</a:t>
            </a:r>
            <a:r>
              <a:rPr lang="cs-CZ" dirty="0" smtClean="0"/>
              <a:t> způsob zajišťování a od jakých dodavatelů;</a:t>
            </a:r>
          </a:p>
          <a:p>
            <a:r>
              <a:rPr lang="cs-CZ" dirty="0" smtClean="0"/>
              <a:t>Popis </a:t>
            </a:r>
            <a:r>
              <a:rPr lang="cs-CZ" dirty="0" smtClean="0"/>
              <a:t>materiálů </a:t>
            </a:r>
            <a:r>
              <a:rPr lang="cs-CZ" dirty="0" smtClean="0"/>
              <a:t>a surovin potřebných k výrobě;</a:t>
            </a:r>
            <a:endParaRPr lang="cs-CZ" dirty="0"/>
          </a:p>
          <a:p>
            <a:r>
              <a:rPr lang="cs-CZ" dirty="0" smtClean="0"/>
              <a:t>popis </a:t>
            </a:r>
            <a:r>
              <a:rPr lang="cs-CZ" dirty="0"/>
              <a:t>výroby produktu, výrobního </a:t>
            </a:r>
            <a:r>
              <a:rPr lang="cs-CZ" dirty="0" smtClean="0"/>
              <a:t>cyklu; </a:t>
            </a:r>
          </a:p>
          <a:p>
            <a:r>
              <a:rPr lang="cs-CZ" dirty="0" smtClean="0"/>
              <a:t>popis </a:t>
            </a:r>
            <a:r>
              <a:rPr lang="cs-CZ" dirty="0"/>
              <a:t>strojů a zařízení nezbytných pro </a:t>
            </a:r>
            <a:r>
              <a:rPr lang="cs-CZ" dirty="0" smtClean="0"/>
              <a:t>výrobu;</a:t>
            </a:r>
          </a:p>
          <a:p>
            <a:r>
              <a:rPr lang="cs-CZ" dirty="0" smtClean="0"/>
              <a:t>pracovní </a:t>
            </a:r>
            <a:r>
              <a:rPr lang="cs-CZ" dirty="0"/>
              <a:t>síla, její kvalifikace, případné školení </a:t>
            </a:r>
            <a:r>
              <a:rPr lang="cs-CZ" dirty="0" smtClean="0"/>
              <a:t>pracovníků.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0832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Finanční záměry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06636"/>
          </a:xfrm>
        </p:spPr>
        <p:txBody>
          <a:bodyPr/>
          <a:lstStyle/>
          <a:p>
            <a:r>
              <a:rPr lang="cs-CZ" dirty="0" smtClean="0"/>
              <a:t>Výkaz zisku a ztráty </a:t>
            </a:r>
            <a:r>
              <a:rPr lang="mr-IN" dirty="0" smtClean="0"/>
              <a:t>–</a:t>
            </a:r>
            <a:r>
              <a:rPr lang="cs-CZ" dirty="0" smtClean="0"/>
              <a:t> výsledovka</a:t>
            </a:r>
          </a:p>
          <a:p>
            <a:r>
              <a:rPr lang="cs-CZ" dirty="0" smtClean="0"/>
              <a:t>Finanční rozvaha </a:t>
            </a:r>
          </a:p>
          <a:p>
            <a:r>
              <a:rPr lang="cs-CZ" dirty="0" smtClean="0"/>
              <a:t>Přehled o peněžních tocích (cash flow </a:t>
            </a:r>
            <a:r>
              <a:rPr lang="cs-CZ" dirty="0" err="1" smtClean="0"/>
              <a:t>statement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00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Podnikatelské riziko = určitá pravděpodobnost, že skutečné hospodářské výsledky se budou odlišovat od těch naplánovaných.</a:t>
            </a:r>
          </a:p>
          <a:p>
            <a:r>
              <a:rPr lang="cs-CZ" dirty="0" smtClean="0"/>
              <a:t>Odchylky mohou být v pozitivním i v negativním směru.</a:t>
            </a:r>
          </a:p>
          <a:p>
            <a:r>
              <a:rPr lang="cs-CZ" dirty="0" smtClean="0"/>
              <a:t>Je potřeba si uvědomit veškerá rizika, která mohou ohrozit realizaci.</a:t>
            </a:r>
          </a:p>
          <a:p>
            <a:r>
              <a:rPr lang="cs-CZ" dirty="0" smtClean="0"/>
              <a:t>Nejdůležitější je určení rizik, které může podnik ovlivnit.</a:t>
            </a:r>
          </a:p>
          <a:p>
            <a:r>
              <a:rPr lang="cs-CZ" dirty="0" smtClean="0"/>
              <a:t>Následně se plánují opatření na eliminaci výskytu rizik.</a:t>
            </a:r>
          </a:p>
          <a:p>
            <a:r>
              <a:rPr lang="cs-CZ" dirty="0" smtClean="0"/>
              <a:t>V případě rizik, které podnik nemůže ovlivnit je potřeba stanovit strategii </a:t>
            </a:r>
            <a:r>
              <a:rPr lang="cs-CZ" dirty="0" smtClean="0"/>
              <a:t>postupu.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07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9.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Závěrečné zhodnocení podnikatelského záměru.</a:t>
            </a:r>
          </a:p>
          <a:p>
            <a:pPr lvl="1"/>
            <a:r>
              <a:rPr lang="cs-CZ" dirty="0" smtClean="0"/>
              <a:t>Shrnutí poznatků za jednotlivé kapitoly.</a:t>
            </a:r>
          </a:p>
          <a:p>
            <a:pPr lvl="1"/>
            <a:r>
              <a:rPr lang="cs-CZ" dirty="0" smtClean="0"/>
              <a:t>Vyzdvižení silných stránek podnikatelského záměru.</a:t>
            </a:r>
          </a:p>
          <a:p>
            <a:pPr lvl="1"/>
            <a:r>
              <a:rPr lang="cs-CZ" dirty="0" smtClean="0"/>
              <a:t>Popsání způsobů řešení slabých stránek.</a:t>
            </a:r>
          </a:p>
          <a:p>
            <a:pPr lvl="1"/>
            <a:endParaRPr lang="cs-CZ" dirty="0"/>
          </a:p>
          <a:p>
            <a:r>
              <a:rPr lang="cs-CZ" dirty="0" smtClean="0"/>
              <a:t>Shrnutí realizovatelnosti podnikatelského plánu.</a:t>
            </a:r>
          </a:p>
          <a:p>
            <a:r>
              <a:rPr lang="cs-CZ" dirty="0" smtClean="0"/>
              <a:t>Návratnost prostředků vložených do realizace.</a:t>
            </a:r>
          </a:p>
          <a:p>
            <a:endParaRPr lang="cs-CZ" dirty="0"/>
          </a:p>
          <a:p>
            <a:r>
              <a:rPr lang="cs-CZ" dirty="0" smtClean="0"/>
              <a:t>Na základě závěru by měl být investor schopen posoudit, zda poskytne své </a:t>
            </a:r>
            <a:r>
              <a:rPr lang="cs-CZ" smtClean="0"/>
              <a:t>finanční prostředky.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03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Podnikatelský plán je </a:t>
            </a:r>
            <a:r>
              <a:rPr lang="cs-CZ" dirty="0"/>
              <a:t>dokument, který plní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tři </a:t>
            </a:r>
            <a:r>
              <a:rPr lang="cs-CZ" dirty="0"/>
              <a:t>základní funkce.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Základní </a:t>
            </a:r>
            <a:r>
              <a:rPr lang="cs-CZ" dirty="0"/>
              <a:t>podnikatelský dokument, který donutí podnikatele promyslet a posoudit své podnikatelské záměry. 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Zdroj </a:t>
            </a:r>
            <a:r>
              <a:rPr lang="cs-CZ" dirty="0"/>
              <a:t>informací pro potenciální investory (banky) k posouzení, zda se účastnit finančního projektu podnikatele či nikoliv. 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Provozní </a:t>
            </a:r>
            <a:r>
              <a:rPr lang="cs-CZ" dirty="0"/>
              <a:t>průvodce podnikatelských činností a zpětná kontrola jejich naplňování.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78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1850" y="636998"/>
            <a:ext cx="10515600" cy="54526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Podnikatelský </a:t>
            </a:r>
            <a:r>
              <a:rPr lang="cs-CZ" dirty="0"/>
              <a:t>plán by měl poskytnout veškeré informace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podniku,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jeho </a:t>
            </a:r>
            <a:r>
              <a:rPr lang="cs-CZ" dirty="0"/>
              <a:t>produktech,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dalších </a:t>
            </a:r>
            <a:r>
              <a:rPr lang="cs-CZ" dirty="0"/>
              <a:t>podnikatelských záměrech a jejich finančních aspektech. </a:t>
            </a:r>
          </a:p>
        </p:txBody>
      </p:sp>
    </p:spTree>
    <p:extLst>
      <p:ext uri="{BB962C8B-B14F-4D97-AF65-F5344CB8AC3E}">
        <p14:creationId xmlns:p14="http://schemas.microsoft.com/office/powerpoint/2010/main" val="201020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b="1" dirty="0"/>
              <a:t>Struktura podnikatelského plánu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Přehled </a:t>
            </a:r>
            <a:r>
              <a:rPr lang="cs-CZ" dirty="0"/>
              <a:t>a shrnutí </a:t>
            </a:r>
          </a:p>
          <a:p>
            <a:r>
              <a:rPr lang="cs-CZ" dirty="0" smtClean="0"/>
              <a:t>Podnikatelský </a:t>
            </a:r>
            <a:r>
              <a:rPr lang="cs-CZ" dirty="0"/>
              <a:t>subjekt </a:t>
            </a:r>
          </a:p>
          <a:p>
            <a:r>
              <a:rPr lang="cs-CZ" dirty="0" smtClean="0"/>
              <a:t>Produkt</a:t>
            </a:r>
            <a:r>
              <a:rPr lang="cs-CZ" dirty="0"/>
              <a:t> </a:t>
            </a:r>
          </a:p>
          <a:p>
            <a:r>
              <a:rPr lang="cs-CZ" dirty="0" smtClean="0"/>
              <a:t>Konkurence </a:t>
            </a:r>
            <a:r>
              <a:rPr lang="cs-CZ" dirty="0"/>
              <a:t>na trhu  </a:t>
            </a:r>
          </a:p>
          <a:p>
            <a:r>
              <a:rPr lang="cs-CZ" dirty="0"/>
              <a:t>Odbyt a marketing </a:t>
            </a:r>
          </a:p>
          <a:p>
            <a:r>
              <a:rPr lang="cs-CZ" dirty="0" smtClean="0"/>
              <a:t>Provozní záležitosti</a:t>
            </a:r>
            <a:endParaRPr lang="cs-CZ" dirty="0"/>
          </a:p>
          <a:p>
            <a:r>
              <a:rPr lang="cs-CZ" dirty="0" smtClean="0"/>
              <a:t>Finanční záměry</a:t>
            </a:r>
            <a:endParaRPr lang="cs-CZ" dirty="0"/>
          </a:p>
          <a:p>
            <a:r>
              <a:rPr lang="cs-CZ" dirty="0" smtClean="0"/>
              <a:t>Rizika</a:t>
            </a:r>
            <a:endParaRPr lang="cs-CZ" dirty="0"/>
          </a:p>
          <a:p>
            <a:r>
              <a:rPr lang="cs-CZ" dirty="0"/>
              <a:t>Závěr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24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Přehled </a:t>
            </a:r>
            <a:r>
              <a:rPr lang="cs-CZ" b="1" dirty="0"/>
              <a:t>a shrnutí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Na samostatné stránce by měl být souhrn informací krátce popisující podstatu celého podnikatelského plánu. </a:t>
            </a:r>
            <a:endParaRPr lang="cs-CZ" dirty="0" smtClean="0"/>
          </a:p>
          <a:p>
            <a:r>
              <a:rPr lang="cs-CZ" dirty="0" smtClean="0"/>
              <a:t>Měl by obsahovat </a:t>
            </a:r>
            <a:r>
              <a:rPr lang="cs-CZ" dirty="0"/>
              <a:t>identifikační údaje podnikatele (tj. obchodní firmu, statut firmy, kontakty) a dále </a:t>
            </a:r>
            <a:endParaRPr lang="cs-CZ" dirty="0" smtClean="0"/>
          </a:p>
          <a:p>
            <a:r>
              <a:rPr lang="cs-CZ" dirty="0" smtClean="0"/>
              <a:t>shrnovat </a:t>
            </a:r>
            <a:r>
              <a:rPr lang="cs-CZ" dirty="0"/>
              <a:t>hlavní body </a:t>
            </a:r>
            <a:r>
              <a:rPr lang="cs-CZ" dirty="0" smtClean="0"/>
              <a:t>plánu </a:t>
            </a:r>
          </a:p>
          <a:p>
            <a:pPr lvl="1"/>
            <a:r>
              <a:rPr lang="cs-CZ" dirty="0" smtClean="0"/>
              <a:t>podnikatelské </a:t>
            </a:r>
            <a:r>
              <a:rPr lang="cs-CZ" dirty="0"/>
              <a:t>cíle, </a:t>
            </a:r>
            <a:endParaRPr lang="cs-CZ" dirty="0" smtClean="0"/>
          </a:p>
          <a:p>
            <a:pPr lvl="1"/>
            <a:r>
              <a:rPr lang="cs-CZ" dirty="0" smtClean="0"/>
              <a:t>stěžejní </a:t>
            </a:r>
            <a:r>
              <a:rPr lang="cs-CZ" dirty="0"/>
              <a:t>výrobky či služby, </a:t>
            </a:r>
            <a:endParaRPr lang="cs-CZ" dirty="0" smtClean="0"/>
          </a:p>
          <a:p>
            <a:pPr lvl="1"/>
            <a:r>
              <a:rPr lang="cs-CZ" dirty="0" smtClean="0"/>
              <a:t>nejdůležitější </a:t>
            </a:r>
            <a:r>
              <a:rPr lang="cs-CZ" dirty="0"/>
              <a:t>zákazníci, </a:t>
            </a:r>
            <a:endParaRPr lang="cs-CZ" dirty="0" smtClean="0"/>
          </a:p>
          <a:p>
            <a:pPr lvl="1"/>
            <a:r>
              <a:rPr lang="cs-CZ" dirty="0" smtClean="0"/>
              <a:t>účel</a:t>
            </a:r>
            <a:r>
              <a:rPr lang="cs-CZ" dirty="0"/>
              <a:t>, pro který je plán sestavován, </a:t>
            </a:r>
            <a:endParaRPr lang="cs-CZ" dirty="0" smtClean="0"/>
          </a:p>
          <a:p>
            <a:pPr lvl="1"/>
            <a:r>
              <a:rPr lang="cs-CZ" dirty="0" smtClean="0"/>
              <a:t>množství </a:t>
            </a:r>
            <a:r>
              <a:rPr lang="cs-CZ" dirty="0"/>
              <a:t>požadovaných finančních prostředků.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63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Podnikatelský </a:t>
            </a:r>
            <a:r>
              <a:rPr lang="cs-CZ" b="1" dirty="0"/>
              <a:t>subjekt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podnik</a:t>
            </a:r>
            <a:r>
              <a:rPr lang="cs-CZ" dirty="0"/>
              <a:t>, právní forma, jeho </a:t>
            </a:r>
            <a:r>
              <a:rPr lang="cs-CZ" dirty="0" smtClean="0"/>
              <a:t>historie a cíle;</a:t>
            </a:r>
            <a:endParaRPr lang="cs-CZ" dirty="0"/>
          </a:p>
          <a:p>
            <a:r>
              <a:rPr lang="cs-CZ" dirty="0" smtClean="0"/>
              <a:t>důvod </a:t>
            </a:r>
            <a:r>
              <a:rPr lang="cs-CZ" dirty="0"/>
              <a:t>založení, autor </a:t>
            </a:r>
            <a:r>
              <a:rPr lang="cs-CZ" dirty="0" smtClean="0"/>
              <a:t>myšlenky;</a:t>
            </a:r>
            <a:endParaRPr lang="cs-CZ" dirty="0"/>
          </a:p>
          <a:p>
            <a:r>
              <a:rPr lang="cs-CZ" dirty="0" smtClean="0"/>
              <a:t>způsob </a:t>
            </a:r>
            <a:r>
              <a:rPr lang="cs-CZ" dirty="0"/>
              <a:t>získání počátečního </a:t>
            </a:r>
            <a:r>
              <a:rPr lang="cs-CZ" dirty="0" smtClean="0"/>
              <a:t>kapitálu;</a:t>
            </a:r>
            <a:endParaRPr lang="cs-CZ" dirty="0"/>
          </a:p>
          <a:p>
            <a:r>
              <a:rPr lang="cs-CZ" dirty="0" smtClean="0"/>
              <a:t>současný </a:t>
            </a:r>
            <a:r>
              <a:rPr lang="cs-CZ" dirty="0"/>
              <a:t>stav podniku (počet zaměstnanců, obrat a zisk, produkty) 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nejdůležitější </a:t>
            </a:r>
            <a:r>
              <a:rPr lang="cs-CZ" dirty="0"/>
              <a:t>součásti firemního majetku jako jsou zpracovatelské a montážní </a:t>
            </a:r>
            <a:r>
              <a:rPr lang="cs-CZ" dirty="0" smtClean="0"/>
              <a:t>haly, vybavení a stroje, kancelářské vybavení, automobily, inventář, materiální součásti</a:t>
            </a:r>
            <a:r>
              <a:rPr lang="cs-CZ" dirty="0"/>
              <a:t> </a:t>
            </a:r>
          </a:p>
          <a:p>
            <a:r>
              <a:rPr lang="cs-CZ" dirty="0" smtClean="0"/>
              <a:t>Popis minulého a přítomného stavu zaměstnanosti (počet zaměstnanců, druh práce)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71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 výrobku;</a:t>
            </a:r>
            <a:r>
              <a:rPr lang="cs-CZ" dirty="0"/>
              <a:t> </a:t>
            </a:r>
          </a:p>
          <a:p>
            <a:r>
              <a:rPr lang="cs-CZ" dirty="0" smtClean="0"/>
              <a:t>kdo </a:t>
            </a:r>
            <a:r>
              <a:rPr lang="cs-CZ" dirty="0"/>
              <a:t>bude výrobek </a:t>
            </a:r>
            <a:r>
              <a:rPr lang="cs-CZ" dirty="0" smtClean="0"/>
              <a:t>používat;</a:t>
            </a:r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jakým účelům </a:t>
            </a:r>
            <a:r>
              <a:rPr lang="cs-CZ" dirty="0" smtClean="0"/>
              <a:t>slouží;</a:t>
            </a:r>
            <a:r>
              <a:rPr lang="cs-CZ" dirty="0"/>
              <a:t> </a:t>
            </a:r>
          </a:p>
          <a:p>
            <a:r>
              <a:rPr lang="cs-CZ" dirty="0" smtClean="0"/>
              <a:t>důvody </a:t>
            </a:r>
            <a:r>
              <a:rPr lang="cs-CZ" dirty="0"/>
              <a:t>vedoucí k nákupu </a:t>
            </a:r>
            <a:r>
              <a:rPr lang="cs-CZ" dirty="0" smtClean="0"/>
              <a:t>výrobku;</a:t>
            </a:r>
            <a:r>
              <a:rPr lang="cs-CZ" dirty="0"/>
              <a:t> </a:t>
            </a:r>
          </a:p>
          <a:p>
            <a:r>
              <a:rPr lang="cs-CZ" dirty="0" smtClean="0"/>
              <a:t>nejdůležitější </a:t>
            </a:r>
            <a:r>
              <a:rPr lang="cs-CZ" dirty="0"/>
              <a:t>údaje pro zákazníka - cena, </a:t>
            </a:r>
            <a:r>
              <a:rPr lang="cs-CZ" dirty="0" smtClean="0"/>
              <a:t>záruka, servis, kvalita apod.;</a:t>
            </a:r>
          </a:p>
          <a:p>
            <a:r>
              <a:rPr lang="cs-CZ" dirty="0" smtClean="0"/>
              <a:t>Popis technologického postupu výroby;</a:t>
            </a:r>
            <a:endParaRPr lang="cs-CZ" dirty="0"/>
          </a:p>
          <a:p>
            <a:r>
              <a:rPr lang="cs-CZ" dirty="0" smtClean="0"/>
              <a:t>popis </a:t>
            </a:r>
            <a:r>
              <a:rPr lang="cs-CZ" dirty="0"/>
              <a:t>patentů nebo vlastnictví </a:t>
            </a:r>
            <a:r>
              <a:rPr lang="cs-CZ" dirty="0" smtClean="0"/>
              <a:t>technologií;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25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Trh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Průzkum trhu</a:t>
            </a:r>
          </a:p>
          <a:p>
            <a:pPr lvl="1"/>
            <a:r>
              <a:rPr lang="cs-CZ" dirty="0" smtClean="0"/>
              <a:t>Oficiální statistiky;</a:t>
            </a:r>
          </a:p>
          <a:p>
            <a:pPr lvl="1"/>
            <a:r>
              <a:rPr lang="cs-CZ" dirty="0" smtClean="0"/>
              <a:t>Pozorování podniků, které prodávají podobné výrobky nebo služby;</a:t>
            </a:r>
          </a:p>
          <a:p>
            <a:pPr lvl="1"/>
            <a:r>
              <a:rPr lang="cs-CZ" dirty="0" smtClean="0"/>
              <a:t>Databáze podniků;</a:t>
            </a:r>
          </a:p>
          <a:p>
            <a:pPr lvl="1"/>
            <a:r>
              <a:rPr lang="cs-CZ" dirty="0" smtClean="0"/>
              <a:t>Dotazování zákazníků.</a:t>
            </a:r>
          </a:p>
          <a:p>
            <a:r>
              <a:rPr lang="cs-CZ" dirty="0" smtClean="0"/>
              <a:t>Konkurence </a:t>
            </a:r>
            <a:endParaRPr lang="cs-CZ" dirty="0"/>
          </a:p>
          <a:p>
            <a:pPr lvl="1"/>
            <a:r>
              <a:rPr lang="cs-CZ" dirty="0"/>
              <a:t>popis současného stavu </a:t>
            </a:r>
            <a:r>
              <a:rPr lang="cs-CZ" dirty="0" smtClean="0"/>
              <a:t>konkurenčního prostředí;</a:t>
            </a:r>
            <a:endParaRPr lang="cs-CZ" dirty="0"/>
          </a:p>
          <a:p>
            <a:pPr lvl="1"/>
            <a:r>
              <a:rPr lang="cs-CZ" dirty="0"/>
              <a:t>způsob prodeje a propagace </a:t>
            </a:r>
            <a:r>
              <a:rPr lang="cs-CZ" dirty="0" smtClean="0"/>
              <a:t>konkurence; </a:t>
            </a:r>
          </a:p>
          <a:p>
            <a:pPr lvl="1"/>
            <a:r>
              <a:rPr lang="cs-CZ" dirty="0" smtClean="0"/>
              <a:t>mínění </a:t>
            </a:r>
            <a:r>
              <a:rPr lang="cs-CZ" dirty="0"/>
              <a:t>zákazníků o </a:t>
            </a:r>
            <a:r>
              <a:rPr lang="cs-CZ" dirty="0" smtClean="0"/>
              <a:t>konkurenci;</a:t>
            </a:r>
          </a:p>
          <a:p>
            <a:pPr lvl="1"/>
            <a:r>
              <a:rPr lang="cs-CZ" dirty="0" smtClean="0"/>
              <a:t>Silné stránky konkurence;</a:t>
            </a:r>
          </a:p>
          <a:p>
            <a:pPr lvl="1"/>
            <a:r>
              <a:rPr lang="cs-CZ" dirty="0" smtClean="0"/>
              <a:t>slabé </a:t>
            </a:r>
            <a:r>
              <a:rPr lang="cs-CZ" dirty="0"/>
              <a:t>stránky </a:t>
            </a:r>
            <a:r>
              <a:rPr lang="cs-CZ" dirty="0" smtClean="0"/>
              <a:t>konkurence; </a:t>
            </a:r>
          </a:p>
          <a:p>
            <a:pPr lvl="1"/>
            <a:r>
              <a:rPr lang="cs-CZ" dirty="0" smtClean="0"/>
              <a:t>riziko </a:t>
            </a:r>
            <a:r>
              <a:rPr lang="cs-CZ" dirty="0"/>
              <a:t>vzniku nové konkurence a </a:t>
            </a:r>
            <a:r>
              <a:rPr lang="cs-CZ" dirty="0" smtClean="0"/>
              <a:t>opatření proti němu.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8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Odbyt a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2988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369</Words>
  <Application>Microsoft Macintosh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Mangal</vt:lpstr>
      <vt:lpstr>Arial</vt:lpstr>
      <vt:lpstr>Motiv Office</vt:lpstr>
      <vt:lpstr>   Podnikatelský plán </vt:lpstr>
      <vt:lpstr> Podnikatelský plán je dokument, který plní  tři základní funkce.  </vt:lpstr>
      <vt:lpstr>Podnikatelský plán by měl poskytnout veškeré informace  o podniku,  jeho produktech,  dalších podnikatelských záměrech a jejich finančních aspektech. </vt:lpstr>
      <vt:lpstr>   Struktura podnikatelského plánu  </vt:lpstr>
      <vt:lpstr>1. Přehled a shrnutí </vt:lpstr>
      <vt:lpstr>2. Podnikatelský subjekt </vt:lpstr>
      <vt:lpstr>3. Produkt</vt:lpstr>
      <vt:lpstr>4. Trh</vt:lpstr>
      <vt:lpstr>5. Odbyt a marketing</vt:lpstr>
      <vt:lpstr>6. Provozní záležitosti</vt:lpstr>
      <vt:lpstr>7. Finanční záměry</vt:lpstr>
      <vt:lpstr>8. Rizika</vt:lpstr>
      <vt:lpstr>9. Závěr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 Podnikatelský plán </dc:title>
  <dc:creator>Vladimír Hřebíček</dc:creator>
  <cp:lastModifiedBy>Vladimír Hřebíček</cp:lastModifiedBy>
  <cp:revision>7</cp:revision>
  <dcterms:created xsi:type="dcterms:W3CDTF">2018-03-07T21:21:23Z</dcterms:created>
  <dcterms:modified xsi:type="dcterms:W3CDTF">2018-06-15T13:01:19Z</dcterms:modified>
</cp:coreProperties>
</file>