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298" r:id="rId3"/>
    <p:sldId id="263" r:id="rId4"/>
    <p:sldId id="264" r:id="rId5"/>
    <p:sldId id="269" r:id="rId6"/>
    <p:sldId id="258" r:id="rId7"/>
    <p:sldId id="311" r:id="rId8"/>
    <p:sldId id="257" r:id="rId9"/>
    <p:sldId id="262" r:id="rId10"/>
    <p:sldId id="261" r:id="rId11"/>
    <p:sldId id="259" r:id="rId12"/>
    <p:sldId id="260" r:id="rId13"/>
    <p:sldId id="266" r:id="rId14"/>
    <p:sldId id="267" r:id="rId15"/>
    <p:sldId id="26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5" r:id="rId31"/>
    <p:sldId id="294" r:id="rId32"/>
    <p:sldId id="296" r:id="rId33"/>
    <p:sldId id="297" r:id="rId34"/>
    <p:sldId id="300" r:id="rId35"/>
    <p:sldId id="302" r:id="rId36"/>
    <p:sldId id="313" r:id="rId37"/>
    <p:sldId id="310" r:id="rId38"/>
    <p:sldId id="314" r:id="rId39"/>
    <p:sldId id="303" r:id="rId40"/>
    <p:sldId id="304" r:id="rId41"/>
    <p:sldId id="305" r:id="rId42"/>
    <p:sldId id="307" r:id="rId43"/>
    <p:sldId id="306" r:id="rId44"/>
    <p:sldId id="308" r:id="rId45"/>
    <p:sldId id="309" r:id="rId46"/>
    <p:sldId id="301" r:id="rId47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3742"/>
  </p:normalViewPr>
  <p:slideViewPr>
    <p:cSldViewPr>
      <p:cViewPr>
        <p:scale>
          <a:sx n="126" d="100"/>
          <a:sy n="126" d="100"/>
        </p:scale>
        <p:origin x="1704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348242-DA1D-7944-8C34-FAB18DD10349}" type="datetimeFigureOut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253CF36B-B219-7D49-BCFA-F8F93BFEDFF6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5DFB90-7919-384F-86F5-ED2F7A464FCB}" type="datetimeFigureOut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F4C2732-8263-B241-BF71-0FE18CE8A8B5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6FEAE6EB-0019-9442-94E7-F35EAF9DFAA9}" type="slidenum">
              <a:rPr lang="cs-CZ" altLang="x-none"/>
              <a:pPr>
                <a:spcBef>
                  <a:spcPct val="0"/>
                </a:spcBef>
              </a:pPr>
              <a:t>1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9394C18B-1E1D-1442-A632-5BF96862D542}" type="slidenum">
              <a:rPr lang="cs-CZ" altLang="x-none"/>
              <a:pPr>
                <a:spcBef>
                  <a:spcPct val="0"/>
                </a:spcBef>
              </a:pPr>
              <a:t>11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AE947BAB-0D1F-BC4C-9F3D-F09790C97250}" type="slidenum">
              <a:rPr lang="cs-CZ" altLang="x-none"/>
              <a:pPr>
                <a:spcBef>
                  <a:spcPct val="0"/>
                </a:spcBef>
              </a:pPr>
              <a:t>12</a:t>
            </a:fld>
            <a:endParaRPr lang="cs-CZ" altLang="x-none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7534D38-7A5E-424C-8653-D9F5E8CAE765}" type="slidenum">
              <a:rPr lang="cs-CZ" altLang="x-none"/>
              <a:pPr>
                <a:spcBef>
                  <a:spcPct val="0"/>
                </a:spcBef>
              </a:pPr>
              <a:t>13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B5F6EBE-8E3C-1F42-ABC3-A9324F462F77}" type="slidenum">
              <a:rPr lang="cs-CZ" altLang="x-none"/>
              <a:pPr>
                <a:spcBef>
                  <a:spcPct val="0"/>
                </a:spcBef>
              </a:pPr>
              <a:t>14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8E11C3E-F7EE-DF44-B458-4063DAC9F537}" type="slidenum">
              <a:rPr lang="cs-CZ" altLang="x-none"/>
              <a:pPr>
                <a:spcBef>
                  <a:spcPct val="0"/>
                </a:spcBef>
              </a:pPr>
              <a:t>15</a:t>
            </a:fld>
            <a:endParaRPr lang="cs-CZ" altLang="x-none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553344FC-6ED3-D141-B7BA-0B39C6642DFA}" type="slidenum">
              <a:rPr lang="cs-CZ" altLang="x-none"/>
              <a:pPr>
                <a:spcBef>
                  <a:spcPct val="0"/>
                </a:spcBef>
              </a:pPr>
              <a:t>16</a:t>
            </a:fld>
            <a:endParaRPr lang="cs-CZ" altLang="x-none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AFC84625-B77A-D043-91D8-560EDD2C5CC3}" type="slidenum">
              <a:rPr lang="cs-CZ" altLang="x-none"/>
              <a:pPr>
                <a:spcBef>
                  <a:spcPct val="0"/>
                </a:spcBef>
              </a:pPr>
              <a:t>17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3C930EF-6A6B-1A4A-A747-4708E2A88650}" type="slidenum">
              <a:rPr lang="cs-CZ" altLang="x-none"/>
              <a:pPr>
                <a:spcBef>
                  <a:spcPct val="0"/>
                </a:spcBef>
              </a:pPr>
              <a:t>18</a:t>
            </a:fld>
            <a:endParaRPr lang="cs-CZ" altLang="x-none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D88AD79C-2796-4043-947B-B6B46F1B79C4}" type="slidenum">
              <a:rPr lang="cs-CZ" altLang="x-none"/>
              <a:pPr>
                <a:spcBef>
                  <a:spcPct val="0"/>
                </a:spcBef>
              </a:pPr>
              <a:t>19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15D13479-9D9F-8F40-8B0D-D798F5C5839C}" type="slidenum">
              <a:rPr lang="cs-CZ" altLang="x-none"/>
              <a:pPr>
                <a:spcBef>
                  <a:spcPct val="0"/>
                </a:spcBef>
              </a:pPr>
              <a:t>20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6242EB9-B572-3E4E-85EB-53FA83E6C7DC}" type="slidenum">
              <a:rPr lang="cs-CZ" altLang="x-none"/>
              <a:pPr>
                <a:spcBef>
                  <a:spcPct val="0"/>
                </a:spcBef>
              </a:pPr>
              <a:t>2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22210A3E-508B-4F49-8018-5BE096643408}" type="slidenum">
              <a:rPr lang="cs-CZ" altLang="x-none"/>
              <a:pPr>
                <a:spcBef>
                  <a:spcPct val="0"/>
                </a:spcBef>
              </a:pPr>
              <a:t>21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2761B249-3809-B545-B77E-F58C7E1E72AA}" type="slidenum">
              <a:rPr lang="cs-CZ" altLang="x-none"/>
              <a:pPr>
                <a:spcBef>
                  <a:spcPct val="0"/>
                </a:spcBef>
              </a:pPr>
              <a:t>22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FC6F5855-CEFA-0F4F-9E4B-64073574277A}" type="slidenum">
              <a:rPr lang="cs-CZ" altLang="x-none"/>
              <a:pPr>
                <a:spcBef>
                  <a:spcPct val="0"/>
                </a:spcBef>
              </a:pPr>
              <a:t>23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A5FBFD05-4970-DD4B-9178-D298A5F2F04F}" type="slidenum">
              <a:rPr lang="cs-CZ" altLang="x-none"/>
              <a:pPr>
                <a:spcBef>
                  <a:spcPct val="0"/>
                </a:spcBef>
              </a:pPr>
              <a:t>24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EC945018-AEFB-E14E-80E1-9D6D8DD45B83}" type="slidenum">
              <a:rPr lang="cs-CZ" altLang="x-none"/>
              <a:pPr>
                <a:spcBef>
                  <a:spcPct val="0"/>
                </a:spcBef>
              </a:pPr>
              <a:t>25</a:t>
            </a:fld>
            <a:endParaRPr lang="cs-CZ" altLang="x-none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65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8829143E-C280-904A-A061-2370694E1946}" type="slidenum">
              <a:rPr lang="cs-CZ" altLang="x-none"/>
              <a:pPr>
                <a:spcBef>
                  <a:spcPct val="0"/>
                </a:spcBef>
              </a:pPr>
              <a:t>26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86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2E844E6D-793E-5D45-86F6-B999FF6B1ECC}" type="slidenum">
              <a:rPr lang="cs-CZ" altLang="x-none"/>
              <a:pPr>
                <a:spcBef>
                  <a:spcPct val="0"/>
                </a:spcBef>
              </a:pPr>
              <a:t>27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06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51903D54-E90D-C842-8A89-C2797A5CBC87}" type="slidenum">
              <a:rPr lang="cs-CZ" altLang="x-none"/>
              <a:pPr>
                <a:spcBef>
                  <a:spcPct val="0"/>
                </a:spcBef>
              </a:pPr>
              <a:t>28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27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613B002-0727-A147-A3FE-53D28183A8CF}" type="slidenum">
              <a:rPr lang="cs-CZ" altLang="x-none"/>
              <a:pPr>
                <a:spcBef>
                  <a:spcPct val="0"/>
                </a:spcBef>
              </a:pPr>
              <a:t>29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47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2BAEEA6-FB35-BD40-A335-0F4783FD801C}" type="slidenum">
              <a:rPr lang="cs-CZ" altLang="x-none"/>
              <a:pPr>
                <a:spcBef>
                  <a:spcPct val="0"/>
                </a:spcBef>
              </a:pPr>
              <a:t>30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B2C5E46C-C5C7-0F44-9417-51ADC63B6BBF}" type="slidenum">
              <a:rPr lang="cs-CZ" altLang="x-none"/>
              <a:pPr>
                <a:spcBef>
                  <a:spcPct val="0"/>
                </a:spcBef>
              </a:pPr>
              <a:t>3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68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69032FD3-9260-3048-B939-02E3B80567C5}" type="slidenum">
              <a:rPr lang="cs-CZ" altLang="x-none"/>
              <a:pPr>
                <a:spcBef>
                  <a:spcPct val="0"/>
                </a:spcBef>
              </a:pPr>
              <a:t>31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88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1B55AD6F-435D-244F-9BCD-E2B23C219511}" type="slidenum">
              <a:rPr lang="cs-CZ" altLang="x-none"/>
              <a:pPr>
                <a:spcBef>
                  <a:spcPct val="0"/>
                </a:spcBef>
              </a:pPr>
              <a:t>32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8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808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B015DE8-1033-AA4C-87E2-1241463F758D}" type="slidenum">
              <a:rPr lang="cs-CZ" altLang="x-none"/>
              <a:pPr>
                <a:spcBef>
                  <a:spcPct val="0"/>
                </a:spcBef>
              </a:pPr>
              <a:t>33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829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F425BBCB-3ADB-3941-940E-B727D351C4A3}" type="slidenum">
              <a:rPr lang="cs-CZ" altLang="x-none"/>
              <a:pPr>
                <a:spcBef>
                  <a:spcPct val="0"/>
                </a:spcBef>
              </a:pPr>
              <a:t>34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849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63491A7A-95CE-FD40-964F-2A52E4B2F57E}" type="slidenum">
              <a:rPr lang="cs-CZ" altLang="x-none"/>
              <a:pPr>
                <a:spcBef>
                  <a:spcPct val="0"/>
                </a:spcBef>
              </a:pPr>
              <a:t>35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890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DB3DBAB6-06B6-4341-ADF2-1C2315EAD749}" type="slidenum">
              <a:rPr lang="cs-CZ" altLang="x-none"/>
              <a:pPr>
                <a:spcBef>
                  <a:spcPct val="0"/>
                </a:spcBef>
              </a:pPr>
              <a:t>38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911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8B1CBF6F-8B43-CE48-9184-2FEA9F69391F}" type="slidenum">
              <a:rPr lang="cs-CZ" altLang="x-none"/>
              <a:pPr>
                <a:spcBef>
                  <a:spcPct val="0"/>
                </a:spcBef>
              </a:pPr>
              <a:t>39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931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581E7007-23BE-1344-8043-B006BCC5FC6E}" type="slidenum">
              <a:rPr lang="cs-CZ" altLang="x-none"/>
              <a:pPr>
                <a:spcBef>
                  <a:spcPct val="0"/>
                </a:spcBef>
              </a:pPr>
              <a:t>40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52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952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FB8E4CD8-1BD7-734E-AB4A-371EFA55C83E}" type="slidenum">
              <a:rPr lang="cs-CZ" altLang="x-none"/>
              <a:pPr>
                <a:spcBef>
                  <a:spcPct val="0"/>
                </a:spcBef>
              </a:pPr>
              <a:t>41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72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972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FEC107C8-F47C-7342-9392-BEFD6CF549A6}" type="slidenum">
              <a:rPr lang="cs-CZ" altLang="x-none"/>
              <a:pPr>
                <a:spcBef>
                  <a:spcPct val="0"/>
                </a:spcBef>
              </a:pPr>
              <a:t>42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FE9FFA31-11B5-FA40-8F93-C13B83495701}" type="slidenum">
              <a:rPr lang="cs-CZ" altLang="x-none"/>
              <a:pPr>
                <a:spcBef>
                  <a:spcPct val="0"/>
                </a:spcBef>
              </a:pPr>
              <a:t>4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2E939A7E-62BF-414A-B416-929D3F1007CE}" type="slidenum">
              <a:rPr lang="cs-CZ" altLang="x-none"/>
              <a:pPr>
                <a:spcBef>
                  <a:spcPct val="0"/>
                </a:spcBef>
              </a:pPr>
              <a:t>43</a:t>
            </a:fld>
            <a:endParaRPr lang="cs-CZ" altLang="x-none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13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1013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C5EBB489-16F4-354F-99AB-C019F3E31B37}" type="slidenum">
              <a:rPr lang="cs-CZ" altLang="x-none"/>
              <a:pPr>
                <a:spcBef>
                  <a:spcPct val="0"/>
                </a:spcBef>
              </a:pPr>
              <a:t>44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4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1034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2F6E570D-4DA7-2245-A4F1-0FC53A9D5EB2}" type="slidenum">
              <a:rPr lang="cs-CZ" altLang="x-none"/>
              <a:pPr>
                <a:spcBef>
                  <a:spcPct val="0"/>
                </a:spcBef>
              </a:pPr>
              <a:t>45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4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1054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60B28559-0BD6-294A-95BF-C193BAE82207}" type="slidenum">
              <a:rPr lang="cs-CZ" altLang="x-none"/>
              <a:pPr>
                <a:spcBef>
                  <a:spcPct val="0"/>
                </a:spcBef>
              </a:pPr>
              <a:t>46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5638" y="354013"/>
            <a:ext cx="5692775" cy="42687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62675" y="4870450"/>
            <a:ext cx="909638" cy="45831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41" tIns="46620" rIns="93241" bIns="466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55638" y="354013"/>
            <a:ext cx="5692775" cy="42687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62675" y="4870450"/>
            <a:ext cx="909638" cy="45831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41" tIns="46620" rIns="93241" bIns="466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5460F931-F52E-8C4E-8400-0420AFA8E54A}" type="slidenum">
              <a:rPr lang="cs-CZ" altLang="x-none"/>
              <a:pPr>
                <a:spcBef>
                  <a:spcPct val="0"/>
                </a:spcBef>
              </a:pPr>
              <a:t>8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EC46F3BC-5E24-F341-B674-C2D4AC6BA28A}" type="slidenum">
              <a:rPr lang="cs-CZ" altLang="x-none"/>
              <a:pPr>
                <a:spcBef>
                  <a:spcPct val="0"/>
                </a:spcBef>
              </a:pPr>
              <a:t>9</a:t>
            </a:fld>
            <a:endParaRPr lang="cs-CZ" altLang="x-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846F5135-4732-DB41-90CE-8379F36C64EF}" type="slidenum">
              <a:rPr lang="cs-CZ" altLang="x-none"/>
              <a:pPr>
                <a:spcBef>
                  <a:spcPct val="0"/>
                </a:spcBef>
              </a:pPr>
              <a:t>10</a:t>
            </a:fld>
            <a:endParaRPr lang="cs-CZ" altLang="x-none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938306-F5A0-5040-88D9-9E06259296D5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92A98-4B38-4041-9297-17B3368273D5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88682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A49B4-D318-A04C-9D5E-C4EC17256788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46D9-09C9-2440-ABA9-8C23037314B4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109390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93093-064E-9F48-82BF-7B8A33F0BF15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DEAF-9726-8545-9585-D04BBCD52A29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60633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6304F-D083-DA47-96E2-853B6D3F2392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7170-AD7E-794B-8810-AEF706B8A697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111322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x-none" smtClean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Dvojitá šipka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x-none" smtClean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0BB22C-B2FB-4140-9EF0-409DC0BD2AF9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EC4817-D352-724B-9A96-A91B2D76CB0F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1363904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8E4B63-F339-E740-889B-2F6A8B09AA0F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39F7C-2470-8E43-A4EA-60667EB28038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894315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56060E-7BFC-9C4B-9A1A-EE284B309F1B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C5626E-E232-3C4E-972D-60255DBB2DB0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517857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47CBA8-C550-814A-BC92-C492C95DD560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EAF876-3979-374B-B920-2327DC8F6745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2022004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0C2-DACE-A04E-8DD2-A406B7C76E9F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72CC-0E02-C343-8CB2-ED31A8C1EF37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117519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5E3CE9-5244-6C47-9889-A7B0BAD2C9F6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7B0593-A898-6241-8797-39CC7C1A10DE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2044451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x-none" smtClean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Dvojitá šipka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x-none" smtClean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515C81-2D5B-7A4E-91DE-5F06128B812A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90398C-720F-3141-A3DC-803FA898C443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  <p:extLst>
      <p:ext uri="{BB962C8B-B14F-4D97-AF65-F5344CB8AC3E}">
        <p14:creationId xmlns:p14="http://schemas.microsoft.com/office/powerpoint/2010/main" val="1361823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x-none"/>
              <a:t>Klepnutím lze upravit styly předlohy textu.</a:t>
            </a:r>
          </a:p>
          <a:p>
            <a:pPr lvl="1"/>
            <a:r>
              <a:rPr lang="cs-CZ" altLang="x-none"/>
              <a:t>Druhá úroveň</a:t>
            </a:r>
          </a:p>
          <a:p>
            <a:pPr lvl="2"/>
            <a:r>
              <a:rPr lang="cs-CZ" altLang="x-none"/>
              <a:t>Třetí úroveň</a:t>
            </a:r>
          </a:p>
          <a:p>
            <a:pPr lvl="3"/>
            <a:r>
              <a:rPr lang="cs-CZ" altLang="x-none"/>
              <a:t>Čtvrtá úroveň</a:t>
            </a:r>
          </a:p>
          <a:p>
            <a:pPr lvl="4"/>
            <a:r>
              <a:rPr lang="cs-CZ" altLang="x-none"/>
              <a:t>Pátá úroveň</a:t>
            </a:r>
            <a:endParaRPr lang="en-US" altLang="x-none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108BD05-DEDB-B849-9687-84DB59A5882A}" type="datetime1">
              <a:rPr lang="cs-CZ"/>
              <a:pPr>
                <a:defRPr/>
              </a:pPr>
              <a:t>10.07.17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Lucida Sans Unicode" charset="0"/>
              </a:defRPr>
            </a:lvl1pPr>
          </a:lstStyle>
          <a:p>
            <a:pPr>
              <a:defRPr/>
            </a:pPr>
            <a:fld id="{5E9F0EED-4769-2244-B760-704D414178A1}" type="slidenum">
              <a:rPr lang="cs-CZ" altLang="x-none"/>
              <a:pPr>
                <a:defRPr/>
              </a:pPr>
              <a:t>‹#›</a:t>
            </a:fld>
            <a:endParaRPr lang="cs-CZ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1" r:id="rId2"/>
    <p:sldLayoutId id="2147483756" r:id="rId3"/>
    <p:sldLayoutId id="2147483757" r:id="rId4"/>
    <p:sldLayoutId id="2147483758" r:id="rId5"/>
    <p:sldLayoutId id="2147483759" r:id="rId6"/>
    <p:sldLayoutId id="2147483752" r:id="rId7"/>
    <p:sldLayoutId id="2147483760" r:id="rId8"/>
    <p:sldLayoutId id="2147483761" r:id="rId9"/>
    <p:sldLayoutId id="2147483753" r:id="rId10"/>
    <p:sldLayoutId id="214748375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„Štíhlý management“ </a:t>
            </a:r>
            <a:br>
              <a:rPr lang="cs-CZ" dirty="0" smtClean="0"/>
            </a:br>
            <a:r>
              <a:rPr lang="cs-CZ" dirty="0" smtClean="0"/>
              <a:t>ve službách a administrativě</a:t>
            </a:r>
            <a:endParaRPr lang="cs-CZ" dirty="0"/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endParaRPr lang="cs-CZ" altLang="x-none" sz="2500"/>
          </a:p>
          <a:p>
            <a:pPr marR="0" eaLnBrk="1" hangingPunct="1">
              <a:lnSpc>
                <a:spcPct val="80000"/>
              </a:lnSpc>
            </a:pPr>
            <a:endParaRPr lang="cs-CZ" altLang="x-none" sz="2500"/>
          </a:p>
          <a:p>
            <a:pPr marR="0" eaLnBrk="1" hangingPunct="1">
              <a:lnSpc>
                <a:spcPct val="80000"/>
              </a:lnSpc>
            </a:pPr>
            <a:r>
              <a:rPr lang="cs-CZ" altLang="x-none" sz="2500"/>
              <a:t>Lektor: PhDr. Vladimír Hřebíček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F9DBEB-7E72-9F44-B0A4-409D6C9D464E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ChangeArrowheads="1"/>
          </p:cNvSpPr>
          <p:nvPr/>
        </p:nvSpPr>
        <p:spPr bwMode="auto">
          <a:xfrm>
            <a:off x="1763713" y="1844675"/>
            <a:ext cx="2736850" cy="792163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chemeClr val="bg1"/>
                </a:solidFill>
              </a:rPr>
              <a:t>Hlavní činnosti</a:t>
            </a:r>
          </a:p>
        </p:txBody>
      </p:sp>
      <p:sp>
        <p:nvSpPr>
          <p:cNvPr id="32770" name="Rectangle 5"/>
          <p:cNvSpPr>
            <a:spLocks noChangeArrowheads="1"/>
          </p:cNvSpPr>
          <p:nvPr/>
        </p:nvSpPr>
        <p:spPr bwMode="auto">
          <a:xfrm>
            <a:off x="4500563" y="1844675"/>
            <a:ext cx="2085975" cy="792163"/>
          </a:xfrm>
          <a:prstGeom prst="rect">
            <a:avLst/>
          </a:prstGeom>
          <a:solidFill>
            <a:srgbClr val="FF0000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chemeClr val="bg1"/>
                </a:solidFill>
              </a:rPr>
              <a:t>Podpůrné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chemeClr val="bg1"/>
                </a:solidFill>
              </a:rPr>
              <a:t> činnosti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6588125" y="1844675"/>
            <a:ext cx="1944688" cy="7921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Ostatní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činnosti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1763713" y="2924175"/>
            <a:ext cx="2087562" cy="792163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32773" name="Rectangle 10"/>
          <p:cNvSpPr>
            <a:spLocks noChangeArrowheads="1"/>
          </p:cNvSpPr>
          <p:nvPr/>
        </p:nvSpPr>
        <p:spPr bwMode="auto">
          <a:xfrm>
            <a:off x="4500563" y="2924175"/>
            <a:ext cx="1079500" cy="792163"/>
          </a:xfrm>
          <a:prstGeom prst="rect">
            <a:avLst/>
          </a:prstGeom>
          <a:solidFill>
            <a:srgbClr val="FF0000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3779838" y="2924175"/>
            <a:ext cx="720725" cy="792163"/>
          </a:xfrm>
          <a:prstGeom prst="rect">
            <a:avLst/>
          </a:prstGeom>
          <a:noFill/>
          <a:ln w="12700">
            <a:solidFill>
              <a:srgbClr val="80808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32775" name="Rectangle 12"/>
          <p:cNvSpPr>
            <a:spLocks noChangeArrowheads="1"/>
          </p:cNvSpPr>
          <p:nvPr/>
        </p:nvSpPr>
        <p:spPr bwMode="auto">
          <a:xfrm>
            <a:off x="6588125" y="2924175"/>
            <a:ext cx="769938" cy="792163"/>
          </a:xfrm>
          <a:prstGeom prst="rect">
            <a:avLst/>
          </a:prstGeom>
          <a:solidFill>
            <a:srgbClr val="FFFF00"/>
          </a:solidFill>
          <a:ln w="9525">
            <a:solidFill>
              <a:srgbClr val="FFCC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>
            <a:off x="5580063" y="2924175"/>
            <a:ext cx="1008062" cy="792163"/>
          </a:xfrm>
          <a:prstGeom prst="rect">
            <a:avLst/>
          </a:prstGeom>
          <a:noFill/>
          <a:ln w="12700">
            <a:solidFill>
              <a:srgbClr val="FF9999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32777" name="Rectangle 13"/>
          <p:cNvSpPr>
            <a:spLocks noChangeArrowheads="1"/>
          </p:cNvSpPr>
          <p:nvPr/>
        </p:nvSpPr>
        <p:spPr bwMode="auto">
          <a:xfrm>
            <a:off x="7358063" y="2924175"/>
            <a:ext cx="1174750" cy="792163"/>
          </a:xfrm>
          <a:prstGeom prst="rect">
            <a:avLst/>
          </a:prstGeom>
          <a:noFill/>
          <a:ln w="12700">
            <a:solidFill>
              <a:srgbClr val="FFFF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32778" name="Line 14"/>
          <p:cNvSpPr>
            <a:spLocks noChangeShapeType="1"/>
          </p:cNvSpPr>
          <p:nvPr/>
        </p:nvSpPr>
        <p:spPr bwMode="auto">
          <a:xfrm>
            <a:off x="2771775" y="3500438"/>
            <a:ext cx="0" cy="72072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9" name="Line 16"/>
          <p:cNvSpPr>
            <a:spLocks noChangeShapeType="1"/>
          </p:cNvSpPr>
          <p:nvPr/>
        </p:nvSpPr>
        <p:spPr bwMode="auto">
          <a:xfrm>
            <a:off x="4932363" y="3500438"/>
            <a:ext cx="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0" name="Line 17"/>
          <p:cNvSpPr>
            <a:spLocks noChangeShapeType="1"/>
          </p:cNvSpPr>
          <p:nvPr/>
        </p:nvSpPr>
        <p:spPr bwMode="auto">
          <a:xfrm>
            <a:off x="7358063" y="3565525"/>
            <a:ext cx="0" cy="72072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1" name="Line 19"/>
          <p:cNvSpPr>
            <a:spLocks noChangeShapeType="1"/>
          </p:cNvSpPr>
          <p:nvPr/>
        </p:nvSpPr>
        <p:spPr bwMode="auto">
          <a:xfrm>
            <a:off x="4067175" y="3573463"/>
            <a:ext cx="0" cy="287337"/>
          </a:xfrm>
          <a:prstGeom prst="line">
            <a:avLst/>
          </a:prstGeom>
          <a:noFill/>
          <a:ln w="9525">
            <a:solidFill>
              <a:srgbClr val="AA33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2" name="Line 20"/>
          <p:cNvSpPr>
            <a:spLocks noChangeShapeType="1"/>
          </p:cNvSpPr>
          <p:nvPr/>
        </p:nvSpPr>
        <p:spPr bwMode="auto">
          <a:xfrm>
            <a:off x="5940425" y="3573463"/>
            <a:ext cx="0" cy="287337"/>
          </a:xfrm>
          <a:prstGeom prst="line">
            <a:avLst/>
          </a:prstGeom>
          <a:noFill/>
          <a:ln w="9525">
            <a:solidFill>
              <a:srgbClr val="AA33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3" name="Line 21"/>
          <p:cNvSpPr>
            <a:spLocks noChangeShapeType="1"/>
          </p:cNvSpPr>
          <p:nvPr/>
        </p:nvSpPr>
        <p:spPr bwMode="auto">
          <a:xfrm>
            <a:off x="8172450" y="3573463"/>
            <a:ext cx="0" cy="287337"/>
          </a:xfrm>
          <a:prstGeom prst="line">
            <a:avLst/>
          </a:prstGeom>
          <a:noFill/>
          <a:ln w="9525">
            <a:solidFill>
              <a:srgbClr val="AA333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4" name="Text Box 22"/>
          <p:cNvSpPr txBox="1">
            <a:spLocks noChangeArrowheads="1"/>
          </p:cNvSpPr>
          <p:nvPr/>
        </p:nvSpPr>
        <p:spPr bwMode="auto">
          <a:xfrm>
            <a:off x="71438" y="6064250"/>
            <a:ext cx="357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x-none" sz="3200" b="1">
                <a:solidFill>
                  <a:srgbClr val="AA3330"/>
                </a:solidFill>
                <a:ea typeface="Arial" charset="0"/>
                <a:cs typeface="Arial" charset="0"/>
              </a:rPr>
              <a:t>»</a:t>
            </a:r>
          </a:p>
        </p:txBody>
      </p:sp>
      <p:sp>
        <p:nvSpPr>
          <p:cNvPr id="32785" name="TextovéPole 17"/>
          <p:cNvSpPr txBox="1">
            <a:spLocks noChangeArrowheads="1"/>
          </p:cNvSpPr>
          <p:nvPr/>
        </p:nvSpPr>
        <p:spPr bwMode="auto">
          <a:xfrm>
            <a:off x="642938" y="214313"/>
            <a:ext cx="812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3200" b="1"/>
              <a:t>Lean administrativa – zvýšení potenciálu</a:t>
            </a:r>
          </a:p>
        </p:txBody>
      </p:sp>
      <p:sp>
        <p:nvSpPr>
          <p:cNvPr id="32786" name="TextovéPole 18"/>
          <p:cNvSpPr txBox="1">
            <a:spLocks noChangeArrowheads="1"/>
          </p:cNvSpPr>
          <p:nvPr/>
        </p:nvSpPr>
        <p:spPr bwMode="auto">
          <a:xfrm>
            <a:off x="2141538" y="1285875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Potřeba kapacit</a:t>
            </a:r>
          </a:p>
        </p:txBody>
      </p:sp>
      <p:sp>
        <p:nvSpPr>
          <p:cNvPr id="32787" name="TextovéPole 19"/>
          <p:cNvSpPr txBox="1">
            <a:spLocks noChangeArrowheads="1"/>
          </p:cNvSpPr>
          <p:nvPr/>
        </p:nvSpPr>
        <p:spPr bwMode="auto">
          <a:xfrm>
            <a:off x="212725" y="1857375"/>
            <a:ext cx="10175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Dnešní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situace</a:t>
            </a:r>
          </a:p>
        </p:txBody>
      </p:sp>
      <p:sp>
        <p:nvSpPr>
          <p:cNvPr id="32788" name="TextovéPole 20"/>
          <p:cNvSpPr txBox="1">
            <a:spLocks noChangeArrowheads="1"/>
          </p:cNvSpPr>
          <p:nvPr/>
        </p:nvSpPr>
        <p:spPr bwMode="auto">
          <a:xfrm>
            <a:off x="285750" y="2997200"/>
            <a:ext cx="1004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Cílová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situace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405188" y="3857625"/>
            <a:ext cx="1384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Potenciál 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286375" y="3857625"/>
            <a:ext cx="1384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Potenciál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7500938" y="3857625"/>
            <a:ext cx="1384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Potenciál </a:t>
            </a:r>
          </a:p>
        </p:txBody>
      </p:sp>
      <p:sp>
        <p:nvSpPr>
          <p:cNvPr id="32792" name="TextovéPole 24"/>
          <p:cNvSpPr txBox="1">
            <a:spLocks noChangeArrowheads="1"/>
          </p:cNvSpPr>
          <p:nvPr/>
        </p:nvSpPr>
        <p:spPr bwMode="auto">
          <a:xfrm>
            <a:off x="428625" y="6078538"/>
            <a:ext cx="8956675" cy="7080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C00000"/>
                </a:solidFill>
              </a:rPr>
              <a:t>Především podpůrné činnosti skrývají velký potenciál pro optimalizaci,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C00000"/>
                </a:solidFill>
              </a:rPr>
              <a:t>většinou obsahují velké nedostatky procesní rozhraní </a:t>
            </a:r>
          </a:p>
        </p:txBody>
      </p:sp>
      <p:sp>
        <p:nvSpPr>
          <p:cNvPr id="32793" name="TextovéPole 25"/>
          <p:cNvSpPr txBox="1">
            <a:spLocks noChangeArrowheads="1"/>
          </p:cNvSpPr>
          <p:nvPr/>
        </p:nvSpPr>
        <p:spPr bwMode="auto">
          <a:xfrm>
            <a:off x="785813" y="4214813"/>
            <a:ext cx="3187700" cy="18161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 u="sng"/>
              <a:t>Optimalizace jednotlivých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 u="sng"/>
              <a:t>případů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/>
              <a:t>Funkční optimalizace procesu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/>
              <a:t>Standardizace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/>
              <a:t>Optimalizace výrobního procesu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/>
              <a:t>Zlepšení systémové podpory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/>
              <a:t>Automatizace průběhu</a:t>
            </a:r>
          </a:p>
        </p:txBody>
      </p:sp>
      <p:sp>
        <p:nvSpPr>
          <p:cNvPr id="32794" name="TextovéPole 26"/>
          <p:cNvSpPr txBox="1">
            <a:spLocks noChangeArrowheads="1"/>
          </p:cNvSpPr>
          <p:nvPr/>
        </p:nvSpPr>
        <p:spPr bwMode="auto">
          <a:xfrm>
            <a:off x="4170363" y="4214813"/>
            <a:ext cx="2903537" cy="13541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 u="sng">
                <a:solidFill>
                  <a:srgbClr val="FF0000"/>
                </a:solidFill>
              </a:rPr>
              <a:t>Odstraňování plýtvání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>
                <a:solidFill>
                  <a:srgbClr val="FF0000"/>
                </a:solidFill>
              </a:rPr>
              <a:t> Zdvojené činnosti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600">
                <a:solidFill>
                  <a:srgbClr val="FF0000"/>
                </a:solidFill>
              </a:rPr>
              <a:t>Zpětné dotazování z důvodu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>
                <a:solidFill>
                  <a:srgbClr val="FF0000"/>
                </a:solidFill>
              </a:rPr>
              <a:t>  špatné kvality dat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cs-CZ" altLang="x-none" sz="1800">
              <a:solidFill>
                <a:srgbClr val="FF0000"/>
              </a:solidFill>
            </a:endParaRPr>
          </a:p>
        </p:txBody>
      </p:sp>
      <p:sp>
        <p:nvSpPr>
          <p:cNvPr id="32795" name="TextovéPole 27"/>
          <p:cNvSpPr txBox="1">
            <a:spLocks noChangeArrowheads="1"/>
          </p:cNvSpPr>
          <p:nvPr/>
        </p:nvSpPr>
        <p:spPr bwMode="auto">
          <a:xfrm>
            <a:off x="7145338" y="4273550"/>
            <a:ext cx="1770062" cy="5842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 u="sng"/>
              <a:t>Redukování na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 u="sng"/>
              <a:t>nezbytnou míru</a:t>
            </a:r>
            <a:endParaRPr lang="cs-CZ" altLang="x-none" sz="1800"/>
          </a:p>
        </p:txBody>
      </p:sp>
      <p:sp>
        <p:nvSpPr>
          <p:cNvPr id="32796" name="Zástupný symbol pro číslo snímku 2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89D98F-D8CF-C44A-9CF6-837857CC9208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Činnosti přidávající hodnotu</a:t>
            </a:r>
          </a:p>
          <a:p>
            <a:pPr marL="880110" lvl="1" indent="-51435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Práce ve prospěch zákazníka. Materiál nebo informace jsou zpracovány tak, že přidávají zákazníkovi hodnotu a zákazník je ochoten za ně platit.</a:t>
            </a:r>
          </a:p>
          <a:p>
            <a:pPr marL="880110" lvl="1" indent="-51435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dirty="0" smtClean="0"/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Činnosti nepřidávající hodnotu</a:t>
            </a:r>
          </a:p>
          <a:p>
            <a:pPr marL="880110" lvl="1" indent="-51435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Práce, které nepřispívají ke spokojenosti zákazníka ale jsou nezbytné při přípravě nebo dokončení.</a:t>
            </a:r>
          </a:p>
          <a:p>
            <a:pPr marL="880110" lvl="1" indent="-51435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cs-CZ" dirty="0" smtClean="0"/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Zbytečné činnosti = plýtvání</a:t>
            </a:r>
          </a:p>
          <a:p>
            <a:pPr marL="880110" lvl="1" indent="-51435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Činnosti, které zabírají čas, prostor a spotřebovávají materiál, aniž by zvyšovali hodnotu  pro zákazníka.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 druhy činností</a:t>
            </a:r>
            <a:endParaRPr lang="cs-CZ" dirty="0"/>
          </a:p>
        </p:txBody>
      </p:sp>
      <p:sp>
        <p:nvSpPr>
          <p:cNvPr id="34819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5E5C19-1EFF-A64A-BE33-F07091F87FF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ChangeArrowheads="1"/>
          </p:cNvSpPr>
          <p:nvPr/>
        </p:nvSpPr>
        <p:spPr bwMode="auto">
          <a:xfrm>
            <a:off x="0" y="692150"/>
            <a:ext cx="3357563" cy="1944688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u="sng"/>
              <a:t>Aktivity přidávající hodnotu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Činnost, která přeměňuje nebo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formuje materiál či informace 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takovým způsobem, který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odpovídá požadavkům zákazníka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a zákazník je za ně ochoten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platit.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>
                <a:solidFill>
                  <a:srgbClr val="FF0000"/>
                </a:solidFill>
              </a:rPr>
              <a:t>Optimalizovat!</a:t>
            </a:r>
          </a:p>
        </p:txBody>
      </p:sp>
      <p:sp>
        <p:nvSpPr>
          <p:cNvPr id="36866" name="Rectangle 8"/>
          <p:cNvSpPr>
            <a:spLocks noChangeArrowheads="1"/>
          </p:cNvSpPr>
          <p:nvPr/>
        </p:nvSpPr>
        <p:spPr bwMode="auto">
          <a:xfrm>
            <a:off x="3059113" y="4149725"/>
            <a:ext cx="3584575" cy="1728788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u="sng"/>
              <a:t>Aktivity nepřidávající hodnotu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x-none" sz="14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Činnosti, které sice nezvyšují hodnotu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produktu nebo uspokojení zákazníka 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ale jsou nezbytné  pro následné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činnosti.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>
                <a:solidFill>
                  <a:srgbClr val="FF0000"/>
                </a:solidFill>
              </a:rPr>
              <a:t>Redukovat!</a:t>
            </a:r>
          </a:p>
        </p:txBody>
      </p:sp>
      <p:grpSp>
        <p:nvGrpSpPr>
          <p:cNvPr id="36867" name="Group 21"/>
          <p:cNvGrpSpPr>
            <a:grpSpLocks/>
          </p:cNvGrpSpPr>
          <p:nvPr/>
        </p:nvGrpSpPr>
        <p:grpSpPr bwMode="auto">
          <a:xfrm>
            <a:off x="2339975" y="908050"/>
            <a:ext cx="4464050" cy="2952750"/>
            <a:chOff x="1474" y="572"/>
            <a:chExt cx="2812" cy="1860"/>
          </a:xfrm>
        </p:grpSpPr>
        <p:sp>
          <p:nvSpPr>
            <p:cNvPr id="36876" name="AutoShape 5"/>
            <p:cNvSpPr>
              <a:spLocks noChangeArrowheads="1"/>
            </p:cNvSpPr>
            <p:nvPr/>
          </p:nvSpPr>
          <p:spPr bwMode="auto">
            <a:xfrm>
              <a:off x="1474" y="572"/>
              <a:ext cx="2812" cy="1860"/>
            </a:xfrm>
            <a:prstGeom prst="triangle">
              <a:avLst>
                <a:gd name="adj" fmla="val 50000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36877" name="Line 10"/>
            <p:cNvSpPr>
              <a:spLocks noChangeShapeType="1"/>
            </p:cNvSpPr>
            <p:nvPr/>
          </p:nvSpPr>
          <p:spPr bwMode="auto">
            <a:xfrm>
              <a:off x="2880" y="572"/>
              <a:ext cx="0" cy="127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78" name="Line 12"/>
            <p:cNvSpPr>
              <a:spLocks noChangeShapeType="1"/>
            </p:cNvSpPr>
            <p:nvPr/>
          </p:nvSpPr>
          <p:spPr bwMode="auto">
            <a:xfrm flipH="1" flipV="1">
              <a:off x="2880" y="1842"/>
              <a:ext cx="1406" cy="59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79" name="Line 14"/>
            <p:cNvSpPr>
              <a:spLocks noChangeShapeType="1"/>
            </p:cNvSpPr>
            <p:nvPr/>
          </p:nvSpPr>
          <p:spPr bwMode="auto">
            <a:xfrm flipV="1">
              <a:off x="1474" y="1842"/>
              <a:ext cx="1406" cy="59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6868" name="Line 16"/>
          <p:cNvSpPr>
            <a:spLocks noChangeShapeType="1"/>
          </p:cNvSpPr>
          <p:nvPr/>
        </p:nvSpPr>
        <p:spPr bwMode="auto">
          <a:xfrm>
            <a:off x="71438" y="6308725"/>
            <a:ext cx="433387" cy="0"/>
          </a:xfrm>
          <a:prstGeom prst="line">
            <a:avLst/>
          </a:prstGeom>
          <a:noFill/>
          <a:ln w="50800">
            <a:solidFill>
              <a:srgbClr val="AA333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9" name="Rectangle 18"/>
          <p:cNvSpPr>
            <a:spLocks noChangeArrowheads="1"/>
          </p:cNvSpPr>
          <p:nvPr/>
        </p:nvSpPr>
        <p:spPr bwMode="auto">
          <a:xfrm>
            <a:off x="5929313" y="692150"/>
            <a:ext cx="3000375" cy="1944688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u="sng"/>
              <a:t>Plýtvání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x-none" sz="1800" u="sng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Zbytečné činnosti, procesy, časy,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materiály, prostory atd., které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nezvyšují hodnotu produktu 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nemají zvláštní smysluplný přínos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pro uspokojení zákazníka.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>
                <a:solidFill>
                  <a:srgbClr val="FF0000"/>
                </a:solidFill>
              </a:rPr>
              <a:t>Eliminovat! Zrušit!</a:t>
            </a:r>
          </a:p>
        </p:txBody>
      </p:sp>
      <p:sp>
        <p:nvSpPr>
          <p:cNvPr id="36870" name="TextovéPole 10"/>
          <p:cNvSpPr txBox="1">
            <a:spLocks noChangeArrowheads="1"/>
          </p:cNvSpPr>
          <p:nvPr/>
        </p:nvSpPr>
        <p:spPr bwMode="auto">
          <a:xfrm>
            <a:off x="800100" y="71438"/>
            <a:ext cx="7343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3200"/>
              <a:t>OPTIMALIZACE V ROVINĚ ČINNOSTÍ</a:t>
            </a:r>
          </a:p>
        </p:txBody>
      </p:sp>
      <p:sp>
        <p:nvSpPr>
          <p:cNvPr id="36871" name="TextovéPole 11"/>
          <p:cNvSpPr txBox="1">
            <a:spLocks noChangeArrowheads="1"/>
          </p:cNvSpPr>
          <p:nvPr/>
        </p:nvSpPr>
        <p:spPr bwMode="auto">
          <a:xfrm rot="-3151588">
            <a:off x="2616994" y="2428082"/>
            <a:ext cx="2160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FFFF00"/>
                </a:solidFill>
              </a:rPr>
              <a:t>Přidávající hodnotu</a:t>
            </a:r>
          </a:p>
        </p:txBody>
      </p:sp>
      <p:sp>
        <p:nvSpPr>
          <p:cNvPr id="36872" name="TextovéPole 12"/>
          <p:cNvSpPr txBox="1">
            <a:spLocks noChangeArrowheads="1"/>
          </p:cNvSpPr>
          <p:nvPr/>
        </p:nvSpPr>
        <p:spPr bwMode="auto">
          <a:xfrm>
            <a:off x="3357563" y="3429000"/>
            <a:ext cx="249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FFFF00"/>
                </a:solidFill>
              </a:rPr>
              <a:t>Nepřidávající hodnotu</a:t>
            </a:r>
          </a:p>
        </p:txBody>
      </p:sp>
      <p:sp>
        <p:nvSpPr>
          <p:cNvPr id="36873" name="TextovéPole 13"/>
          <p:cNvSpPr txBox="1">
            <a:spLocks noChangeArrowheads="1"/>
          </p:cNvSpPr>
          <p:nvPr/>
        </p:nvSpPr>
        <p:spPr bwMode="auto">
          <a:xfrm rot="3151667">
            <a:off x="4660106" y="2288382"/>
            <a:ext cx="1425575" cy="46196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400">
                <a:solidFill>
                  <a:schemeClr val="bg1"/>
                </a:solidFill>
              </a:rPr>
              <a:t>Plýtvání </a:t>
            </a:r>
          </a:p>
        </p:txBody>
      </p:sp>
      <p:sp>
        <p:nvSpPr>
          <p:cNvPr id="36874" name="TextovéPole 14"/>
          <p:cNvSpPr txBox="1">
            <a:spLocks noChangeArrowheads="1"/>
          </p:cNvSpPr>
          <p:nvPr/>
        </p:nvSpPr>
        <p:spPr bwMode="auto">
          <a:xfrm>
            <a:off x="615950" y="6130925"/>
            <a:ext cx="8170863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>
                <a:solidFill>
                  <a:srgbClr val="C00000"/>
                </a:solidFill>
              </a:rPr>
              <a:t>Odhalení příležitostí v rovině činností, abychom mohli zvýšit efektivitu </a:t>
            </a:r>
          </a:p>
        </p:txBody>
      </p:sp>
      <p:sp>
        <p:nvSpPr>
          <p:cNvPr id="36875" name="Zástupný symbol pro číslo snímku 1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B5DD8D-592A-0A42-9C7B-216F247EA191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Cesta k </a:t>
            </a:r>
            <a:r>
              <a:rPr lang="cs-CZ" dirty="0" err="1" smtClean="0"/>
              <a:t>lean</a:t>
            </a:r>
            <a:r>
              <a:rPr lang="cs-CZ" dirty="0" smtClean="0"/>
              <a:t> </a:t>
            </a:r>
            <a:r>
              <a:rPr lang="cs-CZ" dirty="0" smtClean="0"/>
              <a:t>administrativě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8914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603375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cs-CZ" altLang="x-none" sz="2300"/>
              <a:t>Začátek: vícestupňová analýza</a:t>
            </a:r>
          </a:p>
          <a:p>
            <a:pPr marR="0" algn="l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cs-CZ" altLang="x-none" sz="2300"/>
              <a:t>Cesta: modularizace, standardizace, integrované  	kompletní výkony</a:t>
            </a:r>
          </a:p>
          <a:p>
            <a:pPr marR="0" algn="l" eaLnBrk="1" hangingPunct="1">
              <a:lnSpc>
                <a:spcPct val="90000"/>
              </a:lnSpc>
              <a:buFont typeface="Wingdings" charset="2"/>
              <a:buChar char="q"/>
            </a:pPr>
            <a:r>
              <a:rPr lang="cs-CZ" altLang="x-none" sz="2300"/>
              <a:t>Cíl: lean administrativa jako prvek řízení organizace</a:t>
            </a:r>
          </a:p>
        </p:txBody>
      </p:sp>
      <p:sp>
        <p:nvSpPr>
          <p:cNvPr id="38915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D89F90-D062-CE41-8CF4-BE59B08C96CB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cs-CZ" altLang="x-none" sz="3200" b="1"/>
              <a:t>Základní otázky analýzy:</a:t>
            </a:r>
          </a:p>
          <a:p>
            <a:pPr eaLnBrk="1" hangingPunct="1">
              <a:buFont typeface="Wingdings 3" charset="2"/>
              <a:buNone/>
            </a:pPr>
            <a:endParaRPr lang="cs-CZ" altLang="x-none"/>
          </a:p>
          <a:p>
            <a:pPr eaLnBrk="1" hangingPunct="1"/>
            <a:r>
              <a:rPr lang="cs-CZ" altLang="x-none"/>
              <a:t>Které procesy je možné zlepšovat a vhodné zlepšovat?</a:t>
            </a:r>
          </a:p>
          <a:p>
            <a:pPr eaLnBrk="1" hangingPunct="1"/>
            <a:r>
              <a:rPr lang="cs-CZ" altLang="x-none"/>
              <a:t>Jak často tyto procesy probíhají?</a:t>
            </a:r>
          </a:p>
          <a:p>
            <a:pPr eaLnBrk="1" hangingPunct="1"/>
            <a:r>
              <a:rPr lang="cs-CZ" altLang="x-none"/>
              <a:t>Jak probíhají tyto procesy v detailu?</a:t>
            </a:r>
          </a:p>
          <a:p>
            <a:pPr eaLnBrk="1" hangingPunct="1"/>
            <a:r>
              <a:rPr lang="cs-CZ" altLang="x-none"/>
              <a:t>Jak dlouho trvají jednotlivé činnosti v těchto procesech?</a:t>
            </a:r>
          </a:p>
          <a:p>
            <a:pPr eaLnBrk="1" hangingPunct="1"/>
            <a:r>
              <a:rPr lang="cs-CZ" altLang="x-none"/>
              <a:t>Kolik stojí tyto procesy?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Začátek: vícestupňová analýza</a:t>
            </a:r>
            <a:endParaRPr lang="cs-CZ" dirty="0"/>
          </a:p>
        </p:txBody>
      </p:sp>
      <p:sp>
        <p:nvSpPr>
          <p:cNvPr id="4096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9CF53A-74EE-DF4C-8525-59CBF3841035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5000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ORGANIZAČNÍ ANALÝZA</a:t>
            </a:r>
          </a:p>
        </p:txBody>
      </p:sp>
      <p:sp>
        <p:nvSpPr>
          <p:cNvPr id="43010" name="Rectangle 5"/>
          <p:cNvSpPr>
            <a:spLocks noChangeArrowheads="1"/>
          </p:cNvSpPr>
          <p:nvPr/>
        </p:nvSpPr>
        <p:spPr bwMode="auto">
          <a:xfrm>
            <a:off x="0" y="404813"/>
            <a:ext cx="2268538" cy="3313112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1" name="Rectangle 9"/>
          <p:cNvSpPr>
            <a:spLocks noChangeArrowheads="1"/>
          </p:cNvSpPr>
          <p:nvPr/>
        </p:nvSpPr>
        <p:spPr bwMode="auto">
          <a:xfrm>
            <a:off x="2339975" y="404813"/>
            <a:ext cx="2160588" cy="3313112"/>
          </a:xfrm>
          <a:prstGeom prst="rect">
            <a:avLst/>
          </a:prstGeom>
          <a:solidFill>
            <a:srgbClr val="F3D6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2" name="Rectangle 10"/>
          <p:cNvSpPr>
            <a:spLocks noChangeArrowheads="1"/>
          </p:cNvSpPr>
          <p:nvPr/>
        </p:nvSpPr>
        <p:spPr bwMode="auto">
          <a:xfrm>
            <a:off x="4572000" y="404813"/>
            <a:ext cx="2232025" cy="3313112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3" name="Rectangle 11"/>
          <p:cNvSpPr>
            <a:spLocks noChangeArrowheads="1"/>
          </p:cNvSpPr>
          <p:nvPr/>
        </p:nvSpPr>
        <p:spPr bwMode="auto">
          <a:xfrm>
            <a:off x="6875463" y="404813"/>
            <a:ext cx="2268537" cy="33131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4" name="AutoShape 12"/>
          <p:cNvSpPr>
            <a:spLocks noChangeArrowheads="1"/>
          </p:cNvSpPr>
          <p:nvPr/>
        </p:nvSpPr>
        <p:spPr bwMode="auto">
          <a:xfrm rot="10800000">
            <a:off x="0" y="3716338"/>
            <a:ext cx="2268538" cy="576262"/>
          </a:xfrm>
          <a:prstGeom prst="triangle">
            <a:avLst>
              <a:gd name="adj" fmla="val 50000"/>
            </a:avLst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5" name="AutoShape 16"/>
          <p:cNvSpPr>
            <a:spLocks noChangeArrowheads="1"/>
          </p:cNvSpPr>
          <p:nvPr/>
        </p:nvSpPr>
        <p:spPr bwMode="auto">
          <a:xfrm rot="10800000">
            <a:off x="2339975" y="3716338"/>
            <a:ext cx="2160588" cy="576262"/>
          </a:xfrm>
          <a:prstGeom prst="triangle">
            <a:avLst>
              <a:gd name="adj" fmla="val 50000"/>
            </a:avLst>
          </a:prstGeom>
          <a:solidFill>
            <a:srgbClr val="F3D6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6" name="AutoShape 17"/>
          <p:cNvSpPr>
            <a:spLocks noChangeArrowheads="1"/>
          </p:cNvSpPr>
          <p:nvPr/>
        </p:nvSpPr>
        <p:spPr bwMode="auto">
          <a:xfrm rot="10800000">
            <a:off x="4572000" y="3716338"/>
            <a:ext cx="2232025" cy="576262"/>
          </a:xfrm>
          <a:prstGeom prst="triangle">
            <a:avLst>
              <a:gd name="adj" fmla="val 50000"/>
            </a:avLst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17" name="AutoShape 18"/>
          <p:cNvSpPr>
            <a:spLocks noChangeArrowheads="1"/>
          </p:cNvSpPr>
          <p:nvPr/>
        </p:nvSpPr>
        <p:spPr bwMode="auto">
          <a:xfrm rot="10800000">
            <a:off x="6875463" y="3716338"/>
            <a:ext cx="2268537" cy="576262"/>
          </a:xfrm>
          <a:prstGeom prst="triangle">
            <a:avLst>
              <a:gd name="adj" fmla="val 50000"/>
            </a:avLst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 rot="10800000">
            <a:off x="0" y="5445125"/>
            <a:ext cx="9144000" cy="647700"/>
          </a:xfrm>
          <a:prstGeom prst="triangle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n-lt"/>
            </a:endParaRPr>
          </a:p>
        </p:txBody>
      </p:sp>
      <p:sp>
        <p:nvSpPr>
          <p:cNvPr id="43019" name="Rectangle 36"/>
          <p:cNvSpPr>
            <a:spLocks noChangeArrowheads="1"/>
          </p:cNvSpPr>
          <p:nvPr/>
        </p:nvSpPr>
        <p:spPr bwMode="auto">
          <a:xfrm>
            <a:off x="179388" y="1206500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grpSp>
        <p:nvGrpSpPr>
          <p:cNvPr id="43020" name="Group 22"/>
          <p:cNvGrpSpPr>
            <a:grpSpLocks/>
          </p:cNvGrpSpPr>
          <p:nvPr/>
        </p:nvGrpSpPr>
        <p:grpSpPr bwMode="auto">
          <a:xfrm>
            <a:off x="323850" y="1495425"/>
            <a:ext cx="1511300" cy="576263"/>
            <a:chOff x="748" y="527"/>
            <a:chExt cx="3583" cy="1769"/>
          </a:xfrm>
        </p:grpSpPr>
        <p:sp>
          <p:nvSpPr>
            <p:cNvPr id="43106" name="Rectangle 23"/>
            <p:cNvSpPr>
              <a:spLocks noChangeArrowheads="1"/>
            </p:cNvSpPr>
            <p:nvPr/>
          </p:nvSpPr>
          <p:spPr bwMode="auto">
            <a:xfrm>
              <a:off x="1927" y="527"/>
              <a:ext cx="1225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07" name="Rectangle 24"/>
            <p:cNvSpPr>
              <a:spLocks noChangeArrowheads="1"/>
            </p:cNvSpPr>
            <p:nvPr/>
          </p:nvSpPr>
          <p:spPr bwMode="auto">
            <a:xfrm>
              <a:off x="1202" y="1207"/>
              <a:ext cx="1225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08" name="Rectangle 25"/>
            <p:cNvSpPr>
              <a:spLocks noChangeArrowheads="1"/>
            </p:cNvSpPr>
            <p:nvPr/>
          </p:nvSpPr>
          <p:spPr bwMode="auto">
            <a:xfrm>
              <a:off x="2653" y="1207"/>
              <a:ext cx="1225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09" name="Rectangle 26"/>
            <p:cNvSpPr>
              <a:spLocks noChangeArrowheads="1"/>
            </p:cNvSpPr>
            <p:nvPr/>
          </p:nvSpPr>
          <p:spPr bwMode="auto">
            <a:xfrm>
              <a:off x="748" y="1842"/>
              <a:ext cx="771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10" name="Rectangle 27"/>
            <p:cNvSpPr>
              <a:spLocks noChangeArrowheads="1"/>
            </p:cNvSpPr>
            <p:nvPr/>
          </p:nvSpPr>
          <p:spPr bwMode="auto">
            <a:xfrm>
              <a:off x="1655" y="1842"/>
              <a:ext cx="771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11" name="Rectangle 28"/>
            <p:cNvSpPr>
              <a:spLocks noChangeArrowheads="1"/>
            </p:cNvSpPr>
            <p:nvPr/>
          </p:nvSpPr>
          <p:spPr bwMode="auto">
            <a:xfrm>
              <a:off x="2653" y="1842"/>
              <a:ext cx="771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12" name="Rectangle 29"/>
            <p:cNvSpPr>
              <a:spLocks noChangeArrowheads="1"/>
            </p:cNvSpPr>
            <p:nvPr/>
          </p:nvSpPr>
          <p:spPr bwMode="auto">
            <a:xfrm>
              <a:off x="3560" y="1842"/>
              <a:ext cx="771" cy="454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113" name="Line 30"/>
            <p:cNvSpPr>
              <a:spLocks noChangeShapeType="1"/>
            </p:cNvSpPr>
            <p:nvPr/>
          </p:nvSpPr>
          <p:spPr bwMode="auto">
            <a:xfrm>
              <a:off x="2154" y="890"/>
              <a:ext cx="0" cy="544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14" name="Line 31"/>
            <p:cNvSpPr>
              <a:spLocks noChangeShapeType="1"/>
            </p:cNvSpPr>
            <p:nvPr/>
          </p:nvSpPr>
          <p:spPr bwMode="auto">
            <a:xfrm>
              <a:off x="2789" y="890"/>
              <a:ext cx="0" cy="544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15" name="Line 32"/>
            <p:cNvSpPr>
              <a:spLocks noChangeShapeType="1"/>
            </p:cNvSpPr>
            <p:nvPr/>
          </p:nvSpPr>
          <p:spPr bwMode="auto">
            <a:xfrm>
              <a:off x="1383" y="1525"/>
              <a:ext cx="0" cy="544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16" name="Line 33"/>
            <p:cNvSpPr>
              <a:spLocks noChangeShapeType="1"/>
            </p:cNvSpPr>
            <p:nvPr/>
          </p:nvSpPr>
          <p:spPr bwMode="auto">
            <a:xfrm>
              <a:off x="2018" y="1480"/>
              <a:ext cx="0" cy="544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17" name="Line 34"/>
            <p:cNvSpPr>
              <a:spLocks noChangeShapeType="1"/>
            </p:cNvSpPr>
            <p:nvPr/>
          </p:nvSpPr>
          <p:spPr bwMode="auto">
            <a:xfrm>
              <a:off x="2925" y="1480"/>
              <a:ext cx="0" cy="544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18" name="Line 35"/>
            <p:cNvSpPr>
              <a:spLocks noChangeShapeType="1"/>
            </p:cNvSpPr>
            <p:nvPr/>
          </p:nvSpPr>
          <p:spPr bwMode="auto">
            <a:xfrm>
              <a:off x="3696" y="1525"/>
              <a:ext cx="0" cy="544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21" name="Rectangle 37"/>
          <p:cNvSpPr>
            <a:spLocks noChangeArrowheads="1"/>
          </p:cNvSpPr>
          <p:nvPr/>
        </p:nvSpPr>
        <p:spPr bwMode="auto">
          <a:xfrm>
            <a:off x="2484438" y="1206500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22" name="Rectangle 38"/>
          <p:cNvSpPr>
            <a:spLocks noChangeArrowheads="1"/>
          </p:cNvSpPr>
          <p:nvPr/>
        </p:nvSpPr>
        <p:spPr bwMode="auto">
          <a:xfrm>
            <a:off x="4787900" y="1206500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3023" name="Rectangle 39"/>
          <p:cNvSpPr>
            <a:spLocks noChangeArrowheads="1"/>
          </p:cNvSpPr>
          <p:nvPr/>
        </p:nvSpPr>
        <p:spPr bwMode="auto">
          <a:xfrm>
            <a:off x="7092950" y="1206500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grpSp>
        <p:nvGrpSpPr>
          <p:cNvPr id="43024" name="Group 40"/>
          <p:cNvGrpSpPr>
            <a:grpSpLocks/>
          </p:cNvGrpSpPr>
          <p:nvPr/>
        </p:nvGrpSpPr>
        <p:grpSpPr bwMode="auto">
          <a:xfrm>
            <a:off x="2700338" y="1350963"/>
            <a:ext cx="1368425" cy="792162"/>
            <a:chOff x="612" y="890"/>
            <a:chExt cx="4445" cy="1996"/>
          </a:xfrm>
        </p:grpSpPr>
        <p:sp>
          <p:nvSpPr>
            <p:cNvPr id="43087" name="Rectangle 41"/>
            <p:cNvSpPr>
              <a:spLocks noChangeArrowheads="1"/>
            </p:cNvSpPr>
            <p:nvPr/>
          </p:nvSpPr>
          <p:spPr bwMode="auto">
            <a:xfrm>
              <a:off x="612" y="890"/>
              <a:ext cx="4445" cy="199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88" name="Rectangle 42"/>
            <p:cNvSpPr>
              <a:spLocks noChangeArrowheads="1"/>
            </p:cNvSpPr>
            <p:nvPr/>
          </p:nvSpPr>
          <p:spPr bwMode="auto">
            <a:xfrm>
              <a:off x="612" y="1298"/>
              <a:ext cx="4445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89" name="Rectangle 43"/>
            <p:cNvSpPr>
              <a:spLocks noChangeArrowheads="1"/>
            </p:cNvSpPr>
            <p:nvPr/>
          </p:nvSpPr>
          <p:spPr bwMode="auto">
            <a:xfrm>
              <a:off x="612" y="2069"/>
              <a:ext cx="4445" cy="4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0" name="AutoShape 44"/>
            <p:cNvSpPr>
              <a:spLocks noChangeArrowheads="1"/>
            </p:cNvSpPr>
            <p:nvPr/>
          </p:nvSpPr>
          <p:spPr bwMode="auto">
            <a:xfrm>
              <a:off x="4059" y="935"/>
              <a:ext cx="952" cy="318"/>
            </a:xfrm>
            <a:prstGeom prst="chevron">
              <a:avLst>
                <a:gd name="adj" fmla="val 7484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1" name="AutoShape 45"/>
            <p:cNvSpPr>
              <a:spLocks noChangeArrowheads="1"/>
            </p:cNvSpPr>
            <p:nvPr/>
          </p:nvSpPr>
          <p:spPr bwMode="auto">
            <a:xfrm>
              <a:off x="3061" y="935"/>
              <a:ext cx="952" cy="318"/>
            </a:xfrm>
            <a:prstGeom prst="chevron">
              <a:avLst>
                <a:gd name="adj" fmla="val 7484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2" name="AutoShape 46"/>
            <p:cNvSpPr>
              <a:spLocks noChangeArrowheads="1"/>
            </p:cNvSpPr>
            <p:nvPr/>
          </p:nvSpPr>
          <p:spPr bwMode="auto">
            <a:xfrm>
              <a:off x="657" y="935"/>
              <a:ext cx="952" cy="318"/>
            </a:xfrm>
            <a:prstGeom prst="chevron">
              <a:avLst>
                <a:gd name="adj" fmla="val 7484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3" name="AutoShape 47"/>
            <p:cNvSpPr>
              <a:spLocks noChangeArrowheads="1"/>
            </p:cNvSpPr>
            <p:nvPr/>
          </p:nvSpPr>
          <p:spPr bwMode="auto">
            <a:xfrm>
              <a:off x="1746" y="1706"/>
              <a:ext cx="952" cy="318"/>
            </a:xfrm>
            <a:prstGeom prst="chevron">
              <a:avLst>
                <a:gd name="adj" fmla="val 7484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4" name="AutoShape 48"/>
            <p:cNvSpPr>
              <a:spLocks noChangeArrowheads="1"/>
            </p:cNvSpPr>
            <p:nvPr/>
          </p:nvSpPr>
          <p:spPr bwMode="auto">
            <a:xfrm>
              <a:off x="1746" y="2115"/>
              <a:ext cx="952" cy="318"/>
            </a:xfrm>
            <a:prstGeom prst="chevron">
              <a:avLst>
                <a:gd name="adj" fmla="val 7484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5" name="AutoShape 49"/>
            <p:cNvSpPr>
              <a:spLocks noChangeArrowheads="1"/>
            </p:cNvSpPr>
            <p:nvPr/>
          </p:nvSpPr>
          <p:spPr bwMode="auto">
            <a:xfrm>
              <a:off x="2971" y="2115"/>
              <a:ext cx="952" cy="318"/>
            </a:xfrm>
            <a:prstGeom prst="chevron">
              <a:avLst>
                <a:gd name="adj" fmla="val 7484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96" name="Line 50"/>
            <p:cNvSpPr>
              <a:spLocks noChangeShapeType="1"/>
            </p:cNvSpPr>
            <p:nvPr/>
          </p:nvSpPr>
          <p:spPr bwMode="auto">
            <a:xfrm>
              <a:off x="612" y="890"/>
              <a:ext cx="0" cy="19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97" name="Line 51"/>
            <p:cNvSpPr>
              <a:spLocks noChangeShapeType="1"/>
            </p:cNvSpPr>
            <p:nvPr/>
          </p:nvSpPr>
          <p:spPr bwMode="auto">
            <a:xfrm>
              <a:off x="1701" y="890"/>
              <a:ext cx="0" cy="19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98" name="Line 52"/>
            <p:cNvSpPr>
              <a:spLocks noChangeShapeType="1"/>
            </p:cNvSpPr>
            <p:nvPr/>
          </p:nvSpPr>
          <p:spPr bwMode="auto">
            <a:xfrm>
              <a:off x="2971" y="890"/>
              <a:ext cx="0" cy="19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99" name="Line 53"/>
            <p:cNvSpPr>
              <a:spLocks noChangeShapeType="1"/>
            </p:cNvSpPr>
            <p:nvPr/>
          </p:nvSpPr>
          <p:spPr bwMode="auto">
            <a:xfrm>
              <a:off x="5057" y="890"/>
              <a:ext cx="0" cy="1996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cxnSp>
          <p:nvCxnSpPr>
            <p:cNvPr id="43100" name="AutoShape 54"/>
            <p:cNvCxnSpPr>
              <a:cxnSpLocks noChangeShapeType="1"/>
              <a:stCxn id="43092" idx="2"/>
              <a:endCxn id="43094" idx="1"/>
            </p:cNvCxnSpPr>
            <p:nvPr/>
          </p:nvCxnSpPr>
          <p:spPr bwMode="auto">
            <a:xfrm rot="16200000" flipH="1">
              <a:off x="988" y="1279"/>
              <a:ext cx="1021" cy="970"/>
            </a:xfrm>
            <a:prstGeom prst="bentConnector2">
              <a:avLst/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101" name="AutoShape 55"/>
            <p:cNvCxnSpPr>
              <a:cxnSpLocks noChangeShapeType="1"/>
              <a:stCxn id="43092" idx="3"/>
              <a:endCxn id="43093" idx="1"/>
            </p:cNvCxnSpPr>
            <p:nvPr/>
          </p:nvCxnSpPr>
          <p:spPr bwMode="auto">
            <a:xfrm>
              <a:off x="1609" y="1094"/>
              <a:ext cx="375" cy="771"/>
            </a:xfrm>
            <a:prstGeom prst="bentConnector3">
              <a:avLst>
                <a:gd name="adj1" fmla="val 18134"/>
              </a:avLst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102" name="AutoShape 56"/>
            <p:cNvCxnSpPr>
              <a:cxnSpLocks noChangeShapeType="1"/>
              <a:stCxn id="43093" idx="3"/>
              <a:endCxn id="43095" idx="1"/>
            </p:cNvCxnSpPr>
            <p:nvPr/>
          </p:nvCxnSpPr>
          <p:spPr bwMode="auto">
            <a:xfrm>
              <a:off x="2698" y="1865"/>
              <a:ext cx="511" cy="409"/>
            </a:xfrm>
            <a:prstGeom prst="bentConnector3">
              <a:avLst>
                <a:gd name="adj1" fmla="val 26616"/>
              </a:avLst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103" name="AutoShape 57"/>
            <p:cNvCxnSpPr>
              <a:cxnSpLocks noChangeShapeType="1"/>
              <a:stCxn id="43094" idx="3"/>
              <a:endCxn id="43095" idx="1"/>
            </p:cNvCxnSpPr>
            <p:nvPr/>
          </p:nvCxnSpPr>
          <p:spPr bwMode="auto">
            <a:xfrm>
              <a:off x="2698" y="2274"/>
              <a:ext cx="511" cy="0"/>
            </a:xfrm>
            <a:prstGeom prst="straightConnector1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104" name="AutoShape 58"/>
            <p:cNvCxnSpPr>
              <a:cxnSpLocks noChangeShapeType="1"/>
              <a:stCxn id="43095" idx="3"/>
              <a:endCxn id="43090" idx="1"/>
            </p:cNvCxnSpPr>
            <p:nvPr/>
          </p:nvCxnSpPr>
          <p:spPr bwMode="auto">
            <a:xfrm flipV="1">
              <a:off x="3923" y="1094"/>
              <a:ext cx="374" cy="1180"/>
            </a:xfrm>
            <a:prstGeom prst="bentConnector3">
              <a:avLst>
                <a:gd name="adj1" fmla="val 18181"/>
              </a:avLst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105" name="Line 59"/>
            <p:cNvSpPr>
              <a:spLocks noChangeShapeType="1"/>
            </p:cNvSpPr>
            <p:nvPr/>
          </p:nvSpPr>
          <p:spPr bwMode="auto">
            <a:xfrm>
              <a:off x="3470" y="1253"/>
              <a:ext cx="0" cy="952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25" name="Group 60"/>
          <p:cNvGrpSpPr>
            <a:grpSpLocks/>
          </p:cNvGrpSpPr>
          <p:nvPr/>
        </p:nvGrpSpPr>
        <p:grpSpPr bwMode="auto">
          <a:xfrm>
            <a:off x="5003800" y="1352550"/>
            <a:ext cx="1368425" cy="790575"/>
            <a:chOff x="385" y="1933"/>
            <a:chExt cx="1951" cy="1180"/>
          </a:xfrm>
        </p:grpSpPr>
        <p:sp>
          <p:nvSpPr>
            <p:cNvPr id="43069" name="Rectangle 61"/>
            <p:cNvSpPr>
              <a:spLocks noChangeArrowheads="1"/>
            </p:cNvSpPr>
            <p:nvPr/>
          </p:nvSpPr>
          <p:spPr bwMode="auto">
            <a:xfrm>
              <a:off x="385" y="1933"/>
              <a:ext cx="1951" cy="11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0" name="Rectangle 62"/>
            <p:cNvSpPr>
              <a:spLocks noChangeArrowheads="1"/>
            </p:cNvSpPr>
            <p:nvPr/>
          </p:nvSpPr>
          <p:spPr bwMode="auto">
            <a:xfrm>
              <a:off x="385" y="3022"/>
              <a:ext cx="1951" cy="91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1" name="Rectangle 63"/>
            <p:cNvSpPr>
              <a:spLocks noChangeArrowheads="1"/>
            </p:cNvSpPr>
            <p:nvPr/>
          </p:nvSpPr>
          <p:spPr bwMode="auto">
            <a:xfrm>
              <a:off x="385" y="1933"/>
              <a:ext cx="1951" cy="91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2" name="Rectangle 64"/>
            <p:cNvSpPr>
              <a:spLocks noChangeArrowheads="1"/>
            </p:cNvSpPr>
            <p:nvPr/>
          </p:nvSpPr>
          <p:spPr bwMode="auto">
            <a:xfrm>
              <a:off x="385" y="2024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3" name="Rectangle 65"/>
            <p:cNvSpPr>
              <a:spLocks noChangeArrowheads="1"/>
            </p:cNvSpPr>
            <p:nvPr/>
          </p:nvSpPr>
          <p:spPr bwMode="auto">
            <a:xfrm>
              <a:off x="385" y="2115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4" name="Rectangle 66"/>
            <p:cNvSpPr>
              <a:spLocks noChangeArrowheads="1"/>
            </p:cNvSpPr>
            <p:nvPr/>
          </p:nvSpPr>
          <p:spPr bwMode="auto">
            <a:xfrm>
              <a:off x="385" y="2205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5" name="Rectangle 67"/>
            <p:cNvSpPr>
              <a:spLocks noChangeArrowheads="1"/>
            </p:cNvSpPr>
            <p:nvPr/>
          </p:nvSpPr>
          <p:spPr bwMode="auto">
            <a:xfrm>
              <a:off x="385" y="2296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6" name="Rectangle 68"/>
            <p:cNvSpPr>
              <a:spLocks noChangeArrowheads="1"/>
            </p:cNvSpPr>
            <p:nvPr/>
          </p:nvSpPr>
          <p:spPr bwMode="auto">
            <a:xfrm>
              <a:off x="385" y="2387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7" name="Rectangle 69"/>
            <p:cNvSpPr>
              <a:spLocks noChangeArrowheads="1"/>
            </p:cNvSpPr>
            <p:nvPr/>
          </p:nvSpPr>
          <p:spPr bwMode="auto">
            <a:xfrm>
              <a:off x="385" y="2478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8" name="Rectangle 70"/>
            <p:cNvSpPr>
              <a:spLocks noChangeArrowheads="1"/>
            </p:cNvSpPr>
            <p:nvPr/>
          </p:nvSpPr>
          <p:spPr bwMode="auto">
            <a:xfrm>
              <a:off x="385" y="2568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79" name="Rectangle 71"/>
            <p:cNvSpPr>
              <a:spLocks noChangeArrowheads="1"/>
            </p:cNvSpPr>
            <p:nvPr/>
          </p:nvSpPr>
          <p:spPr bwMode="auto">
            <a:xfrm>
              <a:off x="385" y="2659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80" name="Rectangle 72"/>
            <p:cNvSpPr>
              <a:spLocks noChangeArrowheads="1"/>
            </p:cNvSpPr>
            <p:nvPr/>
          </p:nvSpPr>
          <p:spPr bwMode="auto">
            <a:xfrm>
              <a:off x="385" y="2750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81" name="Rectangle 73"/>
            <p:cNvSpPr>
              <a:spLocks noChangeArrowheads="1"/>
            </p:cNvSpPr>
            <p:nvPr/>
          </p:nvSpPr>
          <p:spPr bwMode="auto">
            <a:xfrm>
              <a:off x="385" y="2840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82" name="Rectangle 74"/>
            <p:cNvSpPr>
              <a:spLocks noChangeArrowheads="1"/>
            </p:cNvSpPr>
            <p:nvPr/>
          </p:nvSpPr>
          <p:spPr bwMode="auto">
            <a:xfrm>
              <a:off x="385" y="2931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83" name="Line 75"/>
            <p:cNvSpPr>
              <a:spLocks noChangeShapeType="1"/>
            </p:cNvSpPr>
            <p:nvPr/>
          </p:nvSpPr>
          <p:spPr bwMode="auto">
            <a:xfrm>
              <a:off x="612" y="1933"/>
              <a:ext cx="0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84" name="Line 76"/>
            <p:cNvSpPr>
              <a:spLocks noChangeShapeType="1"/>
            </p:cNvSpPr>
            <p:nvPr/>
          </p:nvSpPr>
          <p:spPr bwMode="auto">
            <a:xfrm>
              <a:off x="1519" y="1933"/>
              <a:ext cx="0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85" name="Line 77"/>
            <p:cNvSpPr>
              <a:spLocks noChangeShapeType="1"/>
            </p:cNvSpPr>
            <p:nvPr/>
          </p:nvSpPr>
          <p:spPr bwMode="auto">
            <a:xfrm>
              <a:off x="1791" y="1933"/>
              <a:ext cx="0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86" name="Line 78"/>
            <p:cNvSpPr>
              <a:spLocks noChangeShapeType="1"/>
            </p:cNvSpPr>
            <p:nvPr/>
          </p:nvSpPr>
          <p:spPr bwMode="auto">
            <a:xfrm>
              <a:off x="2064" y="1933"/>
              <a:ext cx="0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26" name="Group 79"/>
          <p:cNvGrpSpPr>
            <a:grpSpLocks/>
          </p:cNvGrpSpPr>
          <p:nvPr/>
        </p:nvGrpSpPr>
        <p:grpSpPr bwMode="auto">
          <a:xfrm>
            <a:off x="7308850" y="1352550"/>
            <a:ext cx="1368425" cy="790575"/>
            <a:chOff x="1066" y="2115"/>
            <a:chExt cx="1951" cy="1180"/>
          </a:xfrm>
        </p:grpSpPr>
        <p:sp>
          <p:nvSpPr>
            <p:cNvPr id="43041" name="Rectangle 80"/>
            <p:cNvSpPr>
              <a:spLocks noChangeArrowheads="1"/>
            </p:cNvSpPr>
            <p:nvPr/>
          </p:nvSpPr>
          <p:spPr bwMode="auto">
            <a:xfrm>
              <a:off x="1066" y="2115"/>
              <a:ext cx="1951" cy="11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2" name="Rectangle 81"/>
            <p:cNvSpPr>
              <a:spLocks noChangeArrowheads="1"/>
            </p:cNvSpPr>
            <p:nvPr/>
          </p:nvSpPr>
          <p:spPr bwMode="auto">
            <a:xfrm>
              <a:off x="1066" y="3203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3" name="Rectangle 82"/>
            <p:cNvSpPr>
              <a:spLocks noChangeArrowheads="1"/>
            </p:cNvSpPr>
            <p:nvPr/>
          </p:nvSpPr>
          <p:spPr bwMode="auto">
            <a:xfrm>
              <a:off x="1066" y="2115"/>
              <a:ext cx="1951" cy="91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4" name="Rectangle 83"/>
            <p:cNvSpPr>
              <a:spLocks noChangeArrowheads="1"/>
            </p:cNvSpPr>
            <p:nvPr/>
          </p:nvSpPr>
          <p:spPr bwMode="auto">
            <a:xfrm>
              <a:off x="1066" y="2206"/>
              <a:ext cx="1951" cy="91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5" name="Rectangle 84"/>
            <p:cNvSpPr>
              <a:spLocks noChangeArrowheads="1"/>
            </p:cNvSpPr>
            <p:nvPr/>
          </p:nvSpPr>
          <p:spPr bwMode="auto">
            <a:xfrm>
              <a:off x="1066" y="2297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6" name="Rectangle 85"/>
            <p:cNvSpPr>
              <a:spLocks noChangeArrowheads="1"/>
            </p:cNvSpPr>
            <p:nvPr/>
          </p:nvSpPr>
          <p:spPr bwMode="auto">
            <a:xfrm>
              <a:off x="1066" y="2387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7" name="Rectangle 86"/>
            <p:cNvSpPr>
              <a:spLocks noChangeArrowheads="1"/>
            </p:cNvSpPr>
            <p:nvPr/>
          </p:nvSpPr>
          <p:spPr bwMode="auto">
            <a:xfrm>
              <a:off x="1066" y="2478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8" name="Rectangle 87"/>
            <p:cNvSpPr>
              <a:spLocks noChangeArrowheads="1"/>
            </p:cNvSpPr>
            <p:nvPr/>
          </p:nvSpPr>
          <p:spPr bwMode="auto">
            <a:xfrm>
              <a:off x="1066" y="2569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49" name="Rectangle 88"/>
            <p:cNvSpPr>
              <a:spLocks noChangeArrowheads="1"/>
            </p:cNvSpPr>
            <p:nvPr/>
          </p:nvSpPr>
          <p:spPr bwMode="auto">
            <a:xfrm>
              <a:off x="1066" y="2660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50" name="Rectangle 89"/>
            <p:cNvSpPr>
              <a:spLocks noChangeArrowheads="1"/>
            </p:cNvSpPr>
            <p:nvPr/>
          </p:nvSpPr>
          <p:spPr bwMode="auto">
            <a:xfrm>
              <a:off x="1066" y="2750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51" name="Rectangle 90"/>
            <p:cNvSpPr>
              <a:spLocks noChangeArrowheads="1"/>
            </p:cNvSpPr>
            <p:nvPr/>
          </p:nvSpPr>
          <p:spPr bwMode="auto">
            <a:xfrm>
              <a:off x="1066" y="2841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52" name="Rectangle 91"/>
            <p:cNvSpPr>
              <a:spLocks noChangeArrowheads="1"/>
            </p:cNvSpPr>
            <p:nvPr/>
          </p:nvSpPr>
          <p:spPr bwMode="auto">
            <a:xfrm>
              <a:off x="1066" y="2932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53" name="Rectangle 92"/>
            <p:cNvSpPr>
              <a:spLocks noChangeArrowheads="1"/>
            </p:cNvSpPr>
            <p:nvPr/>
          </p:nvSpPr>
          <p:spPr bwMode="auto">
            <a:xfrm>
              <a:off x="1066" y="3022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54" name="Rectangle 93"/>
            <p:cNvSpPr>
              <a:spLocks noChangeArrowheads="1"/>
            </p:cNvSpPr>
            <p:nvPr/>
          </p:nvSpPr>
          <p:spPr bwMode="auto">
            <a:xfrm>
              <a:off x="1066" y="3113"/>
              <a:ext cx="1951" cy="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3055" name="Line 94"/>
            <p:cNvSpPr>
              <a:spLocks noChangeShapeType="1"/>
            </p:cNvSpPr>
            <p:nvPr/>
          </p:nvSpPr>
          <p:spPr bwMode="auto">
            <a:xfrm>
              <a:off x="2018" y="2115"/>
              <a:ext cx="0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6" name="Line 95"/>
            <p:cNvSpPr>
              <a:spLocks noChangeShapeType="1"/>
            </p:cNvSpPr>
            <p:nvPr/>
          </p:nvSpPr>
          <p:spPr bwMode="auto">
            <a:xfrm>
              <a:off x="2109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7" name="Line 96"/>
            <p:cNvSpPr>
              <a:spLocks noChangeShapeType="1"/>
            </p:cNvSpPr>
            <p:nvPr/>
          </p:nvSpPr>
          <p:spPr bwMode="auto">
            <a:xfrm>
              <a:off x="2200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8" name="Line 97"/>
            <p:cNvSpPr>
              <a:spLocks noChangeShapeType="1"/>
            </p:cNvSpPr>
            <p:nvPr/>
          </p:nvSpPr>
          <p:spPr bwMode="auto">
            <a:xfrm>
              <a:off x="2290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9" name="Line 98"/>
            <p:cNvSpPr>
              <a:spLocks noChangeShapeType="1"/>
            </p:cNvSpPr>
            <p:nvPr/>
          </p:nvSpPr>
          <p:spPr bwMode="auto">
            <a:xfrm>
              <a:off x="2381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0" name="Line 99"/>
            <p:cNvSpPr>
              <a:spLocks noChangeShapeType="1"/>
            </p:cNvSpPr>
            <p:nvPr/>
          </p:nvSpPr>
          <p:spPr bwMode="auto">
            <a:xfrm>
              <a:off x="2472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1" name="Line 100"/>
            <p:cNvSpPr>
              <a:spLocks noChangeShapeType="1"/>
            </p:cNvSpPr>
            <p:nvPr/>
          </p:nvSpPr>
          <p:spPr bwMode="auto">
            <a:xfrm>
              <a:off x="2562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2" name="Line 101"/>
            <p:cNvSpPr>
              <a:spLocks noChangeShapeType="1"/>
            </p:cNvSpPr>
            <p:nvPr/>
          </p:nvSpPr>
          <p:spPr bwMode="auto">
            <a:xfrm>
              <a:off x="2653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3" name="Line 102"/>
            <p:cNvSpPr>
              <a:spLocks noChangeShapeType="1"/>
            </p:cNvSpPr>
            <p:nvPr/>
          </p:nvSpPr>
          <p:spPr bwMode="auto">
            <a:xfrm>
              <a:off x="2744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4" name="Line 103"/>
            <p:cNvSpPr>
              <a:spLocks noChangeShapeType="1"/>
            </p:cNvSpPr>
            <p:nvPr/>
          </p:nvSpPr>
          <p:spPr bwMode="auto">
            <a:xfrm>
              <a:off x="2835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5" name="Line 104"/>
            <p:cNvSpPr>
              <a:spLocks noChangeShapeType="1"/>
            </p:cNvSpPr>
            <p:nvPr/>
          </p:nvSpPr>
          <p:spPr bwMode="auto">
            <a:xfrm>
              <a:off x="2925" y="220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6" name="Line 105"/>
            <p:cNvSpPr>
              <a:spLocks noChangeShapeType="1"/>
            </p:cNvSpPr>
            <p:nvPr/>
          </p:nvSpPr>
          <p:spPr bwMode="auto">
            <a:xfrm>
              <a:off x="2018" y="2205"/>
              <a:ext cx="9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7" name="Line 106"/>
            <p:cNvSpPr>
              <a:spLocks noChangeShapeType="1"/>
            </p:cNvSpPr>
            <p:nvPr/>
          </p:nvSpPr>
          <p:spPr bwMode="auto">
            <a:xfrm>
              <a:off x="1066" y="2115"/>
              <a:ext cx="1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68" name="Line 107"/>
            <p:cNvSpPr>
              <a:spLocks noChangeShapeType="1"/>
            </p:cNvSpPr>
            <p:nvPr/>
          </p:nvSpPr>
          <p:spPr bwMode="auto">
            <a:xfrm flipH="1">
              <a:off x="1066" y="2115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27" name="TextovéPole 99"/>
          <p:cNvSpPr txBox="1">
            <a:spLocks noChangeArrowheads="1"/>
          </p:cNvSpPr>
          <p:nvPr/>
        </p:nvSpPr>
        <p:spPr bwMode="auto">
          <a:xfrm>
            <a:off x="117475" y="428625"/>
            <a:ext cx="1954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chemeClr val="bg1"/>
                </a:solidFill>
              </a:rPr>
              <a:t>Analýza struktury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chemeClr val="bg1"/>
                </a:solidFill>
              </a:rPr>
              <a:t>zakázek</a:t>
            </a:r>
          </a:p>
        </p:txBody>
      </p:sp>
      <p:sp>
        <p:nvSpPr>
          <p:cNvPr id="101" name="TextovéPole 100"/>
          <p:cNvSpPr txBox="1"/>
          <p:nvPr/>
        </p:nvSpPr>
        <p:spPr>
          <a:xfrm>
            <a:off x="2500313" y="428625"/>
            <a:ext cx="17859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Analýza  toku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hodnoty</a:t>
            </a:r>
          </a:p>
        </p:txBody>
      </p:sp>
      <p:sp>
        <p:nvSpPr>
          <p:cNvPr id="102" name="TextovéPole 101"/>
          <p:cNvSpPr txBox="1"/>
          <p:nvPr/>
        </p:nvSpPr>
        <p:spPr>
          <a:xfrm>
            <a:off x="4714875" y="357188"/>
            <a:ext cx="19288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Analýza struktury činností</a:t>
            </a:r>
          </a:p>
        </p:txBody>
      </p:sp>
      <p:sp>
        <p:nvSpPr>
          <p:cNvPr id="103" name="TextovéPole 102"/>
          <p:cNvSpPr txBox="1"/>
          <p:nvPr/>
        </p:nvSpPr>
        <p:spPr>
          <a:xfrm>
            <a:off x="6929438" y="357188"/>
            <a:ext cx="21431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Analýza struktury informací</a:t>
            </a:r>
          </a:p>
        </p:txBody>
      </p:sp>
      <p:sp>
        <p:nvSpPr>
          <p:cNvPr id="43031" name="TextovéPole 103"/>
          <p:cNvSpPr txBox="1">
            <a:spLocks noChangeArrowheads="1"/>
          </p:cNvSpPr>
          <p:nvPr/>
        </p:nvSpPr>
        <p:spPr bwMode="auto">
          <a:xfrm>
            <a:off x="2071688" y="6143625"/>
            <a:ext cx="5022850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800" b="1"/>
              <a:t> Identifikace plýtvání v současném procesu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800" b="1"/>
              <a:t> Katalog opatření</a:t>
            </a:r>
          </a:p>
        </p:txBody>
      </p:sp>
      <p:sp>
        <p:nvSpPr>
          <p:cNvPr id="105" name="TextovéPole 104"/>
          <p:cNvSpPr txBox="1"/>
          <p:nvPr/>
        </p:nvSpPr>
        <p:spPr>
          <a:xfrm>
            <a:off x="214313" y="4283075"/>
            <a:ext cx="1928812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95000"/>
                    <a:lumOff val="5000"/>
                  </a:schemeClr>
                </a:solidFill>
                <a:latin typeface="+mn-lt"/>
              </a:rPr>
              <a:t>Detailní </a:t>
            </a:r>
            <a:r>
              <a:rPr lang="cs-CZ" dirty="0" err="1">
                <a:solidFill>
                  <a:schemeClr val="accent4">
                    <a:lumMod val="95000"/>
                    <a:lumOff val="5000"/>
                  </a:schemeClr>
                </a:solidFill>
                <a:latin typeface="+mn-lt"/>
              </a:rPr>
              <a:t>rozklíčování</a:t>
            </a:r>
            <a:r>
              <a:rPr lang="cs-CZ" dirty="0">
                <a:solidFill>
                  <a:schemeClr val="accent4">
                    <a:lumMod val="95000"/>
                    <a:lumOff val="5000"/>
                  </a:schemeClr>
                </a:solidFill>
                <a:latin typeface="+mn-lt"/>
              </a:rPr>
              <a:t> úkolů a zakázek</a:t>
            </a:r>
          </a:p>
        </p:txBody>
      </p:sp>
      <p:sp>
        <p:nvSpPr>
          <p:cNvPr id="106" name="TextovéPole 105"/>
          <p:cNvSpPr txBox="1"/>
          <p:nvPr/>
        </p:nvSpPr>
        <p:spPr>
          <a:xfrm>
            <a:off x="2428875" y="4357688"/>
            <a:ext cx="19288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95000"/>
                    <a:lumOff val="5000"/>
                  </a:schemeClr>
                </a:solidFill>
                <a:latin typeface="+mn-lt"/>
              </a:rPr>
              <a:t>Rozčlenění podle funkcí</a:t>
            </a:r>
          </a:p>
        </p:txBody>
      </p:sp>
      <p:sp>
        <p:nvSpPr>
          <p:cNvPr id="107" name="TextovéPole 106"/>
          <p:cNvSpPr txBox="1"/>
          <p:nvPr/>
        </p:nvSpPr>
        <p:spPr>
          <a:xfrm>
            <a:off x="4714875" y="4429125"/>
            <a:ext cx="19288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95000"/>
                    <a:lumOff val="5000"/>
                  </a:schemeClr>
                </a:solidFill>
                <a:latin typeface="+mn-lt"/>
              </a:rPr>
              <a:t>Trvání a četnost</a:t>
            </a:r>
          </a:p>
        </p:txBody>
      </p:sp>
      <p:sp>
        <p:nvSpPr>
          <p:cNvPr id="108" name="TextovéPole 107"/>
          <p:cNvSpPr txBox="1"/>
          <p:nvPr/>
        </p:nvSpPr>
        <p:spPr>
          <a:xfrm>
            <a:off x="7072313" y="4429125"/>
            <a:ext cx="192881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4">
                    <a:lumMod val="95000"/>
                    <a:lumOff val="5000"/>
                  </a:schemeClr>
                </a:solidFill>
                <a:latin typeface="+mn-lt"/>
              </a:rPr>
              <a:t>Definice potřeby informací</a:t>
            </a:r>
          </a:p>
        </p:txBody>
      </p:sp>
      <p:sp>
        <p:nvSpPr>
          <p:cNvPr id="43036" name="TextovéPole 108"/>
          <p:cNvSpPr txBox="1">
            <a:spLocks noChangeArrowheads="1"/>
          </p:cNvSpPr>
          <p:nvPr/>
        </p:nvSpPr>
        <p:spPr bwMode="auto">
          <a:xfrm>
            <a:off x="6786563" y="2500313"/>
            <a:ext cx="213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Struktura informací</a:t>
            </a:r>
          </a:p>
        </p:txBody>
      </p:sp>
      <p:sp>
        <p:nvSpPr>
          <p:cNvPr id="43037" name="TextovéPole 109"/>
          <p:cNvSpPr txBox="1">
            <a:spLocks noChangeArrowheads="1"/>
          </p:cNvSpPr>
          <p:nvPr/>
        </p:nvSpPr>
        <p:spPr bwMode="auto">
          <a:xfrm>
            <a:off x="4572000" y="2487613"/>
            <a:ext cx="203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Časové nasazení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pro jednotlivé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činnosti</a:t>
            </a:r>
          </a:p>
        </p:txBody>
      </p:sp>
      <p:sp>
        <p:nvSpPr>
          <p:cNvPr id="43038" name="TextovéPole 110"/>
          <p:cNvSpPr txBox="1">
            <a:spLocks noChangeArrowheads="1"/>
          </p:cNvSpPr>
          <p:nvPr/>
        </p:nvSpPr>
        <p:spPr bwMode="auto">
          <a:xfrm>
            <a:off x="2357438" y="2500313"/>
            <a:ext cx="2128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Časové nasazení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pro procesní kroky,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hlavní a dílčí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rgbClr val="C00000"/>
                </a:solidFill>
              </a:rPr>
              <a:t>procesy</a:t>
            </a:r>
          </a:p>
        </p:txBody>
      </p:sp>
      <p:sp>
        <p:nvSpPr>
          <p:cNvPr id="43039" name="TextovéPole 111"/>
          <p:cNvSpPr txBox="1">
            <a:spLocks noChangeArrowheads="1"/>
          </p:cNvSpPr>
          <p:nvPr/>
        </p:nvSpPr>
        <p:spPr bwMode="auto">
          <a:xfrm>
            <a:off x="407988" y="2500313"/>
            <a:ext cx="1377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chemeClr val="bg1"/>
                </a:solidFill>
              </a:rPr>
              <a:t>Struktura 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>
                <a:solidFill>
                  <a:schemeClr val="bg1"/>
                </a:solidFill>
              </a:rPr>
              <a:t>množství</a:t>
            </a:r>
          </a:p>
        </p:txBody>
      </p:sp>
      <p:sp>
        <p:nvSpPr>
          <p:cNvPr id="43040" name="Zástupný symbol pro číslo snímku 1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A5CFEA-8811-6A49-9B9A-97A1F9ABF207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63"/>
          <p:cNvSpPr>
            <a:spLocks noChangeArrowheads="1"/>
          </p:cNvSpPr>
          <p:nvPr/>
        </p:nvSpPr>
        <p:spPr bwMode="auto">
          <a:xfrm>
            <a:off x="0" y="2133600"/>
            <a:ext cx="2195513" cy="47244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58" name="Rectangle 64"/>
          <p:cNvSpPr>
            <a:spLocks noChangeArrowheads="1"/>
          </p:cNvSpPr>
          <p:nvPr/>
        </p:nvSpPr>
        <p:spPr bwMode="auto">
          <a:xfrm>
            <a:off x="2268538" y="1341438"/>
            <a:ext cx="2266950" cy="4724400"/>
          </a:xfrm>
          <a:prstGeom prst="rect">
            <a:avLst/>
          </a:prstGeom>
          <a:solidFill>
            <a:srgbClr val="FFCCCC"/>
          </a:solidFill>
          <a:ln w="9525">
            <a:solidFill>
              <a:srgbClr val="FFCC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59" name="Rectangle 101"/>
          <p:cNvSpPr>
            <a:spLocks noChangeArrowheads="1"/>
          </p:cNvSpPr>
          <p:nvPr/>
        </p:nvSpPr>
        <p:spPr bwMode="auto">
          <a:xfrm>
            <a:off x="2484438" y="1700213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60" name="Rectangle 65"/>
          <p:cNvSpPr>
            <a:spLocks noChangeArrowheads="1"/>
          </p:cNvSpPr>
          <p:nvPr/>
        </p:nvSpPr>
        <p:spPr bwMode="auto">
          <a:xfrm>
            <a:off x="4572000" y="620713"/>
            <a:ext cx="2266950" cy="4724400"/>
          </a:xfrm>
          <a:prstGeom prst="rect">
            <a:avLst/>
          </a:prstGeom>
          <a:solidFill>
            <a:srgbClr val="FF9999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61" name="Rectangle 92"/>
          <p:cNvSpPr>
            <a:spLocks noChangeArrowheads="1"/>
          </p:cNvSpPr>
          <p:nvPr/>
        </p:nvSpPr>
        <p:spPr bwMode="auto">
          <a:xfrm>
            <a:off x="4787900" y="1052513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62" name="Rectangle 62"/>
          <p:cNvSpPr>
            <a:spLocks noChangeArrowheads="1"/>
          </p:cNvSpPr>
          <p:nvPr/>
        </p:nvSpPr>
        <p:spPr bwMode="auto">
          <a:xfrm>
            <a:off x="6841554" y="0"/>
            <a:ext cx="2266950" cy="4724400"/>
          </a:xfrm>
          <a:prstGeom prst="rect">
            <a:avLst/>
          </a:pr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63" name="Rectangle 80"/>
          <p:cNvSpPr>
            <a:spLocks noChangeArrowheads="1"/>
          </p:cNvSpPr>
          <p:nvPr/>
        </p:nvSpPr>
        <p:spPr bwMode="auto">
          <a:xfrm>
            <a:off x="7020942" y="404813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5064" name="Rectangle 56"/>
          <p:cNvSpPr>
            <a:spLocks noChangeArrowheads="1"/>
          </p:cNvSpPr>
          <p:nvPr/>
        </p:nvSpPr>
        <p:spPr bwMode="auto">
          <a:xfrm>
            <a:off x="179388" y="2420938"/>
            <a:ext cx="1800225" cy="107950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grpSp>
        <p:nvGrpSpPr>
          <p:cNvPr id="45065" name="Group 66"/>
          <p:cNvGrpSpPr>
            <a:grpSpLocks/>
          </p:cNvGrpSpPr>
          <p:nvPr/>
        </p:nvGrpSpPr>
        <p:grpSpPr bwMode="auto">
          <a:xfrm>
            <a:off x="7163817" y="620713"/>
            <a:ext cx="1511300" cy="576262"/>
            <a:chOff x="204" y="799"/>
            <a:chExt cx="952" cy="363"/>
          </a:xfrm>
        </p:grpSpPr>
        <p:sp>
          <p:nvSpPr>
            <p:cNvPr id="45109" name="Line 67"/>
            <p:cNvSpPr>
              <a:spLocks noChangeShapeType="1"/>
            </p:cNvSpPr>
            <p:nvPr/>
          </p:nvSpPr>
          <p:spPr bwMode="auto">
            <a:xfrm>
              <a:off x="578" y="873"/>
              <a:ext cx="0" cy="112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0" name="Line 68"/>
            <p:cNvSpPr>
              <a:spLocks noChangeShapeType="1"/>
            </p:cNvSpPr>
            <p:nvPr/>
          </p:nvSpPr>
          <p:spPr bwMode="auto">
            <a:xfrm>
              <a:off x="746" y="873"/>
              <a:ext cx="0" cy="112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1" name="Line 69"/>
            <p:cNvSpPr>
              <a:spLocks noChangeShapeType="1"/>
            </p:cNvSpPr>
            <p:nvPr/>
          </p:nvSpPr>
          <p:spPr bwMode="auto">
            <a:xfrm>
              <a:off x="373" y="1004"/>
              <a:ext cx="0" cy="111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2" name="Line 70"/>
            <p:cNvSpPr>
              <a:spLocks noChangeShapeType="1"/>
            </p:cNvSpPr>
            <p:nvPr/>
          </p:nvSpPr>
          <p:spPr bwMode="auto">
            <a:xfrm>
              <a:off x="541" y="995"/>
              <a:ext cx="0" cy="111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3" name="Line 71"/>
            <p:cNvSpPr>
              <a:spLocks noChangeShapeType="1"/>
            </p:cNvSpPr>
            <p:nvPr/>
          </p:nvSpPr>
          <p:spPr bwMode="auto">
            <a:xfrm>
              <a:off x="782" y="995"/>
              <a:ext cx="0" cy="111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4" name="Line 72"/>
            <p:cNvSpPr>
              <a:spLocks noChangeShapeType="1"/>
            </p:cNvSpPr>
            <p:nvPr/>
          </p:nvSpPr>
          <p:spPr bwMode="auto">
            <a:xfrm>
              <a:off x="987" y="1004"/>
              <a:ext cx="0" cy="111"/>
            </a:xfrm>
            <a:prstGeom prst="line">
              <a:avLst/>
            </a:prstGeom>
            <a:noFill/>
            <a:ln w="9525">
              <a:solidFill>
                <a:srgbClr val="AA33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115" name="Rectangle 73"/>
            <p:cNvSpPr>
              <a:spLocks noChangeArrowheads="1"/>
            </p:cNvSpPr>
            <p:nvPr/>
          </p:nvSpPr>
          <p:spPr bwMode="auto">
            <a:xfrm>
              <a:off x="517" y="799"/>
              <a:ext cx="326" cy="93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16" name="Rectangle 74"/>
            <p:cNvSpPr>
              <a:spLocks noChangeArrowheads="1"/>
            </p:cNvSpPr>
            <p:nvPr/>
          </p:nvSpPr>
          <p:spPr bwMode="auto">
            <a:xfrm>
              <a:off x="325" y="939"/>
              <a:ext cx="325" cy="93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17" name="Rectangle 75"/>
            <p:cNvSpPr>
              <a:spLocks noChangeArrowheads="1"/>
            </p:cNvSpPr>
            <p:nvPr/>
          </p:nvSpPr>
          <p:spPr bwMode="auto">
            <a:xfrm>
              <a:off x="710" y="939"/>
              <a:ext cx="326" cy="93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18" name="Rectangle 76"/>
            <p:cNvSpPr>
              <a:spLocks noChangeArrowheads="1"/>
            </p:cNvSpPr>
            <p:nvPr/>
          </p:nvSpPr>
          <p:spPr bwMode="auto">
            <a:xfrm>
              <a:off x="204" y="1069"/>
              <a:ext cx="205" cy="9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19" name="Rectangle 77"/>
            <p:cNvSpPr>
              <a:spLocks noChangeArrowheads="1"/>
            </p:cNvSpPr>
            <p:nvPr/>
          </p:nvSpPr>
          <p:spPr bwMode="auto">
            <a:xfrm>
              <a:off x="445" y="1069"/>
              <a:ext cx="205" cy="9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20" name="Rectangle 78"/>
            <p:cNvSpPr>
              <a:spLocks noChangeArrowheads="1"/>
            </p:cNvSpPr>
            <p:nvPr/>
          </p:nvSpPr>
          <p:spPr bwMode="auto">
            <a:xfrm>
              <a:off x="710" y="1069"/>
              <a:ext cx="205" cy="9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21" name="Rectangle 79"/>
            <p:cNvSpPr>
              <a:spLocks noChangeArrowheads="1"/>
            </p:cNvSpPr>
            <p:nvPr/>
          </p:nvSpPr>
          <p:spPr bwMode="auto">
            <a:xfrm>
              <a:off x="951" y="1069"/>
              <a:ext cx="205" cy="93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</p:grpSp>
      <p:grpSp>
        <p:nvGrpSpPr>
          <p:cNvPr id="45066" name="Group 81"/>
          <p:cNvGrpSpPr>
            <a:grpSpLocks/>
          </p:cNvGrpSpPr>
          <p:nvPr/>
        </p:nvGrpSpPr>
        <p:grpSpPr bwMode="auto">
          <a:xfrm>
            <a:off x="5003800" y="1196975"/>
            <a:ext cx="1368425" cy="792163"/>
            <a:chOff x="1701" y="754"/>
            <a:chExt cx="862" cy="499"/>
          </a:xfrm>
        </p:grpSpPr>
        <p:sp>
          <p:nvSpPr>
            <p:cNvPr id="45099" name="Rectangle 82"/>
            <p:cNvSpPr>
              <a:spLocks noChangeArrowheads="1"/>
            </p:cNvSpPr>
            <p:nvPr/>
          </p:nvSpPr>
          <p:spPr bwMode="auto">
            <a:xfrm>
              <a:off x="1701" y="754"/>
              <a:ext cx="862" cy="49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00" name="Rectangle 83"/>
            <p:cNvSpPr>
              <a:spLocks noChangeArrowheads="1"/>
            </p:cNvSpPr>
            <p:nvPr/>
          </p:nvSpPr>
          <p:spPr bwMode="auto">
            <a:xfrm>
              <a:off x="1701" y="856"/>
              <a:ext cx="862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01" name="Rectangle 84"/>
            <p:cNvSpPr>
              <a:spLocks noChangeArrowheads="1"/>
            </p:cNvSpPr>
            <p:nvPr/>
          </p:nvSpPr>
          <p:spPr bwMode="auto">
            <a:xfrm>
              <a:off x="1701" y="1049"/>
              <a:ext cx="862" cy="1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02" name="AutoShape 85"/>
            <p:cNvSpPr>
              <a:spLocks noChangeArrowheads="1"/>
            </p:cNvSpPr>
            <p:nvPr/>
          </p:nvSpPr>
          <p:spPr bwMode="auto">
            <a:xfrm>
              <a:off x="2369" y="765"/>
              <a:ext cx="185" cy="80"/>
            </a:xfrm>
            <a:prstGeom prst="chevron">
              <a:avLst>
                <a:gd name="adj" fmla="val 5781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03" name="AutoShape 86"/>
            <p:cNvSpPr>
              <a:spLocks noChangeArrowheads="1"/>
            </p:cNvSpPr>
            <p:nvPr/>
          </p:nvSpPr>
          <p:spPr bwMode="auto">
            <a:xfrm>
              <a:off x="1710" y="765"/>
              <a:ext cx="184" cy="80"/>
            </a:xfrm>
            <a:prstGeom prst="chevron">
              <a:avLst>
                <a:gd name="adj" fmla="val 57500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04" name="AutoShape 87"/>
            <p:cNvSpPr>
              <a:spLocks noChangeArrowheads="1"/>
            </p:cNvSpPr>
            <p:nvPr/>
          </p:nvSpPr>
          <p:spPr bwMode="auto">
            <a:xfrm>
              <a:off x="1921" y="958"/>
              <a:ext cx="185" cy="80"/>
            </a:xfrm>
            <a:prstGeom prst="chevron">
              <a:avLst>
                <a:gd name="adj" fmla="val 5781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105" name="AutoShape 88"/>
            <p:cNvSpPr>
              <a:spLocks noChangeArrowheads="1"/>
            </p:cNvSpPr>
            <p:nvPr/>
          </p:nvSpPr>
          <p:spPr bwMode="auto">
            <a:xfrm>
              <a:off x="2158" y="1060"/>
              <a:ext cx="185" cy="80"/>
            </a:xfrm>
            <a:prstGeom prst="chevron">
              <a:avLst>
                <a:gd name="adj" fmla="val 57813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cxnSp>
          <p:nvCxnSpPr>
            <p:cNvPr id="45106" name="AutoShape 89"/>
            <p:cNvCxnSpPr>
              <a:cxnSpLocks noChangeShapeType="1"/>
              <a:stCxn id="45103" idx="3"/>
              <a:endCxn id="45104" idx="1"/>
            </p:cNvCxnSpPr>
            <p:nvPr/>
          </p:nvCxnSpPr>
          <p:spPr bwMode="auto">
            <a:xfrm>
              <a:off x="1894" y="805"/>
              <a:ext cx="73" cy="193"/>
            </a:xfrm>
            <a:prstGeom prst="bentConnector3">
              <a:avLst>
                <a:gd name="adj1" fmla="val 18134"/>
              </a:avLst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7" name="AutoShape 90"/>
            <p:cNvCxnSpPr>
              <a:cxnSpLocks noChangeShapeType="1"/>
              <a:stCxn id="45104" idx="3"/>
              <a:endCxn id="45105" idx="1"/>
            </p:cNvCxnSpPr>
            <p:nvPr/>
          </p:nvCxnSpPr>
          <p:spPr bwMode="auto">
            <a:xfrm>
              <a:off x="2106" y="998"/>
              <a:ext cx="99" cy="102"/>
            </a:xfrm>
            <a:prstGeom prst="bentConnector3">
              <a:avLst>
                <a:gd name="adj1" fmla="val 26616"/>
              </a:avLst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108" name="AutoShape 91"/>
            <p:cNvCxnSpPr>
              <a:cxnSpLocks noChangeShapeType="1"/>
              <a:stCxn id="45105" idx="3"/>
              <a:endCxn id="45102" idx="1"/>
            </p:cNvCxnSpPr>
            <p:nvPr/>
          </p:nvCxnSpPr>
          <p:spPr bwMode="auto">
            <a:xfrm flipV="1">
              <a:off x="2343" y="805"/>
              <a:ext cx="73" cy="295"/>
            </a:xfrm>
            <a:prstGeom prst="bentConnector3">
              <a:avLst>
                <a:gd name="adj1" fmla="val 18181"/>
              </a:avLst>
            </a:prstGeom>
            <a:noFill/>
            <a:ln w="9525">
              <a:solidFill>
                <a:srgbClr val="AA333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067" name="Group 93"/>
          <p:cNvGrpSpPr>
            <a:grpSpLocks/>
          </p:cNvGrpSpPr>
          <p:nvPr/>
        </p:nvGrpSpPr>
        <p:grpSpPr bwMode="auto">
          <a:xfrm>
            <a:off x="2627313" y="1773238"/>
            <a:ext cx="1584325" cy="936625"/>
            <a:chOff x="1020" y="1071"/>
            <a:chExt cx="3674" cy="1996"/>
          </a:xfrm>
        </p:grpSpPr>
        <p:sp>
          <p:nvSpPr>
            <p:cNvPr id="45092" name="AutoShape 94"/>
            <p:cNvSpPr>
              <a:spLocks noChangeArrowheads="1"/>
            </p:cNvSpPr>
            <p:nvPr/>
          </p:nvSpPr>
          <p:spPr bwMode="auto">
            <a:xfrm>
              <a:off x="1020" y="1071"/>
              <a:ext cx="3674" cy="545"/>
            </a:xfrm>
            <a:prstGeom prst="chevron">
              <a:avLst>
                <a:gd name="adj" fmla="val 106799"/>
              </a:avLst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93" name="AutoShape 95"/>
            <p:cNvSpPr>
              <a:spLocks noChangeArrowheads="1"/>
            </p:cNvSpPr>
            <p:nvPr/>
          </p:nvSpPr>
          <p:spPr bwMode="auto">
            <a:xfrm>
              <a:off x="2154" y="1616"/>
              <a:ext cx="1043" cy="3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C0C0C0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94" name="AutoShape 96"/>
            <p:cNvSpPr>
              <a:spLocks noChangeArrowheads="1"/>
            </p:cNvSpPr>
            <p:nvPr/>
          </p:nvSpPr>
          <p:spPr bwMode="auto">
            <a:xfrm>
              <a:off x="1020" y="2160"/>
              <a:ext cx="1180" cy="499"/>
            </a:xfrm>
            <a:prstGeom prst="chevron">
              <a:avLst>
                <a:gd name="adj" fmla="val 59118"/>
              </a:avLst>
            </a:prstGeom>
            <a:solidFill>
              <a:srgbClr val="FF9999"/>
            </a:solidFill>
            <a:ln w="9525">
              <a:solidFill>
                <a:srgbClr val="FF99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95" name="AutoShape 97"/>
            <p:cNvSpPr>
              <a:spLocks noChangeArrowheads="1"/>
            </p:cNvSpPr>
            <p:nvPr/>
          </p:nvSpPr>
          <p:spPr bwMode="auto">
            <a:xfrm>
              <a:off x="1474" y="2568"/>
              <a:ext cx="1180" cy="499"/>
            </a:xfrm>
            <a:prstGeom prst="chevron">
              <a:avLst>
                <a:gd name="adj" fmla="val 59118"/>
              </a:avLst>
            </a:prstGeom>
            <a:solidFill>
              <a:srgbClr val="FFCCCC"/>
            </a:solidFill>
            <a:ln w="9525">
              <a:solidFill>
                <a:srgbClr val="FFCCCC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96" name="AutoShape 98"/>
            <p:cNvSpPr>
              <a:spLocks noChangeArrowheads="1"/>
            </p:cNvSpPr>
            <p:nvPr/>
          </p:nvSpPr>
          <p:spPr bwMode="auto">
            <a:xfrm>
              <a:off x="2245" y="2160"/>
              <a:ext cx="1180" cy="499"/>
            </a:xfrm>
            <a:prstGeom prst="chevron">
              <a:avLst>
                <a:gd name="adj" fmla="val 59118"/>
              </a:avLst>
            </a:prstGeom>
            <a:solidFill>
              <a:srgbClr val="FF9999"/>
            </a:solidFill>
            <a:ln w="9525">
              <a:solidFill>
                <a:srgbClr val="FF99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97" name="AutoShape 99"/>
            <p:cNvSpPr>
              <a:spLocks noChangeArrowheads="1"/>
            </p:cNvSpPr>
            <p:nvPr/>
          </p:nvSpPr>
          <p:spPr bwMode="auto">
            <a:xfrm>
              <a:off x="2789" y="2568"/>
              <a:ext cx="1180" cy="499"/>
            </a:xfrm>
            <a:prstGeom prst="chevron">
              <a:avLst>
                <a:gd name="adj" fmla="val 59118"/>
              </a:avLst>
            </a:prstGeom>
            <a:solidFill>
              <a:srgbClr val="FFCCCC"/>
            </a:solidFill>
            <a:ln w="9525">
              <a:solidFill>
                <a:srgbClr val="FFCCCC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98" name="AutoShape 100"/>
            <p:cNvSpPr>
              <a:spLocks noChangeArrowheads="1"/>
            </p:cNvSpPr>
            <p:nvPr/>
          </p:nvSpPr>
          <p:spPr bwMode="auto">
            <a:xfrm>
              <a:off x="3470" y="2160"/>
              <a:ext cx="1180" cy="499"/>
            </a:xfrm>
            <a:prstGeom prst="chevron">
              <a:avLst>
                <a:gd name="adj" fmla="val 59118"/>
              </a:avLst>
            </a:prstGeom>
            <a:solidFill>
              <a:srgbClr val="FF9999"/>
            </a:solidFill>
            <a:ln w="9525">
              <a:solidFill>
                <a:srgbClr val="FF99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</p:grpSp>
      <p:grpSp>
        <p:nvGrpSpPr>
          <p:cNvPr id="45068" name="Group 102"/>
          <p:cNvGrpSpPr>
            <a:grpSpLocks/>
          </p:cNvGrpSpPr>
          <p:nvPr/>
        </p:nvGrpSpPr>
        <p:grpSpPr bwMode="auto">
          <a:xfrm>
            <a:off x="395288" y="2565400"/>
            <a:ext cx="1368425" cy="863600"/>
            <a:chOff x="612" y="1525"/>
            <a:chExt cx="4763" cy="2041"/>
          </a:xfrm>
        </p:grpSpPr>
        <p:sp>
          <p:nvSpPr>
            <p:cNvPr id="45079" name="Rectangle 103"/>
            <p:cNvSpPr>
              <a:spLocks noChangeArrowheads="1"/>
            </p:cNvSpPr>
            <p:nvPr/>
          </p:nvSpPr>
          <p:spPr bwMode="auto">
            <a:xfrm>
              <a:off x="612" y="1525"/>
              <a:ext cx="590" cy="2041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80" name="Rectangle 104"/>
            <p:cNvSpPr>
              <a:spLocks noChangeArrowheads="1"/>
            </p:cNvSpPr>
            <p:nvPr/>
          </p:nvSpPr>
          <p:spPr bwMode="auto">
            <a:xfrm>
              <a:off x="1202" y="1979"/>
              <a:ext cx="590" cy="1587"/>
            </a:xfrm>
            <a:prstGeom prst="rect">
              <a:avLst/>
            </a:prstGeom>
            <a:solidFill>
              <a:srgbClr val="AA3330"/>
            </a:solidFill>
            <a:ln w="9525">
              <a:solidFill>
                <a:srgbClr val="AA333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81" name="Rectangle 105"/>
            <p:cNvSpPr>
              <a:spLocks noChangeArrowheads="1"/>
            </p:cNvSpPr>
            <p:nvPr/>
          </p:nvSpPr>
          <p:spPr bwMode="auto">
            <a:xfrm>
              <a:off x="1791" y="2296"/>
              <a:ext cx="590" cy="1270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rgbClr val="FF99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82" name="Rectangle 106"/>
            <p:cNvSpPr>
              <a:spLocks noChangeArrowheads="1"/>
            </p:cNvSpPr>
            <p:nvPr/>
          </p:nvSpPr>
          <p:spPr bwMode="auto">
            <a:xfrm>
              <a:off x="2381" y="2568"/>
              <a:ext cx="590" cy="99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FFCCCC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/>
            </a:p>
          </p:txBody>
        </p:sp>
        <p:sp>
          <p:nvSpPr>
            <p:cNvPr id="45083" name="Line 107"/>
            <p:cNvSpPr>
              <a:spLocks noChangeShapeType="1"/>
            </p:cNvSpPr>
            <p:nvPr/>
          </p:nvSpPr>
          <p:spPr bwMode="auto">
            <a:xfrm>
              <a:off x="1202" y="1797"/>
              <a:ext cx="41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84" name="Line 108"/>
            <p:cNvSpPr>
              <a:spLocks noChangeShapeType="1"/>
            </p:cNvSpPr>
            <p:nvPr/>
          </p:nvSpPr>
          <p:spPr bwMode="auto">
            <a:xfrm>
              <a:off x="1791" y="2115"/>
              <a:ext cx="3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85" name="Line 109"/>
            <p:cNvSpPr>
              <a:spLocks noChangeShapeType="1"/>
            </p:cNvSpPr>
            <p:nvPr/>
          </p:nvSpPr>
          <p:spPr bwMode="auto">
            <a:xfrm>
              <a:off x="2381" y="2432"/>
              <a:ext cx="29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86" name="Line 110"/>
            <p:cNvSpPr>
              <a:spLocks noChangeShapeType="1"/>
            </p:cNvSpPr>
            <p:nvPr/>
          </p:nvSpPr>
          <p:spPr bwMode="auto">
            <a:xfrm>
              <a:off x="2971" y="3022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87" name="Line 111"/>
            <p:cNvSpPr>
              <a:spLocks noChangeShapeType="1"/>
            </p:cNvSpPr>
            <p:nvPr/>
          </p:nvSpPr>
          <p:spPr bwMode="auto">
            <a:xfrm>
              <a:off x="2971" y="3294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88" name="Line 112"/>
            <p:cNvSpPr>
              <a:spLocks noChangeShapeType="1"/>
            </p:cNvSpPr>
            <p:nvPr/>
          </p:nvSpPr>
          <p:spPr bwMode="auto">
            <a:xfrm>
              <a:off x="2971" y="3566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89" name="Line 113"/>
            <p:cNvSpPr>
              <a:spLocks noChangeShapeType="1"/>
            </p:cNvSpPr>
            <p:nvPr/>
          </p:nvSpPr>
          <p:spPr bwMode="auto">
            <a:xfrm>
              <a:off x="2971" y="2750"/>
              <a:ext cx="24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90" name="Freeform 114"/>
            <p:cNvSpPr>
              <a:spLocks/>
            </p:cNvSpPr>
            <p:nvPr/>
          </p:nvSpPr>
          <p:spPr bwMode="auto">
            <a:xfrm>
              <a:off x="612" y="2387"/>
              <a:ext cx="2373" cy="567"/>
            </a:xfrm>
            <a:custGeom>
              <a:avLst/>
              <a:gdLst>
                <a:gd name="T0" fmla="*/ 2359 w 2373"/>
                <a:gd name="T1" fmla="*/ 567 h 567"/>
                <a:gd name="T2" fmla="*/ 2313 w 2373"/>
                <a:gd name="T3" fmla="*/ 521 h 567"/>
                <a:gd name="T4" fmla="*/ 1996 w 2373"/>
                <a:gd name="T5" fmla="*/ 340 h 567"/>
                <a:gd name="T6" fmla="*/ 1588 w 2373"/>
                <a:gd name="T7" fmla="*/ 159 h 567"/>
                <a:gd name="T8" fmla="*/ 998 w 2373"/>
                <a:gd name="T9" fmla="*/ 23 h 567"/>
                <a:gd name="T10" fmla="*/ 635 w 2373"/>
                <a:gd name="T11" fmla="*/ 23 h 567"/>
                <a:gd name="T12" fmla="*/ 408 w 2373"/>
                <a:gd name="T13" fmla="*/ 68 h 567"/>
                <a:gd name="T14" fmla="*/ 227 w 2373"/>
                <a:gd name="T15" fmla="*/ 204 h 567"/>
                <a:gd name="T16" fmla="*/ 0 w 2373"/>
                <a:gd name="T17" fmla="*/ 431 h 5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73"/>
                <a:gd name="T28" fmla="*/ 0 h 567"/>
                <a:gd name="T29" fmla="*/ 2373 w 2373"/>
                <a:gd name="T30" fmla="*/ 567 h 56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73" h="567">
                  <a:moveTo>
                    <a:pt x="2359" y="567"/>
                  </a:moveTo>
                  <a:cubicBezTo>
                    <a:pt x="2366" y="563"/>
                    <a:pt x="2373" y="559"/>
                    <a:pt x="2313" y="521"/>
                  </a:cubicBezTo>
                  <a:cubicBezTo>
                    <a:pt x="2253" y="483"/>
                    <a:pt x="2117" y="400"/>
                    <a:pt x="1996" y="340"/>
                  </a:cubicBezTo>
                  <a:cubicBezTo>
                    <a:pt x="1875" y="280"/>
                    <a:pt x="1754" y="212"/>
                    <a:pt x="1588" y="159"/>
                  </a:cubicBezTo>
                  <a:cubicBezTo>
                    <a:pt x="1422" y="106"/>
                    <a:pt x="1157" y="46"/>
                    <a:pt x="998" y="23"/>
                  </a:cubicBezTo>
                  <a:cubicBezTo>
                    <a:pt x="839" y="0"/>
                    <a:pt x="733" y="16"/>
                    <a:pt x="635" y="23"/>
                  </a:cubicBezTo>
                  <a:cubicBezTo>
                    <a:pt x="537" y="30"/>
                    <a:pt x="476" y="38"/>
                    <a:pt x="408" y="68"/>
                  </a:cubicBezTo>
                  <a:cubicBezTo>
                    <a:pt x="340" y="98"/>
                    <a:pt x="295" y="143"/>
                    <a:pt x="227" y="204"/>
                  </a:cubicBezTo>
                  <a:cubicBezTo>
                    <a:pt x="159" y="265"/>
                    <a:pt x="79" y="348"/>
                    <a:pt x="0" y="431"/>
                  </a:cubicBezTo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91" name="Freeform 115"/>
            <p:cNvSpPr>
              <a:spLocks/>
            </p:cNvSpPr>
            <p:nvPr/>
          </p:nvSpPr>
          <p:spPr bwMode="auto">
            <a:xfrm>
              <a:off x="2971" y="1797"/>
              <a:ext cx="2358" cy="1225"/>
            </a:xfrm>
            <a:custGeom>
              <a:avLst/>
              <a:gdLst>
                <a:gd name="T0" fmla="*/ 0 w 2404"/>
                <a:gd name="T1" fmla="*/ 1205 h 1217"/>
                <a:gd name="T2" fmla="*/ 116 w 2404"/>
                <a:gd name="T3" fmla="*/ 1252 h 1217"/>
                <a:gd name="T4" fmla="*/ 267 w 2404"/>
                <a:gd name="T5" fmla="*/ 1252 h 1217"/>
                <a:gd name="T6" fmla="*/ 343 w 2404"/>
                <a:gd name="T7" fmla="*/ 1205 h 1217"/>
                <a:gd name="T8" fmla="*/ 878 w 2404"/>
                <a:gd name="T9" fmla="*/ 725 h 1217"/>
                <a:gd name="T10" fmla="*/ 1525 w 2404"/>
                <a:gd name="T11" fmla="*/ 291 h 1217"/>
                <a:gd name="T12" fmla="*/ 2021 w 2404"/>
                <a:gd name="T13" fmla="*/ 0 h 12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04"/>
                <a:gd name="T22" fmla="*/ 0 h 1217"/>
                <a:gd name="T23" fmla="*/ 2404 w 2404"/>
                <a:gd name="T24" fmla="*/ 1217 h 12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04" h="1217">
                  <a:moveTo>
                    <a:pt x="0" y="1134"/>
                  </a:moveTo>
                  <a:cubicBezTo>
                    <a:pt x="41" y="1153"/>
                    <a:pt x="83" y="1172"/>
                    <a:pt x="136" y="1180"/>
                  </a:cubicBezTo>
                  <a:cubicBezTo>
                    <a:pt x="189" y="1188"/>
                    <a:pt x="273" y="1188"/>
                    <a:pt x="318" y="1180"/>
                  </a:cubicBezTo>
                  <a:cubicBezTo>
                    <a:pt x="363" y="1172"/>
                    <a:pt x="288" y="1217"/>
                    <a:pt x="409" y="1134"/>
                  </a:cubicBezTo>
                  <a:cubicBezTo>
                    <a:pt x="530" y="1051"/>
                    <a:pt x="810" y="824"/>
                    <a:pt x="1044" y="681"/>
                  </a:cubicBezTo>
                  <a:cubicBezTo>
                    <a:pt x="1278" y="538"/>
                    <a:pt x="1588" y="386"/>
                    <a:pt x="1815" y="273"/>
                  </a:cubicBezTo>
                  <a:cubicBezTo>
                    <a:pt x="2042" y="160"/>
                    <a:pt x="2223" y="80"/>
                    <a:pt x="2404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5069" name="TextovéPole 56"/>
          <p:cNvSpPr txBox="1">
            <a:spLocks noChangeArrowheads="1"/>
          </p:cNvSpPr>
          <p:nvPr/>
        </p:nvSpPr>
        <p:spPr bwMode="auto">
          <a:xfrm>
            <a:off x="285750" y="357188"/>
            <a:ext cx="60674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800" b="1"/>
              <a:t>Čtyři stupně k lean administrativě</a:t>
            </a:r>
          </a:p>
        </p:txBody>
      </p:sp>
      <p:sp>
        <p:nvSpPr>
          <p:cNvPr id="45070" name="TextovéPole 57"/>
          <p:cNvSpPr txBox="1">
            <a:spLocks noChangeArrowheads="1"/>
          </p:cNvSpPr>
          <p:nvPr/>
        </p:nvSpPr>
        <p:spPr bwMode="auto">
          <a:xfrm>
            <a:off x="500063" y="6416675"/>
            <a:ext cx="1154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0070C0"/>
                </a:solidFill>
              </a:rPr>
              <a:t>Analýza</a:t>
            </a:r>
          </a:p>
        </p:txBody>
      </p:sp>
      <p:sp>
        <p:nvSpPr>
          <p:cNvPr id="45071" name="TextovéPole 58"/>
          <p:cNvSpPr txBox="1">
            <a:spLocks noChangeArrowheads="1"/>
          </p:cNvSpPr>
          <p:nvPr/>
        </p:nvSpPr>
        <p:spPr bwMode="auto">
          <a:xfrm>
            <a:off x="2500313" y="5357813"/>
            <a:ext cx="18875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0070C0"/>
                </a:solidFill>
              </a:rPr>
              <a:t>Rozdělení do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0070C0"/>
                </a:solidFill>
              </a:rPr>
              <a:t>modulů</a:t>
            </a:r>
          </a:p>
        </p:txBody>
      </p:sp>
      <p:sp>
        <p:nvSpPr>
          <p:cNvPr id="45072" name="TextovéPole 59"/>
          <p:cNvSpPr txBox="1">
            <a:spLocks noChangeArrowheads="1"/>
          </p:cNvSpPr>
          <p:nvPr/>
        </p:nvSpPr>
        <p:spPr bwMode="auto">
          <a:xfrm>
            <a:off x="5033963" y="4886325"/>
            <a:ext cx="1323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0070C0"/>
                </a:solidFill>
              </a:rPr>
              <a:t>Integrace</a:t>
            </a:r>
          </a:p>
        </p:txBody>
      </p:sp>
      <p:sp>
        <p:nvSpPr>
          <p:cNvPr id="45073" name="TextovéPole 60"/>
          <p:cNvSpPr txBox="1">
            <a:spLocks noChangeArrowheads="1"/>
          </p:cNvSpPr>
          <p:nvPr/>
        </p:nvSpPr>
        <p:spPr bwMode="auto">
          <a:xfrm>
            <a:off x="7274942" y="4314825"/>
            <a:ext cx="129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000" b="1">
                <a:solidFill>
                  <a:srgbClr val="FFFF00"/>
                </a:solidFill>
              </a:rPr>
              <a:t>Zavedení</a:t>
            </a:r>
          </a:p>
        </p:txBody>
      </p:sp>
      <p:sp>
        <p:nvSpPr>
          <p:cNvPr id="45074" name="TextovéPole 61"/>
          <p:cNvSpPr txBox="1">
            <a:spLocks noChangeArrowheads="1"/>
          </p:cNvSpPr>
          <p:nvPr/>
        </p:nvSpPr>
        <p:spPr bwMode="auto">
          <a:xfrm>
            <a:off x="112713" y="3500438"/>
            <a:ext cx="1958975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Popsat obchodní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model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Analýza organizace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Analýza struktury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zakázek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Analýza toku hodnoty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Procesní analýza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Analýza struktury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činností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Analýza nákladů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v procesu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Zavedení: rychlá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realizace opatření</a:t>
            </a:r>
          </a:p>
        </p:txBody>
      </p:sp>
      <p:sp>
        <p:nvSpPr>
          <p:cNvPr id="45075" name="TextovéPole 62"/>
          <p:cNvSpPr txBox="1">
            <a:spLocks noChangeArrowheads="1"/>
          </p:cNvSpPr>
          <p:nvPr/>
        </p:nvSpPr>
        <p:spPr bwMode="auto">
          <a:xfrm>
            <a:off x="2327275" y="2901950"/>
            <a:ext cx="21732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Definice  modulů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Optimalizace modulů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Standardizace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Popsat rozhraní mezi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moduly a standardizovat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je</a:t>
            </a:r>
          </a:p>
        </p:txBody>
      </p:sp>
      <p:sp>
        <p:nvSpPr>
          <p:cNvPr id="45076" name="TextovéPole 63"/>
          <p:cNvSpPr txBox="1">
            <a:spLocks noChangeArrowheads="1"/>
          </p:cNvSpPr>
          <p:nvPr/>
        </p:nvSpPr>
        <p:spPr bwMode="auto">
          <a:xfrm>
            <a:off x="4684713" y="2214563"/>
            <a:ext cx="199707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Definice procesů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vytvářejících produkty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/>
              <a:t> Přiřazení a integrace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modulů  k procesům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vytvářejícím produkty</a:t>
            </a:r>
          </a:p>
        </p:txBody>
      </p:sp>
      <p:sp>
        <p:nvSpPr>
          <p:cNvPr id="45077" name="TextovéPole 64"/>
          <p:cNvSpPr txBox="1">
            <a:spLocks noChangeArrowheads="1"/>
          </p:cNvSpPr>
          <p:nvPr/>
        </p:nvSpPr>
        <p:spPr bwMode="auto">
          <a:xfrm>
            <a:off x="6857430" y="1571625"/>
            <a:ext cx="2235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>
                <a:solidFill>
                  <a:srgbClr val="FFFF00"/>
                </a:solidFill>
              </a:rPr>
              <a:t>Přizpůsobení kapacit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>
                <a:solidFill>
                  <a:srgbClr val="FFFF00"/>
                </a:solidFill>
              </a:rPr>
              <a:t>Zavedení procesů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>
                <a:solidFill>
                  <a:srgbClr val="FFFF00"/>
                </a:solidFill>
              </a:rPr>
              <a:t>Přizpůsobení organizace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>
                <a:solidFill>
                  <a:srgbClr val="FFFF00"/>
                </a:solidFill>
              </a:rPr>
              <a:t>Zavedení managementu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>
                <a:solidFill>
                  <a:srgbClr val="FFFF00"/>
                </a:solidFill>
              </a:rPr>
              <a:t>pro procesní  náklady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cs-CZ" altLang="x-none" sz="1400">
                <a:solidFill>
                  <a:srgbClr val="FFFF00"/>
                </a:solidFill>
              </a:rPr>
              <a:t> Zavedení neustálého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>
                <a:solidFill>
                  <a:srgbClr val="FFFF00"/>
                </a:solidFill>
              </a:rPr>
              <a:t>zlepšování procesů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x-none" sz="1400"/>
          </a:p>
        </p:txBody>
      </p:sp>
      <p:sp>
        <p:nvSpPr>
          <p:cNvPr id="45078" name="Zástupný symbol pro číslo snímku 6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37B94C-3960-A140-9CBB-B52A2842ACE5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cs-CZ" altLang="x-none"/>
              <a:t>Lean Management uplatňovaný v podnikových procesech má dvojnásobný efekt pro Controlling:</a:t>
            </a:r>
          </a:p>
          <a:p>
            <a:pPr eaLnBrk="1" hangingPunct="1">
              <a:buFont typeface="Wingdings 3" charset="2"/>
              <a:buNone/>
            </a:pPr>
            <a:endParaRPr lang="cs-CZ" altLang="x-none"/>
          </a:p>
          <a:p>
            <a:pPr eaLnBrk="1" hangingPunct="1"/>
            <a:r>
              <a:rPr lang="cs-CZ" altLang="x-none"/>
              <a:t>Počítání procesních nákladů</a:t>
            </a:r>
          </a:p>
          <a:p>
            <a:pPr eaLnBrk="1" hangingPunct="1"/>
            <a:r>
              <a:rPr lang="cs-CZ" altLang="x-none"/>
              <a:t>Zjištění skutečných kapacit</a:t>
            </a:r>
          </a:p>
        </p:txBody>
      </p:sp>
      <p:sp>
        <p:nvSpPr>
          <p:cNvPr id="47106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257E8F-FE15-9C40-9201-1657D14D8C09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x-none" sz="100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Cíl: lean administrativa jako </a:t>
            </a:r>
            <a:br>
              <a:rPr lang="cs-CZ" dirty="0" smtClean="0"/>
            </a:br>
            <a:r>
              <a:rPr lang="cs-CZ" dirty="0" smtClean="0"/>
              <a:t>prvek řízení organizace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8"/>
          <p:cNvSpPr>
            <a:spLocks noChangeArrowheads="1"/>
          </p:cNvSpPr>
          <p:nvPr/>
        </p:nvSpPr>
        <p:spPr bwMode="auto">
          <a:xfrm>
            <a:off x="755650" y="4581525"/>
            <a:ext cx="2816225" cy="1919288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 u="sng"/>
              <a:t>Dokončení zakázky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Individuální zákaznické procesy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budou řízeny na základě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standardizovaných procesních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modulů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=  Vysoký stupeň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standardizace i přes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nezbytnou  komplexnost</a:t>
            </a:r>
            <a:endParaRPr lang="cs-CZ" altLang="x-none" sz="1800" b="1">
              <a:solidFill>
                <a:srgbClr val="C00000"/>
              </a:solidFill>
            </a:endParaRPr>
          </a:p>
        </p:txBody>
      </p:sp>
      <p:sp>
        <p:nvSpPr>
          <p:cNvPr id="49154" name="AutoShape 10"/>
          <p:cNvSpPr>
            <a:spLocks noChangeArrowheads="1"/>
          </p:cNvSpPr>
          <p:nvPr/>
        </p:nvSpPr>
        <p:spPr bwMode="auto">
          <a:xfrm>
            <a:off x="3708400" y="2420938"/>
            <a:ext cx="1081088" cy="576262"/>
          </a:xfrm>
          <a:prstGeom prst="chevron">
            <a:avLst>
              <a:gd name="adj" fmla="val 46901"/>
            </a:avLst>
          </a:prstGeom>
          <a:solidFill>
            <a:srgbClr val="FF9999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9155" name="AutoShape 12"/>
          <p:cNvSpPr>
            <a:spLocks noChangeArrowheads="1"/>
          </p:cNvSpPr>
          <p:nvPr/>
        </p:nvSpPr>
        <p:spPr bwMode="auto">
          <a:xfrm>
            <a:off x="3924300" y="2781300"/>
            <a:ext cx="1081088" cy="576263"/>
          </a:xfrm>
          <a:prstGeom prst="chevron">
            <a:avLst>
              <a:gd name="adj" fmla="val 46901"/>
            </a:avLst>
          </a:prstGeom>
          <a:solidFill>
            <a:srgbClr val="FFCCCC"/>
          </a:solidFill>
          <a:ln w="9525">
            <a:solidFill>
              <a:srgbClr val="FFCC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9156" name="AutoShape 14"/>
          <p:cNvSpPr>
            <a:spLocks noChangeArrowheads="1"/>
          </p:cNvSpPr>
          <p:nvPr/>
        </p:nvSpPr>
        <p:spPr bwMode="auto">
          <a:xfrm>
            <a:off x="3635375" y="3284538"/>
            <a:ext cx="1081088" cy="576262"/>
          </a:xfrm>
          <a:prstGeom prst="chevron">
            <a:avLst>
              <a:gd name="adj" fmla="val 46901"/>
            </a:avLst>
          </a:prstGeom>
          <a:solidFill>
            <a:srgbClr val="FF9999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9157" name="AutoShape 11"/>
          <p:cNvSpPr>
            <a:spLocks noChangeArrowheads="1"/>
          </p:cNvSpPr>
          <p:nvPr/>
        </p:nvSpPr>
        <p:spPr bwMode="auto">
          <a:xfrm>
            <a:off x="4643438" y="2420938"/>
            <a:ext cx="1081087" cy="576262"/>
          </a:xfrm>
          <a:prstGeom prst="chevron">
            <a:avLst>
              <a:gd name="adj" fmla="val 46901"/>
            </a:avLst>
          </a:prstGeom>
          <a:solidFill>
            <a:srgbClr val="FF9999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9158" name="AutoShape 13"/>
          <p:cNvSpPr>
            <a:spLocks noChangeArrowheads="1"/>
          </p:cNvSpPr>
          <p:nvPr/>
        </p:nvSpPr>
        <p:spPr bwMode="auto">
          <a:xfrm>
            <a:off x="4859338" y="2781300"/>
            <a:ext cx="1081087" cy="576263"/>
          </a:xfrm>
          <a:prstGeom prst="chevron">
            <a:avLst>
              <a:gd name="adj" fmla="val 46901"/>
            </a:avLst>
          </a:prstGeom>
          <a:solidFill>
            <a:srgbClr val="FFCCCC"/>
          </a:solidFill>
          <a:ln w="9525">
            <a:solidFill>
              <a:srgbClr val="FFCC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49159" name="AutoShape 15"/>
          <p:cNvSpPr>
            <a:spLocks noChangeArrowheads="1"/>
          </p:cNvSpPr>
          <p:nvPr/>
        </p:nvSpPr>
        <p:spPr bwMode="auto">
          <a:xfrm>
            <a:off x="4562475" y="3355975"/>
            <a:ext cx="1223963" cy="715963"/>
          </a:xfrm>
          <a:prstGeom prst="chevron">
            <a:avLst>
              <a:gd name="adj" fmla="val 46901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  </a:t>
            </a:r>
            <a:r>
              <a:rPr lang="cs-CZ" altLang="x-none" sz="1600"/>
              <a:t>Procesní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/>
              <a:t>modul</a:t>
            </a:r>
          </a:p>
        </p:txBody>
      </p:sp>
      <p:sp>
        <p:nvSpPr>
          <p:cNvPr id="49160" name="Rectangle 9"/>
          <p:cNvSpPr>
            <a:spLocks noChangeArrowheads="1"/>
          </p:cNvSpPr>
          <p:nvPr/>
        </p:nvSpPr>
        <p:spPr bwMode="auto">
          <a:xfrm>
            <a:off x="550863" y="558800"/>
            <a:ext cx="2592387" cy="1655763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 u="sng"/>
              <a:t>Controlling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Controlling na základě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přiřaditelných procesních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nákladů a metrik</a:t>
            </a:r>
            <a:endParaRPr lang="cs-CZ" altLang="x-none" sz="1600" b="1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= Vysoká přehlednost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vzhledem k odchylkám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a jejich příčinám</a:t>
            </a:r>
            <a:endParaRPr lang="cs-CZ" altLang="x-none" sz="2000" b="1">
              <a:solidFill>
                <a:srgbClr val="C00000"/>
              </a:solidFill>
            </a:endParaRPr>
          </a:p>
        </p:txBody>
      </p:sp>
      <p:sp>
        <p:nvSpPr>
          <p:cNvPr id="49161" name="AutoShape 4"/>
          <p:cNvSpPr>
            <a:spLocks noChangeArrowheads="1"/>
          </p:cNvSpPr>
          <p:nvPr/>
        </p:nvSpPr>
        <p:spPr bwMode="auto">
          <a:xfrm rot="-10176306">
            <a:off x="2555875" y="1268413"/>
            <a:ext cx="4030663" cy="39592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043" y="11919"/>
                </a:moveTo>
                <a:cubicBezTo>
                  <a:pt x="19093" y="11548"/>
                  <a:pt x="19119" y="11174"/>
                  <a:pt x="19119" y="10800"/>
                </a:cubicBezTo>
                <a:cubicBezTo>
                  <a:pt x="19119" y="6205"/>
                  <a:pt x="15394" y="2481"/>
                  <a:pt x="10800" y="2481"/>
                </a:cubicBezTo>
                <a:cubicBezTo>
                  <a:pt x="6205" y="2481"/>
                  <a:pt x="2481" y="6205"/>
                  <a:pt x="2481" y="10800"/>
                </a:cubicBezTo>
                <a:cubicBezTo>
                  <a:pt x="2481" y="15394"/>
                  <a:pt x="6205" y="19119"/>
                  <a:pt x="10800" y="19119"/>
                </a:cubicBezTo>
                <a:cubicBezTo>
                  <a:pt x="13016" y="19119"/>
                  <a:pt x="15140" y="18234"/>
                  <a:pt x="16702" y="16662"/>
                </a:cubicBezTo>
                <a:lnTo>
                  <a:pt x="18462" y="18410"/>
                </a:lnTo>
                <a:cubicBezTo>
                  <a:pt x="16435" y="20452"/>
                  <a:pt x="13677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286"/>
                  <a:pt x="21567" y="11772"/>
                  <a:pt x="21501" y="12253"/>
                </a:cubicBezTo>
                <a:lnTo>
                  <a:pt x="24177" y="12617"/>
                </a:lnTo>
                <a:lnTo>
                  <a:pt x="19742" y="15991"/>
                </a:lnTo>
                <a:lnTo>
                  <a:pt x="16367" y="11556"/>
                </a:lnTo>
                <a:lnTo>
                  <a:pt x="19043" y="11919"/>
                </a:lnTo>
                <a:close/>
              </a:path>
            </a:pathLst>
          </a:cu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9162" name="Rectangle 6"/>
          <p:cNvSpPr>
            <a:spLocks noChangeArrowheads="1"/>
          </p:cNvSpPr>
          <p:nvPr/>
        </p:nvSpPr>
        <p:spPr bwMode="auto">
          <a:xfrm>
            <a:off x="6143625" y="1416050"/>
            <a:ext cx="2878138" cy="144145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 u="sng"/>
              <a:t>Fáze nabídky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Propojení produktu a oblasti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procesu s odbytem a kalkulacemi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= Spolehlivé kalkulace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na základě modulů </a:t>
            </a:r>
            <a:endParaRPr lang="cs-CZ" altLang="x-none" sz="2000" b="1">
              <a:solidFill>
                <a:srgbClr val="C00000"/>
              </a:solidFill>
            </a:endParaRPr>
          </a:p>
        </p:txBody>
      </p:sp>
      <p:sp>
        <p:nvSpPr>
          <p:cNvPr id="49163" name="Rectangle 7"/>
          <p:cNvSpPr>
            <a:spLocks noChangeArrowheads="1"/>
          </p:cNvSpPr>
          <p:nvPr/>
        </p:nvSpPr>
        <p:spPr bwMode="auto">
          <a:xfrm>
            <a:off x="5724525" y="4652963"/>
            <a:ext cx="2919413" cy="1441450"/>
          </a:xfrm>
          <a:prstGeom prst="rect">
            <a:avLst/>
          </a:prstGeom>
          <a:solidFill>
            <a:schemeClr val="bg1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 u="sng"/>
              <a:t>Plánovací fáze zakázky</a:t>
            </a:r>
            <a:endParaRPr lang="cs-CZ" altLang="x-none" sz="1400" b="1" u="sng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Plánování kapacit s moduly 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/>
              <a:t>s čísly plánu odbytu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=  spolehlivé plánování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600" b="1">
                <a:solidFill>
                  <a:srgbClr val="C00000"/>
                </a:solidFill>
              </a:rPr>
              <a:t>výsledku  a rozpočtu</a:t>
            </a:r>
            <a:endParaRPr lang="cs-CZ" altLang="x-none" sz="1800" b="1">
              <a:solidFill>
                <a:srgbClr val="C00000"/>
              </a:solidFill>
            </a:endParaRPr>
          </a:p>
        </p:txBody>
      </p:sp>
      <p:sp>
        <p:nvSpPr>
          <p:cNvPr id="49164" name="TextovéPole 14"/>
          <p:cNvSpPr txBox="1">
            <a:spLocks noChangeArrowheads="1"/>
          </p:cNvSpPr>
          <p:nvPr/>
        </p:nvSpPr>
        <p:spPr bwMode="auto">
          <a:xfrm>
            <a:off x="3214688" y="357188"/>
            <a:ext cx="5830887" cy="461962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2400" b="1"/>
              <a:t>PŘEHLEDNOST, JISTOTA, KONTROLA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Úspora nákladů</a:t>
            </a:r>
          </a:p>
          <a:p>
            <a:pPr eaLnBrk="1" hangingPunct="1"/>
            <a:r>
              <a:rPr lang="cs-CZ" altLang="x-none"/>
              <a:t>Redukce komplexnosti</a:t>
            </a:r>
          </a:p>
          <a:p>
            <a:pPr eaLnBrk="1" hangingPunct="1"/>
            <a:r>
              <a:rPr lang="cs-CZ" altLang="x-none"/>
              <a:t>Zvýšení transparence</a:t>
            </a:r>
          </a:p>
          <a:p>
            <a:pPr eaLnBrk="1" hangingPunct="1"/>
            <a:r>
              <a:rPr lang="cs-CZ" altLang="x-none"/>
              <a:t>Zvýšení kalkulovatelnosti</a:t>
            </a:r>
          </a:p>
          <a:p>
            <a:pPr eaLnBrk="1" hangingPunct="1"/>
            <a:r>
              <a:rPr lang="cs-CZ" altLang="x-none"/>
              <a:t>Zvýšení schopnosti plánovat</a:t>
            </a:r>
          </a:p>
          <a:p>
            <a:pPr eaLnBrk="1" hangingPunct="1"/>
            <a:r>
              <a:rPr lang="cs-CZ" altLang="x-none"/>
              <a:t>Zvýšení spokojenosti zákazníků</a:t>
            </a:r>
          </a:p>
          <a:p>
            <a:pPr eaLnBrk="1" hangingPunct="1"/>
            <a:r>
              <a:rPr lang="cs-CZ" altLang="x-none"/>
              <a:t>Zvýšení kvality výkonů</a:t>
            </a:r>
          </a:p>
          <a:p>
            <a:pPr eaLnBrk="1" hangingPunct="1"/>
            <a:r>
              <a:rPr lang="cs-CZ" altLang="x-none"/>
              <a:t>Lepší motivace zaměstnanců</a:t>
            </a:r>
          </a:p>
          <a:p>
            <a:pPr eaLnBrk="1" hangingPunct="1"/>
            <a:r>
              <a:rPr lang="cs-CZ" altLang="x-none"/>
              <a:t>Trvalé zavádění změn</a:t>
            </a:r>
          </a:p>
          <a:p>
            <a:pPr eaLnBrk="1" hangingPunct="1"/>
            <a:endParaRPr lang="cs-CZ" altLang="x-none"/>
          </a:p>
        </p:txBody>
      </p:sp>
      <p:sp>
        <p:nvSpPr>
          <p:cNvPr id="51202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F9276-C78B-C045-BFDB-25547D8177C4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Efekty lean administrativy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eaLnBrk="1" hangingPunct="1">
              <a:lnSpc>
                <a:spcPct val="80000"/>
              </a:lnSpc>
              <a:buFont typeface="Lucida Sans Unicode" charset="0"/>
              <a:buAutoNum type="arabicPeriod"/>
            </a:pPr>
            <a:r>
              <a:rPr lang="cs-CZ" altLang="x-none" sz="2000" dirty="0"/>
              <a:t>Co je to </a:t>
            </a:r>
            <a:r>
              <a:rPr lang="cs-CZ" altLang="x-none" sz="2000" dirty="0" err="1"/>
              <a:t>Lean</a:t>
            </a:r>
            <a:r>
              <a:rPr lang="cs-CZ" altLang="x-none" sz="2000" dirty="0"/>
              <a:t> management (štíhlý management) a jak se vztahuje k administrativním a obchodním činnostem – v čem nám může ušetřit náklady a jaký další užitek z něj plyne pro organizace</a:t>
            </a:r>
          </a:p>
          <a:p>
            <a:pPr marL="623888" indent="-514350" eaLnBrk="1" hangingPunct="1">
              <a:lnSpc>
                <a:spcPct val="80000"/>
              </a:lnSpc>
              <a:buFont typeface="Lucida Sans Unicode" charset="0"/>
              <a:buAutoNum type="arabicPeriod"/>
            </a:pPr>
            <a:r>
              <a:rPr lang="cs-CZ" altLang="x-none" sz="2000" dirty="0"/>
              <a:t>7 +1 druhů plýtvání v administrativních procesech</a:t>
            </a:r>
          </a:p>
          <a:p>
            <a:pPr marL="623888" indent="-514350" eaLnBrk="1" hangingPunct="1">
              <a:lnSpc>
                <a:spcPct val="80000"/>
              </a:lnSpc>
              <a:buFont typeface="Lucida Sans Unicode" charset="0"/>
              <a:buAutoNum type="arabicPeriod"/>
            </a:pPr>
            <a:r>
              <a:rPr lang="cs-CZ" altLang="x-none" sz="2000" b="1" dirty="0"/>
              <a:t>Analýza současného stavu</a:t>
            </a:r>
            <a:endParaRPr lang="cs-CZ" altLang="x-none" sz="17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Organizační analýza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Zakázková analýza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Analýza hodnotového toku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Analýza struktury činností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Analýza struktury informací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Vyhodnocení výsledků analýz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Přijetí opatření</a:t>
            </a:r>
            <a:endParaRPr lang="cs-CZ" altLang="x-none" sz="1300" dirty="0"/>
          </a:p>
          <a:p>
            <a:pPr marL="1087438" lvl="2" indent="-457200" eaLnBrk="1" hangingPunct="1">
              <a:lnSpc>
                <a:spcPct val="80000"/>
              </a:lnSpc>
              <a:buFont typeface="Lucida Sans Unicode" charset="0"/>
              <a:buAutoNum type="alphaUcPeriod"/>
            </a:pPr>
            <a:r>
              <a:rPr lang="cs-CZ" altLang="x-none" sz="1500" b="1" dirty="0"/>
              <a:t>Definování cílů</a:t>
            </a:r>
            <a:endParaRPr lang="cs-CZ" altLang="x-none" sz="1300" dirty="0"/>
          </a:p>
          <a:p>
            <a:pPr marL="623888" indent="-514350" eaLnBrk="1" hangingPunct="1">
              <a:lnSpc>
                <a:spcPct val="80000"/>
              </a:lnSpc>
              <a:buFont typeface="Lucida Sans Unicode" charset="0"/>
              <a:buAutoNum type="arabicPeriod"/>
            </a:pPr>
            <a:r>
              <a:rPr lang="cs-CZ" altLang="x-none" sz="2000" b="1" dirty="0"/>
              <a:t>10-ti bodový plán pro optimalizaci podnikových </a:t>
            </a:r>
            <a:r>
              <a:rPr lang="cs-CZ" altLang="x-none" sz="2000" b="1" dirty="0" smtClean="0"/>
              <a:t>procesů</a:t>
            </a:r>
            <a:endParaRPr lang="cs-CZ" altLang="x-none" sz="1700" dirty="0"/>
          </a:p>
        </p:txBody>
      </p:sp>
      <p:sp>
        <p:nvSpPr>
          <p:cNvPr id="17410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677DD5-07DC-D241-9B2F-E9F261E8009C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/>
              <a:t>Program semináře: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Krok analýzy:</a:t>
            </a:r>
            <a:br>
              <a:rPr lang="cs-CZ" dirty="0" smtClean="0"/>
            </a:br>
            <a:r>
              <a:rPr lang="cs-CZ" sz="4400" dirty="0" smtClean="0"/>
              <a:t>Analýza struktury organizace </a:t>
            </a:r>
            <a:endParaRPr lang="cs-CZ" sz="4400" dirty="0"/>
          </a:p>
        </p:txBody>
      </p:sp>
      <p:sp>
        <p:nvSpPr>
          <p:cNvPr id="53250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altLang="x-none" sz="1900"/>
              <a:t>Jak vypadá vaše organizace/oddělení?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r>
              <a:rPr lang="cs-CZ" altLang="x-none" sz="1900"/>
              <a:t>Organizace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r>
              <a:rPr lang="cs-CZ" altLang="x-none" sz="1900"/>
              <a:t>Personál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r>
              <a:rPr lang="cs-CZ" altLang="x-none" sz="1900"/>
              <a:t>Zákazníci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r>
              <a:rPr lang="cs-CZ" altLang="x-none" sz="1900"/>
              <a:t>Konkurence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r>
              <a:rPr lang="cs-CZ" altLang="x-none" sz="1900"/>
              <a:t>Silné a slabé stránky: SWOT Analýza</a:t>
            </a:r>
          </a:p>
          <a:p>
            <a:pPr marR="0" algn="l" eaLnBrk="1" hangingPunct="1">
              <a:lnSpc>
                <a:spcPct val="80000"/>
              </a:lnSpc>
            </a:pPr>
            <a:endParaRPr lang="cs-CZ" altLang="x-none" sz="1900"/>
          </a:p>
          <a:p>
            <a:pPr marR="0" algn="l" eaLnBrk="1" hangingPunct="1">
              <a:lnSpc>
                <a:spcPct val="80000"/>
              </a:lnSpc>
            </a:pPr>
            <a:r>
              <a:rPr lang="cs-CZ" altLang="x-none" sz="1900"/>
              <a:t>Přeměna výsledků do cílů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endParaRPr lang="cs-CZ" altLang="x-none" sz="1900"/>
          </a:p>
        </p:txBody>
      </p:sp>
      <p:sp>
        <p:nvSpPr>
          <p:cNvPr id="53251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E2A1A9-A348-CB40-8326-FC3E73CE2FA8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Jaké funkce (činnosti) organizace musí zajišťovat?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Jaké je členění organizace?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Jaké jsou funkce zaměstnanců?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Jaké existují hierarchické roviny?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Jak jsou přiřazeni zaměstnanci k řídícím liniím?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Zdroj: </a:t>
            </a:r>
            <a:r>
              <a:rPr lang="cs-CZ" dirty="0" smtClean="0"/>
              <a:t>organigramy, </a:t>
            </a:r>
            <a:r>
              <a:rPr lang="cs-CZ" dirty="0" smtClean="0"/>
              <a:t>organizační směrnice, pracovní náplně, workshopy a pohovory se zaměstnanci …</a:t>
            </a:r>
            <a:endParaRPr lang="cs-CZ" dirty="0"/>
          </a:p>
        </p:txBody>
      </p:sp>
      <p:sp>
        <p:nvSpPr>
          <p:cNvPr id="55298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C0D70E-5054-6E44-A9DE-B65097BCB644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potřebujeme zjistit </a:t>
            </a:r>
            <a:br>
              <a:rPr lang="cs-CZ" dirty="0" smtClean="0"/>
            </a:br>
            <a:r>
              <a:rPr lang="cs-CZ" dirty="0" smtClean="0"/>
              <a:t>o organizaci?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Důležitým faktorem celkových nákladů jsou personální náklady.</a:t>
            </a:r>
          </a:p>
          <a:p>
            <a:pPr eaLnBrk="1" hangingPunct="1"/>
            <a:r>
              <a:rPr lang="cs-CZ" altLang="x-none"/>
              <a:t>Zjistěte jaké jsou hodinové sazby zaměstnanců a jaký je jejich podíl na celkových nákladech.</a:t>
            </a:r>
          </a:p>
          <a:p>
            <a:pPr eaLnBrk="1" hangingPunct="1">
              <a:buFont typeface="Wingdings 3" charset="2"/>
              <a:buNone/>
            </a:pPr>
            <a:r>
              <a:rPr lang="cs-CZ" altLang="x-none"/>
              <a:t>Příklad:</a:t>
            </a:r>
          </a:p>
          <a:p>
            <a:pPr eaLnBrk="1" hangingPunct="1">
              <a:buFont typeface="Wingdings 3" charset="2"/>
              <a:buNone/>
            </a:pPr>
            <a:endParaRPr lang="cs-CZ" altLang="x-none"/>
          </a:p>
        </p:txBody>
      </p:sp>
      <p:sp>
        <p:nvSpPr>
          <p:cNvPr id="57346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0ACFAE-F09F-3648-97E3-3D7796663F66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potřebujeme vědět o personálu?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42938" y="4143375"/>
          <a:ext cx="7929562" cy="2125746"/>
        </p:xfrm>
        <a:graphic>
          <a:graphicData uri="http://schemas.openxmlformats.org/drawingml/2006/table">
            <a:tbl>
              <a:tblPr/>
              <a:tblGrid>
                <a:gridCol w="2286000"/>
                <a:gridCol w="2786062"/>
                <a:gridCol w="2857500"/>
              </a:tblGrid>
              <a:tr h="37142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charset="0"/>
                        </a:rPr>
                        <a:t>Oddělení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charset="0"/>
                        </a:rPr>
                        <a:t>Místo/funkce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charset="0"/>
                        </a:rPr>
                        <a:t>Hodinová sazba v  Euro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2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Služby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servisní technik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44,80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2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Správa tech. Služ.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zmocněnec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63,20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63998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Tech. vedení  zakázek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 manažer zakázky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65,80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2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Služby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správce budov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</a:rPr>
                        <a:t>55,20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u="sng" dirty="0" smtClean="0"/>
              <a:t>Disponibilita: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Kdy budou potřebovat náš výkon?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V nejkratším možném období.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Později – ke konci akceptovaného období.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u="sng" dirty="0" smtClean="0"/>
              <a:t>Kvalita: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Jaké máte požadavky s ohledem na: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Spolehlivost dodávky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Kvalitu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Informace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Dodací podmínky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u="sng" dirty="0" smtClean="0"/>
              <a:t>Náklady: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Jakou cenu jste připraveni zaplatit?</a:t>
            </a:r>
          </a:p>
          <a:p>
            <a:pPr lvl="3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Cena/náklady</a:t>
            </a:r>
            <a:endParaRPr lang="cs-CZ" dirty="0"/>
          </a:p>
        </p:txBody>
      </p:sp>
      <p:sp>
        <p:nvSpPr>
          <p:cNvPr id="59394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D58635-A193-AE44-AE95-314CD9BA6AEE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potřebujeme vědět o zákaznících?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15125" y="1857375"/>
            <a:ext cx="2071688" cy="3500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Vyžaduje pohovory s interními nebo externími zákazníky.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Získané informace mohou posloužit jako minimální cíle projektů.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Data zaznamenávejte.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Jaké služby jsou nabízeny?</a:t>
            </a:r>
          </a:p>
          <a:p>
            <a:pPr eaLnBrk="1" hangingPunct="1"/>
            <a:r>
              <a:rPr lang="cs-CZ" altLang="x-none"/>
              <a:t>Jaké balíčky služeb jsou spojovány?</a:t>
            </a:r>
          </a:p>
          <a:p>
            <a:pPr eaLnBrk="1" hangingPunct="1"/>
            <a:r>
              <a:rPr lang="cs-CZ" altLang="x-none"/>
              <a:t>S jakými cenami/náklady pracuje konkurence?</a:t>
            </a:r>
          </a:p>
        </p:txBody>
      </p:sp>
      <p:sp>
        <p:nvSpPr>
          <p:cNvPr id="61442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B12F4B-4B7F-2F4E-9CFF-08BF4BF82255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potřebujete vědět o konkurentech?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714875" y="3571875"/>
            <a:ext cx="4143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x-none" smtClean="0">
                <a:solidFill>
                  <a:srgbClr val="FFFFFF"/>
                </a:solidFill>
                <a:latin typeface="Lucida Sans Unicode" charset="0"/>
              </a:rPr>
              <a:t>Tato analýza může také posloužit při rozhodování : „udělat nebo koupit“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186" y="381000"/>
            <a:ext cx="7772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SWOT analýza organizace</a:t>
            </a:r>
          </a:p>
        </p:txBody>
      </p:sp>
      <p:graphicFrame>
        <p:nvGraphicFramePr>
          <p:cNvPr id="6166" name="Group 22"/>
          <p:cNvGraphicFramePr>
            <a:graphicFrameLocks noGrp="1"/>
          </p:cNvGraphicFramePr>
          <p:nvPr/>
        </p:nvGraphicFramePr>
        <p:xfrm>
          <a:off x="228600" y="1219200"/>
          <a:ext cx="8610600" cy="5015548"/>
        </p:xfrm>
        <a:graphic>
          <a:graphicData uri="http://schemas.openxmlformats.org/drawingml/2006/table">
            <a:tbl>
              <a:tblPr/>
              <a:tblGrid>
                <a:gridCol w="4267200"/>
                <a:gridCol w="43434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Silné stránky: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Slabé stránky: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281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Příležitosti: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Hrozby: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5975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x-none"/>
              <a:t>Na konci organizační analýzy můžete celkem věrně popsat aktuální model vaší organizace.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x-none"/>
              <a:t>V dalších krocích analýzy, kdy půjdete více do detailu, se můžete k organizační analýze vracet.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x-none"/>
              <a:t>Pro stanovování cílů projektu nám mohou opět posloužit faktory 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x-none"/>
              <a:t>Dostupnost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x-none"/>
              <a:t>Kvalita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x-none"/>
              <a:t>Personál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x-none"/>
              <a:t>Náklady </a:t>
            </a:r>
          </a:p>
          <a:p>
            <a:pPr eaLnBrk="1" hangingPunct="1">
              <a:lnSpc>
                <a:spcPct val="90000"/>
              </a:lnSpc>
            </a:pPr>
            <a:endParaRPr lang="cs-CZ" altLang="x-none"/>
          </a:p>
        </p:txBody>
      </p:sp>
      <p:sp>
        <p:nvSpPr>
          <p:cNvPr id="65538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2FAAE0-A17D-954C-BD5A-72202FEEFC99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cs-CZ" altLang="x-none" sz="100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Přeměna výsledků do cílů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Krok analýzy:</a:t>
            </a:r>
            <a:br>
              <a:rPr lang="cs-CZ" dirty="0" smtClean="0"/>
            </a:br>
            <a:r>
              <a:rPr lang="cs-CZ" sz="4400" dirty="0" smtClean="0"/>
              <a:t>Analýza struktury zakázek </a:t>
            </a:r>
            <a:endParaRPr lang="cs-CZ" sz="4400" dirty="0"/>
          </a:p>
        </p:txBody>
      </p:sp>
      <p:sp>
        <p:nvSpPr>
          <p:cNvPr id="67586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altLang="x-none" sz="2300"/>
              <a:t>O jakých množstvích hovoříme?</a:t>
            </a:r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x-none" sz="2300"/>
              <a:t>Identifikace, členění a seskupování produktů</a:t>
            </a:r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x-none" sz="2300"/>
              <a:t>Kritéria pro analýzu dat souvisejících se zakázkami</a:t>
            </a:r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x-none" sz="2300"/>
              <a:t>Lidé zodpovědní za proces (vlastníci procesů)</a:t>
            </a:r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x-none" sz="2300"/>
              <a:t>Analýza ABC</a:t>
            </a:r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altLang="x-none" sz="2300"/>
              <a:t>Analýza XYZ</a:t>
            </a:r>
          </a:p>
          <a:p>
            <a:pPr marR="0" algn="l" eaLnBrk="1" hangingPunct="1">
              <a:lnSpc>
                <a:spcPct val="80000"/>
              </a:lnSpc>
              <a:buFont typeface="Wingdings 3" charset="2"/>
              <a:buAutoNum type="alphaLcParenR"/>
            </a:pPr>
            <a:endParaRPr lang="cs-CZ" altLang="x-none" sz="2300"/>
          </a:p>
        </p:txBody>
      </p:sp>
      <p:sp>
        <p:nvSpPr>
          <p:cNvPr id="67587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61F440-0E35-5E47-B3C3-265FEDD0554C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Jaké produkty odebírají vaši zákazníci?</a:t>
            </a:r>
          </a:p>
          <a:p>
            <a:pPr eaLnBrk="1" hangingPunct="1"/>
            <a:r>
              <a:rPr lang="cs-CZ" altLang="x-none"/>
              <a:t>V jakém objemu?</a:t>
            </a:r>
          </a:p>
          <a:p>
            <a:pPr eaLnBrk="1" hangingPunct="1"/>
            <a:r>
              <a:rPr lang="cs-CZ" altLang="x-none"/>
              <a:t>Jak pravidelně to dělají?</a:t>
            </a:r>
          </a:p>
          <a:p>
            <a:pPr eaLnBrk="1" hangingPunct="1"/>
            <a:endParaRPr lang="cs-CZ" altLang="x-none"/>
          </a:p>
          <a:p>
            <a:pPr eaLnBrk="1" hangingPunct="1">
              <a:buFont typeface="Wingdings 3" charset="2"/>
              <a:buNone/>
            </a:pPr>
            <a:r>
              <a:rPr lang="cs-CZ" altLang="x-none"/>
              <a:t>Cílem této analýzy je identifikace hlavních služeb vaší organizace, které chcete optimalizovat .</a:t>
            </a:r>
          </a:p>
          <a:p>
            <a:pPr eaLnBrk="1" hangingPunct="1">
              <a:buFont typeface="Wingdings 3" charset="2"/>
              <a:buNone/>
            </a:pPr>
            <a:r>
              <a:rPr lang="cs-CZ" altLang="x-none"/>
              <a:t>A dále jejich rozčlenění podle priorit.</a:t>
            </a:r>
          </a:p>
          <a:p>
            <a:pPr eaLnBrk="1" hangingPunct="1">
              <a:buFont typeface="Wingdings 3" charset="2"/>
              <a:buNone/>
            </a:pPr>
            <a:r>
              <a:rPr lang="cs-CZ" altLang="x-none"/>
              <a:t>Určitě budete chtít nejdříve optimalizovat ty procesy, které vedou k hlavním produktům.</a:t>
            </a:r>
          </a:p>
        </p:txBody>
      </p:sp>
      <p:sp>
        <p:nvSpPr>
          <p:cNvPr id="69634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24511C-E089-0E4F-9720-1C080131A1D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Identifikace, členění a seskupování produktů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Podle produktů (čísla produktů, skupiny …)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Objem zakázky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Vynaložení času na vlastní výkon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Materiály na cizí výkony či materiálové náklady zakázky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Časová kritéria jako doba zahájení, období zpracování nebo ukončení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Zákaznická data (čísla klientů, skupiny klientů)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Dodatečné údaje z obsahu zakázky, druh zakázky, způsob placení, místo zakázky atd.</a:t>
            </a:r>
            <a:endParaRPr lang="cs-CZ" dirty="0"/>
          </a:p>
        </p:txBody>
      </p:sp>
      <p:sp>
        <p:nvSpPr>
          <p:cNvPr id="71682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698BAC-3A87-834F-8EBC-EB05B205E3D9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Kritéria pro analýzu dat souvisejících se zakázkami: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Důležité pojmy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714375" y="1357313"/>
            <a:ext cx="7500938" cy="1214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/>
              <a:t>Proces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3429000" y="2286000"/>
            <a:ext cx="2143125" cy="1071563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Činnost</a:t>
            </a:r>
          </a:p>
        </p:txBody>
      </p:sp>
      <p:sp>
        <p:nvSpPr>
          <p:cNvPr id="6" name="Obdélník 5"/>
          <p:cNvSpPr/>
          <p:nvPr/>
        </p:nvSpPr>
        <p:spPr>
          <a:xfrm>
            <a:off x="714375" y="2500313"/>
            <a:ext cx="2571750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Vstupy</a:t>
            </a:r>
          </a:p>
        </p:txBody>
      </p:sp>
      <p:sp>
        <p:nvSpPr>
          <p:cNvPr id="7" name="Obdélník 6"/>
          <p:cNvSpPr/>
          <p:nvPr/>
        </p:nvSpPr>
        <p:spPr>
          <a:xfrm>
            <a:off x="5643563" y="2500313"/>
            <a:ext cx="2571750" cy="6429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Výstupy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714375" y="3571875"/>
            <a:ext cx="7500938" cy="1214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dirty="0"/>
              <a:t>Podnikový proces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3429000" y="4500563"/>
            <a:ext cx="2143125" cy="192881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Člověk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Technika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/>
              <a:t>organizace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14375" y="4714875"/>
            <a:ext cx="2571750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Přání a potřeby zákazníků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643563" y="4714875"/>
            <a:ext cx="2571750" cy="15001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Spokojenost zákazníků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357188" y="3500438"/>
            <a:ext cx="821531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Zástupný symbol pro číslo snímku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4F3768-1C71-B644-B77D-E68E3004A911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Do tabulky pro analýzu obchodních případů doporučujeme zahrnout i lidi zodpovědné za proces (vlastníky procesů).</a:t>
            </a:r>
          </a:p>
          <a:p>
            <a:pPr eaLnBrk="1" hangingPunct="1"/>
            <a:r>
              <a:rPr lang="cs-CZ" altLang="x-none"/>
              <a:t>Identifikujte tedy funkce v organizaci, které v průběhu obchodního případu, produkt zpracovávají.</a:t>
            </a:r>
          </a:p>
        </p:txBody>
      </p:sp>
      <p:sp>
        <p:nvSpPr>
          <p:cNvPr id="73730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68ACA2-1DD7-E74A-A122-E512C4E5E2FC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Lidé zodpovědní za proces (vlastníci procesů)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Analýza ABC pro objem a četnost zahrnuje následující kroky:</a:t>
            </a:r>
          </a:p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lphaLcParenR"/>
              <a:defRPr/>
            </a:pPr>
            <a:r>
              <a:rPr lang="cs-CZ" dirty="0" smtClean="0"/>
              <a:t>Rozčlenění zakázek podle objemu případně četnosti</a:t>
            </a:r>
          </a:p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lphaLcParenR"/>
              <a:defRPr/>
            </a:pPr>
            <a:r>
              <a:rPr lang="cs-CZ" dirty="0" smtClean="0"/>
              <a:t>Kumulace procentuálních podílů</a:t>
            </a:r>
          </a:p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lphaLcParenR"/>
              <a:defRPr/>
            </a:pPr>
            <a:r>
              <a:rPr lang="cs-CZ" dirty="0" smtClean="0"/>
              <a:t>Identifikace produktů A </a:t>
            </a:r>
            <a:r>
              <a:rPr lang="cs-CZ" dirty="0" err="1" smtClean="0"/>
              <a:t>a</a:t>
            </a:r>
            <a:r>
              <a:rPr lang="cs-CZ" dirty="0" smtClean="0"/>
              <a:t> B prostřednictvím vymezených hranic.</a:t>
            </a:r>
          </a:p>
          <a:p>
            <a:pPr marL="624078" indent="-514350" eaLnBrk="1" fontAlgn="auto" hangingPunct="1">
              <a:spcAft>
                <a:spcPts val="0"/>
              </a:spcAft>
              <a:buFont typeface="Wingdings 3"/>
              <a:buAutoNum type="alphaLcParenR"/>
              <a:defRPr/>
            </a:pPr>
            <a:r>
              <a:rPr lang="cs-CZ" dirty="0" smtClean="0"/>
              <a:t>Porovnání obou výsledků pomocí matice priorit</a:t>
            </a:r>
            <a:endParaRPr lang="cs-CZ" dirty="0"/>
          </a:p>
        </p:txBody>
      </p:sp>
      <p:sp>
        <p:nvSpPr>
          <p:cNvPr id="75778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B37F9D-9DCF-EE4F-9EBE-25AB0263177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 ABC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Cílem analýzy XYZ je rozdělení obchodních případů podle pravidelnosti. Za tímto účelem byly vytvořeny tři kategorie: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X-produkty = pravidelné obchodní případy, které se uskutečňují s velkou pravděpodobností v pravidelných periodách (např. 1 rok)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Y – produkty = obchodní případy, které se vyskytují nepravidelně a mají střední předpověditelnost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Z- produkty = obchodní případy, které se dějí sporadicky bez rozpoznatelné opakovatelnosti.</a:t>
            </a:r>
            <a:endParaRPr lang="cs-CZ" dirty="0"/>
          </a:p>
        </p:txBody>
      </p:sp>
      <p:sp>
        <p:nvSpPr>
          <p:cNvPr id="77826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02793D-AAC3-2542-8D91-44D8CE6A6FCE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 XYZ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0247EF-A5FD-AB48-834C-FD31C21778F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cs-CZ" altLang="x-none" sz="1000"/>
          </a:p>
        </p:txBody>
      </p:sp>
      <p:sp>
        <p:nvSpPr>
          <p:cNvPr id="5" name="Nadpis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Digram pro analýzu XYZ</a:t>
            </a:r>
            <a:endParaRPr lang="cs-CZ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428625" y="5929313"/>
            <a:ext cx="8215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 flipH="1" flipV="1">
            <a:off x="-1608931" y="3893344"/>
            <a:ext cx="40735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71438" y="1285875"/>
            <a:ext cx="1285875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Potřeba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643813" y="6072188"/>
            <a:ext cx="1285875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Potřeba</a:t>
            </a:r>
          </a:p>
        </p:txBody>
      </p:sp>
      <p:sp>
        <p:nvSpPr>
          <p:cNvPr id="12" name="Volný tvar 11"/>
          <p:cNvSpPr/>
          <p:nvPr/>
        </p:nvSpPr>
        <p:spPr>
          <a:xfrm>
            <a:off x="485775" y="4121150"/>
            <a:ext cx="8104188" cy="320675"/>
          </a:xfrm>
          <a:custGeom>
            <a:avLst/>
            <a:gdLst>
              <a:gd name="connsiteX0" fmla="*/ 0 w 8103141"/>
              <a:gd name="connsiteY0" fmla="*/ 295072 h 321013"/>
              <a:gd name="connsiteX1" fmla="*/ 914400 w 8103141"/>
              <a:gd name="connsiteY1" fmla="*/ 3243 h 321013"/>
              <a:gd name="connsiteX2" fmla="*/ 2120630 w 8103141"/>
              <a:gd name="connsiteY2" fmla="*/ 314528 h 321013"/>
              <a:gd name="connsiteX3" fmla="*/ 2120630 w 8103141"/>
              <a:gd name="connsiteY3" fmla="*/ 314528 h 321013"/>
              <a:gd name="connsiteX4" fmla="*/ 3540868 w 8103141"/>
              <a:gd name="connsiteY4" fmla="*/ 81064 h 321013"/>
              <a:gd name="connsiteX5" fmla="*/ 4844374 w 8103141"/>
              <a:gd name="connsiteY5" fmla="*/ 314528 h 321013"/>
              <a:gd name="connsiteX6" fmla="*/ 6653719 w 8103141"/>
              <a:gd name="connsiteY6" fmla="*/ 42153 h 321013"/>
              <a:gd name="connsiteX7" fmla="*/ 7898860 w 8103141"/>
              <a:gd name="connsiteY7" fmla="*/ 275617 h 321013"/>
              <a:gd name="connsiteX8" fmla="*/ 7879404 w 8103141"/>
              <a:gd name="connsiteY8" fmla="*/ 275617 h 321013"/>
              <a:gd name="connsiteX9" fmla="*/ 7879404 w 8103141"/>
              <a:gd name="connsiteY9" fmla="*/ 275617 h 321013"/>
              <a:gd name="connsiteX10" fmla="*/ 7918315 w 8103141"/>
              <a:gd name="connsiteY10" fmla="*/ 217251 h 32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103141" h="321013">
                <a:moveTo>
                  <a:pt x="0" y="295072"/>
                </a:moveTo>
                <a:cubicBezTo>
                  <a:pt x="280481" y="147536"/>
                  <a:pt x="560962" y="0"/>
                  <a:pt x="914400" y="3243"/>
                </a:cubicBezTo>
                <a:cubicBezTo>
                  <a:pt x="1267838" y="6486"/>
                  <a:pt x="2120630" y="314528"/>
                  <a:pt x="2120630" y="314528"/>
                </a:cubicBezTo>
                <a:lnTo>
                  <a:pt x="2120630" y="314528"/>
                </a:lnTo>
                <a:cubicBezTo>
                  <a:pt x="2357336" y="275617"/>
                  <a:pt x="3086911" y="81064"/>
                  <a:pt x="3540868" y="81064"/>
                </a:cubicBezTo>
                <a:cubicBezTo>
                  <a:pt x="3994825" y="81064"/>
                  <a:pt x="4325566" y="321013"/>
                  <a:pt x="4844374" y="314528"/>
                </a:cubicBezTo>
                <a:cubicBezTo>
                  <a:pt x="5363182" y="308043"/>
                  <a:pt x="6144638" y="48638"/>
                  <a:pt x="6653719" y="42153"/>
                </a:cubicBezTo>
                <a:cubicBezTo>
                  <a:pt x="7162800" y="35668"/>
                  <a:pt x="7694579" y="236706"/>
                  <a:pt x="7898860" y="275617"/>
                </a:cubicBezTo>
                <a:cubicBezTo>
                  <a:pt x="8103141" y="314528"/>
                  <a:pt x="7879404" y="275617"/>
                  <a:pt x="7879404" y="275617"/>
                </a:cubicBezTo>
                <a:lnTo>
                  <a:pt x="7879404" y="275617"/>
                </a:lnTo>
                <a:lnTo>
                  <a:pt x="7918315" y="217251"/>
                </a:ln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466725" y="2674938"/>
            <a:ext cx="8132763" cy="1624012"/>
          </a:xfrm>
          <a:custGeom>
            <a:avLst/>
            <a:gdLst>
              <a:gd name="connsiteX0" fmla="*/ 0 w 8132323"/>
              <a:gd name="connsiteY0" fmla="*/ 963038 h 1624518"/>
              <a:gd name="connsiteX1" fmla="*/ 2529191 w 8132323"/>
              <a:gd name="connsiteY1" fmla="*/ 107004 h 1624518"/>
              <a:gd name="connsiteX2" fmla="*/ 4241259 w 8132323"/>
              <a:gd name="connsiteY2" fmla="*/ 1605063 h 1624518"/>
              <a:gd name="connsiteX3" fmla="*/ 7237378 w 8132323"/>
              <a:gd name="connsiteY3" fmla="*/ 223736 h 1624518"/>
              <a:gd name="connsiteX4" fmla="*/ 7237378 w 8132323"/>
              <a:gd name="connsiteY4" fmla="*/ 223736 h 1624518"/>
              <a:gd name="connsiteX5" fmla="*/ 8132323 w 8132323"/>
              <a:gd name="connsiteY5" fmla="*/ 671208 h 1624518"/>
              <a:gd name="connsiteX6" fmla="*/ 8132323 w 8132323"/>
              <a:gd name="connsiteY6" fmla="*/ 671208 h 1624518"/>
              <a:gd name="connsiteX7" fmla="*/ 7879404 w 8132323"/>
              <a:gd name="connsiteY7" fmla="*/ 535021 h 162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32323" h="1624518">
                <a:moveTo>
                  <a:pt x="0" y="963038"/>
                </a:moveTo>
                <a:cubicBezTo>
                  <a:pt x="911157" y="481519"/>
                  <a:pt x="1822315" y="0"/>
                  <a:pt x="2529191" y="107004"/>
                </a:cubicBezTo>
                <a:cubicBezTo>
                  <a:pt x="3236067" y="214008"/>
                  <a:pt x="3456561" y="1585608"/>
                  <a:pt x="4241259" y="1605063"/>
                </a:cubicBezTo>
                <a:cubicBezTo>
                  <a:pt x="5025957" y="1624518"/>
                  <a:pt x="7237378" y="223736"/>
                  <a:pt x="7237378" y="223736"/>
                </a:cubicBezTo>
                <a:lnTo>
                  <a:pt x="7237378" y="223736"/>
                </a:lnTo>
                <a:lnTo>
                  <a:pt x="8132323" y="671208"/>
                </a:lnTo>
                <a:lnTo>
                  <a:pt x="8132323" y="671208"/>
                </a:lnTo>
                <a:lnTo>
                  <a:pt x="7879404" y="53502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447675" y="1495425"/>
            <a:ext cx="8132763" cy="4159250"/>
          </a:xfrm>
          <a:custGeom>
            <a:avLst/>
            <a:gdLst>
              <a:gd name="connsiteX0" fmla="*/ 0 w 8132324"/>
              <a:gd name="connsiteY0" fmla="*/ 3252281 h 4160196"/>
              <a:gd name="connsiteX1" fmla="*/ 1186775 w 8132324"/>
              <a:gd name="connsiteY1" fmla="*/ 3621932 h 4160196"/>
              <a:gd name="connsiteX2" fmla="*/ 2354094 w 8132324"/>
              <a:gd name="connsiteY2" fmla="*/ 22698 h 4160196"/>
              <a:gd name="connsiteX3" fmla="*/ 2937754 w 8132324"/>
              <a:gd name="connsiteY3" fmla="*/ 3485745 h 4160196"/>
              <a:gd name="connsiteX4" fmla="*/ 3813243 w 8132324"/>
              <a:gd name="connsiteY4" fmla="*/ 3310647 h 4160196"/>
              <a:gd name="connsiteX5" fmla="*/ 4377447 w 8132324"/>
              <a:gd name="connsiteY5" fmla="*/ 3485745 h 4160196"/>
              <a:gd name="connsiteX6" fmla="*/ 5038928 w 8132324"/>
              <a:gd name="connsiteY6" fmla="*/ 3116094 h 4160196"/>
              <a:gd name="connsiteX7" fmla="*/ 5505856 w 8132324"/>
              <a:gd name="connsiteY7" fmla="*/ 3388468 h 4160196"/>
              <a:gd name="connsiteX8" fmla="*/ 7587575 w 8132324"/>
              <a:gd name="connsiteY8" fmla="*/ 2240604 h 4160196"/>
              <a:gd name="connsiteX9" fmla="*/ 8132324 w 8132324"/>
              <a:gd name="connsiteY9" fmla="*/ 2668621 h 4160196"/>
              <a:gd name="connsiteX10" fmla="*/ 8132324 w 8132324"/>
              <a:gd name="connsiteY10" fmla="*/ 2668621 h 4160196"/>
              <a:gd name="connsiteX11" fmla="*/ 7782128 w 8132324"/>
              <a:gd name="connsiteY11" fmla="*/ 2532434 h 4160196"/>
              <a:gd name="connsiteX12" fmla="*/ 7782128 w 8132324"/>
              <a:gd name="connsiteY12" fmla="*/ 2532434 h 4160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32324" h="4160196">
                <a:moveTo>
                  <a:pt x="0" y="3252281"/>
                </a:moveTo>
                <a:cubicBezTo>
                  <a:pt x="397213" y="3706238"/>
                  <a:pt x="794426" y="4160196"/>
                  <a:pt x="1186775" y="3621932"/>
                </a:cubicBezTo>
                <a:cubicBezTo>
                  <a:pt x="1579124" y="3083668"/>
                  <a:pt x="2062264" y="45396"/>
                  <a:pt x="2354094" y="22698"/>
                </a:cubicBezTo>
                <a:cubicBezTo>
                  <a:pt x="2645924" y="0"/>
                  <a:pt x="2694563" y="2937754"/>
                  <a:pt x="2937754" y="3485745"/>
                </a:cubicBezTo>
                <a:cubicBezTo>
                  <a:pt x="3180945" y="4033736"/>
                  <a:pt x="3573294" y="3310647"/>
                  <a:pt x="3813243" y="3310647"/>
                </a:cubicBezTo>
                <a:cubicBezTo>
                  <a:pt x="4053192" y="3310647"/>
                  <a:pt x="4173166" y="3518171"/>
                  <a:pt x="4377447" y="3485745"/>
                </a:cubicBezTo>
                <a:cubicBezTo>
                  <a:pt x="4581728" y="3453320"/>
                  <a:pt x="4850860" y="3132307"/>
                  <a:pt x="5038928" y="3116094"/>
                </a:cubicBezTo>
                <a:cubicBezTo>
                  <a:pt x="5226996" y="3099881"/>
                  <a:pt x="5081082" y="3534383"/>
                  <a:pt x="5505856" y="3388468"/>
                </a:cubicBezTo>
                <a:cubicBezTo>
                  <a:pt x="5930630" y="3242553"/>
                  <a:pt x="7149830" y="2360579"/>
                  <a:pt x="7587575" y="2240604"/>
                </a:cubicBezTo>
                <a:cubicBezTo>
                  <a:pt x="8025320" y="2120630"/>
                  <a:pt x="8132324" y="2668621"/>
                  <a:pt x="8132324" y="2668621"/>
                </a:cubicBezTo>
                <a:lnTo>
                  <a:pt x="8132324" y="2668621"/>
                </a:lnTo>
                <a:lnTo>
                  <a:pt x="7782128" y="2532434"/>
                </a:lnTo>
                <a:lnTo>
                  <a:pt x="7782128" y="253243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7643813" y="4500563"/>
            <a:ext cx="571500" cy="642937"/>
          </a:xfrm>
          <a:prstGeom prst="ellips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X</a:t>
            </a:r>
          </a:p>
        </p:txBody>
      </p:sp>
      <p:sp>
        <p:nvSpPr>
          <p:cNvPr id="16" name="Elipsa 15"/>
          <p:cNvSpPr/>
          <p:nvPr/>
        </p:nvSpPr>
        <p:spPr>
          <a:xfrm>
            <a:off x="7000875" y="2357438"/>
            <a:ext cx="571500" cy="64293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Y</a:t>
            </a:r>
          </a:p>
        </p:txBody>
      </p:sp>
      <p:sp>
        <p:nvSpPr>
          <p:cNvPr id="17" name="Elipsa 16"/>
          <p:cNvSpPr/>
          <p:nvPr/>
        </p:nvSpPr>
        <p:spPr>
          <a:xfrm>
            <a:off x="3214688" y="1357313"/>
            <a:ext cx="571500" cy="642937"/>
          </a:xfrm>
          <a:prstGeom prst="ellips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Krok analýzy:</a:t>
            </a:r>
            <a:br>
              <a:rPr lang="cs-CZ" dirty="0" smtClean="0"/>
            </a:br>
            <a:r>
              <a:rPr lang="cs-CZ" sz="4400" dirty="0" smtClean="0"/>
              <a:t>Analýza toku hodnoty </a:t>
            </a:r>
            <a:endParaRPr lang="cs-CZ" sz="4400" dirty="0"/>
          </a:p>
        </p:txBody>
      </p:sp>
      <p:sp>
        <p:nvSpPr>
          <p:cNvPr id="81922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/>
            <a:r>
              <a:rPr lang="cs-CZ" altLang="x-none"/>
              <a:t>Jak vznikají naše služby a administrativní produkty?</a:t>
            </a:r>
          </a:p>
          <a:p>
            <a:pPr marR="0" algn="l" eaLnBrk="1" hangingPunct="1">
              <a:buFont typeface="Wingdings 3" charset="2"/>
              <a:buAutoNum type="alphaLcParenR"/>
            </a:pPr>
            <a:endParaRPr lang="cs-CZ" altLang="x-none"/>
          </a:p>
        </p:txBody>
      </p:sp>
      <p:sp>
        <p:nvSpPr>
          <p:cNvPr id="81923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E60242-D1A4-0240-82DB-DAAEEB989064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Využití zákaznických dat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Zaznamenání funkcí/ pracovních pozic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Určení místa, které spouští proces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Zaznamenání základních kroků v procesu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Ohodnocení procesních kroků, rozhraní a informačních toků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Zahrnutí externího toku materiálu a toku služeb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Zaznamenání časové linie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Vyvození prvních opatření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Ověření analýzy dalšími lidmi na workshopu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Odhalení plýtvání</a:t>
            </a:r>
            <a:endParaRPr lang="cs-CZ" dirty="0"/>
          </a:p>
        </p:txBody>
      </p:sp>
      <p:sp>
        <p:nvSpPr>
          <p:cNvPr id="83970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0877F5-D097-714E-A959-154C93E01661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 toku hodnoty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858312" cy="439718"/>
          </a:xfrm>
          <a:solidFill>
            <a:srgbClr val="FFC00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Analýza toku hodnoty: proces realizace zakázky </a:t>
            </a:r>
            <a:endParaRPr lang="cs-CZ" sz="28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14313" y="642938"/>
          <a:ext cx="8858250" cy="5143500"/>
        </p:xfrm>
        <a:graphic>
          <a:graphicData uri="http://schemas.openxmlformats.org/drawingml/2006/table">
            <a:tbl>
              <a:tblPr/>
              <a:tblGrid>
                <a:gridCol w="434975"/>
                <a:gridCol w="8423275"/>
              </a:tblGrid>
              <a:tr h="809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8572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809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809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109537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86041" name="TextovéPole 7"/>
          <p:cNvSpPr txBox="1">
            <a:spLocks noChangeArrowheads="1"/>
          </p:cNvSpPr>
          <p:nvPr/>
        </p:nvSpPr>
        <p:spPr bwMode="auto">
          <a:xfrm rot="-5400000">
            <a:off x="-6350" y="4953000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 b="1">
                <a:solidFill>
                  <a:schemeClr val="bg1"/>
                </a:solidFill>
              </a:rPr>
              <a:t>Mobilní údržba</a:t>
            </a:r>
          </a:p>
        </p:txBody>
      </p:sp>
      <p:sp>
        <p:nvSpPr>
          <p:cNvPr id="86042" name="TextovéPole 8"/>
          <p:cNvSpPr txBox="1">
            <a:spLocks noChangeArrowheads="1"/>
          </p:cNvSpPr>
          <p:nvPr/>
        </p:nvSpPr>
        <p:spPr bwMode="auto">
          <a:xfrm rot="-5400000">
            <a:off x="83345" y="4060031"/>
            <a:ext cx="785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 b="1">
                <a:solidFill>
                  <a:schemeClr val="bg1"/>
                </a:solidFill>
              </a:rPr>
              <a:t>Správa budov</a:t>
            </a:r>
          </a:p>
        </p:txBody>
      </p:sp>
      <p:sp>
        <p:nvSpPr>
          <p:cNvPr id="86043" name="TextovéPole 9"/>
          <p:cNvSpPr txBox="1">
            <a:spLocks noChangeArrowheads="1"/>
          </p:cNvSpPr>
          <p:nvPr/>
        </p:nvSpPr>
        <p:spPr bwMode="auto">
          <a:xfrm rot="-5400000">
            <a:off x="-4762" y="3270250"/>
            <a:ext cx="1000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200" b="1">
                <a:solidFill>
                  <a:schemeClr val="bg1"/>
                </a:solidFill>
              </a:rPr>
              <a:t>Regionální zástupci</a:t>
            </a:r>
          </a:p>
        </p:txBody>
      </p:sp>
      <p:sp>
        <p:nvSpPr>
          <p:cNvPr id="86044" name="TextovéPole 10"/>
          <p:cNvSpPr txBox="1">
            <a:spLocks noChangeArrowheads="1"/>
          </p:cNvSpPr>
          <p:nvPr/>
        </p:nvSpPr>
        <p:spPr bwMode="auto">
          <a:xfrm rot="-5400000">
            <a:off x="-54768" y="2340768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200" b="1">
                <a:solidFill>
                  <a:schemeClr val="bg1"/>
                </a:solidFill>
              </a:rPr>
              <a:t>Management zakázky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14313" y="6072188"/>
            <a:ext cx="8786812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x-none" smtClean="0">
                <a:solidFill>
                  <a:srgbClr val="FFFFFF"/>
                </a:solidFill>
                <a:latin typeface="Lucida Sans Unicode" charset="0"/>
              </a:rPr>
              <a:t>Celková průběžná doba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14313" y="6500813"/>
            <a:ext cx="2643187" cy="2857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Doba procesu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071813" y="6500813"/>
            <a:ext cx="3000375" cy="3571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Doby přechodu mezi pozicemi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286500" y="6500813"/>
            <a:ext cx="2714625" cy="3571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/>
              <a:t>Zpětné dotazování a vícepráce</a:t>
            </a:r>
          </a:p>
        </p:txBody>
      </p:sp>
      <p:sp>
        <p:nvSpPr>
          <p:cNvPr id="86049" name="TextovéPole 15"/>
          <p:cNvSpPr txBox="1">
            <a:spLocks noChangeArrowheads="1"/>
          </p:cNvSpPr>
          <p:nvPr/>
        </p:nvSpPr>
        <p:spPr bwMode="auto">
          <a:xfrm>
            <a:off x="2786063" y="6416675"/>
            <a:ext cx="300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+</a:t>
            </a:r>
          </a:p>
        </p:txBody>
      </p:sp>
      <p:sp>
        <p:nvSpPr>
          <p:cNvPr id="86050" name="TextovéPole 16"/>
          <p:cNvSpPr txBox="1">
            <a:spLocks noChangeArrowheads="1"/>
          </p:cNvSpPr>
          <p:nvPr/>
        </p:nvSpPr>
        <p:spPr bwMode="auto">
          <a:xfrm>
            <a:off x="6000750" y="6488113"/>
            <a:ext cx="300038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+</a:t>
            </a:r>
          </a:p>
        </p:txBody>
      </p:sp>
      <p:grpSp>
        <p:nvGrpSpPr>
          <p:cNvPr id="86051" name="Group 117"/>
          <p:cNvGrpSpPr>
            <a:grpSpLocks noChangeAspect="1"/>
          </p:cNvGrpSpPr>
          <p:nvPr/>
        </p:nvGrpSpPr>
        <p:grpSpPr bwMode="auto">
          <a:xfrm>
            <a:off x="1425575" y="714375"/>
            <a:ext cx="717550" cy="357188"/>
            <a:chOff x="1978" y="1216"/>
            <a:chExt cx="695" cy="512"/>
          </a:xfrm>
        </p:grpSpPr>
        <p:sp>
          <p:nvSpPr>
            <p:cNvPr id="86158" name="Freeform 118"/>
            <p:cNvSpPr>
              <a:spLocks noChangeAspect="1"/>
            </p:cNvSpPr>
            <p:nvPr/>
          </p:nvSpPr>
          <p:spPr bwMode="blackWhite">
            <a:xfrm>
              <a:off x="1978" y="1216"/>
              <a:ext cx="695" cy="512"/>
            </a:xfrm>
            <a:custGeom>
              <a:avLst/>
              <a:gdLst>
                <a:gd name="T0" fmla="*/ 0 w 695"/>
                <a:gd name="T1" fmla="*/ 168 h 512"/>
                <a:gd name="T2" fmla="*/ 222 w 695"/>
                <a:gd name="T3" fmla="*/ 12 h 512"/>
                <a:gd name="T4" fmla="*/ 222 w 695"/>
                <a:gd name="T5" fmla="*/ 164 h 512"/>
                <a:gd name="T6" fmla="*/ 452 w 695"/>
                <a:gd name="T7" fmla="*/ 4 h 512"/>
                <a:gd name="T8" fmla="*/ 452 w 695"/>
                <a:gd name="T9" fmla="*/ 168 h 512"/>
                <a:gd name="T10" fmla="*/ 695 w 695"/>
                <a:gd name="T11" fmla="*/ 0 h 512"/>
                <a:gd name="T12" fmla="*/ 692 w 695"/>
                <a:gd name="T13" fmla="*/ 512 h 512"/>
                <a:gd name="T14" fmla="*/ 2 w 695"/>
                <a:gd name="T15" fmla="*/ 506 h 512"/>
                <a:gd name="T16" fmla="*/ 0 w 695"/>
                <a:gd name="T17" fmla="*/ 168 h 5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5"/>
                <a:gd name="T28" fmla="*/ 0 h 512"/>
                <a:gd name="T29" fmla="*/ 695 w 695"/>
                <a:gd name="T30" fmla="*/ 512 h 5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5" h="512">
                  <a:moveTo>
                    <a:pt x="0" y="168"/>
                  </a:moveTo>
                  <a:lnTo>
                    <a:pt x="222" y="12"/>
                  </a:lnTo>
                  <a:lnTo>
                    <a:pt x="222" y="164"/>
                  </a:lnTo>
                  <a:lnTo>
                    <a:pt x="452" y="4"/>
                  </a:lnTo>
                  <a:lnTo>
                    <a:pt x="452" y="168"/>
                  </a:lnTo>
                  <a:lnTo>
                    <a:pt x="695" y="0"/>
                  </a:lnTo>
                  <a:lnTo>
                    <a:pt x="692" y="512"/>
                  </a:lnTo>
                  <a:lnTo>
                    <a:pt x="2" y="506"/>
                  </a:lnTo>
                  <a:lnTo>
                    <a:pt x="0" y="168"/>
                  </a:lnTo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159" name="Text Box 119"/>
            <p:cNvSpPr txBox="1">
              <a:spLocks noChangeAspect="1" noChangeArrowheads="1"/>
            </p:cNvSpPr>
            <p:nvPr/>
          </p:nvSpPr>
          <p:spPr bwMode="blackWhite">
            <a:xfrm>
              <a:off x="1981" y="1446"/>
              <a:ext cx="661" cy="282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800">
                  <a:solidFill>
                    <a:schemeClr val="bg1"/>
                  </a:solidFill>
                  <a:latin typeface="Comic Sans MS" charset="0"/>
                  <a:ea typeface="Arial" charset="0"/>
                  <a:cs typeface="Arial" charset="0"/>
                </a:rPr>
                <a:t>Zákazník</a:t>
              </a:r>
              <a:endParaRPr lang="en-US" altLang="x-none" sz="60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2" name="Obdélník 21"/>
          <p:cNvSpPr/>
          <p:nvPr/>
        </p:nvSpPr>
        <p:spPr>
          <a:xfrm>
            <a:off x="1428750" y="1143000"/>
            <a:ext cx="714375" cy="50006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4620 </a:t>
            </a:r>
            <a:r>
              <a:rPr lang="cs-CZ" sz="900" dirty="0" err="1">
                <a:solidFill>
                  <a:schemeClr val="bg1"/>
                </a:solidFill>
              </a:rPr>
              <a:t>zkázek</a:t>
            </a:r>
            <a:r>
              <a:rPr lang="cs-CZ" sz="900" dirty="0">
                <a:solidFill>
                  <a:schemeClr val="bg1"/>
                </a:solidFill>
              </a:rPr>
              <a:t> p. a.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1500188" y="2786063"/>
            <a:ext cx="714375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00" dirty="0">
                <a:solidFill>
                  <a:schemeClr val="bg1"/>
                </a:solidFill>
              </a:rPr>
              <a:t>DP = 2 min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714625" y="2786063"/>
            <a:ext cx="714375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6 min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7858125" y="2786063"/>
            <a:ext cx="714375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3 min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715125" y="2786063"/>
            <a:ext cx="785813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10 min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500188" y="3643313"/>
            <a:ext cx="714375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00" dirty="0">
                <a:solidFill>
                  <a:schemeClr val="bg1"/>
                </a:solidFill>
              </a:rPr>
              <a:t>DP = 3 min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571875" y="3643313"/>
            <a:ext cx="785813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10 min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357313" y="4500563"/>
            <a:ext cx="928687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10 min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714875" y="5214938"/>
            <a:ext cx="857250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45 min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786438" y="3643313"/>
            <a:ext cx="714375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8 min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500188" y="2214563"/>
            <a:ext cx="714375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Přijetí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500188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1857375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928813" y="257175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6066" name="Group 10"/>
          <p:cNvGrpSpPr>
            <a:grpSpLocks/>
          </p:cNvGrpSpPr>
          <p:nvPr/>
        </p:nvGrpSpPr>
        <p:grpSpPr bwMode="auto">
          <a:xfrm>
            <a:off x="1500188" y="2571750"/>
            <a:ext cx="142875" cy="84138"/>
            <a:chOff x="2640" y="3682"/>
            <a:chExt cx="480" cy="240"/>
          </a:xfrm>
        </p:grpSpPr>
        <p:sp>
          <p:nvSpPr>
            <p:cNvPr id="86156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57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8" name="Obdélník 47"/>
          <p:cNvSpPr/>
          <p:nvPr/>
        </p:nvSpPr>
        <p:spPr>
          <a:xfrm>
            <a:off x="1500188" y="335756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1857375" y="335756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1928813" y="342900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1500188" y="42148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1857375" y="42148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1928813" y="428625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2714625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3071813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143250" y="2571750"/>
            <a:ext cx="71438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6076" name="Group 10"/>
          <p:cNvGrpSpPr>
            <a:grpSpLocks/>
          </p:cNvGrpSpPr>
          <p:nvPr/>
        </p:nvGrpSpPr>
        <p:grpSpPr bwMode="auto">
          <a:xfrm>
            <a:off x="2714625" y="2571750"/>
            <a:ext cx="142875" cy="84138"/>
            <a:chOff x="2640" y="3682"/>
            <a:chExt cx="480" cy="240"/>
          </a:xfrm>
        </p:grpSpPr>
        <p:sp>
          <p:nvSpPr>
            <p:cNvPr id="86154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55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9" name="Obdélník 68"/>
          <p:cNvSpPr/>
          <p:nvPr/>
        </p:nvSpPr>
        <p:spPr>
          <a:xfrm>
            <a:off x="3571875" y="335756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3929063" y="335756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1" name="Obdélník 70"/>
          <p:cNvSpPr/>
          <p:nvPr/>
        </p:nvSpPr>
        <p:spPr>
          <a:xfrm>
            <a:off x="4000500" y="3429000"/>
            <a:ext cx="71438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76" name="Obdélník 75"/>
          <p:cNvSpPr/>
          <p:nvPr/>
        </p:nvSpPr>
        <p:spPr>
          <a:xfrm>
            <a:off x="4714875" y="5000625"/>
            <a:ext cx="428625" cy="2143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chemeClr val="bg1"/>
                </a:solidFill>
              </a:rPr>
              <a:t>17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143500" y="5000625"/>
            <a:ext cx="428625" cy="2143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5214938" y="5072063"/>
            <a:ext cx="71437" cy="71437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5786438" y="335756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6143625" y="335756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5" name="Obdélník 84"/>
          <p:cNvSpPr/>
          <p:nvPr/>
        </p:nvSpPr>
        <p:spPr>
          <a:xfrm>
            <a:off x="6215063" y="3429000"/>
            <a:ext cx="71437" cy="71438"/>
          </a:xfrm>
          <a:prstGeom prst="rect">
            <a:avLst/>
          </a:prstGeom>
          <a:solidFill>
            <a:schemeClr val="tx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6086" name="Group 10"/>
          <p:cNvGrpSpPr>
            <a:grpSpLocks/>
          </p:cNvGrpSpPr>
          <p:nvPr/>
        </p:nvGrpSpPr>
        <p:grpSpPr bwMode="auto">
          <a:xfrm>
            <a:off x="5786438" y="3429000"/>
            <a:ext cx="142875" cy="84138"/>
            <a:chOff x="2640" y="3682"/>
            <a:chExt cx="480" cy="240"/>
          </a:xfrm>
        </p:grpSpPr>
        <p:sp>
          <p:nvSpPr>
            <p:cNvPr id="86152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53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0" name="Obdélník 89"/>
          <p:cNvSpPr/>
          <p:nvPr/>
        </p:nvSpPr>
        <p:spPr>
          <a:xfrm>
            <a:off x="6786563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7143750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7215188" y="257175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97" name="Obdélník 96"/>
          <p:cNvSpPr/>
          <p:nvPr/>
        </p:nvSpPr>
        <p:spPr>
          <a:xfrm>
            <a:off x="7858125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8" name="Obdélník 97"/>
          <p:cNvSpPr/>
          <p:nvPr/>
        </p:nvSpPr>
        <p:spPr>
          <a:xfrm>
            <a:off x="8215313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9" name="Obdélník 98"/>
          <p:cNvSpPr/>
          <p:nvPr/>
        </p:nvSpPr>
        <p:spPr>
          <a:xfrm>
            <a:off x="8286750" y="2571750"/>
            <a:ext cx="71438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6093" name="Group 10"/>
          <p:cNvGrpSpPr>
            <a:grpSpLocks/>
          </p:cNvGrpSpPr>
          <p:nvPr/>
        </p:nvGrpSpPr>
        <p:grpSpPr bwMode="auto">
          <a:xfrm>
            <a:off x="7858125" y="2571750"/>
            <a:ext cx="142875" cy="84138"/>
            <a:chOff x="2640" y="3682"/>
            <a:chExt cx="480" cy="240"/>
          </a:xfrm>
        </p:grpSpPr>
        <p:sp>
          <p:nvSpPr>
            <p:cNvPr id="86150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51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" name="Obdélník 102"/>
          <p:cNvSpPr/>
          <p:nvPr/>
        </p:nvSpPr>
        <p:spPr>
          <a:xfrm>
            <a:off x="1500188" y="3071813"/>
            <a:ext cx="714375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Přijetí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4" name="Obdélník 103"/>
          <p:cNvSpPr/>
          <p:nvPr/>
        </p:nvSpPr>
        <p:spPr>
          <a:xfrm>
            <a:off x="1500188" y="3929063"/>
            <a:ext cx="714375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Přijetí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5" name="Obdélník 104"/>
          <p:cNvSpPr/>
          <p:nvPr/>
        </p:nvSpPr>
        <p:spPr>
          <a:xfrm>
            <a:off x="2643188" y="2143125"/>
            <a:ext cx="85725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Zpracování</a:t>
            </a:r>
            <a:r>
              <a:rPr lang="cs-CZ" sz="1050" dirty="0">
                <a:solidFill>
                  <a:schemeClr val="bg1"/>
                </a:solidFill>
              </a:rPr>
              <a:t>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6" name="Obdélník 105"/>
          <p:cNvSpPr/>
          <p:nvPr/>
        </p:nvSpPr>
        <p:spPr>
          <a:xfrm>
            <a:off x="3571875" y="3000375"/>
            <a:ext cx="85725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 err="1">
                <a:solidFill>
                  <a:schemeClr val="bg1"/>
                </a:solidFill>
              </a:rPr>
              <a:t>Plánovánízakázky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7" name="Obdélník 106"/>
          <p:cNvSpPr/>
          <p:nvPr/>
        </p:nvSpPr>
        <p:spPr>
          <a:xfrm>
            <a:off x="4714875" y="4643438"/>
            <a:ext cx="857250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Provedení  servisu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8" name="Obdélník 107"/>
          <p:cNvSpPr/>
          <p:nvPr/>
        </p:nvSpPr>
        <p:spPr>
          <a:xfrm>
            <a:off x="5715000" y="3000375"/>
            <a:ext cx="785813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Dokončení</a:t>
            </a:r>
            <a:r>
              <a:rPr lang="cs-CZ" sz="1050" dirty="0">
                <a:solidFill>
                  <a:schemeClr val="bg1"/>
                </a:solidFill>
              </a:rPr>
              <a:t>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9" name="Obdélník 108"/>
          <p:cNvSpPr/>
          <p:nvPr/>
        </p:nvSpPr>
        <p:spPr>
          <a:xfrm>
            <a:off x="6643688" y="2214563"/>
            <a:ext cx="857250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chemeClr val="bg1"/>
                </a:solidFill>
              </a:rPr>
              <a:t>Provedení </a:t>
            </a:r>
            <a:r>
              <a:rPr lang="cs-CZ" sz="1050" dirty="0">
                <a:solidFill>
                  <a:schemeClr val="bg1"/>
                </a:solidFill>
              </a:rPr>
              <a:t>kalkulace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0" name="Obdélník 109"/>
          <p:cNvSpPr/>
          <p:nvPr/>
        </p:nvSpPr>
        <p:spPr>
          <a:xfrm>
            <a:off x="7786688" y="2071688"/>
            <a:ext cx="785812" cy="428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chemeClr val="bg1"/>
                </a:solidFill>
              </a:rPr>
              <a:t>Fakturace + odeslání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12" name="Přímá spojovací šipka 111"/>
          <p:cNvCxnSpPr/>
          <p:nvPr/>
        </p:nvCxnSpPr>
        <p:spPr>
          <a:xfrm>
            <a:off x="2286000" y="2500313"/>
            <a:ext cx="357188" cy="15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šipka 112"/>
          <p:cNvCxnSpPr/>
          <p:nvPr/>
        </p:nvCxnSpPr>
        <p:spPr>
          <a:xfrm>
            <a:off x="7500938" y="2500313"/>
            <a:ext cx="357187" cy="15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šipka 113"/>
          <p:cNvCxnSpPr/>
          <p:nvPr/>
        </p:nvCxnSpPr>
        <p:spPr>
          <a:xfrm rot="5400000" flipH="1" flipV="1">
            <a:off x="2071687" y="2786063"/>
            <a:ext cx="785813" cy="3571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šipka 115"/>
          <p:cNvCxnSpPr/>
          <p:nvPr/>
        </p:nvCxnSpPr>
        <p:spPr>
          <a:xfrm rot="5400000" flipH="1" flipV="1">
            <a:off x="1714500" y="3214688"/>
            <a:ext cx="1500188" cy="50006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Přímá spojovací šipka 118"/>
          <p:cNvCxnSpPr/>
          <p:nvPr/>
        </p:nvCxnSpPr>
        <p:spPr>
          <a:xfrm rot="16200000" flipH="1">
            <a:off x="3500438" y="2500313"/>
            <a:ext cx="500062" cy="50006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šipka 120"/>
          <p:cNvCxnSpPr/>
          <p:nvPr/>
        </p:nvCxnSpPr>
        <p:spPr>
          <a:xfrm rot="16200000" flipH="1">
            <a:off x="3714750" y="3929063"/>
            <a:ext cx="1571625" cy="428625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šipka 123"/>
          <p:cNvCxnSpPr>
            <a:stCxn id="107" idx="3"/>
          </p:cNvCxnSpPr>
          <p:nvPr/>
        </p:nvCxnSpPr>
        <p:spPr>
          <a:xfrm flipV="1">
            <a:off x="5572125" y="3286125"/>
            <a:ext cx="214313" cy="15001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šipka 125"/>
          <p:cNvCxnSpPr/>
          <p:nvPr/>
        </p:nvCxnSpPr>
        <p:spPr>
          <a:xfrm rot="5400000" flipH="1" flipV="1">
            <a:off x="6143625" y="2500313"/>
            <a:ext cx="571500" cy="57150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Přímá spojovací šipka 134"/>
          <p:cNvCxnSpPr>
            <a:endCxn id="86159" idx="3"/>
          </p:cNvCxnSpPr>
          <p:nvPr/>
        </p:nvCxnSpPr>
        <p:spPr>
          <a:xfrm rot="10800000">
            <a:off x="2111375" y="973138"/>
            <a:ext cx="6604000" cy="269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ovací čára 143"/>
          <p:cNvCxnSpPr/>
          <p:nvPr/>
        </p:nvCxnSpPr>
        <p:spPr>
          <a:xfrm rot="5400000">
            <a:off x="7966075" y="1749425"/>
            <a:ext cx="150018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čára 145"/>
          <p:cNvCxnSpPr/>
          <p:nvPr/>
        </p:nvCxnSpPr>
        <p:spPr>
          <a:xfrm rot="10800000">
            <a:off x="8572500" y="2500313"/>
            <a:ext cx="142875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Přímá spojovací čára 147"/>
          <p:cNvCxnSpPr/>
          <p:nvPr/>
        </p:nvCxnSpPr>
        <p:spPr>
          <a:xfrm rot="10800000" flipV="1">
            <a:off x="857250" y="973138"/>
            <a:ext cx="571500" cy="269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Přímá spojovací čára 152"/>
          <p:cNvCxnSpPr/>
          <p:nvPr/>
        </p:nvCxnSpPr>
        <p:spPr>
          <a:xfrm rot="5400000">
            <a:off x="-787400" y="2643188"/>
            <a:ext cx="32877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Přímá spojovací šipka 155"/>
          <p:cNvCxnSpPr/>
          <p:nvPr/>
        </p:nvCxnSpPr>
        <p:spPr>
          <a:xfrm>
            <a:off x="857250" y="2500313"/>
            <a:ext cx="571500" cy="15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Přímá spojovací šipka 156"/>
          <p:cNvCxnSpPr/>
          <p:nvPr/>
        </p:nvCxnSpPr>
        <p:spPr>
          <a:xfrm>
            <a:off x="857250" y="3355975"/>
            <a:ext cx="571500" cy="15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Přímá spojovací šipka 157"/>
          <p:cNvCxnSpPr/>
          <p:nvPr/>
        </p:nvCxnSpPr>
        <p:spPr>
          <a:xfrm>
            <a:off x="857250" y="4286250"/>
            <a:ext cx="571500" cy="15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bdélník 158"/>
          <p:cNvSpPr/>
          <p:nvPr/>
        </p:nvSpPr>
        <p:spPr>
          <a:xfrm>
            <a:off x="4714875" y="5500688"/>
            <a:ext cx="857250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OD = 12,3 min</a:t>
            </a:r>
          </a:p>
        </p:txBody>
      </p:sp>
      <p:grpSp>
        <p:nvGrpSpPr>
          <p:cNvPr id="86119" name="Group 10"/>
          <p:cNvGrpSpPr>
            <a:grpSpLocks/>
          </p:cNvGrpSpPr>
          <p:nvPr/>
        </p:nvGrpSpPr>
        <p:grpSpPr bwMode="auto">
          <a:xfrm>
            <a:off x="1500188" y="2571750"/>
            <a:ext cx="142875" cy="84138"/>
            <a:chOff x="2640" y="3682"/>
            <a:chExt cx="480" cy="240"/>
          </a:xfrm>
        </p:grpSpPr>
        <p:sp>
          <p:nvSpPr>
            <p:cNvPr id="86148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49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0" name="Group 10"/>
          <p:cNvGrpSpPr>
            <a:grpSpLocks/>
          </p:cNvGrpSpPr>
          <p:nvPr/>
        </p:nvGrpSpPr>
        <p:grpSpPr bwMode="auto">
          <a:xfrm>
            <a:off x="1500188" y="3429000"/>
            <a:ext cx="142875" cy="84138"/>
            <a:chOff x="2640" y="3682"/>
            <a:chExt cx="480" cy="240"/>
          </a:xfrm>
        </p:grpSpPr>
        <p:sp>
          <p:nvSpPr>
            <p:cNvPr id="86146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47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1" name="Group 10"/>
          <p:cNvGrpSpPr>
            <a:grpSpLocks/>
          </p:cNvGrpSpPr>
          <p:nvPr/>
        </p:nvGrpSpPr>
        <p:grpSpPr bwMode="auto">
          <a:xfrm>
            <a:off x="1500188" y="4273550"/>
            <a:ext cx="142875" cy="84138"/>
            <a:chOff x="2640" y="3682"/>
            <a:chExt cx="480" cy="240"/>
          </a:xfrm>
        </p:grpSpPr>
        <p:sp>
          <p:nvSpPr>
            <p:cNvPr id="86144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45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2" name="Group 10"/>
          <p:cNvGrpSpPr>
            <a:grpSpLocks/>
          </p:cNvGrpSpPr>
          <p:nvPr/>
        </p:nvGrpSpPr>
        <p:grpSpPr bwMode="auto">
          <a:xfrm>
            <a:off x="3571875" y="3429000"/>
            <a:ext cx="142875" cy="84138"/>
            <a:chOff x="2640" y="3682"/>
            <a:chExt cx="480" cy="240"/>
          </a:xfrm>
        </p:grpSpPr>
        <p:sp>
          <p:nvSpPr>
            <p:cNvPr id="86142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43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3" name="Group 10"/>
          <p:cNvGrpSpPr>
            <a:grpSpLocks/>
          </p:cNvGrpSpPr>
          <p:nvPr/>
        </p:nvGrpSpPr>
        <p:grpSpPr bwMode="auto">
          <a:xfrm>
            <a:off x="6786563" y="2571750"/>
            <a:ext cx="142875" cy="84138"/>
            <a:chOff x="2640" y="3682"/>
            <a:chExt cx="480" cy="240"/>
          </a:xfrm>
        </p:grpSpPr>
        <p:sp>
          <p:nvSpPr>
            <p:cNvPr id="86140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41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4" name="Group 10"/>
          <p:cNvGrpSpPr>
            <a:grpSpLocks/>
          </p:cNvGrpSpPr>
          <p:nvPr/>
        </p:nvGrpSpPr>
        <p:grpSpPr bwMode="auto">
          <a:xfrm>
            <a:off x="7858125" y="2571750"/>
            <a:ext cx="142875" cy="84138"/>
            <a:chOff x="2640" y="3682"/>
            <a:chExt cx="480" cy="240"/>
          </a:xfrm>
        </p:grpSpPr>
        <p:sp>
          <p:nvSpPr>
            <p:cNvPr id="86138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39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5" name="Group 10"/>
          <p:cNvGrpSpPr>
            <a:grpSpLocks/>
          </p:cNvGrpSpPr>
          <p:nvPr/>
        </p:nvGrpSpPr>
        <p:grpSpPr bwMode="auto">
          <a:xfrm>
            <a:off x="5786438" y="3429000"/>
            <a:ext cx="142875" cy="84138"/>
            <a:chOff x="2640" y="3682"/>
            <a:chExt cx="480" cy="240"/>
          </a:xfrm>
        </p:grpSpPr>
        <p:sp>
          <p:nvSpPr>
            <p:cNvPr id="86136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37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6126" name="Group 10"/>
          <p:cNvGrpSpPr>
            <a:grpSpLocks/>
          </p:cNvGrpSpPr>
          <p:nvPr/>
        </p:nvGrpSpPr>
        <p:grpSpPr bwMode="auto">
          <a:xfrm>
            <a:off x="4714875" y="5059363"/>
            <a:ext cx="142875" cy="84137"/>
            <a:chOff x="2640" y="3682"/>
            <a:chExt cx="480" cy="240"/>
          </a:xfrm>
        </p:grpSpPr>
        <p:sp>
          <p:nvSpPr>
            <p:cNvPr id="86134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6135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cxnSp>
        <p:nvCxnSpPr>
          <p:cNvPr id="167" name="Přímá spojovací čára 166"/>
          <p:cNvCxnSpPr/>
          <p:nvPr/>
        </p:nvCxnSpPr>
        <p:spPr>
          <a:xfrm>
            <a:off x="2214563" y="6143625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Přímá spojovací čára 168"/>
          <p:cNvCxnSpPr/>
          <p:nvPr/>
        </p:nvCxnSpPr>
        <p:spPr>
          <a:xfrm rot="5400000">
            <a:off x="2498725" y="6215063"/>
            <a:ext cx="1444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Přímá spojovací čára 170"/>
          <p:cNvCxnSpPr/>
          <p:nvPr/>
        </p:nvCxnSpPr>
        <p:spPr>
          <a:xfrm>
            <a:off x="2571750" y="6286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Přímá spojovací čára 180"/>
          <p:cNvCxnSpPr/>
          <p:nvPr/>
        </p:nvCxnSpPr>
        <p:spPr>
          <a:xfrm>
            <a:off x="3214688" y="6143625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Přímá spojovací čára 182"/>
          <p:cNvCxnSpPr/>
          <p:nvPr/>
        </p:nvCxnSpPr>
        <p:spPr>
          <a:xfrm rot="5400000">
            <a:off x="3571081" y="62158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Přímá spojovací čára 184"/>
          <p:cNvCxnSpPr/>
          <p:nvPr/>
        </p:nvCxnSpPr>
        <p:spPr>
          <a:xfrm>
            <a:off x="3643313" y="6286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Přímá spojovací čára 188"/>
          <p:cNvCxnSpPr/>
          <p:nvPr/>
        </p:nvCxnSpPr>
        <p:spPr>
          <a:xfrm>
            <a:off x="3929063" y="6500813"/>
            <a:ext cx="357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858312" cy="439718"/>
          </a:xfrm>
          <a:solidFill>
            <a:srgbClr val="FFC000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Analýza toku hodnoty: proces realizace zakázky </a:t>
            </a:r>
            <a:endParaRPr lang="cs-CZ" sz="28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14313" y="642938"/>
          <a:ext cx="8858250" cy="5143500"/>
        </p:xfrm>
        <a:graphic>
          <a:graphicData uri="http://schemas.openxmlformats.org/drawingml/2006/table">
            <a:tbl>
              <a:tblPr/>
              <a:tblGrid>
                <a:gridCol w="434975"/>
                <a:gridCol w="8423275"/>
              </a:tblGrid>
              <a:tr h="809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85725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809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8096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109537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87065" name="TextovéPole 7"/>
          <p:cNvSpPr txBox="1">
            <a:spLocks noChangeArrowheads="1"/>
          </p:cNvSpPr>
          <p:nvPr/>
        </p:nvSpPr>
        <p:spPr bwMode="auto">
          <a:xfrm rot="-5400000">
            <a:off x="-6350" y="4953000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 b="1">
                <a:solidFill>
                  <a:schemeClr val="bg1"/>
                </a:solidFill>
              </a:rPr>
              <a:t>Mobilní údržba</a:t>
            </a:r>
          </a:p>
        </p:txBody>
      </p:sp>
      <p:sp>
        <p:nvSpPr>
          <p:cNvPr id="87066" name="TextovéPole 8"/>
          <p:cNvSpPr txBox="1">
            <a:spLocks noChangeArrowheads="1"/>
          </p:cNvSpPr>
          <p:nvPr/>
        </p:nvSpPr>
        <p:spPr bwMode="auto">
          <a:xfrm rot="-5400000">
            <a:off x="83345" y="4060031"/>
            <a:ext cx="785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400" b="1">
                <a:solidFill>
                  <a:schemeClr val="bg1"/>
                </a:solidFill>
              </a:rPr>
              <a:t>Správa budov</a:t>
            </a:r>
          </a:p>
        </p:txBody>
      </p:sp>
      <p:sp>
        <p:nvSpPr>
          <p:cNvPr id="87067" name="TextovéPole 9"/>
          <p:cNvSpPr txBox="1">
            <a:spLocks noChangeArrowheads="1"/>
          </p:cNvSpPr>
          <p:nvPr/>
        </p:nvSpPr>
        <p:spPr bwMode="auto">
          <a:xfrm rot="-5400000">
            <a:off x="-4762" y="3270250"/>
            <a:ext cx="1000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200" b="1">
                <a:solidFill>
                  <a:schemeClr val="bg1"/>
                </a:solidFill>
              </a:rPr>
              <a:t>Regionální zástupci</a:t>
            </a:r>
          </a:p>
        </p:txBody>
      </p:sp>
      <p:sp>
        <p:nvSpPr>
          <p:cNvPr id="87068" name="TextovéPole 10"/>
          <p:cNvSpPr txBox="1">
            <a:spLocks noChangeArrowheads="1"/>
          </p:cNvSpPr>
          <p:nvPr/>
        </p:nvSpPr>
        <p:spPr bwMode="auto">
          <a:xfrm rot="-5400000">
            <a:off x="-54768" y="2340768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200" b="1">
                <a:solidFill>
                  <a:schemeClr val="bg1"/>
                </a:solidFill>
              </a:rPr>
              <a:t>Management zakázky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14313" y="6072188"/>
            <a:ext cx="8786812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x-none" smtClean="0">
                <a:solidFill>
                  <a:srgbClr val="FFFFFF"/>
                </a:solidFill>
                <a:latin typeface="Lucida Sans Unicode" charset="0"/>
              </a:rPr>
              <a:t>Celková průběžná doba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14313" y="6500813"/>
            <a:ext cx="2643187" cy="2857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Doba procesu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071813" y="6500813"/>
            <a:ext cx="3000375" cy="3571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/>
              <a:t>Doby přechodu mezi pozicemi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286500" y="6500813"/>
            <a:ext cx="2714625" cy="3571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/>
              <a:t>Opakované dotazování a vícepráce</a:t>
            </a:r>
          </a:p>
        </p:txBody>
      </p:sp>
      <p:sp>
        <p:nvSpPr>
          <p:cNvPr id="87073" name="TextovéPole 15"/>
          <p:cNvSpPr txBox="1">
            <a:spLocks noChangeArrowheads="1"/>
          </p:cNvSpPr>
          <p:nvPr/>
        </p:nvSpPr>
        <p:spPr bwMode="auto">
          <a:xfrm>
            <a:off x="2786063" y="6416675"/>
            <a:ext cx="300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+</a:t>
            </a:r>
          </a:p>
        </p:txBody>
      </p:sp>
      <p:sp>
        <p:nvSpPr>
          <p:cNvPr id="87074" name="TextovéPole 16"/>
          <p:cNvSpPr txBox="1">
            <a:spLocks noChangeArrowheads="1"/>
          </p:cNvSpPr>
          <p:nvPr/>
        </p:nvSpPr>
        <p:spPr bwMode="auto">
          <a:xfrm>
            <a:off x="6000750" y="6488113"/>
            <a:ext cx="300038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+</a:t>
            </a:r>
          </a:p>
        </p:txBody>
      </p:sp>
      <p:grpSp>
        <p:nvGrpSpPr>
          <p:cNvPr id="87075" name="Group 117"/>
          <p:cNvGrpSpPr>
            <a:grpSpLocks noChangeAspect="1"/>
          </p:cNvGrpSpPr>
          <p:nvPr/>
        </p:nvGrpSpPr>
        <p:grpSpPr bwMode="auto">
          <a:xfrm>
            <a:off x="1425575" y="714375"/>
            <a:ext cx="717550" cy="357188"/>
            <a:chOff x="1978" y="1216"/>
            <a:chExt cx="695" cy="512"/>
          </a:xfrm>
        </p:grpSpPr>
        <p:sp>
          <p:nvSpPr>
            <p:cNvPr id="87232" name="Freeform 118"/>
            <p:cNvSpPr>
              <a:spLocks noChangeAspect="1"/>
            </p:cNvSpPr>
            <p:nvPr/>
          </p:nvSpPr>
          <p:spPr bwMode="blackWhite">
            <a:xfrm>
              <a:off x="1978" y="1216"/>
              <a:ext cx="695" cy="512"/>
            </a:xfrm>
            <a:custGeom>
              <a:avLst/>
              <a:gdLst>
                <a:gd name="T0" fmla="*/ 0 w 695"/>
                <a:gd name="T1" fmla="*/ 168 h 512"/>
                <a:gd name="T2" fmla="*/ 222 w 695"/>
                <a:gd name="T3" fmla="*/ 12 h 512"/>
                <a:gd name="T4" fmla="*/ 222 w 695"/>
                <a:gd name="T5" fmla="*/ 164 h 512"/>
                <a:gd name="T6" fmla="*/ 452 w 695"/>
                <a:gd name="T7" fmla="*/ 4 h 512"/>
                <a:gd name="T8" fmla="*/ 452 w 695"/>
                <a:gd name="T9" fmla="*/ 168 h 512"/>
                <a:gd name="T10" fmla="*/ 695 w 695"/>
                <a:gd name="T11" fmla="*/ 0 h 512"/>
                <a:gd name="T12" fmla="*/ 692 w 695"/>
                <a:gd name="T13" fmla="*/ 512 h 512"/>
                <a:gd name="T14" fmla="*/ 2 w 695"/>
                <a:gd name="T15" fmla="*/ 506 h 512"/>
                <a:gd name="T16" fmla="*/ 0 w 695"/>
                <a:gd name="T17" fmla="*/ 168 h 5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5"/>
                <a:gd name="T28" fmla="*/ 0 h 512"/>
                <a:gd name="T29" fmla="*/ 695 w 695"/>
                <a:gd name="T30" fmla="*/ 512 h 5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5" h="512">
                  <a:moveTo>
                    <a:pt x="0" y="168"/>
                  </a:moveTo>
                  <a:lnTo>
                    <a:pt x="222" y="12"/>
                  </a:lnTo>
                  <a:lnTo>
                    <a:pt x="222" y="164"/>
                  </a:lnTo>
                  <a:lnTo>
                    <a:pt x="452" y="4"/>
                  </a:lnTo>
                  <a:lnTo>
                    <a:pt x="452" y="168"/>
                  </a:lnTo>
                  <a:lnTo>
                    <a:pt x="695" y="0"/>
                  </a:lnTo>
                  <a:lnTo>
                    <a:pt x="692" y="512"/>
                  </a:lnTo>
                  <a:lnTo>
                    <a:pt x="2" y="506"/>
                  </a:lnTo>
                  <a:lnTo>
                    <a:pt x="0" y="168"/>
                  </a:lnTo>
                </a:path>
              </a:pathLst>
            </a:cu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233" name="Text Box 119"/>
            <p:cNvSpPr txBox="1">
              <a:spLocks noChangeAspect="1" noChangeArrowheads="1"/>
            </p:cNvSpPr>
            <p:nvPr/>
          </p:nvSpPr>
          <p:spPr bwMode="blackWhite">
            <a:xfrm>
              <a:off x="1981" y="1446"/>
              <a:ext cx="661" cy="282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800">
                  <a:solidFill>
                    <a:schemeClr val="bg1"/>
                  </a:solidFill>
                  <a:latin typeface="Comic Sans MS" charset="0"/>
                  <a:ea typeface="Arial" charset="0"/>
                  <a:cs typeface="Arial" charset="0"/>
                </a:rPr>
                <a:t>Zákazník</a:t>
              </a:r>
              <a:endParaRPr lang="en-US" altLang="x-none" sz="60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2" name="Obdélník 21"/>
          <p:cNvSpPr/>
          <p:nvPr/>
        </p:nvSpPr>
        <p:spPr>
          <a:xfrm>
            <a:off x="1428750" y="1143000"/>
            <a:ext cx="714375" cy="50006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4620 </a:t>
            </a:r>
            <a:r>
              <a:rPr lang="cs-CZ" sz="900" dirty="0" err="1">
                <a:solidFill>
                  <a:schemeClr val="bg1"/>
                </a:solidFill>
              </a:rPr>
              <a:t>zkázek</a:t>
            </a:r>
            <a:r>
              <a:rPr lang="cs-CZ" sz="900" dirty="0">
                <a:solidFill>
                  <a:schemeClr val="bg1"/>
                </a:solidFill>
              </a:rPr>
              <a:t> p. a.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1500188" y="2786063"/>
            <a:ext cx="714375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00" dirty="0">
                <a:solidFill>
                  <a:schemeClr val="bg1"/>
                </a:solidFill>
              </a:rPr>
              <a:t>DP = 2 min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714625" y="2786063"/>
            <a:ext cx="714375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6 min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7858125" y="2786063"/>
            <a:ext cx="714375" cy="35718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3 min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715125" y="2786063"/>
            <a:ext cx="785813" cy="35718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10 min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500188" y="3643313"/>
            <a:ext cx="714375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800" dirty="0">
                <a:solidFill>
                  <a:schemeClr val="bg1"/>
                </a:solidFill>
              </a:rPr>
              <a:t>DP = 3 min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571875" y="3643313"/>
            <a:ext cx="785813" cy="35718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10 min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1357313" y="4500563"/>
            <a:ext cx="928687" cy="21431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10 min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4714875" y="5214938"/>
            <a:ext cx="857250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45 min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786438" y="3643313"/>
            <a:ext cx="714375" cy="357187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DP = 8 min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1500188" y="2214563"/>
            <a:ext cx="714375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Přijetí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1500188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1857375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1928813" y="257175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7090" name="Group 10"/>
          <p:cNvGrpSpPr>
            <a:grpSpLocks/>
          </p:cNvGrpSpPr>
          <p:nvPr/>
        </p:nvGrpSpPr>
        <p:grpSpPr bwMode="auto">
          <a:xfrm>
            <a:off x="1500188" y="2571750"/>
            <a:ext cx="142875" cy="84138"/>
            <a:chOff x="2640" y="3682"/>
            <a:chExt cx="480" cy="240"/>
          </a:xfrm>
        </p:grpSpPr>
        <p:sp>
          <p:nvSpPr>
            <p:cNvPr id="87230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31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8" name="Obdélník 47"/>
          <p:cNvSpPr/>
          <p:nvPr/>
        </p:nvSpPr>
        <p:spPr>
          <a:xfrm>
            <a:off x="1500188" y="335756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1857375" y="335756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1928813" y="342900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1500188" y="42148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1857375" y="42148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1928813" y="428625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2714625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3071813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4" name="Obdélník 63"/>
          <p:cNvSpPr/>
          <p:nvPr/>
        </p:nvSpPr>
        <p:spPr>
          <a:xfrm>
            <a:off x="3143250" y="2571750"/>
            <a:ext cx="71438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7100" name="Group 10"/>
          <p:cNvGrpSpPr>
            <a:grpSpLocks/>
          </p:cNvGrpSpPr>
          <p:nvPr/>
        </p:nvGrpSpPr>
        <p:grpSpPr bwMode="auto">
          <a:xfrm>
            <a:off x="2714625" y="2571750"/>
            <a:ext cx="142875" cy="84138"/>
            <a:chOff x="2640" y="3682"/>
            <a:chExt cx="480" cy="240"/>
          </a:xfrm>
        </p:grpSpPr>
        <p:sp>
          <p:nvSpPr>
            <p:cNvPr id="87228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29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9" name="Obdélník 68"/>
          <p:cNvSpPr/>
          <p:nvPr/>
        </p:nvSpPr>
        <p:spPr>
          <a:xfrm>
            <a:off x="3571875" y="335756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3929063" y="335756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1" name="Obdélník 70"/>
          <p:cNvSpPr/>
          <p:nvPr/>
        </p:nvSpPr>
        <p:spPr>
          <a:xfrm>
            <a:off x="4000500" y="3429000"/>
            <a:ext cx="71438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76" name="Obdélník 75"/>
          <p:cNvSpPr/>
          <p:nvPr/>
        </p:nvSpPr>
        <p:spPr>
          <a:xfrm>
            <a:off x="4714875" y="5000625"/>
            <a:ext cx="428625" cy="2143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chemeClr val="bg1"/>
                </a:solidFill>
              </a:rPr>
              <a:t>17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143500" y="5000625"/>
            <a:ext cx="428625" cy="2143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5214938" y="5072063"/>
            <a:ext cx="71437" cy="71437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5786438" y="335756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4" name="Obdélník 83"/>
          <p:cNvSpPr/>
          <p:nvPr/>
        </p:nvSpPr>
        <p:spPr>
          <a:xfrm>
            <a:off x="6143625" y="335756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5" name="Obdélník 84"/>
          <p:cNvSpPr/>
          <p:nvPr/>
        </p:nvSpPr>
        <p:spPr>
          <a:xfrm>
            <a:off x="6215063" y="3429000"/>
            <a:ext cx="71437" cy="71438"/>
          </a:xfrm>
          <a:prstGeom prst="rect">
            <a:avLst/>
          </a:prstGeom>
          <a:solidFill>
            <a:schemeClr val="tx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7110" name="Group 10"/>
          <p:cNvGrpSpPr>
            <a:grpSpLocks/>
          </p:cNvGrpSpPr>
          <p:nvPr/>
        </p:nvGrpSpPr>
        <p:grpSpPr bwMode="auto">
          <a:xfrm>
            <a:off x="5786438" y="3429000"/>
            <a:ext cx="142875" cy="84138"/>
            <a:chOff x="2640" y="3682"/>
            <a:chExt cx="480" cy="240"/>
          </a:xfrm>
        </p:grpSpPr>
        <p:sp>
          <p:nvSpPr>
            <p:cNvPr id="87226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27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0" name="Obdélník 89"/>
          <p:cNvSpPr/>
          <p:nvPr/>
        </p:nvSpPr>
        <p:spPr>
          <a:xfrm>
            <a:off x="6786563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7143750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2" name="Obdélník 91"/>
          <p:cNvSpPr/>
          <p:nvPr/>
        </p:nvSpPr>
        <p:spPr>
          <a:xfrm>
            <a:off x="7215188" y="2571750"/>
            <a:ext cx="71437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97" name="Obdélník 96"/>
          <p:cNvSpPr/>
          <p:nvPr/>
        </p:nvSpPr>
        <p:spPr>
          <a:xfrm>
            <a:off x="7858125" y="2500313"/>
            <a:ext cx="357188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2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8" name="Obdélník 97"/>
          <p:cNvSpPr/>
          <p:nvPr/>
        </p:nvSpPr>
        <p:spPr>
          <a:xfrm>
            <a:off x="8215313" y="2500313"/>
            <a:ext cx="357187" cy="214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9" name="Obdélník 98"/>
          <p:cNvSpPr/>
          <p:nvPr/>
        </p:nvSpPr>
        <p:spPr>
          <a:xfrm>
            <a:off x="8286750" y="2571750"/>
            <a:ext cx="71438" cy="71438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87117" name="Group 10"/>
          <p:cNvGrpSpPr>
            <a:grpSpLocks/>
          </p:cNvGrpSpPr>
          <p:nvPr/>
        </p:nvGrpSpPr>
        <p:grpSpPr bwMode="auto">
          <a:xfrm>
            <a:off x="7858125" y="2571750"/>
            <a:ext cx="142875" cy="84138"/>
            <a:chOff x="2640" y="3682"/>
            <a:chExt cx="480" cy="240"/>
          </a:xfrm>
        </p:grpSpPr>
        <p:sp>
          <p:nvSpPr>
            <p:cNvPr id="87224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25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" name="Obdélník 102"/>
          <p:cNvSpPr/>
          <p:nvPr/>
        </p:nvSpPr>
        <p:spPr>
          <a:xfrm>
            <a:off x="1500188" y="3071813"/>
            <a:ext cx="714375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Přijetí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4" name="Obdélník 103"/>
          <p:cNvSpPr/>
          <p:nvPr/>
        </p:nvSpPr>
        <p:spPr>
          <a:xfrm>
            <a:off x="1500188" y="3929063"/>
            <a:ext cx="714375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Přijetí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5" name="Obdélník 104"/>
          <p:cNvSpPr/>
          <p:nvPr/>
        </p:nvSpPr>
        <p:spPr>
          <a:xfrm>
            <a:off x="2643188" y="2143125"/>
            <a:ext cx="85725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Zpracování</a:t>
            </a:r>
            <a:r>
              <a:rPr lang="cs-CZ" sz="1050" dirty="0">
                <a:solidFill>
                  <a:schemeClr val="bg1"/>
                </a:solidFill>
              </a:rPr>
              <a:t>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6" name="Obdélník 105"/>
          <p:cNvSpPr/>
          <p:nvPr/>
        </p:nvSpPr>
        <p:spPr>
          <a:xfrm>
            <a:off x="3571875" y="3000375"/>
            <a:ext cx="857250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 err="1">
                <a:solidFill>
                  <a:schemeClr val="bg1"/>
                </a:solidFill>
              </a:rPr>
              <a:t>Plánovánízakázky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7" name="Obdélník 106"/>
          <p:cNvSpPr/>
          <p:nvPr/>
        </p:nvSpPr>
        <p:spPr>
          <a:xfrm>
            <a:off x="4714875" y="4714875"/>
            <a:ext cx="857250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Provedení  servisu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8" name="Obdélník 107"/>
          <p:cNvSpPr/>
          <p:nvPr/>
        </p:nvSpPr>
        <p:spPr>
          <a:xfrm>
            <a:off x="5715000" y="3000375"/>
            <a:ext cx="785813" cy="3571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Dokončení</a:t>
            </a:r>
            <a:r>
              <a:rPr lang="cs-CZ" sz="1050" dirty="0">
                <a:solidFill>
                  <a:schemeClr val="bg1"/>
                </a:solidFill>
              </a:rPr>
              <a:t> zakázky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9" name="Obdélník 108"/>
          <p:cNvSpPr/>
          <p:nvPr/>
        </p:nvSpPr>
        <p:spPr>
          <a:xfrm>
            <a:off x="6643688" y="2214563"/>
            <a:ext cx="857250" cy="285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chemeClr val="bg1"/>
                </a:solidFill>
              </a:rPr>
              <a:t>Provedení </a:t>
            </a:r>
            <a:r>
              <a:rPr lang="cs-CZ" sz="1050" dirty="0">
                <a:solidFill>
                  <a:schemeClr val="bg1"/>
                </a:solidFill>
              </a:rPr>
              <a:t>kalkulace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0" name="Obdélník 109"/>
          <p:cNvSpPr/>
          <p:nvPr/>
        </p:nvSpPr>
        <p:spPr>
          <a:xfrm>
            <a:off x="7786688" y="2071688"/>
            <a:ext cx="785812" cy="428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dirty="0">
                <a:solidFill>
                  <a:schemeClr val="bg1"/>
                </a:solidFill>
              </a:rPr>
              <a:t>Fakturace + odeslání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12" name="Přímá spojovací šipka 111"/>
          <p:cNvCxnSpPr/>
          <p:nvPr/>
        </p:nvCxnSpPr>
        <p:spPr>
          <a:xfrm>
            <a:off x="2286000" y="2500313"/>
            <a:ext cx="357188" cy="15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šipka 112"/>
          <p:cNvCxnSpPr/>
          <p:nvPr/>
        </p:nvCxnSpPr>
        <p:spPr>
          <a:xfrm>
            <a:off x="7500938" y="2500313"/>
            <a:ext cx="357187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šipka 113"/>
          <p:cNvCxnSpPr/>
          <p:nvPr/>
        </p:nvCxnSpPr>
        <p:spPr>
          <a:xfrm rot="5400000" flipH="1" flipV="1">
            <a:off x="2071687" y="2786063"/>
            <a:ext cx="785813" cy="3571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šipka 115"/>
          <p:cNvCxnSpPr/>
          <p:nvPr/>
        </p:nvCxnSpPr>
        <p:spPr>
          <a:xfrm rot="5400000" flipH="1" flipV="1">
            <a:off x="1714500" y="3214688"/>
            <a:ext cx="1500188" cy="50006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Přímá spojovací šipka 118"/>
          <p:cNvCxnSpPr/>
          <p:nvPr/>
        </p:nvCxnSpPr>
        <p:spPr>
          <a:xfrm rot="16200000" flipH="1">
            <a:off x="3500438" y="2500313"/>
            <a:ext cx="500062" cy="50006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šipka 120"/>
          <p:cNvCxnSpPr/>
          <p:nvPr/>
        </p:nvCxnSpPr>
        <p:spPr>
          <a:xfrm rot="16200000" flipH="1">
            <a:off x="3714750" y="3929063"/>
            <a:ext cx="1571625" cy="428625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šipka 123"/>
          <p:cNvCxnSpPr>
            <a:stCxn id="107" idx="3"/>
          </p:cNvCxnSpPr>
          <p:nvPr/>
        </p:nvCxnSpPr>
        <p:spPr>
          <a:xfrm flipV="1">
            <a:off x="5572125" y="3357563"/>
            <a:ext cx="214313" cy="15001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šipka 125"/>
          <p:cNvCxnSpPr/>
          <p:nvPr/>
        </p:nvCxnSpPr>
        <p:spPr>
          <a:xfrm rot="5400000" flipH="1" flipV="1">
            <a:off x="6143625" y="2500313"/>
            <a:ext cx="571500" cy="57150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Přímá spojovací šipka 134"/>
          <p:cNvCxnSpPr>
            <a:endCxn id="87233" idx="3"/>
          </p:cNvCxnSpPr>
          <p:nvPr/>
        </p:nvCxnSpPr>
        <p:spPr>
          <a:xfrm rot="10800000">
            <a:off x="2111375" y="973138"/>
            <a:ext cx="6604000" cy="269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Přímá spojovací čára 143"/>
          <p:cNvCxnSpPr/>
          <p:nvPr/>
        </p:nvCxnSpPr>
        <p:spPr>
          <a:xfrm rot="5400000">
            <a:off x="7966075" y="1749425"/>
            <a:ext cx="150018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čára 145"/>
          <p:cNvCxnSpPr/>
          <p:nvPr/>
        </p:nvCxnSpPr>
        <p:spPr>
          <a:xfrm rot="10800000">
            <a:off x="8572500" y="2500313"/>
            <a:ext cx="142875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Přímá spojovací čára 147"/>
          <p:cNvCxnSpPr/>
          <p:nvPr/>
        </p:nvCxnSpPr>
        <p:spPr>
          <a:xfrm rot="10800000" flipV="1">
            <a:off x="857250" y="973138"/>
            <a:ext cx="571500" cy="269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Přímá spojovací čára 152"/>
          <p:cNvCxnSpPr/>
          <p:nvPr/>
        </p:nvCxnSpPr>
        <p:spPr>
          <a:xfrm rot="5400000">
            <a:off x="-787400" y="2643188"/>
            <a:ext cx="32877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Přímá spojovací šipka 155"/>
          <p:cNvCxnSpPr/>
          <p:nvPr/>
        </p:nvCxnSpPr>
        <p:spPr>
          <a:xfrm>
            <a:off x="857250" y="2500313"/>
            <a:ext cx="571500" cy="1587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Přímá spojovací šipka 156"/>
          <p:cNvCxnSpPr/>
          <p:nvPr/>
        </p:nvCxnSpPr>
        <p:spPr>
          <a:xfrm>
            <a:off x="857250" y="3355975"/>
            <a:ext cx="571500" cy="15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Přímá spojovací šipka 157"/>
          <p:cNvCxnSpPr/>
          <p:nvPr/>
        </p:nvCxnSpPr>
        <p:spPr>
          <a:xfrm>
            <a:off x="857250" y="4286250"/>
            <a:ext cx="571500" cy="1588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bdélník 158"/>
          <p:cNvSpPr/>
          <p:nvPr/>
        </p:nvSpPr>
        <p:spPr>
          <a:xfrm>
            <a:off x="4714875" y="5500688"/>
            <a:ext cx="857250" cy="28575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bg1"/>
                </a:solidFill>
              </a:rPr>
              <a:t>OD = 12,3 min</a:t>
            </a:r>
          </a:p>
        </p:txBody>
      </p:sp>
      <p:grpSp>
        <p:nvGrpSpPr>
          <p:cNvPr id="87143" name="Group 10"/>
          <p:cNvGrpSpPr>
            <a:grpSpLocks/>
          </p:cNvGrpSpPr>
          <p:nvPr/>
        </p:nvGrpSpPr>
        <p:grpSpPr bwMode="auto">
          <a:xfrm>
            <a:off x="1500188" y="2571750"/>
            <a:ext cx="142875" cy="84138"/>
            <a:chOff x="2640" y="3682"/>
            <a:chExt cx="480" cy="240"/>
          </a:xfrm>
        </p:grpSpPr>
        <p:sp>
          <p:nvSpPr>
            <p:cNvPr id="87222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23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44" name="Group 10"/>
          <p:cNvGrpSpPr>
            <a:grpSpLocks/>
          </p:cNvGrpSpPr>
          <p:nvPr/>
        </p:nvGrpSpPr>
        <p:grpSpPr bwMode="auto">
          <a:xfrm>
            <a:off x="1500188" y="3429000"/>
            <a:ext cx="142875" cy="84138"/>
            <a:chOff x="2640" y="3682"/>
            <a:chExt cx="480" cy="240"/>
          </a:xfrm>
        </p:grpSpPr>
        <p:sp>
          <p:nvSpPr>
            <p:cNvPr id="87220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21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45" name="Group 10"/>
          <p:cNvGrpSpPr>
            <a:grpSpLocks/>
          </p:cNvGrpSpPr>
          <p:nvPr/>
        </p:nvGrpSpPr>
        <p:grpSpPr bwMode="auto">
          <a:xfrm>
            <a:off x="1500188" y="4273550"/>
            <a:ext cx="142875" cy="84138"/>
            <a:chOff x="2640" y="3682"/>
            <a:chExt cx="480" cy="240"/>
          </a:xfrm>
        </p:grpSpPr>
        <p:sp>
          <p:nvSpPr>
            <p:cNvPr id="87218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19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46" name="Group 10"/>
          <p:cNvGrpSpPr>
            <a:grpSpLocks/>
          </p:cNvGrpSpPr>
          <p:nvPr/>
        </p:nvGrpSpPr>
        <p:grpSpPr bwMode="auto">
          <a:xfrm>
            <a:off x="3571875" y="3429000"/>
            <a:ext cx="142875" cy="84138"/>
            <a:chOff x="2640" y="3682"/>
            <a:chExt cx="480" cy="240"/>
          </a:xfrm>
        </p:grpSpPr>
        <p:sp>
          <p:nvSpPr>
            <p:cNvPr id="87216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17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47" name="Group 10"/>
          <p:cNvGrpSpPr>
            <a:grpSpLocks/>
          </p:cNvGrpSpPr>
          <p:nvPr/>
        </p:nvGrpSpPr>
        <p:grpSpPr bwMode="auto">
          <a:xfrm>
            <a:off x="6786563" y="2571750"/>
            <a:ext cx="142875" cy="84138"/>
            <a:chOff x="2640" y="3682"/>
            <a:chExt cx="480" cy="240"/>
          </a:xfrm>
        </p:grpSpPr>
        <p:sp>
          <p:nvSpPr>
            <p:cNvPr id="87214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15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48" name="Group 10"/>
          <p:cNvGrpSpPr>
            <a:grpSpLocks/>
          </p:cNvGrpSpPr>
          <p:nvPr/>
        </p:nvGrpSpPr>
        <p:grpSpPr bwMode="auto">
          <a:xfrm>
            <a:off x="7858125" y="2571750"/>
            <a:ext cx="142875" cy="84138"/>
            <a:chOff x="2640" y="3682"/>
            <a:chExt cx="480" cy="240"/>
          </a:xfrm>
        </p:grpSpPr>
        <p:sp>
          <p:nvSpPr>
            <p:cNvPr id="87212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13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49" name="Group 10"/>
          <p:cNvGrpSpPr>
            <a:grpSpLocks/>
          </p:cNvGrpSpPr>
          <p:nvPr/>
        </p:nvGrpSpPr>
        <p:grpSpPr bwMode="auto">
          <a:xfrm>
            <a:off x="5786438" y="3429000"/>
            <a:ext cx="142875" cy="84138"/>
            <a:chOff x="2640" y="3682"/>
            <a:chExt cx="480" cy="240"/>
          </a:xfrm>
        </p:grpSpPr>
        <p:sp>
          <p:nvSpPr>
            <p:cNvPr id="87210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11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7150" name="Group 10"/>
          <p:cNvGrpSpPr>
            <a:grpSpLocks/>
          </p:cNvGrpSpPr>
          <p:nvPr/>
        </p:nvGrpSpPr>
        <p:grpSpPr bwMode="auto">
          <a:xfrm>
            <a:off x="4714875" y="5059363"/>
            <a:ext cx="142875" cy="84137"/>
            <a:chOff x="2640" y="3682"/>
            <a:chExt cx="480" cy="240"/>
          </a:xfrm>
        </p:grpSpPr>
        <p:sp>
          <p:nvSpPr>
            <p:cNvPr id="87208" name="Oval 11"/>
            <p:cNvSpPr>
              <a:spLocks noChangeArrowheads="1"/>
            </p:cNvSpPr>
            <p:nvPr/>
          </p:nvSpPr>
          <p:spPr bwMode="auto">
            <a:xfrm>
              <a:off x="2784" y="3682"/>
              <a:ext cx="192" cy="192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chemeClr val="bg1"/>
                </a:solidFill>
              </a:endParaRPr>
            </a:p>
          </p:txBody>
        </p:sp>
        <p:sp>
          <p:nvSpPr>
            <p:cNvPr id="87209" name="Freeform 12"/>
            <p:cNvSpPr>
              <a:spLocks/>
            </p:cNvSpPr>
            <p:nvPr/>
          </p:nvSpPr>
          <p:spPr bwMode="auto">
            <a:xfrm>
              <a:off x="2640" y="3682"/>
              <a:ext cx="480" cy="240"/>
            </a:xfrm>
            <a:custGeom>
              <a:avLst/>
              <a:gdLst>
                <a:gd name="T0" fmla="*/ 0 w 480"/>
                <a:gd name="T1" fmla="*/ 0 h 240"/>
                <a:gd name="T2" fmla="*/ 240 w 480"/>
                <a:gd name="T3" fmla="*/ 240 h 240"/>
                <a:gd name="T4" fmla="*/ 480 w 480"/>
                <a:gd name="T5" fmla="*/ 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0"/>
                  </a:moveTo>
                  <a:cubicBezTo>
                    <a:pt x="80" y="120"/>
                    <a:pt x="160" y="240"/>
                    <a:pt x="240" y="240"/>
                  </a:cubicBezTo>
                  <a:cubicBezTo>
                    <a:pt x="320" y="240"/>
                    <a:pt x="400" y="120"/>
                    <a:pt x="480" y="0"/>
                  </a:cubicBezTo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7" name="Obdélník 116"/>
          <p:cNvSpPr/>
          <p:nvPr/>
        </p:nvSpPr>
        <p:spPr>
          <a:xfrm>
            <a:off x="500063" y="5857875"/>
            <a:ext cx="8501062" cy="10001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cxnSp>
        <p:nvCxnSpPr>
          <p:cNvPr id="151" name="Pravoúhlá spojovací čára 150"/>
          <p:cNvCxnSpPr/>
          <p:nvPr/>
        </p:nvCxnSpPr>
        <p:spPr>
          <a:xfrm>
            <a:off x="1143000" y="6143625"/>
            <a:ext cx="714375" cy="1428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Přímá spojovací čára 160"/>
          <p:cNvCxnSpPr/>
          <p:nvPr/>
        </p:nvCxnSpPr>
        <p:spPr>
          <a:xfrm rot="5400000">
            <a:off x="1749426" y="6394450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Přímá spojovací čára 162"/>
          <p:cNvCxnSpPr/>
          <p:nvPr/>
        </p:nvCxnSpPr>
        <p:spPr>
          <a:xfrm>
            <a:off x="1857375" y="6500813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Přímá spojovací čára 164"/>
          <p:cNvCxnSpPr/>
          <p:nvPr/>
        </p:nvCxnSpPr>
        <p:spPr>
          <a:xfrm rot="5400000" flipH="1" flipV="1">
            <a:off x="2035175" y="6323013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Přímá spojovací čára 166"/>
          <p:cNvCxnSpPr/>
          <p:nvPr/>
        </p:nvCxnSpPr>
        <p:spPr>
          <a:xfrm>
            <a:off x="2214563" y="6143625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Přímá spojovací čára 168"/>
          <p:cNvCxnSpPr/>
          <p:nvPr/>
        </p:nvCxnSpPr>
        <p:spPr>
          <a:xfrm rot="5400000">
            <a:off x="2498725" y="6215063"/>
            <a:ext cx="1444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Přímá spojovací čára 170"/>
          <p:cNvCxnSpPr/>
          <p:nvPr/>
        </p:nvCxnSpPr>
        <p:spPr>
          <a:xfrm>
            <a:off x="2571750" y="6286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Přímá spojovací čára 172"/>
          <p:cNvCxnSpPr/>
          <p:nvPr/>
        </p:nvCxnSpPr>
        <p:spPr>
          <a:xfrm rot="5400000">
            <a:off x="2749551" y="6394450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Přímá spojovací čára 176"/>
          <p:cNvCxnSpPr/>
          <p:nvPr/>
        </p:nvCxnSpPr>
        <p:spPr>
          <a:xfrm>
            <a:off x="2857500" y="6500813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Přímá spojovací čára 178"/>
          <p:cNvCxnSpPr/>
          <p:nvPr/>
        </p:nvCxnSpPr>
        <p:spPr>
          <a:xfrm rot="5400000" flipH="1" flipV="1">
            <a:off x="3035300" y="6323013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Přímá spojovací čára 180"/>
          <p:cNvCxnSpPr/>
          <p:nvPr/>
        </p:nvCxnSpPr>
        <p:spPr>
          <a:xfrm>
            <a:off x="3214688" y="6143625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Přímá spojovací čára 182"/>
          <p:cNvCxnSpPr/>
          <p:nvPr/>
        </p:nvCxnSpPr>
        <p:spPr>
          <a:xfrm rot="5400000">
            <a:off x="3571081" y="62158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Přímá spojovací čára 184"/>
          <p:cNvCxnSpPr/>
          <p:nvPr/>
        </p:nvCxnSpPr>
        <p:spPr>
          <a:xfrm>
            <a:off x="3643313" y="6286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Přímá spojovací čára 186"/>
          <p:cNvCxnSpPr/>
          <p:nvPr/>
        </p:nvCxnSpPr>
        <p:spPr>
          <a:xfrm rot="5400000">
            <a:off x="3821113" y="6394450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Přímá spojovací čára 188"/>
          <p:cNvCxnSpPr/>
          <p:nvPr/>
        </p:nvCxnSpPr>
        <p:spPr>
          <a:xfrm>
            <a:off x="3929063" y="6500813"/>
            <a:ext cx="357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bdélník 190"/>
          <p:cNvSpPr/>
          <p:nvPr/>
        </p:nvSpPr>
        <p:spPr>
          <a:xfrm>
            <a:off x="642938" y="6215063"/>
            <a:ext cx="642937" cy="214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ZD/VP</a:t>
            </a:r>
          </a:p>
        </p:txBody>
      </p:sp>
      <p:sp>
        <p:nvSpPr>
          <p:cNvPr id="192" name="Obdélník 191"/>
          <p:cNvSpPr/>
          <p:nvPr/>
        </p:nvSpPr>
        <p:spPr>
          <a:xfrm>
            <a:off x="642938" y="6429375"/>
            <a:ext cx="428625" cy="214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solidFill>
                  <a:schemeClr val="bg1"/>
                </a:solidFill>
              </a:rPr>
              <a:t>DP</a:t>
            </a:r>
          </a:p>
        </p:txBody>
      </p:sp>
      <p:sp>
        <p:nvSpPr>
          <p:cNvPr id="193" name="Obdélník 192"/>
          <p:cNvSpPr/>
          <p:nvPr/>
        </p:nvSpPr>
        <p:spPr>
          <a:xfrm>
            <a:off x="642938" y="6000750"/>
            <a:ext cx="428625" cy="214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 err="1">
                <a:solidFill>
                  <a:schemeClr val="bg1"/>
                </a:solidFill>
              </a:rPr>
              <a:t>DPř</a:t>
            </a:r>
            <a:endParaRPr lang="cs-CZ" sz="1050" dirty="0">
              <a:solidFill>
                <a:schemeClr val="bg1"/>
              </a:solidFill>
            </a:endParaRPr>
          </a:p>
        </p:txBody>
      </p:sp>
      <p:cxnSp>
        <p:nvCxnSpPr>
          <p:cNvPr id="195" name="Přímá spojovací čára 194"/>
          <p:cNvCxnSpPr/>
          <p:nvPr/>
        </p:nvCxnSpPr>
        <p:spPr>
          <a:xfrm rot="5400000" flipH="1" flipV="1">
            <a:off x="4106863" y="6323013"/>
            <a:ext cx="357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Přímá spojovací čára 196"/>
          <p:cNvCxnSpPr/>
          <p:nvPr/>
        </p:nvCxnSpPr>
        <p:spPr>
          <a:xfrm>
            <a:off x="4286250" y="6143625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Přímá spojovací čára 198"/>
          <p:cNvCxnSpPr/>
          <p:nvPr/>
        </p:nvCxnSpPr>
        <p:spPr>
          <a:xfrm rot="5400000">
            <a:off x="4644231" y="62158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Přímá spojovací čára 200"/>
          <p:cNvCxnSpPr/>
          <p:nvPr/>
        </p:nvCxnSpPr>
        <p:spPr>
          <a:xfrm>
            <a:off x="4714875" y="6286500"/>
            <a:ext cx="214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Přímá spojovací čára 202"/>
          <p:cNvCxnSpPr/>
          <p:nvPr/>
        </p:nvCxnSpPr>
        <p:spPr>
          <a:xfrm rot="5400000">
            <a:off x="4822826" y="6394450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Přímá spojovací čára 204"/>
          <p:cNvCxnSpPr/>
          <p:nvPr/>
        </p:nvCxnSpPr>
        <p:spPr>
          <a:xfrm>
            <a:off x="4929188" y="6500813"/>
            <a:ext cx="571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Přímá spojovací čára 206"/>
          <p:cNvCxnSpPr/>
          <p:nvPr/>
        </p:nvCxnSpPr>
        <p:spPr>
          <a:xfrm rot="5400000" flipH="1" flipV="1">
            <a:off x="5322888" y="6323013"/>
            <a:ext cx="357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Přímá spojovací čára 208"/>
          <p:cNvCxnSpPr/>
          <p:nvPr/>
        </p:nvCxnSpPr>
        <p:spPr>
          <a:xfrm>
            <a:off x="5500688" y="614362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Přímá spojovací čára 210"/>
          <p:cNvCxnSpPr/>
          <p:nvPr/>
        </p:nvCxnSpPr>
        <p:spPr>
          <a:xfrm rot="5400000">
            <a:off x="5608638" y="6251575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Přímá spojovací čára 212"/>
          <p:cNvCxnSpPr/>
          <p:nvPr/>
        </p:nvCxnSpPr>
        <p:spPr>
          <a:xfrm>
            <a:off x="5715000" y="6357938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Přímá spojovací čára 214"/>
          <p:cNvCxnSpPr/>
          <p:nvPr/>
        </p:nvCxnSpPr>
        <p:spPr>
          <a:xfrm rot="5400000">
            <a:off x="5930900" y="6429375"/>
            <a:ext cx="1412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Přímá spojovací čára 217"/>
          <p:cNvCxnSpPr/>
          <p:nvPr/>
        </p:nvCxnSpPr>
        <p:spPr>
          <a:xfrm>
            <a:off x="6000750" y="6500813"/>
            <a:ext cx="500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Přímá spojovací čára 219"/>
          <p:cNvCxnSpPr/>
          <p:nvPr/>
        </p:nvCxnSpPr>
        <p:spPr>
          <a:xfrm rot="5400000" flipH="1" flipV="1">
            <a:off x="6323013" y="6323013"/>
            <a:ext cx="3571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Přímá spojovací čára 221"/>
          <p:cNvCxnSpPr/>
          <p:nvPr/>
        </p:nvCxnSpPr>
        <p:spPr>
          <a:xfrm>
            <a:off x="6500813" y="6143625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Přímá spojovací čára 223"/>
          <p:cNvCxnSpPr/>
          <p:nvPr/>
        </p:nvCxnSpPr>
        <p:spPr>
          <a:xfrm rot="5400000">
            <a:off x="6680201" y="6251575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Přímá spojovací čára 225"/>
          <p:cNvCxnSpPr/>
          <p:nvPr/>
        </p:nvCxnSpPr>
        <p:spPr>
          <a:xfrm>
            <a:off x="6786563" y="6357938"/>
            <a:ext cx="2857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Přímá spojovací čára 227"/>
          <p:cNvCxnSpPr/>
          <p:nvPr/>
        </p:nvCxnSpPr>
        <p:spPr>
          <a:xfrm rot="5400000">
            <a:off x="7001669" y="6430169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Přímá spojovací čára 229"/>
          <p:cNvCxnSpPr/>
          <p:nvPr/>
        </p:nvCxnSpPr>
        <p:spPr>
          <a:xfrm>
            <a:off x="7072313" y="6500813"/>
            <a:ext cx="500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Přímá spojovací čára 232"/>
          <p:cNvCxnSpPr/>
          <p:nvPr/>
        </p:nvCxnSpPr>
        <p:spPr>
          <a:xfrm rot="5400000" flipH="1" flipV="1">
            <a:off x="7394575" y="6323013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Přímá spojovací čára 234"/>
          <p:cNvCxnSpPr/>
          <p:nvPr/>
        </p:nvCxnSpPr>
        <p:spPr>
          <a:xfrm>
            <a:off x="7572375" y="6143625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Přímá spojovací čára 236"/>
          <p:cNvCxnSpPr/>
          <p:nvPr/>
        </p:nvCxnSpPr>
        <p:spPr>
          <a:xfrm rot="5400000">
            <a:off x="7787481" y="62158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Přímá spojovací čára 238"/>
          <p:cNvCxnSpPr/>
          <p:nvPr/>
        </p:nvCxnSpPr>
        <p:spPr>
          <a:xfrm>
            <a:off x="7858125" y="6286500"/>
            <a:ext cx="285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Přímá spojovací čára 240"/>
          <p:cNvCxnSpPr/>
          <p:nvPr/>
        </p:nvCxnSpPr>
        <p:spPr>
          <a:xfrm rot="5400000">
            <a:off x="8037513" y="6394450"/>
            <a:ext cx="2143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Přímá spojovací čára 242"/>
          <p:cNvCxnSpPr/>
          <p:nvPr/>
        </p:nvCxnSpPr>
        <p:spPr>
          <a:xfrm>
            <a:off x="8143875" y="6500813"/>
            <a:ext cx="428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Zakřivená spojovací čára 244"/>
          <p:cNvCxnSpPr/>
          <p:nvPr/>
        </p:nvCxnSpPr>
        <p:spPr>
          <a:xfrm rot="5400000" flipH="1" flipV="1">
            <a:off x="1642269" y="1928019"/>
            <a:ext cx="428625" cy="1587"/>
          </a:xfrm>
          <a:prstGeom prst="curvedConnector3">
            <a:avLst>
              <a:gd name="adj1" fmla="val 41688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Zakřivená spojovací čára 248"/>
          <p:cNvCxnSpPr/>
          <p:nvPr/>
        </p:nvCxnSpPr>
        <p:spPr>
          <a:xfrm rot="5400000">
            <a:off x="2071688" y="3357562"/>
            <a:ext cx="1214438" cy="785813"/>
          </a:xfrm>
          <a:prstGeom prst="curvedConnector3">
            <a:avLst>
              <a:gd name="adj1" fmla="val 71512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Zakřivená spojovací čára 251"/>
          <p:cNvCxnSpPr/>
          <p:nvPr/>
        </p:nvCxnSpPr>
        <p:spPr>
          <a:xfrm rot="10800000">
            <a:off x="2214563" y="1428750"/>
            <a:ext cx="857250" cy="642938"/>
          </a:xfrm>
          <a:prstGeom prst="curvedConnector3">
            <a:avLst>
              <a:gd name="adj1" fmla="val 76775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Zakřivená spojovací čára 252"/>
          <p:cNvCxnSpPr/>
          <p:nvPr/>
        </p:nvCxnSpPr>
        <p:spPr>
          <a:xfrm rot="10800000">
            <a:off x="3500438" y="2286000"/>
            <a:ext cx="857250" cy="642938"/>
          </a:xfrm>
          <a:prstGeom prst="curvedConnector3">
            <a:avLst>
              <a:gd name="adj1" fmla="val 15368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Zakřivená spojovací čára 253"/>
          <p:cNvCxnSpPr/>
          <p:nvPr/>
        </p:nvCxnSpPr>
        <p:spPr>
          <a:xfrm rot="16200000" flipV="1">
            <a:off x="1821657" y="1250156"/>
            <a:ext cx="3714750" cy="2928937"/>
          </a:xfrm>
          <a:prstGeom prst="curvedConnector3">
            <a:avLst>
              <a:gd name="adj1" fmla="val 78451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Zakřivená spojovací čára 256"/>
          <p:cNvCxnSpPr/>
          <p:nvPr/>
        </p:nvCxnSpPr>
        <p:spPr>
          <a:xfrm rot="5400000">
            <a:off x="6000750" y="2428876"/>
            <a:ext cx="642937" cy="500062"/>
          </a:xfrm>
          <a:prstGeom prst="curvedConnector3">
            <a:avLst>
              <a:gd name="adj1" fmla="val 14906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Zakřivená spojovací čára 261"/>
          <p:cNvCxnSpPr/>
          <p:nvPr/>
        </p:nvCxnSpPr>
        <p:spPr>
          <a:xfrm rot="5400000">
            <a:off x="5286375" y="4429125"/>
            <a:ext cx="1428750" cy="571500"/>
          </a:xfrm>
          <a:prstGeom prst="curvedConnector3">
            <a:avLst>
              <a:gd name="adj1" fmla="val 67454"/>
            </a:avLst>
          </a:prstGeom>
          <a:ln w="28575">
            <a:solidFill>
              <a:schemeClr val="accent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Elipsa 264"/>
          <p:cNvSpPr/>
          <p:nvPr/>
        </p:nvSpPr>
        <p:spPr>
          <a:xfrm>
            <a:off x="6143625" y="2143125"/>
            <a:ext cx="214313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accent2"/>
                </a:solidFill>
              </a:rPr>
              <a:t>Z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66" name="Elipsa 265"/>
          <p:cNvSpPr/>
          <p:nvPr/>
        </p:nvSpPr>
        <p:spPr>
          <a:xfrm>
            <a:off x="6000750" y="5214938"/>
            <a:ext cx="214313" cy="214312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accent2"/>
                </a:solidFill>
              </a:rPr>
              <a:t>Z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67" name="Elipsa 266"/>
          <p:cNvSpPr/>
          <p:nvPr/>
        </p:nvSpPr>
        <p:spPr>
          <a:xfrm>
            <a:off x="2357438" y="714375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accent2"/>
                </a:solidFill>
              </a:rPr>
              <a:t>Z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68" name="Elipsa 267"/>
          <p:cNvSpPr/>
          <p:nvPr/>
        </p:nvSpPr>
        <p:spPr>
          <a:xfrm>
            <a:off x="3643313" y="2000250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2"/>
                </a:solidFill>
              </a:rPr>
              <a:t>Z</a:t>
            </a:r>
          </a:p>
        </p:txBody>
      </p:sp>
      <p:sp>
        <p:nvSpPr>
          <p:cNvPr id="269" name="Elipsa 268"/>
          <p:cNvSpPr/>
          <p:nvPr/>
        </p:nvSpPr>
        <p:spPr>
          <a:xfrm>
            <a:off x="2571750" y="1571625"/>
            <a:ext cx="214313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accent2"/>
                </a:solidFill>
              </a:rPr>
              <a:t>Z</a:t>
            </a:r>
          </a:p>
        </p:txBody>
      </p:sp>
      <p:sp>
        <p:nvSpPr>
          <p:cNvPr id="271" name="Elipsa 270"/>
          <p:cNvSpPr/>
          <p:nvPr/>
        </p:nvSpPr>
        <p:spPr>
          <a:xfrm>
            <a:off x="1357313" y="1724025"/>
            <a:ext cx="214312" cy="214313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accent2"/>
                </a:solidFill>
              </a:rPr>
              <a:t>Z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72" name="Elipsa 271"/>
          <p:cNvSpPr/>
          <p:nvPr/>
        </p:nvSpPr>
        <p:spPr>
          <a:xfrm>
            <a:off x="2571750" y="4214813"/>
            <a:ext cx="214313" cy="214312"/>
          </a:xfrm>
          <a:prstGeom prst="ellipse">
            <a:avLst/>
          </a:prstGeom>
          <a:solidFill>
            <a:schemeClr val="tx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accent2"/>
                </a:solidFill>
              </a:rPr>
              <a:t>Z</a:t>
            </a:r>
            <a:endParaRPr lang="cs-CZ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57375" y="1481138"/>
            <a:ext cx="6829425" cy="487680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b="1" dirty="0" smtClean="0"/>
              <a:t>Procesní políčko</a:t>
            </a:r>
            <a:r>
              <a:rPr lang="cs-CZ" sz="1800" dirty="0" smtClean="0"/>
              <a:t>. Do horní části procesního políčka se zanáší název procesního kroku.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 smtClean="0"/>
              <a:t>Tato značka označuje </a:t>
            </a:r>
            <a:r>
              <a:rPr lang="cs-CZ" sz="1800" b="1" dirty="0" smtClean="0"/>
              <a:t>pracovníky</a:t>
            </a:r>
            <a:r>
              <a:rPr lang="cs-CZ" sz="1800" dirty="0" smtClean="0"/>
              <a:t> a doplňuje se číslem podle počtu.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 smtClean="0"/>
              <a:t>Tato značka se používá pro vyjádření </a:t>
            </a:r>
            <a:r>
              <a:rPr lang="cs-CZ" sz="1800" b="1" dirty="0" smtClean="0"/>
              <a:t>dílčích kroků celého procesního kroku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 smtClean="0"/>
              <a:t>Značka vyjadřující </a:t>
            </a:r>
            <a:r>
              <a:rPr lang="cs-CZ" sz="1800" b="1" dirty="0" smtClean="0"/>
              <a:t>zásoby.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 smtClean="0"/>
              <a:t>Když se jedná o </a:t>
            </a:r>
            <a:r>
              <a:rPr lang="cs-CZ" sz="1800" b="1" dirty="0" smtClean="0"/>
              <a:t>fyzické zásoby </a:t>
            </a:r>
            <a:r>
              <a:rPr lang="cs-CZ" sz="1800" dirty="0" smtClean="0"/>
              <a:t>– například papír.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b="1" dirty="0" smtClean="0"/>
              <a:t>Elektronické zásoby </a:t>
            </a:r>
            <a:r>
              <a:rPr lang="cs-CZ" sz="1800" dirty="0" smtClean="0"/>
              <a:t>– například e-maily.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b="1" dirty="0" smtClean="0"/>
              <a:t>Kombinace papírových a elektronických zásob.</a:t>
            </a:r>
            <a:endParaRPr lang="cs-CZ" b="1" dirty="0"/>
          </a:p>
        </p:txBody>
      </p:sp>
      <p:sp>
        <p:nvSpPr>
          <p:cNvPr id="88066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CAF624-40C1-2D40-87EB-A0172EF2DB70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Nejdůležitější symboly pro analýzu toku hodnoty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428625" y="1500188"/>
            <a:ext cx="1285875" cy="35718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28625" y="1857375"/>
            <a:ext cx="642938" cy="3571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1563" y="1857375"/>
            <a:ext cx="642937" cy="35718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642938" y="1928813"/>
            <a:ext cx="142875" cy="142875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143000" y="1928813"/>
            <a:ext cx="214313" cy="2143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519113" y="1963738"/>
            <a:ext cx="477837" cy="223837"/>
          </a:xfrm>
          <a:custGeom>
            <a:avLst/>
            <a:gdLst>
              <a:gd name="connsiteX0" fmla="*/ 0 w 477671"/>
              <a:gd name="connsiteY0" fmla="*/ 2275 h 225188"/>
              <a:gd name="connsiteX1" fmla="*/ 191069 w 477671"/>
              <a:gd name="connsiteY1" fmla="*/ 220639 h 225188"/>
              <a:gd name="connsiteX2" fmla="*/ 436728 w 477671"/>
              <a:gd name="connsiteY2" fmla="*/ 29570 h 225188"/>
              <a:gd name="connsiteX3" fmla="*/ 436728 w 477671"/>
              <a:gd name="connsiteY3" fmla="*/ 43218 h 225188"/>
              <a:gd name="connsiteX4" fmla="*/ 436728 w 477671"/>
              <a:gd name="connsiteY4" fmla="*/ 15922 h 225188"/>
              <a:gd name="connsiteX5" fmla="*/ 436728 w 477671"/>
              <a:gd name="connsiteY5" fmla="*/ 29570 h 22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671" h="225188">
                <a:moveTo>
                  <a:pt x="0" y="2275"/>
                </a:moveTo>
                <a:cubicBezTo>
                  <a:pt x="59140" y="109182"/>
                  <a:pt x="118281" y="216090"/>
                  <a:pt x="191069" y="220639"/>
                </a:cubicBezTo>
                <a:cubicBezTo>
                  <a:pt x="263857" y="225188"/>
                  <a:pt x="395785" y="59140"/>
                  <a:pt x="436728" y="29570"/>
                </a:cubicBezTo>
                <a:cubicBezTo>
                  <a:pt x="477671" y="0"/>
                  <a:pt x="436728" y="43218"/>
                  <a:pt x="436728" y="43218"/>
                </a:cubicBezTo>
                <a:lnTo>
                  <a:pt x="436728" y="15922"/>
                </a:lnTo>
                <a:lnTo>
                  <a:pt x="436728" y="2957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795338" y="2714625"/>
            <a:ext cx="142875" cy="142875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665163" y="2703513"/>
            <a:ext cx="477837" cy="225425"/>
          </a:xfrm>
          <a:custGeom>
            <a:avLst/>
            <a:gdLst>
              <a:gd name="connsiteX0" fmla="*/ 0 w 477671"/>
              <a:gd name="connsiteY0" fmla="*/ 2275 h 225188"/>
              <a:gd name="connsiteX1" fmla="*/ 191069 w 477671"/>
              <a:gd name="connsiteY1" fmla="*/ 220639 h 225188"/>
              <a:gd name="connsiteX2" fmla="*/ 436728 w 477671"/>
              <a:gd name="connsiteY2" fmla="*/ 29570 h 225188"/>
              <a:gd name="connsiteX3" fmla="*/ 436728 w 477671"/>
              <a:gd name="connsiteY3" fmla="*/ 43218 h 225188"/>
              <a:gd name="connsiteX4" fmla="*/ 436728 w 477671"/>
              <a:gd name="connsiteY4" fmla="*/ 15922 h 225188"/>
              <a:gd name="connsiteX5" fmla="*/ 436728 w 477671"/>
              <a:gd name="connsiteY5" fmla="*/ 29570 h 22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7671" h="225188">
                <a:moveTo>
                  <a:pt x="0" y="2275"/>
                </a:moveTo>
                <a:cubicBezTo>
                  <a:pt x="59140" y="109182"/>
                  <a:pt x="118281" y="216090"/>
                  <a:pt x="191069" y="220639"/>
                </a:cubicBezTo>
                <a:cubicBezTo>
                  <a:pt x="263857" y="225188"/>
                  <a:pt x="395785" y="59140"/>
                  <a:pt x="436728" y="29570"/>
                </a:cubicBezTo>
                <a:cubicBezTo>
                  <a:pt x="477671" y="0"/>
                  <a:pt x="436728" y="43218"/>
                  <a:pt x="436728" y="43218"/>
                </a:cubicBezTo>
                <a:lnTo>
                  <a:pt x="436728" y="15922"/>
                </a:lnTo>
                <a:lnTo>
                  <a:pt x="436728" y="2957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8076" name="TextovéPole 23"/>
          <p:cNvSpPr txBox="1">
            <a:spLocks noChangeArrowheads="1"/>
          </p:cNvSpPr>
          <p:nvPr/>
        </p:nvSpPr>
        <p:spPr bwMode="auto">
          <a:xfrm>
            <a:off x="1071563" y="2571750"/>
            <a:ext cx="330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4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714375" y="3143250"/>
            <a:ext cx="214313" cy="2143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>
            <a:off x="571500" y="3786188"/>
            <a:ext cx="571500" cy="500062"/>
          </a:xfrm>
          <a:prstGeom prst="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7" name="Rovnoramenný trojúhelník 26"/>
          <p:cNvSpPr/>
          <p:nvPr/>
        </p:nvSpPr>
        <p:spPr>
          <a:xfrm>
            <a:off x="500063" y="4429125"/>
            <a:ext cx="714375" cy="500063"/>
          </a:xfrm>
          <a:prstGeom prst="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>
            <a:off x="571500" y="5072063"/>
            <a:ext cx="571500" cy="500062"/>
          </a:xfrm>
          <a:prstGeom prst="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714375" y="4714875"/>
            <a:ext cx="3571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714375" y="4786313"/>
            <a:ext cx="3571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714375" y="4856163"/>
            <a:ext cx="3571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a 32"/>
          <p:cNvSpPr/>
          <p:nvPr/>
        </p:nvSpPr>
        <p:spPr>
          <a:xfrm>
            <a:off x="795338" y="5357813"/>
            <a:ext cx="142875" cy="142875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4" name="Rovnoramenný trojúhelník 33"/>
          <p:cNvSpPr/>
          <p:nvPr/>
        </p:nvSpPr>
        <p:spPr>
          <a:xfrm>
            <a:off x="500063" y="5786438"/>
            <a:ext cx="714375" cy="500062"/>
          </a:xfrm>
          <a:prstGeom prst="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35" name="Přímá spojovací čára 34"/>
          <p:cNvCxnSpPr/>
          <p:nvPr/>
        </p:nvCxnSpPr>
        <p:spPr>
          <a:xfrm>
            <a:off x="714375" y="6072188"/>
            <a:ext cx="3571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714375" y="6143625"/>
            <a:ext cx="3571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714375" y="6213475"/>
            <a:ext cx="3571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a 37"/>
          <p:cNvSpPr/>
          <p:nvPr/>
        </p:nvSpPr>
        <p:spPr>
          <a:xfrm>
            <a:off x="785813" y="5857875"/>
            <a:ext cx="142875" cy="142875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Krok analýzy:</a:t>
            </a:r>
            <a:br>
              <a:rPr lang="cs-CZ" dirty="0" smtClean="0"/>
            </a:br>
            <a:r>
              <a:rPr lang="cs-CZ" sz="4400" dirty="0" smtClean="0"/>
              <a:t>Analýza struktury činností </a:t>
            </a:r>
            <a:endParaRPr lang="cs-CZ" sz="4400" dirty="0"/>
          </a:p>
        </p:txBody>
      </p:sp>
      <p:sp>
        <p:nvSpPr>
          <p:cNvPr id="90114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</a:pPr>
            <a:r>
              <a:rPr lang="cs-CZ" altLang="x-none" sz="2500"/>
              <a:t>Jsou činnosti rozděleny optimálně na zaměstnance?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500"/>
              <a:t>Příprava analýzy struktury činností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500"/>
              <a:t>Provedení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500"/>
              <a:t>Vyhodnocení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500"/>
              <a:t>Optimalizace vytížení kapacit</a:t>
            </a:r>
          </a:p>
          <a:p>
            <a:pPr marR="0" algn="l" eaLnBrk="1" hangingPunct="1">
              <a:lnSpc>
                <a:spcPct val="90000"/>
              </a:lnSpc>
              <a:buFont typeface="Wingdings 3" charset="2"/>
              <a:buAutoNum type="alphaLcParenR"/>
            </a:pPr>
            <a:endParaRPr lang="cs-CZ" altLang="x-none" sz="2500"/>
          </a:p>
        </p:txBody>
      </p:sp>
      <p:sp>
        <p:nvSpPr>
          <p:cNvPr id="90115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2531ED-A0DD-E34A-B52F-F0A7B58F47F7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Podnikový proces</a:t>
            </a:r>
          </a:p>
          <a:p>
            <a:pPr eaLnBrk="1" hangingPunct="1"/>
            <a:r>
              <a:rPr lang="cs-CZ" altLang="x-none"/>
              <a:t>Dílčí procesy – sled činností</a:t>
            </a:r>
          </a:p>
          <a:p>
            <a:pPr eaLnBrk="1" hangingPunct="1"/>
            <a:r>
              <a:rPr lang="cs-CZ" altLang="x-none"/>
              <a:t>Moduly </a:t>
            </a:r>
          </a:p>
          <a:p>
            <a:pPr eaLnBrk="1" hangingPunct="1"/>
            <a:r>
              <a:rPr lang="cs-CZ" altLang="x-none"/>
              <a:t>Výstupy procesu – produkty</a:t>
            </a:r>
          </a:p>
          <a:p>
            <a:pPr eaLnBrk="1" hangingPunct="1"/>
            <a:r>
              <a:rPr lang="cs-CZ" altLang="x-none"/>
              <a:t>Obchodní případ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Důležité  pojmy</a:t>
            </a:r>
            <a:endParaRPr lang="cs-CZ" dirty="0"/>
          </a:p>
        </p:txBody>
      </p:sp>
      <p:sp>
        <p:nvSpPr>
          <p:cNvPr id="21507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18295E-49BE-9D4E-A869-79F4A44D30C6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x-none"/>
              <a:t>Jak je práce rozdělena na zaměstnance?</a:t>
            </a:r>
          </a:p>
          <a:p>
            <a:pPr eaLnBrk="1" hangingPunct="1"/>
            <a:r>
              <a:rPr lang="cs-CZ" altLang="x-none"/>
              <a:t>Jaké existují  organizační vlivy?</a:t>
            </a:r>
          </a:p>
          <a:p>
            <a:pPr eaLnBrk="1" hangingPunct="1"/>
            <a:r>
              <a:rPr lang="cs-CZ" altLang="x-none"/>
              <a:t>Jak dlouho jednotlivé činnosti trvají?</a:t>
            </a:r>
          </a:p>
          <a:p>
            <a:pPr eaLnBrk="1" hangingPunct="1"/>
            <a:endParaRPr lang="cs-CZ" altLang="x-none"/>
          </a:p>
          <a:p>
            <a:pPr eaLnBrk="1" hangingPunct="1">
              <a:buFont typeface="Wingdings 3" charset="2"/>
              <a:buNone/>
            </a:pPr>
            <a:r>
              <a:rPr lang="cs-CZ" altLang="x-none"/>
              <a:t>Také v tomto kroku jde o odkrytí potenciálu pro optimalizaci.</a:t>
            </a:r>
          </a:p>
          <a:p>
            <a:pPr eaLnBrk="1" hangingPunct="1"/>
            <a:r>
              <a:rPr lang="cs-CZ" altLang="x-none"/>
              <a:t>Eliminace zbytečné práce</a:t>
            </a:r>
          </a:p>
          <a:p>
            <a:pPr eaLnBrk="1" hangingPunct="1"/>
            <a:r>
              <a:rPr lang="cs-CZ" altLang="x-none"/>
              <a:t>Správné uspořádání úkolů</a:t>
            </a:r>
          </a:p>
          <a:p>
            <a:pPr eaLnBrk="1" hangingPunct="1"/>
            <a:r>
              <a:rPr lang="cs-CZ" altLang="x-none"/>
              <a:t>Odstranění zdvojené práce</a:t>
            </a:r>
          </a:p>
        </p:txBody>
      </p:sp>
      <p:sp>
        <p:nvSpPr>
          <p:cNvPr id="92162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4EE76C-9DC6-7545-9FF8-E68D4E182D64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 struktury činností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85750" y="1785938"/>
          <a:ext cx="8215313" cy="4070350"/>
        </p:xfrm>
        <a:graphic>
          <a:graphicData uri="http://schemas.openxmlformats.org/drawingml/2006/table">
            <a:tbl>
              <a:tblPr/>
              <a:tblGrid>
                <a:gridCol w="450850"/>
                <a:gridCol w="630238"/>
                <a:gridCol w="1565275"/>
                <a:gridCol w="2378075"/>
                <a:gridCol w="1025525"/>
                <a:gridCol w="1282700"/>
                <a:gridCol w="882650"/>
              </a:tblGrid>
              <a:tr h="5302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</a:tr>
              <a:tr h="889000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Č.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Druh čin-nosti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Obchodní případ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Činnost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Počet případů (za rok)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Časová náročnost (Minuty)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D91A1A"/>
                          </a:solidFill>
                          <a:effectLst/>
                          <a:latin typeface="Arial" charset="0"/>
                        </a:rPr>
                        <a:t>Četnost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EA0"/>
                    </a:solidFill>
                  </a:tcPr>
                </a:tc>
              </a:tr>
              <a:tr h="5302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</a:tr>
              <a:tr h="5302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DED"/>
                    </a:solidFill>
                  </a:tcPr>
                </a:tc>
              </a:tr>
              <a:tr h="530225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69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2999CD-8CF4-CB4A-B7C2-C9464A31613F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Informace zaměstnanců pro analýzu struktury činností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5. Krok analýzy:</a:t>
            </a:r>
            <a:br>
              <a:rPr lang="cs-CZ" dirty="0" smtClean="0"/>
            </a:br>
            <a:r>
              <a:rPr lang="cs-CZ" sz="4400" dirty="0" smtClean="0"/>
              <a:t>Analýza struktury informací </a:t>
            </a:r>
            <a:endParaRPr lang="cs-CZ" sz="4400" dirty="0"/>
          </a:p>
        </p:txBody>
      </p:sp>
      <p:sp>
        <p:nvSpPr>
          <p:cNvPr id="96258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/>
            <a:r>
              <a:rPr lang="cs-CZ" altLang="x-none"/>
              <a:t>Jak transparentní jsou vaše informační a komunikační cesty?</a:t>
            </a:r>
          </a:p>
          <a:p>
            <a:pPr marR="0" algn="l" eaLnBrk="1" hangingPunct="1">
              <a:buFont typeface="Wingdings 3" charset="2"/>
              <a:buAutoNum type="alphaLcParenR"/>
            </a:pPr>
            <a:endParaRPr lang="cs-CZ" altLang="x-none"/>
          </a:p>
        </p:txBody>
      </p:sp>
      <p:sp>
        <p:nvSpPr>
          <p:cNvPr id="96259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7BB6E5-CEC2-384D-91D7-D2FAE697355D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4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3200">
                <a:solidFill>
                  <a:schemeClr val="bg1"/>
                </a:solidFill>
              </a:rPr>
              <a:t>Formulář Analýzy struktury informací</a:t>
            </a:r>
            <a:endParaRPr lang="cs-CZ" altLang="x-none" sz="1800">
              <a:solidFill>
                <a:schemeClr val="bg1"/>
              </a:solidFill>
            </a:endParaRPr>
          </a:p>
        </p:txBody>
      </p:sp>
      <p:graphicFrame>
        <p:nvGraphicFramePr>
          <p:cNvPr id="26793" name="Group 169"/>
          <p:cNvGraphicFramePr>
            <a:graphicFrameLocks noGrp="1"/>
          </p:cNvGraphicFramePr>
          <p:nvPr/>
        </p:nvGraphicFramePr>
        <p:xfrm>
          <a:off x="323850" y="1052513"/>
          <a:ext cx="8424863" cy="4664133"/>
        </p:xfrm>
        <a:graphic>
          <a:graphicData uri="http://schemas.openxmlformats.org/drawingml/2006/table">
            <a:tbl>
              <a:tblPr/>
              <a:tblGrid>
                <a:gridCol w="2374900"/>
                <a:gridCol w="865188"/>
                <a:gridCol w="863600"/>
                <a:gridCol w="863600"/>
                <a:gridCol w="865187"/>
                <a:gridCol w="863600"/>
                <a:gridCol w="863600"/>
                <a:gridCol w="865188"/>
              </a:tblGrid>
              <a:tr h="518089">
                <a:tc rowSpan="2"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Poskytování informací/ Informační potřeby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Oddělení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33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190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709516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Objednávka materiálu</a:t>
                      </a:r>
                      <a:endParaRPr kumimoji="0" lang="cs-CZ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7928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Plánování nasazení servisního týmu</a:t>
                      </a:r>
                      <a:endParaRPr kumimoji="0" lang="cs-CZ" altLang="x-non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516"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Plánování dovolené</a:t>
                      </a:r>
                      <a:endParaRPr kumimoji="0" lang="cs-CZ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charset="2"/>
                        <a:defRPr sz="23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1pPr>
                      <a:lvl2pPr marL="742950" indent="-285750" eaLnBrk="0" hangingPunct="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charset="0"/>
                        <a:defRPr sz="21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2pPr>
                      <a:lvl3pPr marL="11430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charset="2"/>
                        <a:defRPr sz="19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3pPr>
                      <a:lvl4pPr marL="16002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 sz="1700"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4pPr>
                      <a:lvl5pPr marL="2057400" indent="-228600" eaLnBrk="0" hangingPunct="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5pPr>
                      <a:lvl6pPr marL="25146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6pPr>
                      <a:lvl7pPr marL="29718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7pPr>
                      <a:lvl8pPr marL="34290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8pPr>
                      <a:lvl9pPr marL="3886200" indent="-228600" eaLnBrk="0" fontAlgn="base" hangingPunct="0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charset="2"/>
                        <a:defRPr>
                          <a:solidFill>
                            <a:schemeClr val="tx1"/>
                          </a:solidFill>
                          <a:latin typeface="Lucida Sans Unicode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355" name="AutoShape 143"/>
          <p:cNvSpPr>
            <a:spLocks noChangeArrowheads="1"/>
          </p:cNvSpPr>
          <p:nvPr/>
        </p:nvSpPr>
        <p:spPr bwMode="auto">
          <a:xfrm>
            <a:off x="6443663" y="3789363"/>
            <a:ext cx="215900" cy="287337"/>
          </a:xfrm>
          <a:prstGeom prst="moon">
            <a:avLst>
              <a:gd name="adj" fmla="val 50000"/>
            </a:avLst>
          </a:pr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56" name="AutoShape 144"/>
          <p:cNvSpPr>
            <a:spLocks noChangeArrowheads="1"/>
          </p:cNvSpPr>
          <p:nvPr/>
        </p:nvSpPr>
        <p:spPr bwMode="auto">
          <a:xfrm>
            <a:off x="5580063" y="4508500"/>
            <a:ext cx="215900" cy="287338"/>
          </a:xfrm>
          <a:prstGeom prst="moon">
            <a:avLst>
              <a:gd name="adj" fmla="val 50000"/>
            </a:avLst>
          </a:pr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57" name="AutoShape 145"/>
          <p:cNvSpPr>
            <a:spLocks noChangeArrowheads="1"/>
          </p:cNvSpPr>
          <p:nvPr/>
        </p:nvSpPr>
        <p:spPr bwMode="auto">
          <a:xfrm>
            <a:off x="3924300" y="5229225"/>
            <a:ext cx="215900" cy="287338"/>
          </a:xfrm>
          <a:prstGeom prst="moon">
            <a:avLst>
              <a:gd name="adj" fmla="val 50000"/>
            </a:avLst>
          </a:pr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58" name="Oval 153"/>
          <p:cNvSpPr>
            <a:spLocks noChangeArrowheads="1"/>
          </p:cNvSpPr>
          <p:nvPr/>
        </p:nvSpPr>
        <p:spPr bwMode="auto">
          <a:xfrm>
            <a:off x="5580063" y="3860800"/>
            <a:ext cx="287337" cy="288925"/>
          </a:xfrm>
          <a:prstGeom prst="ellipse">
            <a:avLst/>
          </a:prstGeom>
          <a:solidFill>
            <a:srgbClr val="AA3330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59" name="Oval 154"/>
          <p:cNvSpPr>
            <a:spLocks noChangeArrowheads="1"/>
          </p:cNvSpPr>
          <p:nvPr/>
        </p:nvSpPr>
        <p:spPr bwMode="auto">
          <a:xfrm>
            <a:off x="3851275" y="4508500"/>
            <a:ext cx="287338" cy="288925"/>
          </a:xfrm>
          <a:prstGeom prst="ellipse">
            <a:avLst/>
          </a:prstGeom>
          <a:solidFill>
            <a:srgbClr val="AA3330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60" name="Oval 155"/>
          <p:cNvSpPr>
            <a:spLocks noChangeArrowheads="1"/>
          </p:cNvSpPr>
          <p:nvPr/>
        </p:nvSpPr>
        <p:spPr bwMode="auto">
          <a:xfrm>
            <a:off x="5580063" y="5229225"/>
            <a:ext cx="287337" cy="288925"/>
          </a:xfrm>
          <a:prstGeom prst="ellipse">
            <a:avLst/>
          </a:prstGeom>
          <a:solidFill>
            <a:srgbClr val="AA3330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61" name="Oval 156"/>
          <p:cNvSpPr>
            <a:spLocks noChangeArrowheads="1"/>
          </p:cNvSpPr>
          <p:nvPr/>
        </p:nvSpPr>
        <p:spPr bwMode="auto">
          <a:xfrm>
            <a:off x="2987675" y="4508500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62" name="Oval 157"/>
          <p:cNvSpPr>
            <a:spLocks noChangeArrowheads="1"/>
          </p:cNvSpPr>
          <p:nvPr/>
        </p:nvSpPr>
        <p:spPr bwMode="auto">
          <a:xfrm>
            <a:off x="2987675" y="5229225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63" name="Oval 158"/>
          <p:cNvSpPr>
            <a:spLocks noChangeArrowheads="1"/>
          </p:cNvSpPr>
          <p:nvPr/>
        </p:nvSpPr>
        <p:spPr bwMode="auto">
          <a:xfrm>
            <a:off x="8172450" y="3789363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16" name="Obdélník 15"/>
          <p:cNvSpPr/>
          <p:nvPr/>
        </p:nvSpPr>
        <p:spPr>
          <a:xfrm>
            <a:off x="285750" y="5929313"/>
            <a:ext cx="2786063" cy="3571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Poskytuje informaci</a:t>
            </a:r>
          </a:p>
        </p:txBody>
      </p:sp>
      <p:sp>
        <p:nvSpPr>
          <p:cNvPr id="98365" name="Oval 154"/>
          <p:cNvSpPr>
            <a:spLocks noChangeArrowheads="1"/>
          </p:cNvSpPr>
          <p:nvPr/>
        </p:nvSpPr>
        <p:spPr bwMode="auto">
          <a:xfrm>
            <a:off x="214313" y="5929313"/>
            <a:ext cx="287337" cy="288925"/>
          </a:xfrm>
          <a:prstGeom prst="ellipse">
            <a:avLst/>
          </a:prstGeom>
          <a:solidFill>
            <a:srgbClr val="AA3330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17" name="Obdélník 16"/>
          <p:cNvSpPr/>
          <p:nvPr/>
        </p:nvSpPr>
        <p:spPr>
          <a:xfrm>
            <a:off x="3214688" y="5929313"/>
            <a:ext cx="2428875" cy="3571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Obdrží  informaci</a:t>
            </a:r>
          </a:p>
        </p:txBody>
      </p:sp>
      <p:sp>
        <p:nvSpPr>
          <p:cNvPr id="98367" name="AutoShape 145"/>
          <p:cNvSpPr>
            <a:spLocks noChangeArrowheads="1"/>
          </p:cNvSpPr>
          <p:nvPr/>
        </p:nvSpPr>
        <p:spPr bwMode="auto">
          <a:xfrm>
            <a:off x="3214688" y="5929313"/>
            <a:ext cx="215900" cy="287337"/>
          </a:xfrm>
          <a:prstGeom prst="moon">
            <a:avLst>
              <a:gd name="adj" fmla="val 50000"/>
            </a:avLst>
          </a:prstGeom>
          <a:solidFill>
            <a:srgbClr val="AA3330"/>
          </a:solidFill>
          <a:ln w="9525">
            <a:solidFill>
              <a:srgbClr val="AA333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18" name="Obdélník 17"/>
          <p:cNvSpPr/>
          <p:nvPr/>
        </p:nvSpPr>
        <p:spPr>
          <a:xfrm>
            <a:off x="5857875" y="5929313"/>
            <a:ext cx="3071813" cy="3571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Informační požadavek</a:t>
            </a:r>
          </a:p>
        </p:txBody>
      </p:sp>
      <p:sp>
        <p:nvSpPr>
          <p:cNvPr id="98369" name="Oval 157"/>
          <p:cNvSpPr>
            <a:spLocks noChangeArrowheads="1"/>
          </p:cNvSpPr>
          <p:nvPr/>
        </p:nvSpPr>
        <p:spPr bwMode="auto">
          <a:xfrm>
            <a:off x="5784850" y="5929313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70" name="TextovéPole 18"/>
          <p:cNvSpPr txBox="1">
            <a:spLocks noChangeArrowheads="1"/>
          </p:cNvSpPr>
          <p:nvPr/>
        </p:nvSpPr>
        <p:spPr bwMode="auto">
          <a:xfrm rot="-5400000">
            <a:off x="2308225" y="2379663"/>
            <a:ext cx="1595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Management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zakázky</a:t>
            </a:r>
          </a:p>
        </p:txBody>
      </p:sp>
      <p:sp>
        <p:nvSpPr>
          <p:cNvPr id="98371" name="TextovéPole 19"/>
          <p:cNvSpPr txBox="1">
            <a:spLocks noChangeArrowheads="1"/>
          </p:cNvSpPr>
          <p:nvPr/>
        </p:nvSpPr>
        <p:spPr bwMode="auto">
          <a:xfrm rot="-5400000">
            <a:off x="3328987" y="2678113"/>
            <a:ext cx="1274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Plánování </a:t>
            </a:r>
          </a:p>
        </p:txBody>
      </p:sp>
      <p:sp>
        <p:nvSpPr>
          <p:cNvPr id="98372" name="TextovéPole 20"/>
          <p:cNvSpPr txBox="1">
            <a:spLocks noChangeArrowheads="1"/>
          </p:cNvSpPr>
          <p:nvPr/>
        </p:nvSpPr>
        <p:spPr bwMode="auto">
          <a:xfrm rot="-5400000">
            <a:off x="3979863" y="2479675"/>
            <a:ext cx="1671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Správa budov </a:t>
            </a:r>
          </a:p>
        </p:txBody>
      </p:sp>
      <p:sp>
        <p:nvSpPr>
          <p:cNvPr id="98373" name="TextovéPole 21"/>
          <p:cNvSpPr txBox="1">
            <a:spLocks noChangeArrowheads="1"/>
          </p:cNvSpPr>
          <p:nvPr/>
        </p:nvSpPr>
        <p:spPr bwMode="auto">
          <a:xfrm rot="-5400000">
            <a:off x="4855369" y="2556669"/>
            <a:ext cx="1517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Servisní tým </a:t>
            </a:r>
          </a:p>
        </p:txBody>
      </p:sp>
      <p:sp>
        <p:nvSpPr>
          <p:cNvPr id="98374" name="TextovéPole 22"/>
          <p:cNvSpPr txBox="1">
            <a:spLocks noChangeArrowheads="1"/>
          </p:cNvSpPr>
          <p:nvPr/>
        </p:nvSpPr>
        <p:spPr bwMode="auto">
          <a:xfrm rot="-5400000">
            <a:off x="5790407" y="2555081"/>
            <a:ext cx="1479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Dodavatelé  </a:t>
            </a:r>
          </a:p>
        </p:txBody>
      </p:sp>
      <p:sp>
        <p:nvSpPr>
          <p:cNvPr id="98375" name="TextovéPole 23"/>
          <p:cNvSpPr txBox="1">
            <a:spLocks noChangeArrowheads="1"/>
          </p:cNvSpPr>
          <p:nvPr/>
        </p:nvSpPr>
        <p:spPr bwMode="auto">
          <a:xfrm rot="-5400000">
            <a:off x="6435726" y="2409825"/>
            <a:ext cx="1903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Vedení podniku  </a:t>
            </a:r>
          </a:p>
        </p:txBody>
      </p:sp>
      <p:sp>
        <p:nvSpPr>
          <p:cNvPr id="98376" name="TextovéPole 24"/>
          <p:cNvSpPr txBox="1">
            <a:spLocks noChangeArrowheads="1"/>
          </p:cNvSpPr>
          <p:nvPr/>
        </p:nvSpPr>
        <p:spPr bwMode="auto">
          <a:xfrm rot="-5400000">
            <a:off x="7541419" y="2270919"/>
            <a:ext cx="1416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Účtárna/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/>
              <a:t>Controlling  </a:t>
            </a:r>
          </a:p>
        </p:txBody>
      </p:sp>
      <p:sp>
        <p:nvSpPr>
          <p:cNvPr id="98377" name="Oval 157"/>
          <p:cNvSpPr>
            <a:spLocks noChangeArrowheads="1"/>
          </p:cNvSpPr>
          <p:nvPr/>
        </p:nvSpPr>
        <p:spPr bwMode="auto">
          <a:xfrm>
            <a:off x="4068763" y="5229225"/>
            <a:ext cx="287337" cy="288925"/>
          </a:xfrm>
          <a:prstGeom prst="ellipse">
            <a:avLst/>
          </a:prstGeom>
          <a:solidFill>
            <a:schemeClr val="bg1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  <p:sp>
        <p:nvSpPr>
          <p:cNvPr id="98378" name="Oval 157"/>
          <p:cNvSpPr>
            <a:spLocks noChangeArrowheads="1"/>
          </p:cNvSpPr>
          <p:nvPr/>
        </p:nvSpPr>
        <p:spPr bwMode="auto">
          <a:xfrm>
            <a:off x="5724525" y="4508500"/>
            <a:ext cx="287338" cy="288925"/>
          </a:xfrm>
          <a:prstGeom prst="ellipse">
            <a:avLst/>
          </a:prstGeom>
          <a:solidFill>
            <a:schemeClr val="bg1"/>
          </a:solidFill>
          <a:ln w="9525">
            <a:solidFill>
              <a:srgbClr val="AA333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6. Krok analýzy:</a:t>
            </a:r>
            <a:br>
              <a:rPr lang="cs-CZ" dirty="0" smtClean="0"/>
            </a:br>
            <a:r>
              <a:rPr lang="cs-CZ" sz="4400" dirty="0" smtClean="0"/>
              <a:t>Okamžitá opatření </a:t>
            </a:r>
            <a:endParaRPr lang="cs-CZ" sz="4400" dirty="0"/>
          </a:p>
        </p:txBody>
      </p:sp>
      <p:sp>
        <p:nvSpPr>
          <p:cNvPr id="100354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/>
            <a:r>
              <a:rPr lang="cs-CZ" altLang="x-none"/>
              <a:t>Jaké jsou možnosti pro získání rychlého úspěchu?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cs-CZ" altLang="x-none"/>
              <a:t>Systematické hledání „zlepšováků“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cs-CZ" altLang="x-none"/>
              <a:t>Plán opatření</a:t>
            </a:r>
          </a:p>
          <a:p>
            <a:pPr marR="0" algn="l" eaLnBrk="1" hangingPunct="1">
              <a:buFont typeface="Wingdings 3" charset="2"/>
              <a:buAutoNum type="alphaLcParenR"/>
            </a:pPr>
            <a:endParaRPr lang="cs-CZ" altLang="x-none"/>
          </a:p>
        </p:txBody>
      </p:sp>
      <p:sp>
        <p:nvSpPr>
          <p:cNvPr id="100355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786F48-DCE8-BD43-AAB0-9C8D89CEF09D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7. Krok analýzy:</a:t>
            </a:r>
            <a:br>
              <a:rPr lang="cs-CZ" dirty="0" smtClean="0"/>
            </a:br>
            <a:r>
              <a:rPr lang="cs-CZ" sz="4400" dirty="0" smtClean="0"/>
              <a:t>Analýza struktury nákladů </a:t>
            </a:r>
            <a:endParaRPr lang="cs-CZ" sz="4400" dirty="0"/>
          </a:p>
        </p:txBody>
      </p:sp>
      <p:sp>
        <p:nvSpPr>
          <p:cNvPr id="102402" name="Podnadpis 5"/>
          <p:cNvSpPr>
            <a:spLocks noGrp="1"/>
          </p:cNvSpPr>
          <p:nvPr>
            <p:ph type="subTitle" idx="1"/>
          </p:nvPr>
        </p:nvSpPr>
        <p:spPr>
          <a:xfrm>
            <a:off x="685800" y="2428875"/>
            <a:ext cx="7772400" cy="2389188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</a:pPr>
            <a:r>
              <a:rPr lang="cs-CZ" altLang="x-none" sz="2300"/>
              <a:t>Jaké náklady se opakovaně vyskytují?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300"/>
              <a:t>Nová přehlednost pomocí analýzy struktury nákladů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300"/>
              <a:t>Počítání sazeb produktivních hodin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300"/>
              <a:t>Výpočet procesních nákladů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300"/>
              <a:t>Sčítání výkonových časů</a:t>
            </a:r>
          </a:p>
          <a:p>
            <a:pPr marR="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x-none" sz="2300"/>
              <a:t>Posouzení  procesních nákladů</a:t>
            </a:r>
          </a:p>
          <a:p>
            <a:pPr marR="0" algn="l" eaLnBrk="1" hangingPunct="1">
              <a:lnSpc>
                <a:spcPct val="90000"/>
              </a:lnSpc>
              <a:buFont typeface="Wingdings 3" charset="2"/>
              <a:buAutoNum type="alphaLcParenR"/>
            </a:pPr>
            <a:endParaRPr lang="cs-CZ" altLang="x-none" sz="2300"/>
          </a:p>
        </p:txBody>
      </p:sp>
      <p:sp>
        <p:nvSpPr>
          <p:cNvPr id="102403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762381-2199-D24D-92F3-F8C8CD94DA12}" type="slidenum">
              <a:rPr lang="cs-CZ" altLang="x-none" sz="10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cs-CZ" altLang="x-none" sz="10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Vytvářet hodnotu bez plýtvání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Redukovat a definovat rozhraní operací  (procesních kroků)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Minimalizovat dotazování a vícepráce 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Odstranit „úzká hrdla“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Zkrátit „povolovací smyčky“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Určit potřebu informací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Identifikovat neuralgické body v průběhu procesu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Umožnit paralelní zpracování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Vytvářet procesy řízené potřebou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Zdokonalovat klíčové výkonové procesy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104450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882611-21BD-534B-B5F6-03B74C01385D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10-ti bodový plán pro optimalizaci podnikových procesů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50"/>
          <p:cNvGrpSpPr>
            <a:grpSpLocks/>
          </p:cNvGrpSpPr>
          <p:nvPr/>
        </p:nvGrpSpPr>
        <p:grpSpPr bwMode="auto">
          <a:xfrm>
            <a:off x="214313" y="214313"/>
            <a:ext cx="8678862" cy="6143625"/>
            <a:chOff x="135" y="0"/>
            <a:chExt cx="5467" cy="3249"/>
          </a:xfrm>
        </p:grpSpPr>
        <p:sp>
          <p:nvSpPr>
            <p:cNvPr id="23555" name="Text Box 5"/>
            <p:cNvSpPr txBox="1">
              <a:spLocks noChangeArrowheads="1"/>
            </p:cNvSpPr>
            <p:nvPr/>
          </p:nvSpPr>
          <p:spPr bwMode="auto">
            <a:xfrm>
              <a:off x="2018" y="0"/>
              <a:ext cx="1270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x-none" sz="18000">
                  <a:sym typeface="Webdings" charset="2"/>
                </a:rPr>
                <a:t></a:t>
              </a:r>
            </a:p>
          </p:txBody>
        </p:sp>
        <p:sp>
          <p:nvSpPr>
            <p:cNvPr id="23556" name="Text Box 6"/>
            <p:cNvSpPr txBox="1">
              <a:spLocks noChangeArrowheads="1"/>
            </p:cNvSpPr>
            <p:nvPr/>
          </p:nvSpPr>
          <p:spPr bwMode="auto">
            <a:xfrm>
              <a:off x="158" y="1525"/>
              <a:ext cx="1406" cy="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x-none" sz="1800"/>
                <a:t>požadavky na nové produkty a služby</a:t>
              </a:r>
            </a:p>
          </p:txBody>
        </p:sp>
        <p:sp>
          <p:nvSpPr>
            <p:cNvPr id="23557" name="Text Box 7"/>
            <p:cNvSpPr txBox="1">
              <a:spLocks noChangeArrowheads="1"/>
            </p:cNvSpPr>
            <p:nvPr/>
          </p:nvSpPr>
          <p:spPr bwMode="auto">
            <a:xfrm>
              <a:off x="1655" y="1706"/>
              <a:ext cx="820" cy="1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x-none" sz="1800"/>
                <a:t>zakázky</a:t>
              </a:r>
            </a:p>
          </p:txBody>
        </p:sp>
        <p:sp>
          <p:nvSpPr>
            <p:cNvPr id="23558" name="Text Box 8"/>
            <p:cNvSpPr txBox="1">
              <a:spLocks noChangeArrowheads="1"/>
            </p:cNvSpPr>
            <p:nvPr/>
          </p:nvSpPr>
          <p:spPr bwMode="auto">
            <a:xfrm>
              <a:off x="3969" y="1706"/>
              <a:ext cx="59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x-none" sz="1800"/>
                <a:t>peníze</a:t>
              </a:r>
            </a:p>
          </p:txBody>
        </p:sp>
        <p:sp>
          <p:nvSpPr>
            <p:cNvPr id="23559" name="Text Box 9"/>
            <p:cNvSpPr txBox="1">
              <a:spLocks noChangeArrowheads="1"/>
            </p:cNvSpPr>
            <p:nvPr/>
          </p:nvSpPr>
          <p:spPr bwMode="auto">
            <a:xfrm>
              <a:off x="2925" y="210"/>
              <a:ext cx="771" cy="2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x-none" sz="1800"/>
                <a:t>zákazník</a:t>
              </a:r>
            </a:p>
          </p:txBody>
        </p:sp>
        <p:sp>
          <p:nvSpPr>
            <p:cNvPr id="23560" name="Oval 10"/>
            <p:cNvSpPr>
              <a:spLocks noChangeArrowheads="1"/>
            </p:cNvSpPr>
            <p:nvPr/>
          </p:nvSpPr>
          <p:spPr bwMode="auto">
            <a:xfrm>
              <a:off x="3742" y="845"/>
              <a:ext cx="1769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čas jsou peníze</a:t>
              </a:r>
            </a:p>
          </p:txBody>
        </p:sp>
        <p:sp>
          <p:nvSpPr>
            <p:cNvPr id="23561" name="Rectangle 16"/>
            <p:cNvSpPr>
              <a:spLocks noChangeArrowheads="1"/>
            </p:cNvSpPr>
            <p:nvPr/>
          </p:nvSpPr>
          <p:spPr bwMode="auto">
            <a:xfrm>
              <a:off x="135" y="2614"/>
              <a:ext cx="1112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vývoj produktů</a:t>
              </a:r>
            </a:p>
          </p:txBody>
        </p:sp>
        <p:sp>
          <p:nvSpPr>
            <p:cNvPr id="23562" name="Rectangle 17"/>
            <p:cNvSpPr>
              <a:spLocks noChangeArrowheads="1"/>
            </p:cNvSpPr>
            <p:nvPr/>
          </p:nvSpPr>
          <p:spPr bwMode="auto">
            <a:xfrm>
              <a:off x="1305" y="2614"/>
              <a:ext cx="1122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administrativa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zakázek</a:t>
              </a:r>
            </a:p>
          </p:txBody>
        </p:sp>
        <p:sp>
          <p:nvSpPr>
            <p:cNvPr id="23563" name="Rectangle 18"/>
            <p:cNvSpPr>
              <a:spLocks noChangeArrowheads="1"/>
            </p:cNvSpPr>
            <p:nvPr/>
          </p:nvSpPr>
          <p:spPr bwMode="auto">
            <a:xfrm>
              <a:off x="2562" y="2614"/>
              <a:ext cx="908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logistika</a:t>
              </a:r>
            </a:p>
          </p:txBody>
        </p:sp>
        <p:sp>
          <p:nvSpPr>
            <p:cNvPr id="23564" name="Rectangle 19"/>
            <p:cNvSpPr>
              <a:spLocks noChangeArrowheads="1"/>
            </p:cNvSpPr>
            <p:nvPr/>
          </p:nvSpPr>
          <p:spPr bwMode="auto">
            <a:xfrm>
              <a:off x="3606" y="2614"/>
              <a:ext cx="862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výroba</a:t>
              </a:r>
            </a:p>
          </p:txBody>
        </p:sp>
        <p:sp>
          <p:nvSpPr>
            <p:cNvPr id="23565" name="Rectangle 20"/>
            <p:cNvSpPr>
              <a:spLocks noChangeArrowheads="1"/>
            </p:cNvSpPr>
            <p:nvPr/>
          </p:nvSpPr>
          <p:spPr bwMode="auto">
            <a:xfrm>
              <a:off x="4545" y="2614"/>
              <a:ext cx="1057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administrativa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1800"/>
                <a:t>cash flow</a:t>
              </a:r>
            </a:p>
          </p:txBody>
        </p:sp>
        <p:sp>
          <p:nvSpPr>
            <p:cNvPr id="23566" name="AutoShape 25"/>
            <p:cNvSpPr>
              <a:spLocks noChangeArrowheads="1"/>
            </p:cNvSpPr>
            <p:nvPr/>
          </p:nvSpPr>
          <p:spPr bwMode="auto">
            <a:xfrm>
              <a:off x="1125" y="3022"/>
              <a:ext cx="317" cy="22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2400">
                  <a:latin typeface="Times New Roman" charset="0"/>
                </a:rPr>
                <a:t>I</a:t>
              </a:r>
            </a:p>
          </p:txBody>
        </p:sp>
        <p:sp>
          <p:nvSpPr>
            <p:cNvPr id="23567" name="Line 29"/>
            <p:cNvSpPr>
              <a:spLocks noChangeShapeType="1"/>
            </p:cNvSpPr>
            <p:nvPr/>
          </p:nvSpPr>
          <p:spPr bwMode="auto">
            <a:xfrm>
              <a:off x="1020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68" name="Line 30"/>
            <p:cNvSpPr>
              <a:spLocks noChangeShapeType="1"/>
            </p:cNvSpPr>
            <p:nvPr/>
          </p:nvSpPr>
          <p:spPr bwMode="auto">
            <a:xfrm>
              <a:off x="1020" y="3249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69" name="Line 31"/>
            <p:cNvSpPr>
              <a:spLocks noChangeShapeType="1"/>
            </p:cNvSpPr>
            <p:nvPr/>
          </p:nvSpPr>
          <p:spPr bwMode="auto">
            <a:xfrm flipV="1">
              <a:off x="1655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0" name="AutoShape 32"/>
            <p:cNvSpPr>
              <a:spLocks noChangeArrowheads="1"/>
            </p:cNvSpPr>
            <p:nvPr/>
          </p:nvSpPr>
          <p:spPr bwMode="auto">
            <a:xfrm>
              <a:off x="2336" y="3022"/>
              <a:ext cx="317" cy="22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2400">
                  <a:latin typeface="Times New Roman" charset="0"/>
                </a:rPr>
                <a:t>I</a:t>
              </a:r>
            </a:p>
          </p:txBody>
        </p:sp>
        <p:sp>
          <p:nvSpPr>
            <p:cNvPr id="23571" name="AutoShape 33"/>
            <p:cNvSpPr>
              <a:spLocks noChangeArrowheads="1"/>
            </p:cNvSpPr>
            <p:nvPr/>
          </p:nvSpPr>
          <p:spPr bwMode="auto">
            <a:xfrm>
              <a:off x="3379" y="3022"/>
              <a:ext cx="317" cy="22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2400">
                  <a:latin typeface="Times New Roman" charset="0"/>
                </a:rPr>
                <a:t>I</a:t>
              </a:r>
            </a:p>
          </p:txBody>
        </p:sp>
        <p:sp>
          <p:nvSpPr>
            <p:cNvPr id="23572" name="AutoShape 34"/>
            <p:cNvSpPr>
              <a:spLocks noChangeArrowheads="1"/>
            </p:cNvSpPr>
            <p:nvPr/>
          </p:nvSpPr>
          <p:spPr bwMode="auto">
            <a:xfrm>
              <a:off x="4365" y="3022"/>
              <a:ext cx="317" cy="22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ts val="400"/>
                </a:spcBef>
                <a:buClr>
                  <a:schemeClr val="accent1"/>
                </a:buClr>
                <a:buSzPct val="68000"/>
                <a:buFont typeface="Wingdings 3" charset="2"/>
                <a:buChar char=""/>
                <a:defRPr sz="2700">
                  <a:solidFill>
                    <a:schemeClr val="tx1"/>
                  </a:solidFill>
                  <a:latin typeface="Lucida Sans Unicode" charset="0"/>
                </a:defRPr>
              </a:lvl1pPr>
              <a:lvl2pPr marL="742950" indent="-285750">
                <a:spcBef>
                  <a:spcPts val="325"/>
                </a:spcBef>
                <a:buClr>
                  <a:schemeClr val="accent1"/>
                </a:buClr>
                <a:buFont typeface="Verdana" charset="0"/>
                <a:buChar char="◦"/>
                <a:defRPr sz="2300">
                  <a:solidFill>
                    <a:schemeClr val="tx1"/>
                  </a:solidFill>
                  <a:latin typeface="Lucida Sans Unicode" charset="0"/>
                </a:defRPr>
              </a:lvl2pPr>
              <a:lvl3pPr marL="1143000" indent="-228600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 charset="2"/>
                <a:buChar char=""/>
                <a:defRPr sz="2100">
                  <a:solidFill>
                    <a:schemeClr val="tx1"/>
                  </a:solidFill>
                  <a:latin typeface="Lucida Sans Unicode" charset="0"/>
                </a:defRPr>
              </a:lvl3pPr>
              <a:lvl4pPr marL="16002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1900">
                  <a:solidFill>
                    <a:schemeClr val="tx1"/>
                  </a:solidFill>
                  <a:latin typeface="Lucida Sans Unicode" charset="0"/>
                </a:defRPr>
              </a:lvl4pPr>
              <a:lvl5pPr marL="2057400" indent="-228600">
                <a:spcBef>
                  <a:spcPts val="350"/>
                </a:spcBef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5pPr>
              <a:lvl6pPr marL="25146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6pPr>
              <a:lvl7pPr marL="29718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7pPr>
              <a:lvl8pPr marL="34290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8pPr>
              <a:lvl9pPr marL="3886200" indent="-228600" eaLnBrk="0" fontAlgn="base" hangingPunct="0">
                <a:spcBef>
                  <a:spcPts val="350"/>
                </a:spcBef>
                <a:spcAft>
                  <a:spcPct val="0"/>
                </a:spcAft>
                <a:buClr>
                  <a:schemeClr val="accent2"/>
                </a:buClr>
                <a:buFont typeface="Wingdings 2" charset="2"/>
                <a:buChar char=""/>
                <a:defRPr sz="2000">
                  <a:solidFill>
                    <a:schemeClr val="tx1"/>
                  </a:solidFill>
                  <a:latin typeface="Lucida Sans Unicode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x-none" sz="2400">
                  <a:latin typeface="Times New Roman" charset="0"/>
                </a:rPr>
                <a:t>I</a:t>
              </a:r>
            </a:p>
          </p:txBody>
        </p:sp>
        <p:sp>
          <p:nvSpPr>
            <p:cNvPr id="23573" name="Line 35"/>
            <p:cNvSpPr>
              <a:spLocks noChangeShapeType="1"/>
            </p:cNvSpPr>
            <p:nvPr/>
          </p:nvSpPr>
          <p:spPr bwMode="auto">
            <a:xfrm>
              <a:off x="2200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4" name="Line 36"/>
            <p:cNvSpPr>
              <a:spLocks noChangeShapeType="1"/>
            </p:cNvSpPr>
            <p:nvPr/>
          </p:nvSpPr>
          <p:spPr bwMode="auto">
            <a:xfrm>
              <a:off x="2200" y="3249"/>
              <a:ext cx="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5" name="Line 37"/>
            <p:cNvSpPr>
              <a:spLocks noChangeShapeType="1"/>
            </p:cNvSpPr>
            <p:nvPr/>
          </p:nvSpPr>
          <p:spPr bwMode="auto">
            <a:xfrm flipV="1">
              <a:off x="2789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6" name="Line 38"/>
            <p:cNvSpPr>
              <a:spLocks noChangeShapeType="1"/>
            </p:cNvSpPr>
            <p:nvPr/>
          </p:nvSpPr>
          <p:spPr bwMode="auto">
            <a:xfrm>
              <a:off x="3243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7" name="Line 39"/>
            <p:cNvSpPr>
              <a:spLocks noChangeShapeType="1"/>
            </p:cNvSpPr>
            <p:nvPr/>
          </p:nvSpPr>
          <p:spPr bwMode="auto">
            <a:xfrm>
              <a:off x="3243" y="3249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8" name="Line 40"/>
            <p:cNvSpPr>
              <a:spLocks noChangeShapeType="1"/>
            </p:cNvSpPr>
            <p:nvPr/>
          </p:nvSpPr>
          <p:spPr bwMode="auto">
            <a:xfrm flipV="1">
              <a:off x="3787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9" name="Line 41"/>
            <p:cNvSpPr>
              <a:spLocks noChangeShapeType="1"/>
            </p:cNvSpPr>
            <p:nvPr/>
          </p:nvSpPr>
          <p:spPr bwMode="auto">
            <a:xfrm>
              <a:off x="4241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0" name="Line 42"/>
            <p:cNvSpPr>
              <a:spLocks noChangeShapeType="1"/>
            </p:cNvSpPr>
            <p:nvPr/>
          </p:nvSpPr>
          <p:spPr bwMode="auto">
            <a:xfrm>
              <a:off x="4241" y="3249"/>
              <a:ext cx="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1" name="Line 43"/>
            <p:cNvSpPr>
              <a:spLocks noChangeShapeType="1"/>
            </p:cNvSpPr>
            <p:nvPr/>
          </p:nvSpPr>
          <p:spPr bwMode="auto">
            <a:xfrm flipV="1">
              <a:off x="4830" y="3067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2" name="Line 44"/>
            <p:cNvSpPr>
              <a:spLocks noChangeShapeType="1"/>
            </p:cNvSpPr>
            <p:nvPr/>
          </p:nvSpPr>
          <p:spPr bwMode="auto">
            <a:xfrm>
              <a:off x="3016" y="845"/>
              <a:ext cx="953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3" name="Freeform 45"/>
            <p:cNvSpPr>
              <a:spLocks/>
            </p:cNvSpPr>
            <p:nvPr/>
          </p:nvSpPr>
          <p:spPr bwMode="auto">
            <a:xfrm>
              <a:off x="4206" y="1944"/>
              <a:ext cx="806" cy="670"/>
            </a:xfrm>
            <a:custGeom>
              <a:avLst/>
              <a:gdLst>
                <a:gd name="T0" fmla="*/ 0 w 806"/>
                <a:gd name="T1" fmla="*/ 0 h 670"/>
                <a:gd name="T2" fmla="*/ 806 w 806"/>
                <a:gd name="T3" fmla="*/ 670 h 670"/>
                <a:gd name="T4" fmla="*/ 0 60000 65536"/>
                <a:gd name="T5" fmla="*/ 0 60000 65536"/>
                <a:gd name="T6" fmla="*/ 0 w 806"/>
                <a:gd name="T7" fmla="*/ 0 h 670"/>
                <a:gd name="T8" fmla="*/ 806 w 806"/>
                <a:gd name="T9" fmla="*/ 670 h 6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6" h="670">
                  <a:moveTo>
                    <a:pt x="0" y="0"/>
                  </a:moveTo>
                  <a:lnTo>
                    <a:pt x="806" y="67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4" name="Line 46"/>
            <p:cNvSpPr>
              <a:spLocks noChangeShapeType="1"/>
            </p:cNvSpPr>
            <p:nvPr/>
          </p:nvSpPr>
          <p:spPr bwMode="auto">
            <a:xfrm flipH="1">
              <a:off x="2018" y="845"/>
              <a:ext cx="544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5" name="Freeform 47"/>
            <p:cNvSpPr>
              <a:spLocks/>
            </p:cNvSpPr>
            <p:nvPr/>
          </p:nvSpPr>
          <p:spPr bwMode="auto">
            <a:xfrm>
              <a:off x="1429" y="1889"/>
              <a:ext cx="461" cy="725"/>
            </a:xfrm>
            <a:custGeom>
              <a:avLst/>
              <a:gdLst>
                <a:gd name="T0" fmla="*/ 685 w 404"/>
                <a:gd name="T1" fmla="*/ 0 h 673"/>
                <a:gd name="T2" fmla="*/ 0 w 404"/>
                <a:gd name="T3" fmla="*/ 906 h 673"/>
                <a:gd name="T4" fmla="*/ 0 60000 65536"/>
                <a:gd name="T5" fmla="*/ 0 60000 65536"/>
                <a:gd name="T6" fmla="*/ 0 w 404"/>
                <a:gd name="T7" fmla="*/ 0 h 673"/>
                <a:gd name="T8" fmla="*/ 404 w 404"/>
                <a:gd name="T9" fmla="*/ 673 h 6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4" h="673">
                  <a:moveTo>
                    <a:pt x="404" y="0"/>
                  </a:moveTo>
                  <a:lnTo>
                    <a:pt x="0" y="673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6" name="Line 48"/>
            <p:cNvSpPr>
              <a:spLocks noChangeShapeType="1"/>
            </p:cNvSpPr>
            <p:nvPr/>
          </p:nvSpPr>
          <p:spPr bwMode="auto">
            <a:xfrm flipV="1">
              <a:off x="1565" y="709"/>
              <a:ext cx="997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7" name="Line 49"/>
            <p:cNvSpPr>
              <a:spLocks noChangeShapeType="1"/>
            </p:cNvSpPr>
            <p:nvPr/>
          </p:nvSpPr>
          <p:spPr bwMode="auto">
            <a:xfrm flipH="1">
              <a:off x="567" y="2002"/>
              <a:ext cx="558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3554" name="Zástupný symbol pro číslo snímku 3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00A2EF-65FD-C849-A50F-C01FD784ED9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7 + 1 DRUHŮ PLÝTVÁNÍ</a:t>
            </a:r>
            <a:r>
              <a:rPr lang="en-US" dirty="0" smtClean="0"/>
              <a:t>”</a:t>
            </a:r>
          </a:p>
        </p:txBody>
      </p:sp>
      <p:sp>
        <p:nvSpPr>
          <p:cNvPr id="2457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4313" y="1214438"/>
            <a:ext cx="8518525" cy="507206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cs-CZ" altLang="x-none" sz="2000" dirty="0"/>
              <a:t>plýtvání má celou řadu forem, které jsou popsány v sedmi zdrojích plýtvání:</a:t>
            </a:r>
            <a:endParaRPr lang="en-US" altLang="x-none" sz="2000" dirty="0"/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Doprava (přesun materiálů/produktů z jednoho místa na jiné)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Zásoby (materiál/produkty/informace čekající na zpracování)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Pohyb (nadbytečný pohyb a/nebo špatná ergonomie)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Čekání (zpoždění způsobená nedostatky, schvalováním, prostoji)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Nadměrná výroba a zbytečné výkony (projekty do šuplíku, kopírování formulářů do zásoby)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Nadměrné zpracování nebo použití nevhodných postupů a technologie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2000" dirty="0"/>
              <a:t>Vady/přepracování  a zpětné dotazování (dělání stejné práce/úkolu více než jednou)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endParaRPr lang="cs-CZ" altLang="x-none" sz="2000" dirty="0"/>
          </a:p>
          <a:p>
            <a:pPr marL="812800" lvl="1" indent="-419100" eaLnBrk="1" hangingPunct="1">
              <a:lnSpc>
                <a:spcPct val="80000"/>
              </a:lnSpc>
            </a:pPr>
            <a:r>
              <a:rPr lang="cs-CZ" altLang="x-none" sz="2000" dirty="0" smtClean="0"/>
              <a:t>Osmým zdrojem plýtvání je nevyužívání znalostí a nápadů lidí.</a:t>
            </a:r>
            <a:endParaRPr lang="cs-CZ" altLang="x-none" sz="2000" dirty="0"/>
          </a:p>
          <a:p>
            <a:pPr marL="812800" lvl="1" indent="-419100" eaLnBrk="1" hangingPunct="1">
              <a:lnSpc>
                <a:spcPct val="80000"/>
              </a:lnSpc>
            </a:pPr>
            <a:endParaRPr lang="en-US" altLang="x-none" sz="2000" dirty="0"/>
          </a:p>
        </p:txBody>
      </p:sp>
      <p:sp>
        <p:nvSpPr>
          <p:cNvPr id="24579" name="Zástupný symbol pro číslo snímku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3BA5C5-E632-6049-BFB2-489AB511AC68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x-none" sz="1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7 + 1 DRUHŮ PLÝTVÁNÍ</a:t>
            </a:r>
            <a:r>
              <a:rPr lang="en-US" dirty="0" smtClean="0"/>
              <a:t>”</a:t>
            </a:r>
          </a:p>
        </p:txBody>
      </p:sp>
      <p:sp>
        <p:nvSpPr>
          <p:cNvPr id="2662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4313" y="1214438"/>
            <a:ext cx="8518525" cy="507206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cs-CZ" altLang="x-none" sz="2000" dirty="0"/>
              <a:t>plýtvání má celou řadu forem, které jsou popsány v sedmi zdrojích plýtvání:</a:t>
            </a:r>
          </a:p>
          <a:p>
            <a:pPr marL="457200" indent="-457200" eaLnBrk="1" hangingPunct="1">
              <a:lnSpc>
                <a:spcPct val="80000"/>
              </a:lnSpc>
            </a:pPr>
            <a:endParaRPr lang="en-US" altLang="x-none" sz="2000" dirty="0"/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Přemíra informací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Zbytečný transport informací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Zbytečné vzdálenosti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Čekací doby/periody nečinnosti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Neužitečné aktivity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Zbytečné zásoby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r>
              <a:rPr lang="cs-CZ" altLang="x-none" sz="3600" dirty="0"/>
              <a:t>Vady/chyby v práci</a:t>
            </a:r>
          </a:p>
          <a:p>
            <a:pPr marL="812800" lvl="1" indent="-419100" eaLnBrk="1" hangingPunct="1">
              <a:lnSpc>
                <a:spcPct val="80000"/>
              </a:lnSpc>
              <a:buFont typeface="Wingdings" charset="2"/>
              <a:buAutoNum type="arabicPeriod"/>
            </a:pPr>
            <a:endParaRPr lang="cs-CZ" altLang="x-none" sz="2000" dirty="0"/>
          </a:p>
          <a:p>
            <a:pPr marL="812800" lvl="1" indent="-419100" eaLnBrk="1" hangingPunct="1">
              <a:lnSpc>
                <a:spcPct val="80000"/>
              </a:lnSpc>
              <a:buFont typeface="Verdana" charset="0"/>
              <a:buNone/>
            </a:pPr>
            <a:r>
              <a:rPr lang="cs-CZ" altLang="x-none" sz="2000" dirty="0"/>
              <a:t>Osmým zdrojem plýtvání </a:t>
            </a:r>
            <a:r>
              <a:rPr lang="cs-CZ" altLang="x-none" sz="2000" dirty="0" smtClean="0"/>
              <a:t>je nevyužívání znalostí a nápadů lidí.</a:t>
            </a:r>
            <a:endParaRPr lang="en-US" altLang="x-none" sz="2000" dirty="0"/>
          </a:p>
          <a:p>
            <a:pPr marL="812800" lvl="1" indent="-419100" eaLnBrk="1" hangingPunct="1">
              <a:lnSpc>
                <a:spcPct val="80000"/>
              </a:lnSpc>
            </a:pPr>
            <a:endParaRPr lang="en-US" altLang="x-none" sz="2000" dirty="0"/>
          </a:p>
        </p:txBody>
      </p:sp>
      <p:sp>
        <p:nvSpPr>
          <p:cNvPr id="26627" name="Zástupný symbol pro číslo snímku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A8D9D8-E4D5-B841-BEC8-08932B25BAB4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x-none" sz="1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číslo snímku 2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645111-1AF2-1240-9A76-70D3B365E1E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x-none" sz="1000"/>
          </a:p>
        </p:txBody>
      </p:sp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LEAN THINKIG: </a:t>
            </a:r>
            <a:br>
              <a:rPr lang="cs-CZ" dirty="0" smtClean="0"/>
            </a:br>
            <a:r>
              <a:rPr lang="cs-CZ" dirty="0" smtClean="0"/>
              <a:t>5 ZÁKLADNÍCH PRINCIPŮ</a:t>
            </a:r>
            <a:endParaRPr lang="cs-CZ" dirty="0"/>
          </a:p>
        </p:txBody>
      </p:sp>
      <p:sp>
        <p:nvSpPr>
          <p:cNvPr id="5" name="Pravidelný pětiúhelník 4"/>
          <p:cNvSpPr/>
          <p:nvPr/>
        </p:nvSpPr>
        <p:spPr>
          <a:xfrm>
            <a:off x="2000250" y="1857375"/>
            <a:ext cx="4572000" cy="4000500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2007085">
            <a:off x="4121150" y="2371725"/>
            <a:ext cx="2743200" cy="484188"/>
          </a:xfrm>
          <a:prstGeom prst="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6681738">
            <a:off x="4689476" y="4464050"/>
            <a:ext cx="2743200" cy="485775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0800000">
            <a:off x="2786063" y="5643563"/>
            <a:ext cx="2714625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4890740">
            <a:off x="1127125" y="4333875"/>
            <a:ext cx="2586038" cy="48418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19500311">
            <a:off x="1793875" y="2344738"/>
            <a:ext cx="2744788" cy="48418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857625" y="1785938"/>
            <a:ext cx="357188" cy="3571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</a:t>
            </a:r>
          </a:p>
        </p:txBody>
      </p:sp>
      <p:sp>
        <p:nvSpPr>
          <p:cNvPr id="14" name="Elipsa 13"/>
          <p:cNvSpPr/>
          <p:nvPr/>
        </p:nvSpPr>
        <p:spPr>
          <a:xfrm>
            <a:off x="1857375" y="3500438"/>
            <a:ext cx="357188" cy="3571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4</a:t>
            </a:r>
          </a:p>
        </p:txBody>
      </p:sp>
      <p:sp>
        <p:nvSpPr>
          <p:cNvPr id="15" name="Elipsa 14"/>
          <p:cNvSpPr/>
          <p:nvPr/>
        </p:nvSpPr>
        <p:spPr>
          <a:xfrm>
            <a:off x="2928938" y="5715000"/>
            <a:ext cx="357187" cy="35718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3</a:t>
            </a:r>
          </a:p>
        </p:txBody>
      </p:sp>
      <p:sp>
        <p:nvSpPr>
          <p:cNvPr id="16" name="Elipsa 15"/>
          <p:cNvSpPr/>
          <p:nvPr/>
        </p:nvSpPr>
        <p:spPr>
          <a:xfrm>
            <a:off x="5500688" y="5500688"/>
            <a:ext cx="357187" cy="357187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2</a:t>
            </a:r>
          </a:p>
        </p:txBody>
      </p:sp>
      <p:sp>
        <p:nvSpPr>
          <p:cNvPr id="17" name="Elipsa 16"/>
          <p:cNvSpPr/>
          <p:nvPr/>
        </p:nvSpPr>
        <p:spPr>
          <a:xfrm>
            <a:off x="6143625" y="3000375"/>
            <a:ext cx="357188" cy="35718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</a:t>
            </a:r>
          </a:p>
        </p:txBody>
      </p:sp>
      <p:sp>
        <p:nvSpPr>
          <p:cNvPr id="28686" name="Obdélník 17"/>
          <p:cNvSpPr>
            <a:spLocks noChangeArrowheads="1"/>
          </p:cNvSpPr>
          <p:nvPr/>
        </p:nvSpPr>
        <p:spPr bwMode="auto">
          <a:xfrm>
            <a:off x="6072188" y="1928813"/>
            <a:ext cx="3000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Stanovení toho, co vytváří hodnotu z pohledu zákazníka</a:t>
            </a:r>
          </a:p>
        </p:txBody>
      </p:sp>
      <p:sp>
        <p:nvSpPr>
          <p:cNvPr id="28687" name="Obdélník 18"/>
          <p:cNvSpPr>
            <a:spLocks noChangeArrowheads="1"/>
          </p:cNvSpPr>
          <p:nvPr/>
        </p:nvSpPr>
        <p:spPr bwMode="auto">
          <a:xfrm>
            <a:off x="6072188" y="5559425"/>
            <a:ext cx="2649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Identifikace toku hodnoty</a:t>
            </a:r>
          </a:p>
        </p:txBody>
      </p:sp>
      <p:sp>
        <p:nvSpPr>
          <p:cNvPr id="28688" name="Obdélník 19"/>
          <p:cNvSpPr>
            <a:spLocks noChangeArrowheads="1"/>
          </p:cNvSpPr>
          <p:nvPr/>
        </p:nvSpPr>
        <p:spPr bwMode="auto">
          <a:xfrm>
            <a:off x="142875" y="5572125"/>
            <a:ext cx="2786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Vytvoření plynulých a nepřerušovaných procesů</a:t>
            </a:r>
          </a:p>
        </p:txBody>
      </p:sp>
      <p:sp>
        <p:nvSpPr>
          <p:cNvPr id="28689" name="Obdélník 20"/>
          <p:cNvSpPr>
            <a:spLocks noChangeArrowheads="1"/>
          </p:cNvSpPr>
          <p:nvPr/>
        </p:nvSpPr>
        <p:spPr bwMode="auto">
          <a:xfrm>
            <a:off x="142875" y="2871788"/>
            <a:ext cx="207168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Vytvoření systémů řízených potřebou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(tah místo tlaku)</a:t>
            </a:r>
          </a:p>
        </p:txBody>
      </p:sp>
      <p:sp>
        <p:nvSpPr>
          <p:cNvPr id="28690" name="Obdélník 21"/>
          <p:cNvSpPr>
            <a:spLocks noChangeArrowheads="1"/>
          </p:cNvSpPr>
          <p:nvPr/>
        </p:nvSpPr>
        <p:spPr bwMode="auto">
          <a:xfrm>
            <a:off x="357188" y="1571625"/>
            <a:ext cx="2933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x-none" sz="1800" b="1"/>
              <a:t>Neustálá snaha o dokonalost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Kategorie činností v administrativě: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Hlavní činnosti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vytvářející hodnotu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Jde o nejdůležitější činnosti. Tyto činnosti bychom měli posilovat a zdokonalovat, kde to jen jde!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Podpůrné činnosti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Musí se dělat, ale neměly by zabírat příliš mnoho prostoru. Činnosti, které nepřidávají hodnotu by se měly pokud možno redukovat!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Ostatní činnosti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Jedná se zpravidla o projev špatné organizace, tedy čisté plýtvání. Zbytečné činnosti musíme bezpodmínečně eliminovat!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charset="2"/>
              <a:buChar char=""/>
              <a:defRPr sz="2700">
                <a:solidFill>
                  <a:schemeClr val="tx1"/>
                </a:solidFill>
                <a:latin typeface="Lucida Sans Unicode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charset="0"/>
              <a:buChar char="◦"/>
              <a:defRPr sz="2300">
                <a:solidFill>
                  <a:schemeClr val="tx1"/>
                </a:solidFill>
                <a:latin typeface="Lucida Sans Unicode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charset="2"/>
              <a:buChar char=""/>
              <a:defRPr sz="2100">
                <a:solidFill>
                  <a:schemeClr val="tx1"/>
                </a:solidFill>
                <a:latin typeface="Lucida Sans Unicode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1900">
                <a:solidFill>
                  <a:schemeClr val="tx1"/>
                </a:solidFill>
                <a:latin typeface="Lucida Sans Unicode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charset="2"/>
              <a:buChar char=""/>
              <a:defRPr sz="2000">
                <a:solidFill>
                  <a:schemeClr val="tx1"/>
                </a:solidFill>
                <a:latin typeface="Lucida Sans Unicode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AB1F28-3820-704B-8497-7D1DEC30E103}" type="slidenum">
              <a:rPr lang="cs-CZ" altLang="x-none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x-none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7506</TotalTime>
  <Words>2205</Words>
  <Application>Microsoft Macintosh PowerPoint</Application>
  <PresentationFormat>Předvádění na obrazovce (4:3)</PresentationFormat>
  <Paragraphs>721</Paragraphs>
  <Slides>46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7" baseType="lpstr">
      <vt:lpstr>Arial</vt:lpstr>
      <vt:lpstr>Lucida Sans Unicode</vt:lpstr>
      <vt:lpstr>Wingdings 3</vt:lpstr>
      <vt:lpstr>Verdana</vt:lpstr>
      <vt:lpstr>Wingdings 2</vt:lpstr>
      <vt:lpstr>Calibri</vt:lpstr>
      <vt:lpstr>Webdings</vt:lpstr>
      <vt:lpstr>Times New Roman</vt:lpstr>
      <vt:lpstr>Wingdings</vt:lpstr>
      <vt:lpstr>Comic Sans MS</vt:lpstr>
      <vt:lpstr>Shluk</vt:lpstr>
      <vt:lpstr>   „Štíhlý management“  ve službách a administrativě</vt:lpstr>
      <vt:lpstr>Program semináře:</vt:lpstr>
      <vt:lpstr>Důležité pojmy</vt:lpstr>
      <vt:lpstr>Důležité  pojmy</vt:lpstr>
      <vt:lpstr>Prezentace aplikace PowerPoint</vt:lpstr>
      <vt:lpstr>7 + 1 DRUHŮ PLÝTVÁNÍ”</vt:lpstr>
      <vt:lpstr>7 + 1 DRUHŮ PLÝTVÁNÍ”</vt:lpstr>
      <vt:lpstr>LEAN THINKIG:  5 ZÁKLADNÍCH PRINCIPŮ</vt:lpstr>
      <vt:lpstr>Kategorie činností v administrativě:</vt:lpstr>
      <vt:lpstr>Prezentace aplikace PowerPoint</vt:lpstr>
      <vt:lpstr>3 druhy činností</vt:lpstr>
      <vt:lpstr>Prezentace aplikace PowerPoint</vt:lpstr>
      <vt:lpstr>Cesta k lean administrativě </vt:lpstr>
      <vt:lpstr>Začátek: vícestupňová analýza</vt:lpstr>
      <vt:lpstr>Prezentace aplikace PowerPoint</vt:lpstr>
      <vt:lpstr>Prezentace aplikace PowerPoint</vt:lpstr>
      <vt:lpstr>Cíl: lean administrativa jako  prvek řízení organizace</vt:lpstr>
      <vt:lpstr>Prezentace aplikace PowerPoint</vt:lpstr>
      <vt:lpstr>Efekty lean administrativy</vt:lpstr>
      <vt:lpstr>1. Krok analýzy: Analýza struktury organizace </vt:lpstr>
      <vt:lpstr>Co potřebujeme zjistit  o organizaci?</vt:lpstr>
      <vt:lpstr>Co potřebujeme vědět o personálu?</vt:lpstr>
      <vt:lpstr>Co potřebujeme vědět o zákaznících?</vt:lpstr>
      <vt:lpstr>Co potřebujete vědět o konkurentech?</vt:lpstr>
      <vt:lpstr>SWOT analýza organizace</vt:lpstr>
      <vt:lpstr>Přeměna výsledků do cílů</vt:lpstr>
      <vt:lpstr>2. Krok analýzy: Analýza struktury zakázek </vt:lpstr>
      <vt:lpstr>Identifikace, členění a seskupování produktů</vt:lpstr>
      <vt:lpstr>Kritéria pro analýzu dat souvisejících se zakázkami:</vt:lpstr>
      <vt:lpstr>Lidé zodpovědní za proces (vlastníci procesů)</vt:lpstr>
      <vt:lpstr>Analýza ABC</vt:lpstr>
      <vt:lpstr>Analýza XYZ</vt:lpstr>
      <vt:lpstr>Digram pro analýzu XYZ</vt:lpstr>
      <vt:lpstr>3. Krok analýzy: Analýza toku hodnoty </vt:lpstr>
      <vt:lpstr>Analýza toku hodnoty</vt:lpstr>
      <vt:lpstr>Analýza toku hodnoty: proces realizace zakázky </vt:lpstr>
      <vt:lpstr>Analýza toku hodnoty: proces realizace zakázky </vt:lpstr>
      <vt:lpstr>Nejdůležitější symboly pro analýzu toku hodnoty </vt:lpstr>
      <vt:lpstr>4. Krok analýzy: Analýza struktury činností </vt:lpstr>
      <vt:lpstr>Analýza struktury činností</vt:lpstr>
      <vt:lpstr>Informace zaměstnanců pro analýzu struktury činností</vt:lpstr>
      <vt:lpstr>5. Krok analýzy: Analýza struktury informací </vt:lpstr>
      <vt:lpstr>Prezentace aplikace PowerPoint</vt:lpstr>
      <vt:lpstr>6. Krok analýzy: Okamžitá opatření </vt:lpstr>
      <vt:lpstr>7. Krok analýzy: Analýza struktury nákladů </vt:lpstr>
      <vt:lpstr>10-ti bodový plán pro optimalizaci podnikových procesů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ADMINISTRATIVA</dc:title>
  <dc:creator>Vladimír Hřebíček</dc:creator>
  <cp:lastModifiedBy>Vladimír Hřebíček</cp:lastModifiedBy>
  <cp:revision>30</cp:revision>
  <dcterms:created xsi:type="dcterms:W3CDTF">2009-03-07T09:48:01Z</dcterms:created>
  <dcterms:modified xsi:type="dcterms:W3CDTF">2017-07-10T20:32:02Z</dcterms:modified>
</cp:coreProperties>
</file>