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4FFFF-956C-48A8-8240-928E1461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C19A3E-3911-4866-AF24-B5FFD0853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E50CA1-AACE-454F-ADCE-CA1FE916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ACFA5B-E212-43B8-AB06-4F7B9AE2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E9CD90-EC2C-4C6D-866E-4B680CF5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72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05882-7FA0-499E-8368-9ABDB4DD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F88FE3-B31E-4008-B7C3-52A8AF22F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0DF54C-FAEB-43AA-877A-BE88DF52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16A356-F49F-458A-915F-AC39A290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6520BE-0D38-402B-A526-6F6812B9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9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0F7BB7-52F1-4E17-BC62-8CFD6FCE4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6CEC59-4DE5-4EC0-94F5-9BB87156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5C986E-ABA0-4401-A6F4-17336AF8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10A7F1-8E20-407C-A3CA-49046524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0A2F2-26F6-4717-BFCF-7F975A9F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2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9DE1A-C78F-42E7-B192-714161FB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AC32CC-4E49-4511-8532-AAFC4E38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584BD7-2610-4807-83F0-6BB8E7C5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00FA69-A3D6-44F1-B8A2-6BF05F23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E10EBD-39EA-4318-A3D5-E315C190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07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1BE5B-C73F-41D3-B7F6-E3E347A9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57689B-1032-4556-AE7C-603EB1C57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2732EC-5647-4C18-9A22-6133E9B6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3DA60F-57ED-4E56-B02E-02763197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AD8A3-496D-4CFD-88E1-DBFE7F6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8F512-8401-4AC6-94AA-F519394A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73EDA7-51D3-4441-92F9-03D113FCC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B2CFE48-7308-48F7-8965-FB25A8653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F865CD-E206-4680-B74D-4595AC4D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312517-A2C5-4F87-A357-441578DD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53C2F3-67E2-488A-815C-EBD18607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99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D4554-27F3-477F-BFC2-FCD6C17A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57976E0-EC95-4A84-BB80-83073AABF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118C4F-A0A2-49D8-9BA8-675937DB2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34855A7-4A20-4719-B535-68045AD77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8F2278D-4E80-4B01-8CDC-667943261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CF4E58-E0D7-4609-9C8F-BBEFB22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0EDAE93-9034-48A9-B2E9-9BEE9D44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B2058B-B420-4F74-AC14-CCE0A7E4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82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14F08-915C-4BF2-AE09-95E6A1A4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B3DBB3-F89F-4095-BD4A-9A1553A3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E0263A-6539-4305-9AD8-DAE170DA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C15548-8669-466B-B484-54982E91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11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827E20-8226-4A6F-A8AB-038ED5A6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5189CB-666C-46E0-BF70-6E5580ED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00B55B-BEEA-404C-AA49-86B2F75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91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8564D-FC68-4FF8-B051-517C4D1F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C2F99-D218-4CE0-8F3D-0EE6F732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6831181-51AE-4E50-B996-68F02FF79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5BB2C-7900-4C21-B15D-15B672AE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4045E7-C454-4BE8-BC40-A7C5C289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9914A9-C365-46EB-8C99-1DE029CB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1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E611E-A1F1-489C-935C-AED41071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9E6F4E-4EDE-4F20-8C42-D2D88F78E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FF783D4-4320-44A0-8A99-37FA4C0E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89A5A7-B5C9-4367-BCE4-31CFB46F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67654E-26D3-4EF6-9E34-8932EC09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D7313A-3061-4D1B-B637-949799CA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09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F5104E-2647-4C46-B151-54E6675B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C19C5B-7F39-42D8-BE05-5ABA7705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1F9E02-5E1C-4B4D-9A03-D38343A95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A688-6D17-449F-B747-2BC95AEF0D15}" type="datetimeFigureOut">
              <a:rPr lang="cs-CZ" smtClean="0"/>
              <a:t>05.02.2018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FCF5FA-CB7E-4209-A42E-6F03C3D02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9CB9F1-7CD9-45A7-83AC-2380EFD09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1F6B-A8FB-4DB2-9477-87BB70898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hyperlink" Target="mailto:vojtech.pospisil@hf.jamu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754C9-9A85-4C89-8BF0-5E4BD0028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800" b="1" dirty="0"/>
              <a:t>Krizový management</a:t>
            </a:r>
            <a:br>
              <a:rPr lang="cs-CZ" sz="8800" b="1" dirty="0"/>
            </a:br>
            <a:endParaRPr lang="cs-CZ" sz="8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A073DC-73E9-44F1-8011-9B1EC8768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 knihy Oldřicha </a:t>
            </a:r>
            <a:r>
              <a:rPr lang="cs-CZ" sz="3600" dirty="0" err="1"/>
              <a:t>Šuleře</a:t>
            </a:r>
            <a:r>
              <a:rPr lang="cs-CZ" sz="3600" dirty="0"/>
              <a:t> Manažerské techniky</a:t>
            </a:r>
          </a:p>
        </p:txBody>
      </p:sp>
    </p:spTree>
    <p:extLst>
      <p:ext uri="{BB962C8B-B14F-4D97-AF65-F5344CB8AC3E}">
        <p14:creationId xmlns:p14="http://schemas.microsoft.com/office/powerpoint/2010/main" val="232102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17435-341A-410A-9F36-7B41209B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7F074B-C5B7-4F7A-B751-2947B51D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3200" dirty="0"/>
              <a:t>riziko měnové</a:t>
            </a:r>
          </a:p>
          <a:p>
            <a:pPr lvl="0"/>
            <a:r>
              <a:rPr lang="cs-CZ" sz="3200" dirty="0"/>
              <a:t>politické riziko</a:t>
            </a:r>
          </a:p>
          <a:p>
            <a:pPr lvl="1"/>
            <a:r>
              <a:rPr lang="cs-CZ" sz="2800" dirty="0" err="1"/>
              <a:t>nediskrimační</a:t>
            </a:r>
            <a:r>
              <a:rPr lang="cs-CZ" sz="2800" dirty="0"/>
              <a:t> vměšování</a:t>
            </a:r>
          </a:p>
          <a:p>
            <a:pPr lvl="2"/>
            <a:r>
              <a:rPr lang="cs-CZ" sz="2400" dirty="0"/>
              <a:t>zaměstnávání místních občanů</a:t>
            </a:r>
          </a:p>
          <a:p>
            <a:pPr lvl="2"/>
            <a:r>
              <a:rPr lang="cs-CZ" sz="2400" dirty="0"/>
              <a:t>používání místních zdrojů</a:t>
            </a:r>
          </a:p>
          <a:p>
            <a:pPr lvl="2"/>
            <a:r>
              <a:rPr lang="cs-CZ" sz="2400" dirty="0"/>
              <a:t>nátlak na vytváření sociální a ekonomické infrastruktury</a:t>
            </a:r>
          </a:p>
          <a:p>
            <a:pPr lvl="1"/>
            <a:r>
              <a:rPr lang="cs-CZ" sz="2800" dirty="0"/>
              <a:t>diskriminační vměšování</a:t>
            </a:r>
          </a:p>
          <a:p>
            <a:pPr lvl="2"/>
            <a:r>
              <a:rPr lang="cs-CZ" sz="2400" dirty="0"/>
              <a:t>povolení jen smíšených podniků</a:t>
            </a:r>
          </a:p>
          <a:p>
            <a:pPr lvl="2"/>
            <a:r>
              <a:rPr lang="cs-CZ" sz="2400" dirty="0"/>
              <a:t>uvalení zvláštní daně</a:t>
            </a:r>
          </a:p>
          <a:p>
            <a:pPr lvl="2"/>
            <a:r>
              <a:rPr lang="cs-CZ" sz="2400" dirty="0"/>
              <a:t>legislativní komplikace</a:t>
            </a:r>
          </a:p>
          <a:p>
            <a:pPr lvl="2"/>
            <a:r>
              <a:rPr lang="cs-CZ" sz="2400" dirty="0"/>
              <a:t>bojkot výrobků nebo zaměstnanců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364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8F539-7950-4E20-A272-99603BCC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4B14C4-600F-46C4-9B61-E02719942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800" dirty="0"/>
              <a:t>diskriminační sankce</a:t>
            </a:r>
          </a:p>
          <a:p>
            <a:pPr lvl="2"/>
            <a:r>
              <a:rPr lang="cs-CZ" sz="2400" dirty="0"/>
              <a:t>zvýšení daní nebo nákladů s cílem zabránit dosahování zisků </a:t>
            </a:r>
          </a:p>
          <a:p>
            <a:pPr lvl="2"/>
            <a:r>
              <a:rPr lang="cs-CZ" sz="2400" dirty="0"/>
              <a:t>domáhání se odškodnění za křivdy v minulosti</a:t>
            </a:r>
          </a:p>
          <a:p>
            <a:pPr lvl="1"/>
            <a:r>
              <a:rPr lang="cs-CZ" sz="2800" dirty="0"/>
              <a:t>vyvlastnění </a:t>
            </a:r>
          </a:p>
          <a:p>
            <a:pPr lvl="2"/>
            <a:r>
              <a:rPr lang="cs-CZ" sz="2400" dirty="0"/>
              <a:t>vyvlastnění</a:t>
            </a:r>
          </a:p>
          <a:p>
            <a:pPr lvl="2"/>
            <a:r>
              <a:rPr lang="cs-CZ" sz="2400" dirty="0"/>
              <a:t>znárodnění</a:t>
            </a:r>
          </a:p>
          <a:p>
            <a:pPr lvl="2"/>
            <a:r>
              <a:rPr lang="cs-CZ" sz="2400" dirty="0"/>
              <a:t>socializace (všeobecné znárodnění)</a:t>
            </a:r>
          </a:p>
          <a:p>
            <a:pPr lvl="0"/>
            <a:r>
              <a:rPr lang="cs-CZ" sz="3200" dirty="0"/>
              <a:t>riziko inflační</a:t>
            </a:r>
          </a:p>
          <a:p>
            <a:pPr lvl="1"/>
            <a:r>
              <a:rPr lang="cs-CZ" sz="2800" dirty="0"/>
              <a:t>nadhodnocení rentability</a:t>
            </a:r>
          </a:p>
          <a:p>
            <a:pPr lvl="1"/>
            <a:r>
              <a:rPr lang="cs-CZ" sz="2800" dirty="0"/>
              <a:t>imobilizace</a:t>
            </a:r>
          </a:p>
        </p:txBody>
      </p:sp>
    </p:spTree>
    <p:extLst>
      <p:ext uri="{BB962C8B-B14F-4D97-AF65-F5344CB8AC3E}">
        <p14:creationId xmlns:p14="http://schemas.microsoft.com/office/powerpoint/2010/main" val="179328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75A9E-D94C-4D14-9020-B11503D5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D94E5-A720-40D8-A496-86F6319E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 vytvoření popisu potenciálních krizí je zaneseme do krizové matice </a:t>
            </a:r>
          </a:p>
          <a:p>
            <a:pPr lvl="0"/>
            <a:r>
              <a:rPr lang="cs-CZ" sz="3600" dirty="0"/>
              <a:t>v zásadě platí, že celkově ohrožení stoupá s počtem potenciálních krizových situací ve směru vpravo nahoru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9691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6C9D1-44C3-4623-87C8-6F5A49B0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krizové strategie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80BD6C-0DF0-4DD0-A1FD-F48FB8F70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vychází z krizové matice</a:t>
            </a:r>
          </a:p>
          <a:p>
            <a:pPr lvl="0"/>
            <a:r>
              <a:rPr lang="cs-CZ" sz="3200" dirty="0"/>
              <a:t>zvládnutí krizových situací, které byly spíše nepravděpodobné a se slabým účinkem</a:t>
            </a:r>
          </a:p>
          <a:p>
            <a:pPr lvl="0"/>
            <a:r>
              <a:rPr lang="cs-CZ" sz="3200" dirty="0"/>
              <a:t>omezení celkového ohrožení organizace zvláště přípravou alternativních plánů pro zvládnutí spíše nepravděpodobných krizových situací neohrožujících existenci organizace</a:t>
            </a:r>
          </a:p>
          <a:p>
            <a:r>
              <a:rPr lang="cs-CZ" sz="3200" dirty="0"/>
              <a:t>odstranění ohnisek potenciálních krizí, které mohou ohrozit existenci organizace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1836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2F099-B905-4AE1-B400-EA95CA3C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krizové strategie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B89EAA-A701-48DA-8B2D-9960CA64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odstranění ohnisek krize (investice, opuštění od výroby…)</a:t>
            </a:r>
          </a:p>
          <a:p>
            <a:pPr lvl="0"/>
            <a:r>
              <a:rPr lang="cs-CZ" sz="3600" dirty="0"/>
              <a:t>omezení celkového ohrožení – včasným rozeznáním krizových vývojů, zamezením eskalace, alternativními plány</a:t>
            </a:r>
          </a:p>
          <a:p>
            <a:pPr lvl="0"/>
            <a:r>
              <a:rPr lang="cs-CZ" sz="3600" dirty="0"/>
              <a:t>zvládnutí krizové situace – dobrá image organizace, rychle přijímat závěry a pružně reagovat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45227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9957F-786E-4403-B76E-988CD1FBA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4A4DF7-4E90-48A6-A460-6945C65DC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První fáze – 24 hodin po vzniku krize</a:t>
            </a:r>
          </a:p>
          <a:p>
            <a:r>
              <a:rPr lang="cs-CZ" sz="3600" dirty="0"/>
              <a:t>následuje PROGRAM ZÁCHRANY TRHU – co nejdříve uspokojit požadavky klíčových odběratelů – výrobky a zákazníky roztřídit podle významu a podle distribučních sítí </a:t>
            </a:r>
          </a:p>
          <a:p>
            <a:r>
              <a:rPr lang="cs-CZ" sz="3600" dirty="0"/>
              <a:t>poté PROGRAM OBNOVY VÝROBY – zajistit náhradní/nové výrobní kapacity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8879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23747-E9DA-4EDC-83FD-1EEA0953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>
                <a:latin typeface="+mn-lt"/>
              </a:rPr>
              <a:t>Shrnutí</a:t>
            </a:r>
            <a:br>
              <a:rPr lang="cs-CZ" sz="5400" b="1" dirty="0">
                <a:latin typeface="+mn-lt"/>
              </a:rPr>
            </a:br>
            <a:endParaRPr lang="cs-CZ" sz="54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3ABE85-0847-4471-AB56-B4C7A6C7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krize jsou situace ohrožující cíl organizace nebo její existenci</a:t>
            </a:r>
          </a:p>
          <a:p>
            <a:pPr lvl="0"/>
            <a:r>
              <a:rPr lang="cs-CZ" sz="3200" dirty="0"/>
              <a:t>při řešení krize je potřeba postupovat podle základních kroků řešení a analyzovat stupeň ohrožení a pravděpodobnost jeho vzniku</a:t>
            </a:r>
          </a:p>
          <a:p>
            <a:pPr lvl="0"/>
            <a:r>
              <a:rPr lang="cs-CZ" sz="3200" dirty="0"/>
              <a:t>hodnocení krizové situace je vneseno do krizové matice </a:t>
            </a:r>
          </a:p>
          <a:p>
            <a:pPr lvl="0"/>
            <a:r>
              <a:rPr lang="cs-CZ" sz="3200" dirty="0"/>
              <a:t>ohrožení lze snížit včasným rozeznáním krizových vývojů, metodami zamezení eskalace a přípravou alternativních plánů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459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20A5E-7955-41BC-9EEC-94DA966D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A748C3-040B-47BD-9A17-91F00F40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Vojtěch Pospíšil</a:t>
            </a:r>
          </a:p>
          <a:p>
            <a:r>
              <a:rPr lang="cs-CZ" sz="2000" dirty="0">
                <a:hlinkClick r:id="rId2"/>
              </a:rPr>
              <a:t>vojtech.pospisil@hf.jamu.cz</a:t>
            </a:r>
            <a:endParaRPr lang="cs-CZ" sz="2000" dirty="0"/>
          </a:p>
          <a:p>
            <a:r>
              <a:rPr lang="cs-CZ" sz="2000" dirty="0"/>
              <a:t>+ 420 739 100 010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5403AB-DF84-4B1C-A7B1-13DE61611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3657600"/>
            <a:ext cx="4840224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5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193AD-40A5-435E-8CA7-2873BC16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po prostudování této prezentace se seznámíte 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340F10-74E0-4672-98C7-E71FFAF39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4000" dirty="0"/>
              <a:t>s identifikací potenciálního zdroje krize organizace</a:t>
            </a:r>
          </a:p>
          <a:p>
            <a:pPr lvl="1"/>
            <a:r>
              <a:rPr lang="cs-CZ" sz="4000" dirty="0"/>
              <a:t>s určením stupně ohrožení </a:t>
            </a:r>
          </a:p>
          <a:p>
            <a:pPr lvl="1"/>
            <a:r>
              <a:rPr lang="cs-CZ" sz="4000" dirty="0"/>
              <a:t>se stanovením základní orientace krizové strategie</a:t>
            </a:r>
          </a:p>
          <a:p>
            <a:pPr lvl="1"/>
            <a:r>
              <a:rPr lang="cs-CZ" sz="4000" dirty="0"/>
              <a:t>s výběrem alternativy realizace krizové strategie</a:t>
            </a:r>
          </a:p>
        </p:txBody>
      </p:sp>
    </p:spTree>
    <p:extLst>
      <p:ext uri="{BB962C8B-B14F-4D97-AF65-F5344CB8AC3E}">
        <p14:creationId xmlns:p14="http://schemas.microsoft.com/office/powerpoint/2010/main" val="83558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1BEC8-6856-48B4-BB0B-46CD9DF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700" b="1" dirty="0">
                <a:latin typeface="+mn-lt"/>
              </a:rPr>
              <a:t>Definice krize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22E484-0B7A-4919-91C1-C9160B8EB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krize</a:t>
            </a:r>
            <a:r>
              <a:rPr lang="cs-CZ" sz="3600" dirty="0"/>
              <a:t> = situace, která představuje na neurčitou dobu odchylku od normálního stavu a ohrožuje cíl organizace neb organizaci jako takovou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6060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BC795-5E53-4383-A0C8-C2DE5E5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>
                <a:latin typeface="+mn-lt"/>
              </a:rPr>
              <a:t>Základní prvky krizového managementu</a:t>
            </a:r>
            <a:br>
              <a:rPr lang="cs-CZ" sz="4800" b="1" dirty="0">
                <a:latin typeface="+mn-lt"/>
              </a:rPr>
            </a:br>
            <a:endParaRPr lang="cs-CZ" sz="48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C3EADC-16F2-421A-B8A2-6921AC91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3200" dirty="0"/>
              <a:t>jsou stejné pro všechny typy organizací</a:t>
            </a:r>
          </a:p>
          <a:p>
            <a:pPr lvl="0"/>
            <a:r>
              <a:rPr lang="cs-CZ" sz="3600" dirty="0"/>
              <a:t>Určení stupně ohrožení organizace (odhalit rizika – možné zdroje krize)</a:t>
            </a:r>
          </a:p>
          <a:p>
            <a:pPr lvl="0"/>
            <a:r>
              <a:rPr lang="cs-CZ" sz="3600" dirty="0"/>
              <a:t>Stanovení krizové strategie (zabránit vzniku krize)</a:t>
            </a:r>
          </a:p>
          <a:p>
            <a:pPr lvl="0"/>
            <a:r>
              <a:rPr lang="cs-CZ" sz="3600" dirty="0"/>
              <a:t>Realizace krizové strategie (postupovat aktivně při vzniku krize)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4924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8925E-EAD0-4311-BC07-6EBEC757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Analýza stupně ohrožení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2AFB71-47AF-4A0F-908B-4F807A3E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krize se mohou členit podle několika různých kritérií</a:t>
            </a:r>
          </a:p>
          <a:p>
            <a:r>
              <a:rPr lang="cs-CZ" dirty="0"/>
              <a:t>krize může být buď uvnitř nebo vně organizaci</a:t>
            </a:r>
          </a:p>
          <a:p>
            <a:pPr lvl="0"/>
            <a:r>
              <a:rPr lang="cs-CZ" dirty="0"/>
              <a:t>krize uvnitř podniku </a:t>
            </a:r>
          </a:p>
          <a:p>
            <a:pPr lvl="1"/>
            <a:r>
              <a:rPr lang="cs-CZ" sz="2000" dirty="0"/>
              <a:t>materiálová a surovinová</a:t>
            </a:r>
          </a:p>
          <a:p>
            <a:pPr lvl="1"/>
            <a:r>
              <a:rPr lang="cs-CZ" sz="2000" dirty="0"/>
              <a:t>krize ve výrobě</a:t>
            </a:r>
          </a:p>
          <a:p>
            <a:pPr lvl="1"/>
            <a:r>
              <a:rPr lang="cs-CZ" sz="2000" dirty="0"/>
              <a:t>finanční krize</a:t>
            </a:r>
          </a:p>
          <a:p>
            <a:pPr lvl="1"/>
            <a:r>
              <a:rPr lang="cs-CZ" sz="2000" dirty="0"/>
              <a:t>personální krize</a:t>
            </a:r>
          </a:p>
          <a:p>
            <a:pPr lvl="1"/>
            <a:r>
              <a:rPr lang="cs-CZ" sz="2000" dirty="0"/>
              <a:t>krize know-how</a:t>
            </a:r>
          </a:p>
          <a:p>
            <a:pPr lvl="1"/>
            <a:r>
              <a:rPr lang="cs-CZ" sz="2000" dirty="0"/>
              <a:t>krize managementu</a:t>
            </a:r>
          </a:p>
          <a:p>
            <a:pPr lvl="0"/>
            <a:r>
              <a:rPr lang="cs-CZ" dirty="0"/>
              <a:t>krize vně organizace</a:t>
            </a:r>
          </a:p>
          <a:p>
            <a:pPr lvl="1"/>
            <a:r>
              <a:rPr lang="cs-CZ" sz="2000" dirty="0"/>
              <a:t>krize odbytová</a:t>
            </a:r>
          </a:p>
          <a:p>
            <a:pPr lvl="1"/>
            <a:r>
              <a:rPr lang="cs-CZ" sz="2000" dirty="0"/>
              <a:t>krize v konkurenci</a:t>
            </a:r>
          </a:p>
          <a:p>
            <a:pPr lvl="1"/>
            <a:r>
              <a:rPr lang="cs-CZ" sz="2000" dirty="0"/>
              <a:t>krize dodavatele</a:t>
            </a:r>
          </a:p>
          <a:p>
            <a:pPr lvl="1"/>
            <a:r>
              <a:rPr lang="cs-CZ" sz="2000" dirty="0"/>
              <a:t>krize zákazníka</a:t>
            </a:r>
          </a:p>
          <a:p>
            <a:pPr lvl="1"/>
            <a:r>
              <a:rPr lang="cs-CZ" sz="2000" dirty="0"/>
              <a:t>krize způsobená změnou legislativních podmínek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34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1E9F6-3646-4CB8-B5A6-D0D091FD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Průmyslová a obchodní rizika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CA2BA-7115-4822-99D4-19E28DE1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3200" dirty="0"/>
              <a:t>průmyslová rizika</a:t>
            </a:r>
          </a:p>
          <a:p>
            <a:pPr lvl="1"/>
            <a:r>
              <a:rPr lang="cs-CZ" sz="2800" dirty="0"/>
              <a:t>výrobní rizika </a:t>
            </a:r>
          </a:p>
          <a:p>
            <a:pPr lvl="2"/>
            <a:r>
              <a:rPr lang="cs-CZ" sz="2400" dirty="0"/>
              <a:t>technická (kvalita výroby, poruchy výr, zařízení, zastaralost zařízení)</a:t>
            </a:r>
          </a:p>
          <a:p>
            <a:pPr lvl="2"/>
            <a:r>
              <a:rPr lang="cs-CZ" sz="2400" dirty="0"/>
              <a:t>sociální (stávky, problémy s pracovní kázní, pracovní úrazy, požáry)</a:t>
            </a:r>
          </a:p>
          <a:p>
            <a:pPr lvl="1"/>
            <a:r>
              <a:rPr lang="cs-CZ" sz="2800" dirty="0"/>
              <a:t>nákup surovin (strategické suroviny)</a:t>
            </a:r>
          </a:p>
          <a:p>
            <a:pPr lvl="1"/>
            <a:r>
              <a:rPr lang="cs-CZ" sz="2800" dirty="0"/>
              <a:t>subdodavatelské vztahy</a:t>
            </a:r>
          </a:p>
          <a:p>
            <a:pPr lvl="0"/>
            <a:r>
              <a:rPr lang="cs-CZ" sz="3200" dirty="0"/>
              <a:t>rizika technologická a inovační</a:t>
            </a:r>
          </a:p>
          <a:p>
            <a:pPr lvl="1"/>
            <a:r>
              <a:rPr lang="cs-CZ" sz="2800" dirty="0"/>
              <a:t>skrytá rizika (přehnaně úsporné programy)</a:t>
            </a:r>
          </a:p>
          <a:p>
            <a:pPr lvl="1"/>
            <a:r>
              <a:rPr lang="cs-CZ" sz="2800" dirty="0"/>
              <a:t>nedocenění investic do vývoje a výzkumu</a:t>
            </a:r>
          </a:p>
          <a:p>
            <a:pPr lvl="0"/>
            <a:r>
              <a:rPr lang="cs-CZ" sz="3200" dirty="0"/>
              <a:t>rizika v oblasti informatiky</a:t>
            </a:r>
          </a:p>
          <a:p>
            <a:pPr lvl="1"/>
            <a:r>
              <a:rPr lang="cs-CZ" sz="2800" dirty="0"/>
              <a:t>technika (zničení nebo poškození)</a:t>
            </a:r>
          </a:p>
          <a:p>
            <a:pPr lvl="1"/>
            <a:r>
              <a:rPr lang="cs-CZ" sz="2800" dirty="0"/>
              <a:t>programy (zničení, krádež nebo zfalšování programů)</a:t>
            </a:r>
          </a:p>
          <a:p>
            <a:pPr lvl="1"/>
            <a:r>
              <a:rPr lang="cs-CZ" sz="2800" dirty="0"/>
              <a:t>údaje (špatná příprava, zfalšování, krádež)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7468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0F542-0AFE-4132-A123-32893923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BD0C2-AE05-4622-9339-88C091BB5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/>
              <a:t>rizika v distribuci a sociální rizika</a:t>
            </a:r>
          </a:p>
          <a:p>
            <a:pPr lvl="1"/>
            <a:r>
              <a:rPr lang="cs-CZ" sz="2800" dirty="0"/>
              <a:t>Distribuce</a:t>
            </a:r>
          </a:p>
          <a:p>
            <a:pPr lvl="2"/>
            <a:r>
              <a:rPr lang="cs-CZ" sz="2400" dirty="0"/>
              <a:t>rizika při rozdělování, dopravě</a:t>
            </a:r>
          </a:p>
          <a:p>
            <a:pPr lvl="2"/>
            <a:r>
              <a:rPr lang="cs-CZ" sz="2400" dirty="0"/>
              <a:t>nedodržení dohody mezi dodavatelem a distributorem</a:t>
            </a:r>
          </a:p>
          <a:p>
            <a:pPr lvl="2"/>
            <a:r>
              <a:rPr lang="cs-CZ" sz="2400" dirty="0"/>
              <a:t>finanční vyřizování distribučních procesů</a:t>
            </a:r>
          </a:p>
          <a:p>
            <a:pPr lvl="2"/>
            <a:r>
              <a:rPr lang="cs-CZ" sz="2400" dirty="0"/>
              <a:t>zřízení, správa a údržba skladů</a:t>
            </a:r>
          </a:p>
          <a:p>
            <a:pPr lvl="1"/>
            <a:r>
              <a:rPr lang="cs-CZ" sz="2800" dirty="0"/>
              <a:t>Sociální rizika</a:t>
            </a:r>
          </a:p>
          <a:p>
            <a:pPr lvl="2"/>
            <a:r>
              <a:rPr lang="cs-CZ" sz="2400" dirty="0"/>
              <a:t>z nedodržování legislativních norem</a:t>
            </a:r>
          </a:p>
          <a:p>
            <a:pPr lvl="2"/>
            <a:r>
              <a:rPr lang="cs-CZ" sz="2400" dirty="0"/>
              <a:t>neúčinné, překonané postupy</a:t>
            </a:r>
          </a:p>
          <a:p>
            <a:pPr lvl="2"/>
            <a:r>
              <a:rPr lang="cs-CZ" sz="2400" dirty="0"/>
              <a:t>ztráty, krádeže či poškození informací o zaměstnancích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9530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39FCA-4681-4D7F-BD9F-CDC6191A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rizika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D07DC5-3943-4BE7-B0D3-FF5D491E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043107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Nesolventnost</a:t>
            </a:r>
          </a:p>
          <a:p>
            <a:pPr lvl="1"/>
            <a:r>
              <a:rPr lang="cs-CZ" sz="3200" dirty="0"/>
              <a:t>riziko likvidity</a:t>
            </a:r>
          </a:p>
          <a:p>
            <a:pPr lvl="1"/>
            <a:r>
              <a:rPr lang="cs-CZ" sz="3200" dirty="0"/>
              <a:t>riziko spojené se zákazníkem</a:t>
            </a:r>
          </a:p>
          <a:p>
            <a:pPr lvl="0"/>
            <a:r>
              <a:rPr lang="cs-CZ" sz="3600" dirty="0"/>
              <a:t>Bankovní rizika</a:t>
            </a:r>
          </a:p>
          <a:p>
            <a:pPr lvl="1"/>
            <a:r>
              <a:rPr lang="cs-CZ" sz="3200" dirty="0"/>
              <a:t>riziko likvidity</a:t>
            </a:r>
          </a:p>
          <a:p>
            <a:pPr lvl="1"/>
            <a:r>
              <a:rPr lang="cs-CZ" sz="3200" dirty="0"/>
              <a:t>riziko solventnosti</a:t>
            </a:r>
          </a:p>
          <a:p>
            <a:pPr lvl="1"/>
            <a:r>
              <a:rPr lang="cs-CZ" sz="3200" dirty="0"/>
              <a:t>riziko rentability</a:t>
            </a:r>
          </a:p>
          <a:p>
            <a:pPr lvl="0"/>
            <a:r>
              <a:rPr lang="cs-CZ" sz="3600" dirty="0"/>
              <a:t>Rizika cenová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8805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03E43-69D6-4DA1-99BD-62CE077A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 inflační rizika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AA0097-50CD-43A3-874F-5A69ECC7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9744"/>
            <a:ext cx="10515600" cy="5042282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3600" dirty="0"/>
              <a:t>rizika vývozní</a:t>
            </a:r>
          </a:p>
          <a:p>
            <a:pPr lvl="1"/>
            <a:r>
              <a:rPr lang="cs-CZ" sz="3200" dirty="0"/>
              <a:t>rizika při realizaci vývozu</a:t>
            </a:r>
          </a:p>
          <a:p>
            <a:pPr lvl="2"/>
            <a:r>
              <a:rPr lang="cs-CZ" sz="2800" dirty="0"/>
              <a:t>špatný průzkum odbytišť</a:t>
            </a:r>
          </a:p>
          <a:p>
            <a:pPr lvl="2"/>
            <a:r>
              <a:rPr lang="cs-CZ" sz="2800" dirty="0"/>
              <a:t>podíl na nákladech</a:t>
            </a:r>
          </a:p>
          <a:p>
            <a:pPr lvl="2"/>
            <a:r>
              <a:rPr lang="cs-CZ" sz="2800" dirty="0"/>
              <a:t>vytvoření zásob v zahraničí</a:t>
            </a:r>
          </a:p>
          <a:p>
            <a:pPr lvl="1"/>
            <a:r>
              <a:rPr lang="cs-CZ" sz="3200" dirty="0"/>
              <a:t>rizika při realizaci zakázky</a:t>
            </a:r>
          </a:p>
          <a:p>
            <a:pPr lvl="2"/>
            <a:r>
              <a:rPr lang="cs-CZ" sz="2800" dirty="0"/>
              <a:t>zvýšení firemních nákladů</a:t>
            </a:r>
          </a:p>
          <a:p>
            <a:pPr lvl="2"/>
            <a:r>
              <a:rPr lang="cs-CZ" sz="2800" dirty="0"/>
              <a:t>přerušení kontaktů s trhem po dobu výroby</a:t>
            </a:r>
          </a:p>
          <a:p>
            <a:pPr lvl="1"/>
            <a:r>
              <a:rPr lang="cs-CZ" sz="3200" dirty="0"/>
              <a:t>rizika spojena s placením zakázky</a:t>
            </a:r>
          </a:p>
          <a:p>
            <a:pPr lvl="2"/>
            <a:r>
              <a:rPr lang="cs-CZ" sz="2800" dirty="0"/>
              <a:t>nezaplacení zakázky</a:t>
            </a:r>
          </a:p>
          <a:p>
            <a:pPr lvl="2"/>
            <a:r>
              <a:rPr lang="cs-CZ" sz="2800" dirty="0"/>
              <a:t>riziko změny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70775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398</Words>
  <Application>Microsoft Office PowerPoint</Application>
  <PresentationFormat>Širokoúhlá obrazovka</PresentationFormat>
  <Paragraphs>119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Krizový management </vt:lpstr>
      <vt:lpstr>po prostudování této prezentace se seznámíte  </vt:lpstr>
      <vt:lpstr>Definice krize </vt:lpstr>
      <vt:lpstr>Základní prvky krizového managementu </vt:lpstr>
      <vt:lpstr>Analýza stupně ohrožení </vt:lpstr>
      <vt:lpstr>Průmyslová a obchodní rizika </vt:lpstr>
      <vt:lpstr>Prezentace aplikace PowerPoint</vt:lpstr>
      <vt:lpstr>Obchodní rizika </vt:lpstr>
      <vt:lpstr>Mezinárodní a inflační rizika  </vt:lpstr>
      <vt:lpstr>Prezentace aplikace PowerPoint</vt:lpstr>
      <vt:lpstr>Prezentace aplikace PowerPoint</vt:lpstr>
      <vt:lpstr>Prezentace aplikace PowerPoint</vt:lpstr>
      <vt:lpstr>Stanovení krizové strategie </vt:lpstr>
      <vt:lpstr>Realizace krizové strategie </vt:lpstr>
      <vt:lpstr>Prezentace aplikace PowerPoint</vt:lpstr>
      <vt:lpstr>Shrnutí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Krizový management</dc:title>
  <dc:creator>Vojtěch Pospíšil</dc:creator>
  <cp:lastModifiedBy>Vojtěch Pospíšil</cp:lastModifiedBy>
  <cp:revision>3</cp:revision>
  <dcterms:created xsi:type="dcterms:W3CDTF">2018-02-05T18:12:06Z</dcterms:created>
  <dcterms:modified xsi:type="dcterms:W3CDTF">2018-02-05T18:40:57Z</dcterms:modified>
</cp:coreProperties>
</file>