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1" r:id="rId5"/>
    <p:sldId id="260" r:id="rId6"/>
    <p:sldId id="262" r:id="rId7"/>
    <p:sldId id="263" r:id="rId8"/>
    <p:sldId id="259" r:id="rId9"/>
    <p:sldId id="266" r:id="rId10"/>
    <p:sldId id="257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0425"/>
            <a:ext cx="7846640" cy="2018655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Stylová norma odborných textů</a:t>
            </a:r>
            <a:endParaRPr lang="cs-CZ" sz="6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914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b="1" dirty="0" smtClean="0"/>
              <a:t>Struktura odborné práce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Anotace / abstrakt (není součástí práce)</a:t>
            </a:r>
          </a:p>
          <a:p>
            <a:r>
              <a:rPr lang="cs-CZ" dirty="0" smtClean="0"/>
              <a:t>(Předmluva)</a:t>
            </a:r>
          </a:p>
          <a:p>
            <a:r>
              <a:rPr lang="cs-CZ" dirty="0" smtClean="0"/>
              <a:t>Úvod</a:t>
            </a:r>
          </a:p>
          <a:p>
            <a:r>
              <a:rPr lang="cs-CZ" dirty="0" smtClean="0"/>
              <a:t>Stať - jednotlivé kapitoly</a:t>
            </a:r>
          </a:p>
          <a:p>
            <a:r>
              <a:rPr lang="cs-CZ" dirty="0" smtClean="0"/>
              <a:t>Závěr</a:t>
            </a:r>
          </a:p>
          <a:p>
            <a:r>
              <a:rPr lang="cs-CZ" dirty="0" smtClean="0"/>
              <a:t>Résumé</a:t>
            </a:r>
          </a:p>
          <a:p>
            <a:r>
              <a:rPr lang="cs-CZ" dirty="0" smtClean="0"/>
              <a:t>Poznámkový aparát + seznam použité literatury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3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ČLENĚNÍ VĚDECKÉ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4800" b="1" dirty="0"/>
              <a:t>KAPITOLY</a:t>
            </a:r>
          </a:p>
          <a:p>
            <a:pPr marL="0" indent="0">
              <a:buNone/>
            </a:pPr>
            <a:r>
              <a:rPr lang="cs-CZ" dirty="0"/>
              <a:t>        Např. </a:t>
            </a:r>
            <a:r>
              <a:rPr lang="cs-CZ" b="1" dirty="0"/>
              <a:t>Kapitola </a:t>
            </a:r>
            <a:r>
              <a:rPr lang="cs-CZ" b="1" dirty="0" smtClean="0"/>
              <a:t>2 LEOŠ JANÁČEK</a:t>
            </a:r>
            <a:endParaRPr lang="cs-CZ" b="1" dirty="0"/>
          </a:p>
          <a:p>
            <a:r>
              <a:rPr lang="cs-CZ" dirty="0"/>
              <a:t>2.1  Život Leoše Janáčka</a:t>
            </a:r>
          </a:p>
          <a:p>
            <a:r>
              <a:rPr lang="cs-CZ" dirty="0"/>
              <a:t>2. 1.1 Dětství v Brně</a:t>
            </a:r>
          </a:p>
          <a:p>
            <a:r>
              <a:rPr lang="cs-CZ" dirty="0"/>
              <a:t>2.1.2 Mládí v Lipsku</a:t>
            </a:r>
          </a:p>
          <a:p>
            <a:r>
              <a:rPr lang="cs-CZ" dirty="0"/>
              <a:t>2.1.3 Návrat do Brna</a:t>
            </a:r>
          </a:p>
          <a:p>
            <a:r>
              <a:rPr lang="cs-CZ" dirty="0"/>
              <a:t>2.2 Pedagogická činnost</a:t>
            </a:r>
          </a:p>
          <a:p>
            <a:r>
              <a:rPr lang="cs-CZ" dirty="0"/>
              <a:t>2.3 Vědecká činnost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6810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786210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Vlastnosti odborného komunikátu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8219256" cy="3993307"/>
          </a:xfrm>
        </p:spPr>
        <p:txBody>
          <a:bodyPr/>
          <a:lstStyle/>
          <a:p>
            <a:r>
              <a:rPr lang="cs-CZ" dirty="0" smtClean="0"/>
              <a:t>Spisovný jazyk</a:t>
            </a:r>
          </a:p>
          <a:p>
            <a:r>
              <a:rPr lang="cs-CZ" dirty="0"/>
              <a:t>Přesnost, věcnost – termíny</a:t>
            </a:r>
          </a:p>
          <a:p>
            <a:r>
              <a:rPr lang="cs-CZ" dirty="0" smtClean="0"/>
              <a:t>Tendence k </a:t>
            </a:r>
            <a:r>
              <a:rPr lang="cs-CZ" dirty="0" err="1" smtClean="0"/>
              <a:t>nominalizaci</a:t>
            </a:r>
            <a:endParaRPr lang="cs-CZ" dirty="0" smtClean="0"/>
          </a:p>
          <a:p>
            <a:r>
              <a:rPr lang="cs-CZ" dirty="0" smtClean="0"/>
              <a:t>Autor ustupuje do pozadí (nepoužíváme </a:t>
            </a:r>
            <a:r>
              <a:rPr lang="cs-CZ" dirty="0" err="1" smtClean="0"/>
              <a:t>ich</a:t>
            </a:r>
            <a:r>
              <a:rPr lang="cs-CZ" dirty="0" smtClean="0"/>
              <a:t>-formu, typický je naopak trpný rod)</a:t>
            </a:r>
          </a:p>
          <a:p>
            <a:r>
              <a:rPr lang="cs-CZ" dirty="0" smtClean="0"/>
              <a:t>Absence emocí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1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DENOTACE - KONOTACE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DŮLEŽITÝ JE </a:t>
            </a:r>
            <a:r>
              <a:rPr lang="cs-CZ" sz="4800" b="1" dirty="0"/>
              <a:t>DENOTÁT.</a:t>
            </a:r>
          </a:p>
          <a:p>
            <a:pPr marL="0" indent="0">
              <a:buNone/>
            </a:pPr>
            <a:r>
              <a:rPr lang="cs-CZ" dirty="0"/>
              <a:t>Obloha se </a:t>
            </a:r>
            <a:r>
              <a:rPr lang="cs-CZ" u="sng" dirty="0"/>
              <a:t>červená</a:t>
            </a:r>
            <a:r>
              <a:rPr lang="cs-CZ" dirty="0"/>
              <a:t>. →(vyjádřeno takto: 2 možné konotace: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rozednívá se, nebo </a:t>
            </a:r>
          </a:p>
          <a:p>
            <a:pPr marL="0" indent="0">
              <a:buNone/>
            </a:pPr>
            <a:r>
              <a:rPr lang="cs-CZ" dirty="0"/>
              <a:t>                                      stmívá se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Přesný denotát = </a:t>
            </a:r>
            <a:r>
              <a:rPr lang="cs-CZ" u="sng" dirty="0"/>
              <a:t>Stmívá se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62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NOMINALIZACE/KONDENZACE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ROZHODUJÍ O STYLISTICKÉM CHARAKTERU KOMUNIKÁTU</a:t>
            </a:r>
          </a:p>
          <a:p>
            <a:pPr marL="0" indent="0">
              <a:buNone/>
            </a:pPr>
            <a:r>
              <a:rPr lang="cs-CZ" i="1" dirty="0" smtClean="0"/>
              <a:t>→jak rozhodli členové</a:t>
            </a:r>
            <a:r>
              <a:rPr lang="cs-CZ" dirty="0" smtClean="0"/>
              <a:t> poroty</a:t>
            </a:r>
          </a:p>
          <a:p>
            <a:pPr marL="0" indent="0">
              <a:buNone/>
            </a:pPr>
            <a:r>
              <a:rPr lang="cs-CZ" i="1" dirty="0" smtClean="0"/>
              <a:t>podle </a:t>
            </a:r>
            <a:r>
              <a:rPr lang="cs-CZ" b="1" i="1" dirty="0" smtClean="0">
                <a:solidFill>
                  <a:srgbClr val="FF0000"/>
                </a:solidFill>
              </a:rPr>
              <a:t>rozhodnutí </a:t>
            </a:r>
            <a:r>
              <a:rPr lang="cs-CZ" i="1" dirty="0" smtClean="0"/>
              <a:t>členů poroty</a:t>
            </a:r>
          </a:p>
          <a:p>
            <a:pPr marL="0" indent="0">
              <a:buNone/>
            </a:pPr>
            <a:r>
              <a:rPr lang="cs-CZ" i="1" dirty="0"/>
              <a:t>→ </a:t>
            </a:r>
            <a:r>
              <a:rPr lang="pt-BR" i="1" dirty="0" smtClean="0"/>
              <a:t>až</a:t>
            </a:r>
            <a:r>
              <a:rPr lang="pt-BR" dirty="0"/>
              <a:t> </a:t>
            </a:r>
            <a:r>
              <a:rPr lang="pt-BR" i="1" dirty="0"/>
              <a:t>přijedete </a:t>
            </a:r>
            <a:r>
              <a:rPr lang="cs-CZ" i="1" dirty="0" smtClean="0"/>
              <a:t>do divadla</a:t>
            </a:r>
          </a:p>
          <a:p>
            <a:pPr marL="0" indent="0">
              <a:buNone/>
            </a:pPr>
            <a:r>
              <a:rPr lang="pt-BR" i="1" dirty="0" smtClean="0"/>
              <a:t>po </a:t>
            </a:r>
            <a:r>
              <a:rPr lang="pt-BR" b="1" i="1" dirty="0">
                <a:solidFill>
                  <a:srgbClr val="FF0000"/>
                </a:solidFill>
              </a:rPr>
              <a:t>příjezdu</a:t>
            </a:r>
            <a:r>
              <a:rPr lang="pt-BR" i="1" dirty="0"/>
              <a:t> do </a:t>
            </a:r>
            <a:r>
              <a:rPr lang="cs-CZ" i="1" dirty="0" smtClean="0"/>
              <a:t>divadla</a:t>
            </a:r>
          </a:p>
          <a:p>
            <a:pPr marL="0" indent="0">
              <a:buNone/>
            </a:pPr>
            <a:r>
              <a:rPr lang="cs-CZ" i="1" dirty="0"/>
              <a:t>→ </a:t>
            </a:r>
            <a:r>
              <a:rPr lang="cs-CZ" i="1" dirty="0" smtClean="0"/>
              <a:t>skladatel, </a:t>
            </a:r>
            <a:r>
              <a:rPr lang="cs-CZ" i="1" dirty="0"/>
              <a:t>který </a:t>
            </a:r>
            <a:r>
              <a:rPr lang="cs-CZ" i="1" dirty="0" smtClean="0"/>
              <a:t>píše komorní hudbu</a:t>
            </a:r>
          </a:p>
          <a:p>
            <a:pPr marL="0" indent="0">
              <a:buNone/>
            </a:pPr>
            <a:r>
              <a:rPr lang="cs-CZ" i="1" dirty="0" smtClean="0"/>
              <a:t>skladatel </a:t>
            </a:r>
            <a:r>
              <a:rPr lang="cs-CZ" b="1" i="1" dirty="0" smtClean="0">
                <a:solidFill>
                  <a:srgbClr val="FF0000"/>
                </a:solidFill>
              </a:rPr>
              <a:t>píšící </a:t>
            </a:r>
            <a:r>
              <a:rPr lang="cs-CZ" i="1" dirty="0"/>
              <a:t>komorní hudbu</a:t>
            </a:r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7555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7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7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6000" dirty="0" smtClean="0"/>
              <a:t>POZOR NA  KUMULACE</a:t>
            </a:r>
            <a:endParaRPr lang="cs-CZ" sz="6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Myšlenky hudebníků </a:t>
            </a:r>
            <a:r>
              <a:rPr lang="cs-CZ" dirty="0" err="1" smtClean="0"/>
              <a:t>probojovávajících</a:t>
            </a:r>
            <a:r>
              <a:rPr lang="cs-CZ" dirty="0" smtClean="0"/>
              <a:t> atonalitu a její následné seriální organizování přinesly nejen zrovnoprávnění temperovaného ladění tónů bez ustavení centra, ale též odstranění dualismu enharmonicky zaměnitelných tónů.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10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ENHARMONIKA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4123511"/>
              </p:ext>
            </p:extLst>
          </p:nvPr>
        </p:nvGraphicFramePr>
        <p:xfrm>
          <a:off x="1043608" y="2080920"/>
          <a:ext cx="6616774" cy="2959160"/>
        </p:xfrm>
        <a:graphic>
          <a:graphicData uri="http://schemas.openxmlformats.org/drawingml/2006/table">
            <a:tbl>
              <a:tblPr/>
              <a:tblGrid>
                <a:gridCol w="5964099"/>
                <a:gridCol w="652675"/>
              </a:tblGrid>
              <a:tr h="398840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enharmonika</a:t>
                      </a:r>
                      <a:endParaRPr lang="cs-CZ" sz="2400" b="1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cs-CZ" sz="240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97320">
                <a:tc>
                  <a:txBody>
                    <a:bodyPr/>
                    <a:lstStyle/>
                    <a:p>
                      <a:r>
                        <a:rPr lang="cs-CZ" sz="2400" dirty="0"/>
                        <a:t>[-</a:t>
                      </a:r>
                      <a:r>
                        <a:rPr lang="cs-CZ" sz="2400" dirty="0" err="1"/>
                        <a:t>ny</a:t>
                      </a:r>
                      <a:r>
                        <a:rPr lang="cs-CZ" sz="2400" dirty="0"/>
                        <a:t>-, řečtina], v temperovaném ladění změna názvu (i notace) a harmonického smyslu tónu nebo akordu. Dva tóny či akordy stejně znějí (mají stejný kmitočet), ale jsou jinak zapsány v notách: například tóny des – cis, kvintakordy des – f – as a cis – eis – gis. E. má velký význam při modulaci.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5" name="Picture 1" descr="http://www.cojeco.cz/img/pixe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8042" y="-89633"/>
            <a:ext cx="385546" cy="13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4407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TRPNÝ 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Dům </a:t>
            </a:r>
            <a:r>
              <a:rPr lang="cs-CZ" dirty="0" smtClean="0">
                <a:solidFill>
                  <a:srgbClr val="FF0000"/>
                </a:solidFill>
              </a:rPr>
              <a:t>byl stavěn </a:t>
            </a:r>
            <a:r>
              <a:rPr lang="cs-CZ" dirty="0" smtClean="0"/>
              <a:t>– dům </a:t>
            </a:r>
            <a:r>
              <a:rPr lang="cs-CZ" dirty="0" smtClean="0">
                <a:solidFill>
                  <a:srgbClr val="FF0000"/>
                </a:solidFill>
              </a:rPr>
              <a:t>se stavěl </a:t>
            </a:r>
            <a:r>
              <a:rPr lang="cs-CZ" dirty="0" smtClean="0"/>
              <a:t>5 let. (stavět)</a:t>
            </a:r>
          </a:p>
          <a:p>
            <a:pPr marL="0" indent="0">
              <a:buNone/>
            </a:pPr>
            <a:r>
              <a:rPr lang="cs-CZ" dirty="0" smtClean="0"/>
              <a:t>Při slavnostním setkání </a:t>
            </a:r>
            <a:r>
              <a:rPr lang="cs-CZ" dirty="0" smtClean="0">
                <a:solidFill>
                  <a:srgbClr val="FF0000"/>
                </a:solidFill>
              </a:rPr>
              <a:t>byli </a:t>
            </a:r>
            <a:r>
              <a:rPr lang="cs-CZ" u="sng" dirty="0" smtClean="0">
                <a:solidFill>
                  <a:srgbClr val="FF0000"/>
                </a:solidFill>
              </a:rPr>
              <a:t>vyznamenáni</a:t>
            </a:r>
            <a:r>
              <a:rPr lang="cs-CZ" dirty="0" smtClean="0">
                <a:solidFill>
                  <a:srgbClr val="FF0000"/>
                </a:solidFill>
              </a:rPr>
              <a:t>  </a:t>
            </a:r>
            <a:r>
              <a:rPr lang="cs-CZ" dirty="0" smtClean="0"/>
              <a:t>umělci – </a:t>
            </a:r>
            <a:r>
              <a:rPr lang="cs-CZ" dirty="0" smtClean="0">
                <a:solidFill>
                  <a:srgbClr val="FF0000"/>
                </a:solidFill>
              </a:rPr>
              <a:t>se vyznamenali umělci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POZOR!</a:t>
            </a:r>
          </a:p>
          <a:p>
            <a:pPr marL="0" indent="0">
              <a:buNone/>
            </a:pPr>
            <a:r>
              <a:rPr lang="cs-CZ" dirty="0"/>
              <a:t>Při slavnostním setkání </a:t>
            </a:r>
            <a:r>
              <a:rPr lang="cs-CZ" dirty="0">
                <a:solidFill>
                  <a:srgbClr val="FF0000"/>
                </a:solidFill>
              </a:rPr>
              <a:t>byli </a:t>
            </a:r>
            <a:r>
              <a:rPr lang="cs-CZ" u="sng" dirty="0" smtClean="0">
                <a:solidFill>
                  <a:srgbClr val="FF0000"/>
                </a:solidFill>
              </a:rPr>
              <a:t>vyznamenaní </a:t>
            </a:r>
            <a:r>
              <a:rPr lang="cs-CZ" dirty="0" smtClean="0"/>
              <a:t>umělci.</a:t>
            </a:r>
          </a:p>
          <a:p>
            <a:pPr marL="0" indent="0">
              <a:buNone/>
            </a:pPr>
            <a:r>
              <a:rPr lang="cs-CZ" dirty="0" smtClean="0"/>
              <a:t>Při zemětřesení </a:t>
            </a:r>
            <a:r>
              <a:rPr lang="cs-CZ" dirty="0" smtClean="0">
                <a:solidFill>
                  <a:srgbClr val="FF0000"/>
                </a:solidFill>
              </a:rPr>
              <a:t>se zranily </a:t>
            </a:r>
            <a:r>
              <a:rPr lang="cs-CZ" dirty="0" smtClean="0"/>
              <a:t>stovky lidí – </a:t>
            </a:r>
            <a:r>
              <a:rPr lang="cs-CZ" dirty="0" smtClean="0">
                <a:solidFill>
                  <a:srgbClr val="FF0000"/>
                </a:solidFill>
              </a:rPr>
              <a:t>byly zraněny </a:t>
            </a:r>
            <a:r>
              <a:rPr lang="cs-CZ" dirty="0" smtClean="0"/>
              <a:t>stovky lidí. </a:t>
            </a:r>
            <a:r>
              <a:rPr lang="cs-CZ" smtClean="0"/>
              <a:t>(zranit </a:t>
            </a:r>
            <a:r>
              <a:rPr lang="cs-CZ" dirty="0"/>
              <a:t>– </a:t>
            </a:r>
            <a:r>
              <a:rPr lang="cs-CZ"/>
              <a:t>zranit </a:t>
            </a:r>
            <a:r>
              <a:rPr lang="cs-CZ" smtClean="0"/>
              <a:t>se)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302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930226"/>
          </a:xfrm>
        </p:spPr>
        <p:txBody>
          <a:bodyPr>
            <a:noAutofit/>
          </a:bodyPr>
          <a:lstStyle/>
          <a:p>
            <a:r>
              <a:rPr lang="cs-CZ" sz="6000" b="1" dirty="0" smtClean="0"/>
              <a:t>Vlastnosti mluveného odborného komunikátu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003232" cy="3849291"/>
          </a:xfrm>
        </p:spPr>
        <p:txBody>
          <a:bodyPr/>
          <a:lstStyle/>
          <a:p>
            <a:r>
              <a:rPr lang="cs-CZ" dirty="0" smtClean="0"/>
              <a:t>Přehledná struktura</a:t>
            </a:r>
          </a:p>
          <a:p>
            <a:r>
              <a:rPr lang="cs-CZ" dirty="0" smtClean="0"/>
              <a:t>Nekomplikované věty</a:t>
            </a:r>
          </a:p>
          <a:p>
            <a:r>
              <a:rPr lang="cs-CZ" dirty="0" smtClean="0"/>
              <a:t>Správná a zřetelná výslovnost</a:t>
            </a:r>
          </a:p>
          <a:p>
            <a:r>
              <a:rPr lang="cs-CZ" dirty="0" smtClean="0"/>
              <a:t>Přihlédnutí k akustickým podmínkám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01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PRÁCE NEZAČÍNÁ  </a:t>
            </a:r>
            <a:r>
              <a:rPr lang="cs-CZ" dirty="0">
                <a:solidFill>
                  <a:srgbClr val="FF0000"/>
                </a:solidFill>
              </a:rPr>
              <a:t>„AB OVO“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("od úplného počátku</a:t>
            </a:r>
            <a:r>
              <a:rPr lang="cs-CZ" dirty="0" smtClean="0"/>
              <a:t>")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ZJIŠŤUJEME VÝSLEDKY PŘEDCHOZÍHO VÝZKUMU</a:t>
            </a:r>
          </a:p>
          <a:p>
            <a:r>
              <a:rPr lang="cs-CZ" dirty="0" smtClean="0"/>
              <a:t>NAČÍTÁME LITERATURU</a:t>
            </a:r>
          </a:p>
          <a:p>
            <a:r>
              <a:rPr lang="cs-CZ" dirty="0" smtClean="0"/>
              <a:t>PROVÁDÍME REŠERŠE (</a:t>
            </a:r>
            <a:r>
              <a:rPr lang="pt-BR" dirty="0"/>
              <a:t>vyhledávání informací o určité problematice </a:t>
            </a:r>
            <a:r>
              <a:rPr lang="cs-CZ" dirty="0" smtClean="0"/>
              <a:t>)</a:t>
            </a:r>
          </a:p>
          <a:p>
            <a:r>
              <a:rPr lang="cs-CZ" dirty="0" smtClean="0"/>
              <a:t>CITUJEME!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CITUJEME SPRÁVNĚ – PODLE NORMY!!!!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3710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278</Words>
  <Application>Microsoft Office PowerPoint</Application>
  <PresentationFormat>Předvádění na obrazovce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Stylová norma odborných textů</vt:lpstr>
      <vt:lpstr>Vlastnosti odborného komunikátu</vt:lpstr>
      <vt:lpstr>DENOTACE - KONOTACE</vt:lpstr>
      <vt:lpstr>NOMINALIZACE/KONDENZACE</vt:lpstr>
      <vt:lpstr>POZOR NA  KUMULACE</vt:lpstr>
      <vt:lpstr>ENHARMONIKA</vt:lpstr>
      <vt:lpstr>TRPNÝ ROD</vt:lpstr>
      <vt:lpstr>Vlastnosti mluveného odborného komunikátu</vt:lpstr>
      <vt:lpstr>PRÁCE NEZAČÍNÁ  „AB OVO“ ("od úplného počátku")</vt:lpstr>
      <vt:lpstr>Struktura odborné práce</vt:lpstr>
      <vt:lpstr>ČLENĚNÍ VĚDECKÉ PRÁCE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Stylová norma odborných textů</dc:title>
  <dc:creator>Kveta Horackova</dc:creator>
  <cp:lastModifiedBy>Kveta Horackova</cp:lastModifiedBy>
  <cp:revision>8</cp:revision>
  <dcterms:created xsi:type="dcterms:W3CDTF">2016-04-18T06:53:41Z</dcterms:created>
  <dcterms:modified xsi:type="dcterms:W3CDTF">2018-02-22T08:54:01Z</dcterms:modified>
</cp:coreProperties>
</file>