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20"/>
  </p:notesMasterIdLst>
  <p:handoutMasterIdLst>
    <p:handoutMasterId r:id="rId21"/>
  </p:handoutMasterIdLst>
  <p:sldIdLst>
    <p:sldId id="256" r:id="rId3"/>
    <p:sldId id="312" r:id="rId4"/>
    <p:sldId id="313" r:id="rId5"/>
    <p:sldId id="314" r:id="rId6"/>
    <p:sldId id="267" r:id="rId7"/>
    <p:sldId id="297" r:id="rId8"/>
    <p:sldId id="325" r:id="rId9"/>
    <p:sldId id="298" r:id="rId10"/>
    <p:sldId id="326" r:id="rId11"/>
    <p:sldId id="328" r:id="rId12"/>
    <p:sldId id="305" r:id="rId13"/>
    <p:sldId id="327" r:id="rId14"/>
    <p:sldId id="316" r:id="rId15"/>
    <p:sldId id="330" r:id="rId16"/>
    <p:sldId id="307" r:id="rId17"/>
    <p:sldId id="331" r:id="rId18"/>
    <p:sldId id="272" r:id="rId19"/>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71" autoAdjust="0"/>
    <p:restoredTop sz="94660"/>
  </p:normalViewPr>
  <p:slideViewPr>
    <p:cSldViewPr snapToGrid="0" showGuides="1">
      <p:cViewPr varScale="1">
        <p:scale>
          <a:sx n="112" d="100"/>
          <a:sy n="112" d="100"/>
        </p:scale>
        <p:origin x="666" y="468"/>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124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bonifac.tescan\homex\JAMU\Sylabus%20JAMU.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r>
              <a:rPr lang="cs-CZ"/>
              <a:t>Procento hodnocení</a:t>
            </a:r>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tx1">
                  <a:lumMod val="65000"/>
                  <a:lumOff val="35000"/>
                </a:schemeClr>
              </a:solidFill>
              <a:latin typeface="+mn-lt"/>
              <a:ea typeface="+mn-ea"/>
              <a:cs typeface="+mn-cs"/>
            </a:defRPr>
          </a:pPr>
          <a:endParaRPr lang="cs-CZ"/>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6067-4CE2-A2A3-BB761479F6ED}"/>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6067-4CE2-A2A3-BB761479F6ED}"/>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6067-4CE2-A2A3-BB761479F6ED}"/>
              </c:ext>
            </c:extLst>
          </c:dPt>
          <c:dLbls>
            <c:dLbl>
              <c:idx val="0"/>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1"/>
                      </a:solidFill>
                      <a:effectLst/>
                      <a:latin typeface="+mn-lt"/>
                      <a:ea typeface="+mn-ea"/>
                      <a:cs typeface="+mn-cs"/>
                    </a:defRPr>
                  </a:pPr>
                  <a:endParaRPr lang="cs-CZ"/>
                </a:p>
              </c:txPr>
              <c:dLblPos val="outEnd"/>
              <c:showLegendKey val="0"/>
              <c:showVal val="0"/>
              <c:showCatName val="1"/>
              <c:showSerName val="0"/>
              <c:showPercent val="1"/>
              <c:showBubbleSize val="0"/>
              <c:extLst>
                <c:ext xmlns:c16="http://schemas.microsoft.com/office/drawing/2014/chart" uri="{C3380CC4-5D6E-409C-BE32-E72D297353CC}">
                  <c16:uniqueId val="{00000001-6067-4CE2-A2A3-BB761479F6ED}"/>
                </c:ext>
              </c:extLst>
            </c:dLbl>
            <c:dLbl>
              <c:idx val="1"/>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2"/>
                      </a:solidFill>
                      <a:effectLst/>
                      <a:latin typeface="+mn-lt"/>
                      <a:ea typeface="+mn-ea"/>
                      <a:cs typeface="+mn-cs"/>
                    </a:defRPr>
                  </a:pPr>
                  <a:endParaRPr lang="cs-CZ"/>
                </a:p>
              </c:txPr>
              <c:dLblPos val="outEnd"/>
              <c:showLegendKey val="0"/>
              <c:showVal val="0"/>
              <c:showCatName val="1"/>
              <c:showSerName val="0"/>
              <c:showPercent val="1"/>
              <c:showBubbleSize val="0"/>
              <c:extLst>
                <c:ext xmlns:c16="http://schemas.microsoft.com/office/drawing/2014/chart" uri="{C3380CC4-5D6E-409C-BE32-E72D297353CC}">
                  <c16:uniqueId val="{00000003-6067-4CE2-A2A3-BB761479F6ED}"/>
                </c:ext>
              </c:extLst>
            </c:dLbl>
            <c:dLbl>
              <c:idx val="2"/>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accent3"/>
                      </a:solidFill>
                      <a:effectLst/>
                      <a:latin typeface="+mn-lt"/>
                      <a:ea typeface="+mn-ea"/>
                      <a:cs typeface="+mn-cs"/>
                    </a:defRPr>
                  </a:pPr>
                  <a:endParaRPr lang="cs-CZ"/>
                </a:p>
              </c:txPr>
              <c:dLblPos val="outEnd"/>
              <c:showLegendKey val="0"/>
              <c:showVal val="0"/>
              <c:showCatName val="1"/>
              <c:showSerName val="0"/>
              <c:showPercent val="1"/>
              <c:showBubbleSize val="0"/>
              <c:extLst>
                <c:ext xmlns:c16="http://schemas.microsoft.com/office/drawing/2014/chart" uri="{C3380CC4-5D6E-409C-BE32-E72D297353CC}">
                  <c16:uniqueId val="{00000005-6067-4CE2-A2A3-BB761479F6ED}"/>
                </c:ext>
              </c:extLst>
            </c:dLbl>
            <c:spPr>
              <a:solidFill>
                <a:sysClr val="window" lastClr="FFFFFF">
                  <a:alpha val="90000"/>
                </a:sysClr>
              </a:solidFill>
              <a:ln w="12700" cap="flat" cmpd="sng" algn="ctr">
                <a:solidFill>
                  <a:srgbClr val="4F81BD"/>
                </a:solidFill>
                <a:round/>
              </a:ln>
              <a:effectLst>
                <a:outerShdw blurRad="50800" dist="38100" dir="2700000" algn="tl" rotWithShape="0">
                  <a:srgbClr val="4F81BD">
                    <a:lumMod val="75000"/>
                    <a:alpha val="40000"/>
                  </a:srgbClr>
                </a:outerShdw>
              </a:effectLst>
            </c:sp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solidFill>
                    <a:schemeClr val="lt1">
                      <a:alpha val="90000"/>
                    </a:schemeClr>
                  </a:solidFill>
                  <a:ln w="12700" cap="flat" cmpd="sng" algn="ctr">
                    <a:solidFill>
                      <a:schemeClr val="accent1"/>
                    </a:solidFill>
                    <a:round/>
                  </a:ln>
                </c15:spPr>
              </c:ext>
            </c:extLst>
          </c:dLbls>
          <c:cat>
            <c:strRef>
              <c:f>'2 sem (2)'!$D$44:$D$46</c:f>
              <c:strCache>
                <c:ptCount val="3"/>
                <c:pt idx="0">
                  <c:v>Průběžný test</c:v>
                </c:pt>
                <c:pt idx="1">
                  <c:v>Závěrečný test</c:v>
                </c:pt>
                <c:pt idx="2">
                  <c:v>Ústní zkouška</c:v>
                </c:pt>
              </c:strCache>
            </c:strRef>
          </c:cat>
          <c:val>
            <c:numRef>
              <c:f>'2 sem (2)'!$E$44:$E$46</c:f>
              <c:numCache>
                <c:formatCode>0%</c:formatCode>
                <c:ptCount val="3"/>
                <c:pt idx="0">
                  <c:v>0.30000000000000004</c:v>
                </c:pt>
                <c:pt idx="1">
                  <c:v>0.30000000000000004</c:v>
                </c:pt>
                <c:pt idx="2">
                  <c:v>0.4</c:v>
                </c:pt>
              </c:numCache>
            </c:numRef>
          </c:val>
          <c:extLst>
            <c:ext xmlns:c16="http://schemas.microsoft.com/office/drawing/2014/chart" uri="{C3380CC4-5D6E-409C-BE32-E72D297353CC}">
              <c16:uniqueId val="{00000006-6067-4CE2-A2A3-BB761479F6ED}"/>
            </c:ext>
          </c:extLst>
        </c:ser>
        <c:dLbls>
          <c:showLegendKey val="0"/>
          <c:showVal val="0"/>
          <c:showCatName val="0"/>
          <c:showSerName val="0"/>
          <c:showPercent val="0"/>
          <c:showBubbleSize val="0"/>
          <c:showLeaderLines val="0"/>
        </c:dLbls>
      </c:pie3DChart>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397643-8125-4F1C-A372-ECF3E023D39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75F46C7D-8C5B-44B8-885B-72B553DFBDED}">
      <dgm:prSet phldrT="[Text]" custT="1"/>
      <dgm:spPr/>
      <dgm:t>
        <a:bodyPr/>
        <a:lstStyle/>
        <a:p>
          <a:pPr algn="ctr" defTabSz="914400">
            <a:buNone/>
          </a:pPr>
          <a:r>
            <a:rPr lang="en-US" sz="1800" b="0" i="0" dirty="0" err="1">
              <a:latin typeface="Century Gothic"/>
              <a:ea typeface="+mn-ea"/>
              <a:cs typeface="+mn-cs"/>
            </a:rPr>
            <a:t>Četba</a:t>
          </a:r>
          <a:endParaRPr lang="en-US" sz="1800" b="0" i="0" dirty="0">
            <a:latin typeface="Century Gothic"/>
            <a:ea typeface="+mn-ea"/>
            <a:cs typeface="+mn-cs"/>
          </a:endParaRPr>
        </a:p>
      </dgm:t>
    </dgm:pt>
    <dgm:pt modelId="{CDD8B25A-7C01-4D26-B85F-59F94B555813}" type="parTrans" cxnId="{A5C46D86-E622-4CD3-AD5D-56F2787D9492}">
      <dgm:prSet/>
      <dgm:spPr/>
      <dgm:t>
        <a:bodyPr/>
        <a:lstStyle/>
        <a:p>
          <a:endParaRPr lang="en-US"/>
        </a:p>
      </dgm:t>
    </dgm:pt>
    <dgm:pt modelId="{845FF6B3-6688-4FCD-971F-F6007A755750}" type="sibTrans" cxnId="{A5C46D86-E622-4CD3-AD5D-56F2787D9492}">
      <dgm:prSet/>
      <dgm:spPr/>
      <dgm:t>
        <a:bodyPr/>
        <a:lstStyle/>
        <a:p>
          <a:endParaRPr lang="en-US"/>
        </a:p>
      </dgm:t>
    </dgm:pt>
    <dgm:pt modelId="{9804C411-831F-4DA6-8B1B-9C583352CE3D}">
      <dgm:prSet phldrT="[Text]"/>
      <dgm:spPr/>
      <dgm:t>
        <a:bodyPr/>
        <a:lstStyle/>
        <a:p>
          <a:pPr algn="l" defTabSz="914400">
            <a:buNone/>
          </a:pPr>
          <a:r>
            <a:rPr lang="cs-CZ" sz="1800" b="0" i="0" dirty="0">
              <a:latin typeface="Century Gothic"/>
              <a:ea typeface="+mn-ea"/>
              <a:cs typeface="+mn-cs"/>
            </a:rPr>
            <a:t>Zákon 563/1991 Sb., o účetnictví, v aktuálním znění</a:t>
          </a:r>
          <a:endParaRPr lang="en-US" sz="1800" b="0" i="0" dirty="0">
            <a:latin typeface="Century Gothic"/>
            <a:ea typeface="+mn-ea"/>
            <a:cs typeface="+mn-cs"/>
          </a:endParaRPr>
        </a:p>
      </dgm:t>
    </dgm:pt>
    <dgm:pt modelId="{10941DF6-D521-4B7D-A157-C3578FDA13BB}" type="parTrans" cxnId="{4699913B-42E8-4C8F-8CDB-095F5ACD8E6F}">
      <dgm:prSet/>
      <dgm:spPr/>
      <dgm:t>
        <a:bodyPr/>
        <a:lstStyle/>
        <a:p>
          <a:endParaRPr lang="en-US"/>
        </a:p>
      </dgm:t>
    </dgm:pt>
    <dgm:pt modelId="{5937179E-E6B7-4288-B225-70592C680919}" type="sibTrans" cxnId="{4699913B-42E8-4C8F-8CDB-095F5ACD8E6F}">
      <dgm:prSet/>
      <dgm:spPr/>
      <dgm:t>
        <a:bodyPr/>
        <a:lstStyle/>
        <a:p>
          <a:endParaRPr lang="en-US"/>
        </a:p>
      </dgm:t>
    </dgm:pt>
    <dgm:pt modelId="{389C0EFA-19BF-411D-A158-4A1EE8E2C12E}">
      <dgm:prSet phldrT="[Text]"/>
      <dgm:spPr/>
      <dgm:t>
        <a:bodyPr/>
        <a:lstStyle/>
        <a:p>
          <a:pPr algn="l" defTabSz="914400">
            <a:buNone/>
          </a:pPr>
          <a:r>
            <a:rPr lang="cs-CZ" sz="1800" b="0" i="0" dirty="0">
              <a:latin typeface="Century Gothic"/>
              <a:ea typeface="+mn-ea"/>
              <a:cs typeface="+mn-cs"/>
            </a:rPr>
            <a:t>Vyhláška 500/2002 v aktuálním znění</a:t>
          </a:r>
          <a:endParaRPr lang="en-US" sz="1800" b="0" i="0" dirty="0">
            <a:latin typeface="Century Gothic"/>
            <a:ea typeface="+mn-ea"/>
            <a:cs typeface="+mn-cs"/>
          </a:endParaRPr>
        </a:p>
      </dgm:t>
    </dgm:pt>
    <dgm:pt modelId="{B48358E2-EB89-48E2-AFBD-BB181A0E33E1}" type="parTrans" cxnId="{BED138B4-15E9-471E-8C3B-E0AF53A0AE5D}">
      <dgm:prSet/>
      <dgm:spPr/>
      <dgm:t>
        <a:bodyPr/>
        <a:lstStyle/>
        <a:p>
          <a:endParaRPr lang="en-US"/>
        </a:p>
      </dgm:t>
    </dgm:pt>
    <dgm:pt modelId="{676BEC3D-CADC-444A-A35B-0F861DE01B81}" type="sibTrans" cxnId="{BED138B4-15E9-471E-8C3B-E0AF53A0AE5D}">
      <dgm:prSet/>
      <dgm:spPr/>
      <dgm:t>
        <a:bodyPr/>
        <a:lstStyle/>
        <a:p>
          <a:endParaRPr lang="en-US"/>
        </a:p>
      </dgm:t>
    </dgm:pt>
    <dgm:pt modelId="{C8FCE1D5-0013-443B-BA52-E4A60EA3FE6D}">
      <dgm:prSet phldrT="[Text]" custT="1"/>
      <dgm:spPr/>
      <dgm:t>
        <a:bodyPr/>
        <a:lstStyle/>
        <a:p>
          <a:pPr marL="0" lvl="0" indent="0" algn="ctr" defTabSz="914400">
            <a:lnSpc>
              <a:spcPct val="90000"/>
            </a:lnSpc>
            <a:spcBef>
              <a:spcPct val="0"/>
            </a:spcBef>
            <a:spcAft>
              <a:spcPct val="35000"/>
            </a:spcAft>
            <a:buNone/>
          </a:pPr>
          <a:r>
            <a:rPr lang="cs-CZ" sz="1800" b="0" i="0" kern="1200" dirty="0">
              <a:solidFill>
                <a:prstClr val="white"/>
              </a:solidFill>
              <a:latin typeface="Century Gothic"/>
              <a:ea typeface="+mn-ea"/>
              <a:cs typeface="+mn-cs"/>
            </a:rPr>
            <a:t>Skripta</a:t>
          </a:r>
          <a:endParaRPr lang="en-US" sz="1800" b="0" i="0" kern="1200" dirty="0">
            <a:solidFill>
              <a:prstClr val="white"/>
            </a:solidFill>
            <a:latin typeface="Century Gothic"/>
            <a:ea typeface="+mn-ea"/>
            <a:cs typeface="+mn-cs"/>
          </a:endParaRPr>
        </a:p>
      </dgm:t>
    </dgm:pt>
    <dgm:pt modelId="{534C5E64-47EE-48C9-A4CD-A367C15C24CB}" type="parTrans" cxnId="{992753B7-1671-45EE-9A52-A87F63B4FA71}">
      <dgm:prSet/>
      <dgm:spPr/>
      <dgm:t>
        <a:bodyPr/>
        <a:lstStyle/>
        <a:p>
          <a:endParaRPr lang="en-US"/>
        </a:p>
      </dgm:t>
    </dgm:pt>
    <dgm:pt modelId="{1C2A5E08-29F2-4695-ACA7-95A34ECB417D}" type="sibTrans" cxnId="{992753B7-1671-45EE-9A52-A87F63B4FA71}">
      <dgm:prSet/>
      <dgm:spPr/>
      <dgm:t>
        <a:bodyPr/>
        <a:lstStyle/>
        <a:p>
          <a:endParaRPr lang="en-US"/>
        </a:p>
      </dgm:t>
    </dgm:pt>
    <dgm:pt modelId="{4F09627D-7E88-4601-93C1-4E2BFE4319F2}">
      <dgm:prSet phldrT="[Text]"/>
      <dgm:spPr/>
      <dgm:t>
        <a:bodyPr/>
        <a:lstStyle/>
        <a:p>
          <a:pPr algn="l" defTabSz="914400">
            <a:buNone/>
          </a:pPr>
          <a:r>
            <a:rPr lang="cs-CZ" sz="1800" dirty="0"/>
            <a:t>Účetnictví I.: distanční studijní opora; Jaroslav Sedláček; 2005, </a:t>
          </a:r>
          <a:endParaRPr lang="en-US" sz="1800" b="0" i="0" dirty="0">
            <a:latin typeface="Century Gothic"/>
            <a:ea typeface="+mn-ea"/>
            <a:cs typeface="+mn-cs"/>
          </a:endParaRPr>
        </a:p>
      </dgm:t>
    </dgm:pt>
    <dgm:pt modelId="{3827320A-3550-4AEA-B735-11B701042E5A}" type="parTrans" cxnId="{369CCAA4-9D5F-464A-87CE-77B2EF21F0B8}">
      <dgm:prSet/>
      <dgm:spPr/>
      <dgm:t>
        <a:bodyPr/>
        <a:lstStyle/>
        <a:p>
          <a:endParaRPr lang="en-US"/>
        </a:p>
      </dgm:t>
    </dgm:pt>
    <dgm:pt modelId="{91466907-124C-4D4C-A391-76F7F2EEFEE7}" type="sibTrans" cxnId="{369CCAA4-9D5F-464A-87CE-77B2EF21F0B8}">
      <dgm:prSet/>
      <dgm:spPr/>
      <dgm:t>
        <a:bodyPr/>
        <a:lstStyle/>
        <a:p>
          <a:endParaRPr lang="en-US"/>
        </a:p>
      </dgm:t>
    </dgm:pt>
    <dgm:pt modelId="{6A8A74D4-03D1-4937-B8C8-7B38C7EA0260}">
      <dgm:prSet phldrT="[Text]" custT="1"/>
      <dgm:spPr/>
      <dgm:t>
        <a:bodyPr/>
        <a:lstStyle/>
        <a:p>
          <a:pPr algn="ctr" defTabSz="914400">
            <a:buNone/>
          </a:pPr>
          <a:r>
            <a:rPr lang="cs-CZ" sz="1800" b="0" i="0" kern="1200" dirty="0">
              <a:solidFill>
                <a:prstClr val="white"/>
              </a:solidFill>
              <a:latin typeface="Century Gothic"/>
              <a:ea typeface="+mn-ea"/>
              <a:cs typeface="+mn-cs"/>
            </a:rPr>
            <a:t>Účtová osnova</a:t>
          </a:r>
          <a:endParaRPr lang="en-US" sz="1800" b="0" i="0" kern="1200" dirty="0">
            <a:solidFill>
              <a:prstClr val="white"/>
            </a:solidFill>
            <a:latin typeface="Century Gothic"/>
            <a:ea typeface="+mn-ea"/>
            <a:cs typeface="+mn-cs"/>
          </a:endParaRPr>
        </a:p>
      </dgm:t>
    </dgm:pt>
    <dgm:pt modelId="{B4EBF1B6-3111-4EEE-A303-5A97FE5E0634}" type="parTrans" cxnId="{0A19B143-58AC-48DF-8335-5E07B3EE2C6B}">
      <dgm:prSet/>
      <dgm:spPr/>
      <dgm:t>
        <a:bodyPr/>
        <a:lstStyle/>
        <a:p>
          <a:endParaRPr lang="en-US"/>
        </a:p>
      </dgm:t>
    </dgm:pt>
    <dgm:pt modelId="{6013AA25-446C-4612-B8D9-8C13B3B348A2}" type="sibTrans" cxnId="{0A19B143-58AC-48DF-8335-5E07B3EE2C6B}">
      <dgm:prSet/>
      <dgm:spPr/>
      <dgm:t>
        <a:bodyPr/>
        <a:lstStyle/>
        <a:p>
          <a:endParaRPr lang="en-US"/>
        </a:p>
      </dgm:t>
    </dgm:pt>
    <dgm:pt modelId="{13FC20E3-24F3-4E43-BA2C-BFEA9A5E6181}">
      <dgm:prSet phldrT="[Text]"/>
      <dgm:spPr/>
      <dgm:t>
        <a:bodyPr/>
        <a:lstStyle/>
        <a:p>
          <a:pPr algn="l" defTabSz="914400">
            <a:buNone/>
          </a:pPr>
          <a:r>
            <a:rPr lang="cs-CZ" sz="1800" b="0" i="0" dirty="0">
              <a:latin typeface="Century Gothic"/>
              <a:ea typeface="+mn-ea"/>
              <a:cs typeface="+mn-cs"/>
            </a:rPr>
            <a:t>Noste prosím s sebou na další hodiny</a:t>
          </a:r>
          <a:endParaRPr lang="en-US" sz="1800" b="0" i="0" dirty="0">
            <a:latin typeface="Century Gothic"/>
            <a:ea typeface="+mn-ea"/>
            <a:cs typeface="+mn-cs"/>
          </a:endParaRPr>
        </a:p>
      </dgm:t>
    </dgm:pt>
    <dgm:pt modelId="{20E3E651-9F89-4232-A78E-7DA54792A69D}" type="parTrans" cxnId="{ACFE6916-B2FA-4B64-AF86-BBC7CF1CB334}">
      <dgm:prSet/>
      <dgm:spPr/>
      <dgm:t>
        <a:bodyPr/>
        <a:lstStyle/>
        <a:p>
          <a:endParaRPr lang="en-US"/>
        </a:p>
      </dgm:t>
    </dgm:pt>
    <dgm:pt modelId="{2954581B-096E-490E-B5BF-AC14E2D13EF1}" type="sibTrans" cxnId="{ACFE6916-B2FA-4B64-AF86-BBC7CF1CB334}">
      <dgm:prSet/>
      <dgm:spPr/>
      <dgm:t>
        <a:bodyPr/>
        <a:lstStyle/>
        <a:p>
          <a:endParaRPr lang="en-US"/>
        </a:p>
      </dgm:t>
    </dgm:pt>
    <dgm:pt modelId="{09A103DB-070E-45E2-85EE-FB5E3CD7CAD5}">
      <dgm:prSet phldrT="[Text]"/>
      <dgm:spPr/>
      <dgm:t>
        <a:bodyPr/>
        <a:lstStyle/>
        <a:p>
          <a:pPr algn="l" defTabSz="914400">
            <a:buNone/>
          </a:pPr>
          <a:r>
            <a:rPr lang="pl-PL" sz="1800" b="0" i="0" dirty="0">
              <a:latin typeface="Century Gothic"/>
              <a:ea typeface="+mn-ea"/>
              <a:cs typeface="+mn-cs"/>
            </a:rPr>
            <a:t>České účetní standardy pro podnikatele</a:t>
          </a:r>
          <a:endParaRPr lang="en-US" sz="1800" b="0" i="0" dirty="0">
            <a:latin typeface="Century Gothic"/>
            <a:ea typeface="+mn-ea"/>
            <a:cs typeface="+mn-cs"/>
          </a:endParaRPr>
        </a:p>
      </dgm:t>
    </dgm:pt>
    <dgm:pt modelId="{B28E84A8-4685-4991-9A1E-E68BA77FA295}" type="parTrans" cxnId="{5460D6FD-58CB-4D32-AB19-F8CAC0780C07}">
      <dgm:prSet/>
      <dgm:spPr/>
      <dgm:t>
        <a:bodyPr/>
        <a:lstStyle/>
        <a:p>
          <a:endParaRPr lang="en-US"/>
        </a:p>
      </dgm:t>
    </dgm:pt>
    <dgm:pt modelId="{9BD2943F-E181-492B-92B4-09E2F396E145}" type="sibTrans" cxnId="{5460D6FD-58CB-4D32-AB19-F8CAC0780C07}">
      <dgm:prSet/>
      <dgm:spPr/>
      <dgm:t>
        <a:bodyPr/>
        <a:lstStyle/>
        <a:p>
          <a:endParaRPr lang="en-US"/>
        </a:p>
      </dgm:t>
    </dgm:pt>
    <dgm:pt modelId="{4FA05D07-61BD-4670-98DB-8809596D9B6A}">
      <dgm:prSet phldrT="[Text]"/>
      <dgm:spPr/>
      <dgm:t>
        <a:bodyPr/>
        <a:lstStyle/>
        <a:p>
          <a:pPr algn="l" defTabSz="914400">
            <a:buNone/>
          </a:pPr>
          <a:r>
            <a:rPr lang="cs-CZ" sz="1800" dirty="0"/>
            <a:t>2., </a:t>
          </a:r>
          <a:r>
            <a:rPr lang="cs-CZ" sz="1800" dirty="0" err="1"/>
            <a:t>přeprac</a:t>
          </a:r>
          <a:r>
            <a:rPr lang="cs-CZ" sz="1800" dirty="0"/>
            <a:t>. vyd., česky, Masarykova univerzita, Brno, 232 stran,</a:t>
          </a:r>
          <a:endParaRPr lang="en-US" sz="1800" b="0" i="0" dirty="0">
            <a:latin typeface="Century Gothic"/>
            <a:ea typeface="+mn-ea"/>
            <a:cs typeface="+mn-cs"/>
          </a:endParaRPr>
        </a:p>
      </dgm:t>
    </dgm:pt>
    <dgm:pt modelId="{D2558A19-4933-4955-9A56-BDDF968A7E7B}" type="parTrans" cxnId="{BCE41725-76BD-4CCF-A7F1-013A1CFAF441}">
      <dgm:prSet/>
      <dgm:spPr/>
    </dgm:pt>
    <dgm:pt modelId="{AC0E4213-CAF0-415C-B8C3-1FCBCED21046}" type="sibTrans" cxnId="{BCE41725-76BD-4CCF-A7F1-013A1CFAF441}">
      <dgm:prSet/>
      <dgm:spPr/>
    </dgm:pt>
    <dgm:pt modelId="{7AFED888-CF56-4024-83D7-232FE496AF4B}">
      <dgm:prSet phldrT="[Text]"/>
      <dgm:spPr/>
      <dgm:t>
        <a:bodyPr/>
        <a:lstStyle/>
        <a:p>
          <a:pPr algn="l" defTabSz="914400">
            <a:buNone/>
          </a:pPr>
          <a:r>
            <a:rPr lang="cs-CZ" sz="1800" dirty="0"/>
            <a:t>ISBN: 8021038098 </a:t>
          </a:r>
          <a:endParaRPr lang="en-US" sz="1800" b="0" i="0" dirty="0">
            <a:latin typeface="Century Gothic"/>
            <a:ea typeface="+mn-ea"/>
            <a:cs typeface="+mn-cs"/>
          </a:endParaRPr>
        </a:p>
      </dgm:t>
    </dgm:pt>
    <dgm:pt modelId="{77F4021F-97CB-46FF-8642-0D86693E669F}" type="parTrans" cxnId="{7D495DC3-0A9F-43F8-A416-97C3902C4457}">
      <dgm:prSet/>
      <dgm:spPr/>
    </dgm:pt>
    <dgm:pt modelId="{8BC1616F-25B1-4785-89D5-1BECE6A55089}" type="sibTrans" cxnId="{7D495DC3-0A9F-43F8-A416-97C3902C4457}">
      <dgm:prSet/>
      <dgm:spPr/>
    </dgm:pt>
    <dgm:pt modelId="{C8B29964-6444-42B7-95B2-6A5BCADA3A67}" type="pres">
      <dgm:prSet presAssocID="{A2397643-8125-4F1C-A372-ECF3E023D390}" presName="Name0" presStyleCnt="0">
        <dgm:presLayoutVars>
          <dgm:dir/>
          <dgm:animLvl val="lvl"/>
          <dgm:resizeHandles val="exact"/>
        </dgm:presLayoutVars>
      </dgm:prSet>
      <dgm:spPr/>
    </dgm:pt>
    <dgm:pt modelId="{AECE52BE-5516-4AC0-B433-E8A97E5A6959}" type="pres">
      <dgm:prSet presAssocID="{75F46C7D-8C5B-44B8-885B-72B553DFBDED}" presName="linNode" presStyleCnt="0"/>
      <dgm:spPr/>
    </dgm:pt>
    <dgm:pt modelId="{08C77654-8D82-4852-ACC6-B961A709AAE1}" type="pres">
      <dgm:prSet presAssocID="{75F46C7D-8C5B-44B8-885B-72B553DFBDED}" presName="parentText" presStyleLbl="node1" presStyleIdx="0" presStyleCnt="3">
        <dgm:presLayoutVars>
          <dgm:chMax val="1"/>
          <dgm:bulletEnabled val="1"/>
        </dgm:presLayoutVars>
      </dgm:prSet>
      <dgm:spPr/>
    </dgm:pt>
    <dgm:pt modelId="{18E925CD-DA96-4108-9F23-AE05A8DA6274}" type="pres">
      <dgm:prSet presAssocID="{75F46C7D-8C5B-44B8-885B-72B553DFBDED}" presName="descendantText" presStyleLbl="alignAccFollowNode1" presStyleIdx="0" presStyleCnt="3">
        <dgm:presLayoutVars>
          <dgm:bulletEnabled val="1"/>
        </dgm:presLayoutVars>
      </dgm:prSet>
      <dgm:spPr/>
    </dgm:pt>
    <dgm:pt modelId="{F58495DC-32AC-4539-8AED-DEBFFCCFE0E5}" type="pres">
      <dgm:prSet presAssocID="{845FF6B3-6688-4FCD-971F-F6007A755750}" presName="sp" presStyleCnt="0"/>
      <dgm:spPr/>
    </dgm:pt>
    <dgm:pt modelId="{D604D9B3-10EE-4962-B7BD-9986132895C7}" type="pres">
      <dgm:prSet presAssocID="{C8FCE1D5-0013-443B-BA52-E4A60EA3FE6D}" presName="linNode" presStyleCnt="0"/>
      <dgm:spPr/>
    </dgm:pt>
    <dgm:pt modelId="{7491B81D-B182-44CE-882F-F2010AEAC0EA}" type="pres">
      <dgm:prSet presAssocID="{C8FCE1D5-0013-443B-BA52-E4A60EA3FE6D}" presName="parentText" presStyleLbl="node1" presStyleIdx="1" presStyleCnt="3">
        <dgm:presLayoutVars>
          <dgm:chMax val="1"/>
          <dgm:bulletEnabled val="1"/>
        </dgm:presLayoutVars>
      </dgm:prSet>
      <dgm:spPr/>
    </dgm:pt>
    <dgm:pt modelId="{B648B53B-7C1D-42EE-9775-0A07C71CCD98}" type="pres">
      <dgm:prSet presAssocID="{C8FCE1D5-0013-443B-BA52-E4A60EA3FE6D}" presName="descendantText" presStyleLbl="alignAccFollowNode1" presStyleIdx="1" presStyleCnt="3">
        <dgm:presLayoutVars>
          <dgm:bulletEnabled val="1"/>
        </dgm:presLayoutVars>
      </dgm:prSet>
      <dgm:spPr/>
    </dgm:pt>
    <dgm:pt modelId="{CC5E324B-DA9E-4CD8-BC82-0DC84413A471}" type="pres">
      <dgm:prSet presAssocID="{1C2A5E08-29F2-4695-ACA7-95A34ECB417D}" presName="sp" presStyleCnt="0"/>
      <dgm:spPr/>
    </dgm:pt>
    <dgm:pt modelId="{4A27FA38-9C39-4F55-8F9E-F5842224BF78}" type="pres">
      <dgm:prSet presAssocID="{6A8A74D4-03D1-4937-B8C8-7B38C7EA0260}" presName="linNode" presStyleCnt="0"/>
      <dgm:spPr/>
    </dgm:pt>
    <dgm:pt modelId="{B26A34E9-DEA4-407D-9D6C-64B9AF6AEE61}" type="pres">
      <dgm:prSet presAssocID="{6A8A74D4-03D1-4937-B8C8-7B38C7EA0260}" presName="parentText" presStyleLbl="node1" presStyleIdx="2" presStyleCnt="3">
        <dgm:presLayoutVars>
          <dgm:chMax val="1"/>
          <dgm:bulletEnabled val="1"/>
        </dgm:presLayoutVars>
      </dgm:prSet>
      <dgm:spPr/>
    </dgm:pt>
    <dgm:pt modelId="{9A1F0921-B0AF-40BC-9415-C3C382387AD4}" type="pres">
      <dgm:prSet presAssocID="{6A8A74D4-03D1-4937-B8C8-7B38C7EA0260}" presName="descendantText" presStyleLbl="alignAccFollowNode1" presStyleIdx="2" presStyleCnt="3">
        <dgm:presLayoutVars>
          <dgm:bulletEnabled val="1"/>
        </dgm:presLayoutVars>
      </dgm:prSet>
      <dgm:spPr/>
    </dgm:pt>
  </dgm:ptLst>
  <dgm:cxnLst>
    <dgm:cxn modelId="{ACFE6916-B2FA-4B64-AF86-BBC7CF1CB334}" srcId="{6A8A74D4-03D1-4937-B8C8-7B38C7EA0260}" destId="{13FC20E3-24F3-4E43-BA2C-BFEA9A5E6181}" srcOrd="0" destOrd="0" parTransId="{20E3E651-9F89-4232-A78E-7DA54792A69D}" sibTransId="{2954581B-096E-490E-B5BF-AC14E2D13EF1}"/>
    <dgm:cxn modelId="{BCE41725-76BD-4CCF-A7F1-013A1CFAF441}" srcId="{C8FCE1D5-0013-443B-BA52-E4A60EA3FE6D}" destId="{4FA05D07-61BD-4670-98DB-8809596D9B6A}" srcOrd="1" destOrd="0" parTransId="{D2558A19-4933-4955-9A56-BDDF968A7E7B}" sibTransId="{AC0E4213-CAF0-415C-B8C3-1FCBCED21046}"/>
    <dgm:cxn modelId="{4699913B-42E8-4C8F-8CDB-095F5ACD8E6F}" srcId="{75F46C7D-8C5B-44B8-885B-72B553DFBDED}" destId="{9804C411-831F-4DA6-8B1B-9C583352CE3D}" srcOrd="0" destOrd="0" parTransId="{10941DF6-D521-4B7D-A157-C3578FDA13BB}" sibTransId="{5937179E-E6B7-4288-B225-70592C680919}"/>
    <dgm:cxn modelId="{7FD1FD5C-F3A5-4881-9935-46769BA2A575}" type="presOf" srcId="{09A103DB-070E-45E2-85EE-FB5E3CD7CAD5}" destId="{18E925CD-DA96-4108-9F23-AE05A8DA6274}" srcOrd="0" destOrd="2" presId="urn:microsoft.com/office/officeart/2005/8/layout/vList5"/>
    <dgm:cxn modelId="{15911F43-C678-4150-8A83-845F525739E1}" type="presOf" srcId="{C8FCE1D5-0013-443B-BA52-E4A60EA3FE6D}" destId="{7491B81D-B182-44CE-882F-F2010AEAC0EA}" srcOrd="0" destOrd="0" presId="urn:microsoft.com/office/officeart/2005/8/layout/vList5"/>
    <dgm:cxn modelId="{0A19B143-58AC-48DF-8335-5E07B3EE2C6B}" srcId="{A2397643-8125-4F1C-A372-ECF3E023D390}" destId="{6A8A74D4-03D1-4937-B8C8-7B38C7EA0260}" srcOrd="2" destOrd="0" parTransId="{B4EBF1B6-3111-4EEE-A303-5A97FE5E0634}" sibTransId="{6013AA25-446C-4612-B8D9-8C13B3B348A2}"/>
    <dgm:cxn modelId="{CBE39B4A-78E1-4125-97A8-258B4CF25F7E}" type="presOf" srcId="{6A8A74D4-03D1-4937-B8C8-7B38C7EA0260}" destId="{B26A34E9-DEA4-407D-9D6C-64B9AF6AEE61}" srcOrd="0" destOrd="0" presId="urn:microsoft.com/office/officeart/2005/8/layout/vList5"/>
    <dgm:cxn modelId="{6DC01451-AC09-42D7-A68B-8558B768DE8C}" type="presOf" srcId="{A2397643-8125-4F1C-A372-ECF3E023D390}" destId="{C8B29964-6444-42B7-95B2-6A5BCADA3A67}" srcOrd="0" destOrd="0" presId="urn:microsoft.com/office/officeart/2005/8/layout/vList5"/>
    <dgm:cxn modelId="{10905D72-3649-411F-960E-AE9A5ED92C51}" type="presOf" srcId="{7AFED888-CF56-4024-83D7-232FE496AF4B}" destId="{B648B53B-7C1D-42EE-9775-0A07C71CCD98}" srcOrd="0" destOrd="2" presId="urn:microsoft.com/office/officeart/2005/8/layout/vList5"/>
    <dgm:cxn modelId="{A5C46D86-E622-4CD3-AD5D-56F2787D9492}" srcId="{A2397643-8125-4F1C-A372-ECF3E023D390}" destId="{75F46C7D-8C5B-44B8-885B-72B553DFBDED}" srcOrd="0" destOrd="0" parTransId="{CDD8B25A-7C01-4D26-B85F-59F94B555813}" sibTransId="{845FF6B3-6688-4FCD-971F-F6007A755750}"/>
    <dgm:cxn modelId="{6DA59A8C-5A61-481E-9ADD-876BF0AD1C37}" type="presOf" srcId="{4F09627D-7E88-4601-93C1-4E2BFE4319F2}" destId="{B648B53B-7C1D-42EE-9775-0A07C71CCD98}" srcOrd="0" destOrd="0" presId="urn:microsoft.com/office/officeart/2005/8/layout/vList5"/>
    <dgm:cxn modelId="{AFE0B99D-2E57-430D-A357-ACA44DAC5684}" type="presOf" srcId="{13FC20E3-24F3-4E43-BA2C-BFEA9A5E6181}" destId="{9A1F0921-B0AF-40BC-9415-C3C382387AD4}" srcOrd="0" destOrd="0" presId="urn:microsoft.com/office/officeart/2005/8/layout/vList5"/>
    <dgm:cxn modelId="{369CCAA4-9D5F-464A-87CE-77B2EF21F0B8}" srcId="{C8FCE1D5-0013-443B-BA52-E4A60EA3FE6D}" destId="{4F09627D-7E88-4601-93C1-4E2BFE4319F2}" srcOrd="0" destOrd="0" parTransId="{3827320A-3550-4AEA-B735-11B701042E5A}" sibTransId="{91466907-124C-4D4C-A391-76F7F2EEFEE7}"/>
    <dgm:cxn modelId="{BED138B4-15E9-471E-8C3B-E0AF53A0AE5D}" srcId="{75F46C7D-8C5B-44B8-885B-72B553DFBDED}" destId="{389C0EFA-19BF-411D-A158-4A1EE8E2C12E}" srcOrd="1" destOrd="0" parTransId="{B48358E2-EB89-48E2-AFBD-BB181A0E33E1}" sibTransId="{676BEC3D-CADC-444A-A35B-0F861DE01B81}"/>
    <dgm:cxn modelId="{7F4180B5-3C46-45C3-B072-51BA87C09BB8}" type="presOf" srcId="{389C0EFA-19BF-411D-A158-4A1EE8E2C12E}" destId="{18E925CD-DA96-4108-9F23-AE05A8DA6274}" srcOrd="0" destOrd="1" presId="urn:microsoft.com/office/officeart/2005/8/layout/vList5"/>
    <dgm:cxn modelId="{992753B7-1671-45EE-9A52-A87F63B4FA71}" srcId="{A2397643-8125-4F1C-A372-ECF3E023D390}" destId="{C8FCE1D5-0013-443B-BA52-E4A60EA3FE6D}" srcOrd="1" destOrd="0" parTransId="{534C5E64-47EE-48C9-A4CD-A367C15C24CB}" sibTransId="{1C2A5E08-29F2-4695-ACA7-95A34ECB417D}"/>
    <dgm:cxn modelId="{7D495DC3-0A9F-43F8-A416-97C3902C4457}" srcId="{C8FCE1D5-0013-443B-BA52-E4A60EA3FE6D}" destId="{7AFED888-CF56-4024-83D7-232FE496AF4B}" srcOrd="2" destOrd="0" parTransId="{77F4021F-97CB-46FF-8642-0D86693E669F}" sibTransId="{8BC1616F-25B1-4785-89D5-1BECE6A55089}"/>
    <dgm:cxn modelId="{A42C5CE1-000A-4B1A-9FC2-3B2B33ECBAC4}" type="presOf" srcId="{9804C411-831F-4DA6-8B1B-9C583352CE3D}" destId="{18E925CD-DA96-4108-9F23-AE05A8DA6274}" srcOrd="0" destOrd="0" presId="urn:microsoft.com/office/officeart/2005/8/layout/vList5"/>
    <dgm:cxn modelId="{EBFE4EEF-26DC-44E6-8209-675F78AD1483}" type="presOf" srcId="{75F46C7D-8C5B-44B8-885B-72B553DFBDED}" destId="{08C77654-8D82-4852-ACC6-B961A709AAE1}" srcOrd="0" destOrd="0" presId="urn:microsoft.com/office/officeart/2005/8/layout/vList5"/>
    <dgm:cxn modelId="{C74C58F8-5925-4BC1-B45F-67F852C7408F}" type="presOf" srcId="{4FA05D07-61BD-4670-98DB-8809596D9B6A}" destId="{B648B53B-7C1D-42EE-9775-0A07C71CCD98}" srcOrd="0" destOrd="1" presId="urn:microsoft.com/office/officeart/2005/8/layout/vList5"/>
    <dgm:cxn modelId="{5460D6FD-58CB-4D32-AB19-F8CAC0780C07}" srcId="{75F46C7D-8C5B-44B8-885B-72B553DFBDED}" destId="{09A103DB-070E-45E2-85EE-FB5E3CD7CAD5}" srcOrd="2" destOrd="0" parTransId="{B28E84A8-4685-4991-9A1E-E68BA77FA295}" sibTransId="{9BD2943F-E181-492B-92B4-09E2F396E145}"/>
    <dgm:cxn modelId="{85A6361F-EE0C-4676-BA1E-09B641178A47}" type="presParOf" srcId="{C8B29964-6444-42B7-95B2-6A5BCADA3A67}" destId="{AECE52BE-5516-4AC0-B433-E8A97E5A6959}" srcOrd="0" destOrd="0" presId="urn:microsoft.com/office/officeart/2005/8/layout/vList5"/>
    <dgm:cxn modelId="{A62B9528-B974-4FDF-8C2D-F05E521CCE37}" type="presParOf" srcId="{AECE52BE-5516-4AC0-B433-E8A97E5A6959}" destId="{08C77654-8D82-4852-ACC6-B961A709AAE1}" srcOrd="0" destOrd="0" presId="urn:microsoft.com/office/officeart/2005/8/layout/vList5"/>
    <dgm:cxn modelId="{E9FF7348-1AC6-4E15-8775-7B936EBA84D6}" type="presParOf" srcId="{AECE52BE-5516-4AC0-B433-E8A97E5A6959}" destId="{18E925CD-DA96-4108-9F23-AE05A8DA6274}" srcOrd="1" destOrd="0" presId="urn:microsoft.com/office/officeart/2005/8/layout/vList5"/>
    <dgm:cxn modelId="{45EF7498-CAC6-4DE2-8F6E-81B62F0954C7}" type="presParOf" srcId="{C8B29964-6444-42B7-95B2-6A5BCADA3A67}" destId="{F58495DC-32AC-4539-8AED-DEBFFCCFE0E5}" srcOrd="1" destOrd="0" presId="urn:microsoft.com/office/officeart/2005/8/layout/vList5"/>
    <dgm:cxn modelId="{56C5AAB0-DE0C-4469-96A9-5913750129FA}" type="presParOf" srcId="{C8B29964-6444-42B7-95B2-6A5BCADA3A67}" destId="{D604D9B3-10EE-4962-B7BD-9986132895C7}" srcOrd="2" destOrd="0" presId="urn:microsoft.com/office/officeart/2005/8/layout/vList5"/>
    <dgm:cxn modelId="{EC052282-7774-425A-9C79-C040BDD8FDB9}" type="presParOf" srcId="{D604D9B3-10EE-4962-B7BD-9986132895C7}" destId="{7491B81D-B182-44CE-882F-F2010AEAC0EA}" srcOrd="0" destOrd="0" presId="urn:microsoft.com/office/officeart/2005/8/layout/vList5"/>
    <dgm:cxn modelId="{F2E7C46B-7E56-4144-A5A9-CB5370E66777}" type="presParOf" srcId="{D604D9B3-10EE-4962-B7BD-9986132895C7}" destId="{B648B53B-7C1D-42EE-9775-0A07C71CCD98}" srcOrd="1" destOrd="0" presId="urn:microsoft.com/office/officeart/2005/8/layout/vList5"/>
    <dgm:cxn modelId="{32E59DA2-FE1C-4037-AAD8-E0E76479082B}" type="presParOf" srcId="{C8B29964-6444-42B7-95B2-6A5BCADA3A67}" destId="{CC5E324B-DA9E-4CD8-BC82-0DC84413A471}" srcOrd="3" destOrd="0" presId="urn:microsoft.com/office/officeart/2005/8/layout/vList5"/>
    <dgm:cxn modelId="{28AF1B48-5F31-49FF-892D-D621B5C8131F}" type="presParOf" srcId="{C8B29964-6444-42B7-95B2-6A5BCADA3A67}" destId="{4A27FA38-9C39-4F55-8F9E-F5842224BF78}" srcOrd="4" destOrd="0" presId="urn:microsoft.com/office/officeart/2005/8/layout/vList5"/>
    <dgm:cxn modelId="{6401FAC5-8213-4DF2-8C51-731CCDBDBD91}" type="presParOf" srcId="{4A27FA38-9C39-4F55-8F9E-F5842224BF78}" destId="{B26A34E9-DEA4-407D-9D6C-64B9AF6AEE61}" srcOrd="0" destOrd="0" presId="urn:microsoft.com/office/officeart/2005/8/layout/vList5"/>
    <dgm:cxn modelId="{21FD02D0-2247-49EC-AD79-3D14F88F7935}" type="presParOf" srcId="{4A27FA38-9C39-4F55-8F9E-F5842224BF78}" destId="{9A1F0921-B0AF-40BC-9415-C3C382387AD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925CD-DA96-4108-9F23-AE05A8DA6274}">
      <dsp:nvSpPr>
        <dsp:cNvPr id="0" name=""/>
        <dsp:cNvSpPr/>
      </dsp:nvSpPr>
      <dsp:spPr>
        <a:xfrm rot="5400000">
          <a:off x="5543202" y="-2184964"/>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914400">
            <a:lnSpc>
              <a:spcPct val="90000"/>
            </a:lnSpc>
            <a:spcBef>
              <a:spcPct val="0"/>
            </a:spcBef>
            <a:spcAft>
              <a:spcPct val="15000"/>
            </a:spcAft>
            <a:buNone/>
          </a:pPr>
          <a:r>
            <a:rPr lang="cs-CZ" sz="1400" b="0" i="0" kern="1200" dirty="0">
              <a:latin typeface="Century Gothic"/>
              <a:ea typeface="+mn-ea"/>
              <a:cs typeface="+mn-cs"/>
            </a:rPr>
            <a:t>Zákon 563/1991 Sb., o účetnictví, v aktuálním znění</a:t>
          </a:r>
          <a:endParaRPr lang="en-US" sz="1400" b="0" i="0" kern="1200" dirty="0">
            <a:latin typeface="Century Gothic"/>
            <a:ea typeface="+mn-ea"/>
            <a:cs typeface="+mn-cs"/>
          </a:endParaRPr>
        </a:p>
        <a:p>
          <a:pPr marL="114300" lvl="1" indent="-114300" algn="l" defTabSz="914400">
            <a:lnSpc>
              <a:spcPct val="90000"/>
            </a:lnSpc>
            <a:spcBef>
              <a:spcPct val="0"/>
            </a:spcBef>
            <a:spcAft>
              <a:spcPct val="15000"/>
            </a:spcAft>
            <a:buNone/>
          </a:pPr>
          <a:r>
            <a:rPr lang="cs-CZ" sz="1400" b="0" i="0" kern="1200" dirty="0">
              <a:latin typeface="Century Gothic"/>
              <a:ea typeface="+mn-ea"/>
              <a:cs typeface="+mn-cs"/>
            </a:rPr>
            <a:t>Vyhláška 500/2002 v aktuálním znění</a:t>
          </a:r>
          <a:endParaRPr lang="en-US" sz="1400" b="0" i="0" kern="1200" dirty="0">
            <a:latin typeface="Century Gothic"/>
            <a:ea typeface="+mn-ea"/>
            <a:cs typeface="+mn-cs"/>
          </a:endParaRPr>
        </a:p>
        <a:p>
          <a:pPr marL="114300" lvl="1" indent="-114300" algn="l" defTabSz="914400">
            <a:lnSpc>
              <a:spcPct val="90000"/>
            </a:lnSpc>
            <a:spcBef>
              <a:spcPct val="0"/>
            </a:spcBef>
            <a:spcAft>
              <a:spcPct val="15000"/>
            </a:spcAft>
            <a:buNone/>
          </a:pPr>
          <a:r>
            <a:rPr lang="pl-PL" sz="1400" b="0" i="0" kern="1200" dirty="0">
              <a:latin typeface="Century Gothic"/>
              <a:ea typeface="+mn-ea"/>
              <a:cs typeface="+mn-cs"/>
            </a:rPr>
            <a:t>České účetní standardy pro podnikatele</a:t>
          </a:r>
          <a:endParaRPr lang="en-US" sz="1400" b="0" i="0" kern="1200" dirty="0">
            <a:latin typeface="Century Gothic"/>
            <a:ea typeface="+mn-ea"/>
            <a:cs typeface="+mn-cs"/>
          </a:endParaRPr>
        </a:p>
      </dsp:txBody>
      <dsp:txXfrm rot="-5400000">
        <a:off x="3220974" y="190069"/>
        <a:ext cx="5673371" cy="976109"/>
      </dsp:txXfrm>
    </dsp:sp>
    <dsp:sp modelId="{08C77654-8D82-4852-ACC6-B961A709AAE1}">
      <dsp:nvSpPr>
        <dsp:cNvPr id="0" name=""/>
        <dsp:cNvSpPr/>
      </dsp:nvSpPr>
      <dsp:spPr>
        <a:xfrm>
          <a:off x="0" y="2048"/>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914400">
            <a:lnSpc>
              <a:spcPct val="90000"/>
            </a:lnSpc>
            <a:spcBef>
              <a:spcPct val="0"/>
            </a:spcBef>
            <a:spcAft>
              <a:spcPct val="35000"/>
            </a:spcAft>
            <a:buNone/>
          </a:pPr>
          <a:r>
            <a:rPr lang="en-US" sz="1800" b="0" i="0" kern="1200" dirty="0" err="1">
              <a:latin typeface="Century Gothic"/>
              <a:ea typeface="+mn-ea"/>
              <a:cs typeface="+mn-cs"/>
            </a:rPr>
            <a:t>Četba</a:t>
          </a:r>
          <a:endParaRPr lang="en-US" sz="1800" b="0" i="0" kern="1200" dirty="0">
            <a:latin typeface="Century Gothic"/>
            <a:ea typeface="+mn-ea"/>
            <a:cs typeface="+mn-cs"/>
          </a:endParaRPr>
        </a:p>
      </dsp:txBody>
      <dsp:txXfrm>
        <a:off x="66006" y="68054"/>
        <a:ext cx="3088962" cy="1220137"/>
      </dsp:txXfrm>
    </dsp:sp>
    <dsp:sp modelId="{B648B53B-7C1D-42EE-9775-0A07C71CCD98}">
      <dsp:nvSpPr>
        <dsp:cNvPr id="0" name=""/>
        <dsp:cNvSpPr/>
      </dsp:nvSpPr>
      <dsp:spPr>
        <a:xfrm rot="5400000">
          <a:off x="5543202" y="-765207"/>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914400">
            <a:lnSpc>
              <a:spcPct val="90000"/>
            </a:lnSpc>
            <a:spcBef>
              <a:spcPct val="0"/>
            </a:spcBef>
            <a:spcAft>
              <a:spcPct val="15000"/>
            </a:spcAft>
            <a:buNone/>
          </a:pPr>
          <a:r>
            <a:rPr lang="cs-CZ" sz="1400" kern="1200" dirty="0"/>
            <a:t>Účetnictví I.: distanční studijní opora; Jaroslav Sedláček; 2005, </a:t>
          </a:r>
          <a:endParaRPr lang="en-US" sz="1400" b="0" i="0" kern="1200" dirty="0">
            <a:latin typeface="Century Gothic"/>
            <a:ea typeface="+mn-ea"/>
            <a:cs typeface="+mn-cs"/>
          </a:endParaRPr>
        </a:p>
        <a:p>
          <a:pPr marL="114300" lvl="1" indent="-114300" algn="l" defTabSz="914400">
            <a:lnSpc>
              <a:spcPct val="90000"/>
            </a:lnSpc>
            <a:spcBef>
              <a:spcPct val="0"/>
            </a:spcBef>
            <a:spcAft>
              <a:spcPct val="15000"/>
            </a:spcAft>
            <a:buNone/>
          </a:pPr>
          <a:r>
            <a:rPr lang="cs-CZ" sz="1400" kern="1200" dirty="0"/>
            <a:t>2., </a:t>
          </a:r>
          <a:r>
            <a:rPr lang="cs-CZ" sz="1400" kern="1200" dirty="0" err="1"/>
            <a:t>přeprac</a:t>
          </a:r>
          <a:r>
            <a:rPr lang="cs-CZ" sz="1400" kern="1200" dirty="0"/>
            <a:t>. vyd., česky, Masarykova univerzita, Brno, 232 stran,</a:t>
          </a:r>
          <a:endParaRPr lang="en-US" sz="1400" b="0" i="0" kern="1200" dirty="0">
            <a:latin typeface="Century Gothic"/>
            <a:ea typeface="+mn-ea"/>
            <a:cs typeface="+mn-cs"/>
          </a:endParaRPr>
        </a:p>
        <a:p>
          <a:pPr marL="114300" lvl="1" indent="-114300" algn="l" defTabSz="914400">
            <a:lnSpc>
              <a:spcPct val="90000"/>
            </a:lnSpc>
            <a:spcBef>
              <a:spcPct val="0"/>
            </a:spcBef>
            <a:spcAft>
              <a:spcPct val="15000"/>
            </a:spcAft>
            <a:buNone/>
          </a:pPr>
          <a:r>
            <a:rPr lang="cs-CZ" sz="1400" kern="1200" dirty="0"/>
            <a:t>ISBN: 8021038098 </a:t>
          </a:r>
          <a:endParaRPr lang="en-US" sz="1400" b="0" i="0" kern="1200" dirty="0">
            <a:latin typeface="Century Gothic"/>
            <a:ea typeface="+mn-ea"/>
            <a:cs typeface="+mn-cs"/>
          </a:endParaRPr>
        </a:p>
      </dsp:txBody>
      <dsp:txXfrm rot="-5400000">
        <a:off x="3220974" y="1609826"/>
        <a:ext cx="5673371" cy="976109"/>
      </dsp:txXfrm>
    </dsp:sp>
    <dsp:sp modelId="{7491B81D-B182-44CE-882F-F2010AEAC0EA}">
      <dsp:nvSpPr>
        <dsp:cNvPr id="0" name=""/>
        <dsp:cNvSpPr/>
      </dsp:nvSpPr>
      <dsp:spPr>
        <a:xfrm>
          <a:off x="0" y="1421806"/>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914400">
            <a:lnSpc>
              <a:spcPct val="90000"/>
            </a:lnSpc>
            <a:spcBef>
              <a:spcPct val="0"/>
            </a:spcBef>
            <a:spcAft>
              <a:spcPct val="35000"/>
            </a:spcAft>
            <a:buNone/>
          </a:pPr>
          <a:r>
            <a:rPr lang="cs-CZ" sz="1800" b="0" i="0" kern="1200" dirty="0">
              <a:solidFill>
                <a:prstClr val="white"/>
              </a:solidFill>
              <a:latin typeface="Century Gothic"/>
              <a:ea typeface="+mn-ea"/>
              <a:cs typeface="+mn-cs"/>
            </a:rPr>
            <a:t>Skripta</a:t>
          </a:r>
          <a:endParaRPr lang="en-US" sz="1800" b="0" i="0" kern="1200" dirty="0">
            <a:solidFill>
              <a:prstClr val="white"/>
            </a:solidFill>
            <a:latin typeface="Century Gothic"/>
            <a:ea typeface="+mn-ea"/>
            <a:cs typeface="+mn-cs"/>
          </a:endParaRPr>
        </a:p>
      </dsp:txBody>
      <dsp:txXfrm>
        <a:off x="66006" y="1487812"/>
        <a:ext cx="3088962" cy="1220137"/>
      </dsp:txXfrm>
    </dsp:sp>
    <dsp:sp modelId="{9A1F0921-B0AF-40BC-9415-C3C382387AD4}">
      <dsp:nvSpPr>
        <dsp:cNvPr id="0" name=""/>
        <dsp:cNvSpPr/>
      </dsp:nvSpPr>
      <dsp:spPr>
        <a:xfrm rot="5400000">
          <a:off x="5543202" y="654550"/>
          <a:ext cx="1081719" cy="5726176"/>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914400">
            <a:lnSpc>
              <a:spcPct val="90000"/>
            </a:lnSpc>
            <a:spcBef>
              <a:spcPct val="0"/>
            </a:spcBef>
            <a:spcAft>
              <a:spcPct val="15000"/>
            </a:spcAft>
            <a:buNone/>
          </a:pPr>
          <a:r>
            <a:rPr lang="cs-CZ" sz="1400" b="0" i="0" kern="1200" dirty="0">
              <a:latin typeface="Century Gothic"/>
              <a:ea typeface="+mn-ea"/>
              <a:cs typeface="+mn-cs"/>
            </a:rPr>
            <a:t>Noste prosím s sebou na další hodiny</a:t>
          </a:r>
          <a:endParaRPr lang="en-US" sz="1400" b="0" i="0" kern="1200" dirty="0">
            <a:latin typeface="Century Gothic"/>
            <a:ea typeface="+mn-ea"/>
            <a:cs typeface="+mn-cs"/>
          </a:endParaRPr>
        </a:p>
      </dsp:txBody>
      <dsp:txXfrm rot="-5400000">
        <a:off x="3220974" y="3029584"/>
        <a:ext cx="5673371" cy="976109"/>
      </dsp:txXfrm>
    </dsp:sp>
    <dsp:sp modelId="{B26A34E9-DEA4-407D-9D6C-64B9AF6AEE61}">
      <dsp:nvSpPr>
        <dsp:cNvPr id="0" name=""/>
        <dsp:cNvSpPr/>
      </dsp:nvSpPr>
      <dsp:spPr>
        <a:xfrm>
          <a:off x="0" y="2841563"/>
          <a:ext cx="3220974" cy="135214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914400">
            <a:lnSpc>
              <a:spcPct val="90000"/>
            </a:lnSpc>
            <a:spcBef>
              <a:spcPct val="0"/>
            </a:spcBef>
            <a:spcAft>
              <a:spcPct val="35000"/>
            </a:spcAft>
            <a:buNone/>
          </a:pPr>
          <a:r>
            <a:rPr lang="cs-CZ" sz="1800" b="0" i="0" kern="1200" dirty="0">
              <a:solidFill>
                <a:prstClr val="white"/>
              </a:solidFill>
              <a:latin typeface="Century Gothic"/>
              <a:ea typeface="+mn-ea"/>
              <a:cs typeface="+mn-cs"/>
            </a:rPr>
            <a:t>Účtová osnova</a:t>
          </a:r>
          <a:endParaRPr lang="en-US" sz="1800" b="0" i="0" kern="1200" dirty="0">
            <a:solidFill>
              <a:prstClr val="white"/>
            </a:solidFill>
            <a:latin typeface="Century Gothic"/>
            <a:ea typeface="+mn-ea"/>
            <a:cs typeface="+mn-cs"/>
          </a:endParaRPr>
        </a:p>
      </dsp:txBody>
      <dsp:txXfrm>
        <a:off x="66006" y="2907569"/>
        <a:ext cx="3088962" cy="12201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557" cy="497766"/>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sz="quarter" idx="1"/>
          </p:nvPr>
        </p:nvSpPr>
        <p:spPr>
          <a:xfrm>
            <a:off x="3850582" y="0"/>
            <a:ext cx="2945557" cy="497766"/>
          </a:xfrm>
          <a:prstGeom prst="rect">
            <a:avLst/>
          </a:prstGeom>
        </p:spPr>
        <p:txBody>
          <a:bodyPr vert="horz" lIns="91440" tIns="45720" rIns="91440" bIns="45720" rtlCol="0"/>
          <a:lstStyle>
            <a:lvl1pPr algn="r">
              <a:defRPr sz="1200"/>
            </a:lvl1pPr>
          </a:lstStyle>
          <a:p>
            <a:fld id="{E574AC39-44E6-425E-AF49-CF7D189F346F}" type="datetimeFigureOut">
              <a:rPr lang="cs-CZ" smtClean="0"/>
              <a:pPr/>
              <a:t>23.04.2018</a:t>
            </a:fld>
            <a:endParaRPr lang="cs-CZ" dirty="0"/>
          </a:p>
        </p:txBody>
      </p:sp>
      <p:sp>
        <p:nvSpPr>
          <p:cNvPr id="4" name="Zástupný symbol pro zápatí 3"/>
          <p:cNvSpPr>
            <a:spLocks noGrp="1"/>
          </p:cNvSpPr>
          <p:nvPr>
            <p:ph type="ftr" sz="quarter" idx="2"/>
          </p:nvPr>
        </p:nvSpPr>
        <p:spPr>
          <a:xfrm>
            <a:off x="0" y="9430460"/>
            <a:ext cx="2945557" cy="497766"/>
          </a:xfrm>
          <a:prstGeom prst="rect">
            <a:avLst/>
          </a:prstGeom>
        </p:spPr>
        <p:txBody>
          <a:bodyPr vert="horz" lIns="91440" tIns="45720" rIns="91440" bIns="45720" rtlCol="0" anchor="b"/>
          <a:lstStyle>
            <a:lvl1pPr algn="l">
              <a:defRPr sz="1200"/>
            </a:lvl1pPr>
          </a:lstStyle>
          <a:p>
            <a:endParaRPr lang="cs-CZ" dirty="0"/>
          </a:p>
        </p:txBody>
      </p:sp>
      <p:sp>
        <p:nvSpPr>
          <p:cNvPr id="5" name="Zástupný symbol pro číslo snímku 4"/>
          <p:cNvSpPr>
            <a:spLocks noGrp="1"/>
          </p:cNvSpPr>
          <p:nvPr>
            <p:ph type="sldNum" sz="quarter" idx="3"/>
          </p:nvPr>
        </p:nvSpPr>
        <p:spPr>
          <a:xfrm>
            <a:off x="3850582" y="9430460"/>
            <a:ext cx="2945557" cy="497766"/>
          </a:xfrm>
          <a:prstGeom prst="rect">
            <a:avLst/>
          </a:prstGeom>
        </p:spPr>
        <p:txBody>
          <a:bodyPr vert="horz" lIns="91440" tIns="45720" rIns="91440" bIns="45720" rtlCol="0" anchor="b"/>
          <a:lstStyle>
            <a:lvl1pPr algn="r">
              <a:defRPr sz="1200"/>
            </a:lvl1pPr>
          </a:lstStyle>
          <a:p>
            <a:fld id="{6320F472-929B-459B-8D82-2FABCC5B32A0}" type="slidenum">
              <a:rPr lang="cs-CZ" smtClean="0"/>
              <a:pPr/>
              <a:t>‹#›</a:t>
            </a:fld>
            <a:endParaRPr lang="cs-CZ" dirty="0"/>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8137"/>
          </a:xfrm>
          <a:prstGeom prst="rect">
            <a:avLst/>
          </a:prstGeom>
        </p:spPr>
        <p:txBody>
          <a:bodyPr vert="horz" lIns="93324" tIns="46662" rIns="93324" bIns="46662" rtlCol="0"/>
          <a:lstStyle>
            <a:lvl1pPr algn="l">
              <a:defRPr sz="1200"/>
            </a:lvl1pPr>
          </a:lstStyle>
          <a:p>
            <a:endParaRPr lang="cs-CZ" dirty="0"/>
          </a:p>
        </p:txBody>
      </p:sp>
      <p:sp>
        <p:nvSpPr>
          <p:cNvPr id="3" name="Zástupný symbol pro datum 2"/>
          <p:cNvSpPr>
            <a:spLocks noGrp="1"/>
          </p:cNvSpPr>
          <p:nvPr>
            <p:ph type="dt" idx="1"/>
          </p:nvPr>
        </p:nvSpPr>
        <p:spPr>
          <a:xfrm>
            <a:off x="3850444" y="0"/>
            <a:ext cx="2945659" cy="498137"/>
          </a:xfrm>
          <a:prstGeom prst="rect">
            <a:avLst/>
          </a:prstGeom>
        </p:spPr>
        <p:txBody>
          <a:bodyPr vert="horz" lIns="93324" tIns="46662" rIns="93324" bIns="46662" rtlCol="0"/>
          <a:lstStyle>
            <a:lvl1pPr algn="r">
              <a:defRPr sz="1200"/>
            </a:lvl1pPr>
          </a:lstStyle>
          <a:p>
            <a:fld id="{DF2775BC-6312-42C7-B7C5-EA6783C2D9CA}" type="datetimeFigureOut">
              <a:rPr lang="cs-CZ" smtClean="0"/>
              <a:pPr/>
              <a:t>23.04.2018</a:t>
            </a:fld>
            <a:endParaRPr lang="cs-CZ" dirty="0"/>
          </a:p>
        </p:txBody>
      </p:sp>
      <p:sp>
        <p:nvSpPr>
          <p:cNvPr id="4" name="Zástupný symbol pro obrázek snímku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3324" tIns="46662" rIns="93324" bIns="46662" rtlCol="0" anchor="ctr"/>
          <a:lstStyle/>
          <a:p>
            <a:endParaRPr lang="cs-CZ" dirty="0"/>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3324" tIns="46662" rIns="93324" bIns="46662" rtlCol="0"/>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6" name="Zástupný symbol pro zápatí 5"/>
          <p:cNvSpPr>
            <a:spLocks noGrp="1"/>
          </p:cNvSpPr>
          <p:nvPr>
            <p:ph type="ftr" sz="quarter" idx="4"/>
          </p:nvPr>
        </p:nvSpPr>
        <p:spPr>
          <a:xfrm>
            <a:off x="1" y="9430091"/>
            <a:ext cx="2945659" cy="498135"/>
          </a:xfrm>
          <a:prstGeom prst="rect">
            <a:avLst/>
          </a:prstGeom>
        </p:spPr>
        <p:txBody>
          <a:bodyPr vert="horz" lIns="93324" tIns="46662" rIns="93324" bIns="46662"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4" y="9430091"/>
            <a:ext cx="2945659" cy="498135"/>
          </a:xfrm>
          <a:prstGeom prst="rect">
            <a:avLst/>
          </a:prstGeom>
        </p:spPr>
        <p:txBody>
          <a:bodyPr vert="horz" lIns="93324" tIns="46662" rIns="93324" bIns="46662" rtlCol="0" anchor="b"/>
          <a:lstStyle>
            <a:lvl1pPr algn="r">
              <a:defRPr sz="1200"/>
            </a:lvl1pPr>
          </a:lstStyle>
          <a:p>
            <a:fld id="{67F715A1-4ADC-44E0-9587-804FF39D6B22}" type="slidenum">
              <a:rPr lang="cs-CZ" smtClean="0"/>
              <a:pPr/>
              <a:t>‹#›</a:t>
            </a:fld>
            <a:endParaRPr lang="cs-CZ" dirty="0"/>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algn="r" defTabSz="914400">
              <a:buNone/>
            </a:pPr>
            <a:fld id="{67F715A1-4ADC-44E0-9587-804FF39D6B22}" type="slidenum">
              <a:rPr lang="en-US" sz="1200" b="0" i="0">
                <a:latin typeface="Calibri"/>
                <a:ea typeface="+mn-ea"/>
                <a:cs typeface="+mn-cs"/>
              </a:rPr>
              <a:pPr algn="r" defTabSz="914400">
                <a:buNone/>
              </a:pPr>
              <a:t>5</a:t>
            </a:fld>
            <a:endParaRPr lang="en-US" sz="1200" b="0" i="0">
              <a:latin typeface="Calibri"/>
              <a:ea typeface="+mn-ea"/>
              <a:cs typeface="+mn-cs"/>
            </a:endParaRPr>
          </a:p>
        </p:txBody>
      </p:sp>
    </p:spTree>
    <p:extLst>
      <p:ext uri="{BB962C8B-B14F-4D97-AF65-F5344CB8AC3E}">
        <p14:creationId xmlns:p14="http://schemas.microsoft.com/office/powerpoint/2010/main" val="2489534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cs-CZ" dirty="0"/>
          </a:p>
        </p:txBody>
      </p:sp>
      <p:sp>
        <p:nvSpPr>
          <p:cNvPr id="3" name="Podnadpis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atický 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cs-CZ" dirty="0"/>
          </a:p>
        </p:txBody>
      </p:sp>
      <p:sp>
        <p:nvSpPr>
          <p:cNvPr id="3" name="Piál 1Zástupný symbol pro obrázek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dpis a titulek">
    <p:spTree>
      <p:nvGrpSpPr>
        <p:cNvPr id="1" name=""/>
        <p:cNvGrpSpPr/>
        <p:nvPr/>
      </p:nvGrpSpPr>
      <p:grpSpPr>
        <a:xfrm>
          <a:off x="0" y="0"/>
          <a:ext cx="0" cy="0"/>
          <a:chOff x="0" y="0"/>
          <a:chExt cx="0" cy="0"/>
        </a:xfrm>
      </p:grpSpPr>
      <p:sp>
        <p:nvSpPr>
          <p:cNvPr id="2" name="Nadpis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
        <p:nvSpPr>
          <p:cNvPr id="8" name="Zástupný symbol pro text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bídka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
        <p:nvSpPr>
          <p:cNvPr id="10" name="Zástupný symbol pro text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4" name="Zástupný symbol pro text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ovéPole 10"/>
          <p:cNvSpPr txBox="1"/>
          <p:nvPr/>
        </p:nvSpPr>
        <p:spPr>
          <a:xfrm>
            <a:off x="996134" y="973098"/>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cs-CZ" sz="12200" b="0" i="0" dirty="0">
                <a:latin typeface="Arial" panose="020B0604020202020204" pitchFamily="34" charset="0"/>
                <a:ea typeface="+mn-ea"/>
                <a:cs typeface="Arial" panose="020B0604020202020204" pitchFamily="34" charset="0"/>
              </a:rPr>
              <a:t>“</a:t>
            </a:r>
          </a:p>
        </p:txBody>
      </p:sp>
      <p:sp>
        <p:nvSpPr>
          <p:cNvPr id="13" name="TextovéPole 12"/>
          <p:cNvSpPr txBox="1"/>
          <p:nvPr/>
        </p:nvSpPr>
        <p:spPr>
          <a:xfrm>
            <a:off x="9466158" y="26094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cs-CZ" sz="12200" b="0" i="0" dirty="0">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Jmenovka">
    <p:spTree>
      <p:nvGrpSpPr>
        <p:cNvPr id="1" name=""/>
        <p:cNvGrpSpPr/>
        <p:nvPr/>
      </p:nvGrpSpPr>
      <p:grpSpPr>
        <a:xfrm>
          <a:off x="0" y="0"/>
          <a:ext cx="0" cy="0"/>
          <a:chOff x="0" y="0"/>
          <a:chExt cx="0" cy="0"/>
        </a:xfrm>
      </p:grpSpPr>
      <p:sp>
        <p:nvSpPr>
          <p:cNvPr id="2" name="Nadpis 1"/>
          <p:cNvSpPr>
            <a:spLocks noGrp="1"/>
          </p:cNvSpPr>
          <p:nvPr>
            <p:ph type="title"/>
          </p:nvPr>
        </p:nvSpPr>
        <p:spPr>
          <a:xfrm>
            <a:off x="1154954" y="3124201"/>
            <a:ext cx="8825659" cy="1653180"/>
          </a:xfrm>
        </p:spPr>
        <p:txBody>
          <a:bodyPr anchor="b"/>
          <a:lstStyle>
            <a:lvl1pPr algn="l">
              <a:defRPr sz="4000" b="0" cap="none"/>
            </a:lvl1pPr>
          </a:lstStyle>
          <a:p>
            <a:r>
              <a:rPr lang="cs-CZ"/>
              <a:t>Kliknutím lze upravit styl.</a:t>
            </a:r>
            <a:endParaRPr lang="cs-CZ" dirty="0"/>
          </a:p>
        </p:txBody>
      </p:sp>
      <p:sp>
        <p:nvSpPr>
          <p:cNvPr id="3" name="Zástupný symbol pro text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Jmenovka">
    <p:spTree>
      <p:nvGrpSpPr>
        <p:cNvPr id="1" name=""/>
        <p:cNvGrpSpPr/>
        <p:nvPr/>
      </p:nvGrpSpPr>
      <p:grpSpPr>
        <a:xfrm>
          <a:off x="0" y="0"/>
          <a:ext cx="0" cy="0"/>
          <a:chOff x="0" y="0"/>
          <a:chExt cx="0" cy="0"/>
        </a:xfrm>
      </p:grpSpPr>
      <p:sp>
        <p:nvSpPr>
          <p:cNvPr id="2" name="Nadpis 1"/>
          <p:cNvSpPr>
            <a:spLocks noGrp="1"/>
          </p:cNvSpPr>
          <p:nvPr>
            <p:ph type="title"/>
          </p:nvPr>
        </p:nvSpPr>
        <p:spPr>
          <a:xfrm>
            <a:off x="1574801" y="1447800"/>
            <a:ext cx="7999315" cy="3163026"/>
          </a:xfrm>
        </p:spPr>
        <p:txBody>
          <a:bodyPr/>
          <a:lstStyle>
            <a:lvl1pPr>
              <a:defRPr sz="4800"/>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
        <p:nvSpPr>
          <p:cNvPr id="8" name="Zástupný symbol pro text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1" name="TextovéPole 10"/>
          <p:cNvSpPr txBox="1"/>
          <p:nvPr/>
        </p:nvSpPr>
        <p:spPr>
          <a:xfrm>
            <a:off x="9453097"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cs-CZ" sz="12200" b="0" i="0" dirty="0">
                <a:latin typeface="Arial" panose="020B0604020202020204" pitchFamily="34" charset="0"/>
                <a:ea typeface="+mn-ea"/>
                <a:cs typeface="Arial" panose="020B0604020202020204" pitchFamily="34" charset="0"/>
              </a:rPr>
              <a:t>”</a:t>
            </a:r>
          </a:p>
        </p:txBody>
      </p:sp>
      <p:sp>
        <p:nvSpPr>
          <p:cNvPr id="14" name="TextovéPole 13"/>
          <p:cNvSpPr txBox="1"/>
          <p:nvPr/>
        </p:nvSpPr>
        <p:spPr>
          <a:xfrm>
            <a:off x="987593"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algn="l" defTabSz="914400">
              <a:buNone/>
            </a:pPr>
            <a:r>
              <a:rPr lang="cs-CZ" sz="12200" b="0" i="0" dirty="0">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Nadpis 1"/>
          <p:cNvSpPr>
            <a:spLocks noGrp="1"/>
          </p:cNvSpPr>
          <p:nvPr>
            <p:ph type="title"/>
          </p:nvPr>
        </p:nvSpPr>
        <p:spPr>
          <a:xfrm>
            <a:off x="1154952" y="1127834"/>
            <a:ext cx="8825659" cy="1981200"/>
          </a:xfrm>
        </p:spPr>
        <p:txBody>
          <a:bodyPr/>
          <a:lstStyle>
            <a:lvl1pPr>
              <a:defRPr sz="4800"/>
            </a:lvl1pPr>
          </a:lstStyle>
          <a:p>
            <a:r>
              <a:rPr lang="cs-CZ"/>
              <a:t>Kliknutím lze upravit styl.</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
        <p:nvSpPr>
          <p:cNvPr id="10" name="Zástupný symbol pro text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3" name="Zástupný symbol pro text 3"/>
          <p:cNvSpPr>
            <a:spLocks noGrp="1"/>
          </p:cNvSpPr>
          <p:nvPr>
            <p:ph type="body" sz="half" idx="13"/>
          </p:nvPr>
        </p:nvSpPr>
        <p:spPr>
          <a:xfrm>
            <a:off x="1154953" y="3363516"/>
            <a:ext cx="8825659" cy="1131093"/>
          </a:xfrm>
        </p:spPr>
        <p:txBody>
          <a:bodyPr anchor="b">
            <a:normAutofit/>
          </a:bodyPr>
          <a:lstStyle>
            <a:lvl1pPr marL="0" indent="0" algn="l" defTabSz="457200" rtl="0" eaLnBrk="1" latinLnBrk="0" hangingPunct="1">
              <a:buNone/>
              <a:defRPr lang="en-US" sz="3600" b="0" i="0" kern="1200" cap="none" baseline="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4000"/>
            </a:lvl1pPr>
          </a:lstStyle>
          <a:p>
            <a:r>
              <a:rPr lang="cs-CZ"/>
              <a:t>Kliknutím lze upravit styl.</a:t>
            </a:r>
            <a:endParaRPr lang="cs-CZ" dirty="0"/>
          </a:p>
        </p:txBody>
      </p:sp>
      <p:sp>
        <p:nvSpPr>
          <p:cNvPr id="3" name="Zástupný symbol pro text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5" name="Zástupný symbol pro text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4" name="Zástupný symbol pro text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cxnSp>
        <p:nvCxnSpPr>
          <p:cNvPr id="17" name="Přímá spojnice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Zástupný symbol pro text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19" name="Zástupný symbol pro text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0" name="Zástupný symbol pro text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7"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4"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oupec obrázku 3">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sz="4000"/>
            </a:lvl1pPr>
          </a:lstStyle>
          <a:p>
            <a:r>
              <a:rPr lang="cs-CZ"/>
              <a:t>Kliknutím lze upravit styl.</a:t>
            </a:r>
            <a:endParaRPr lang="cs-CZ" dirty="0"/>
          </a:p>
        </p:txBody>
      </p:sp>
      <p:sp>
        <p:nvSpPr>
          <p:cNvPr id="3" name="Zástupný symbol pro text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5" name="Zástupný symbol pro text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14" name="Zástupný symbol pro text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22" name="Zástupný symbol pro text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3" name="Zástupný symbol pro text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4" name="Zástupný symbol pro text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29" name="Piál 1Zástupný symbol pro obrázek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30" name="Piál 1Zástupný symbol pro obrázek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31" name="Piál 1Zástupný symbol pro obrázek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cxnSp>
        <p:nvCxnSpPr>
          <p:cNvPr id="17" name="Přímá spojnice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Přímá spojnice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4"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svislý text 2"/>
          <p:cNvSpPr>
            <a:spLocks noGrp="1"/>
          </p:cNvSpPr>
          <p:nvPr>
            <p:ph type="body" orient="vert" idx="1"/>
          </p:nvPr>
        </p:nvSpPr>
        <p:spPr/>
        <p:txBody>
          <a:bodyPr vert="eaVert" anchor="b" anchorCtr="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164151" y="1447799"/>
            <a:ext cx="1409965" cy="4413251"/>
          </a:xfrm>
        </p:spPr>
        <p:txBody>
          <a:bodyPr vert="eaVert" anchor="b" anchorCtr="0"/>
          <a:lstStyle/>
          <a:p>
            <a:r>
              <a:rPr lang="cs-CZ"/>
              <a:t>Kliknutím lze upravit styl.</a:t>
            </a:r>
            <a:endParaRPr lang="cs-CZ" dirty="0"/>
          </a:p>
        </p:txBody>
      </p:sp>
      <p:sp>
        <p:nvSpPr>
          <p:cNvPr id="3" name="Zástupný symbol pro svislý text 2"/>
          <p:cNvSpPr>
            <a:spLocks noGrp="1"/>
          </p:cNvSpPr>
          <p:nvPr>
            <p:ph type="body" orient="vert" idx="1"/>
          </p:nvPr>
        </p:nvSpPr>
        <p:spPr>
          <a:xfrm>
            <a:off x="1154954" y="1447799"/>
            <a:ext cx="6776630" cy="4413251"/>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cs-CZ" dirty="0"/>
          </a:p>
        </p:txBody>
      </p:sp>
      <p:sp>
        <p:nvSpPr>
          <p:cNvPr id="3" name="Zástupný symbol pro text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datum 4"/>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cs-CZ" dirty="0"/>
          </a:p>
        </p:txBody>
      </p:sp>
      <p:sp>
        <p:nvSpPr>
          <p:cNvPr id="3" name="Zástupný symbol pro text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symbol pro text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Zástupný symbol pro datum 6"/>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7" name="Zástupný symbol pro datum 2"/>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3"/>
          <p:cNvSpPr>
            <a:spLocks noGrp="1"/>
          </p:cNvSpPr>
          <p:nvPr>
            <p:ph type="ftr" sz="quarter" idx="11"/>
          </p:nvPr>
        </p:nvSpPr>
        <p:spPr/>
        <p:txBody>
          <a:bodyPr/>
          <a:lstStyle/>
          <a:p>
            <a:endParaRPr lang="cs-CZ" dirty="0"/>
          </a:p>
        </p:txBody>
      </p:sp>
      <p:sp>
        <p:nvSpPr>
          <p:cNvPr id="6" name="Zástupný symbol pro číslo snímku 4"/>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Zástupný symbol pro datum 1"/>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2"/>
          <p:cNvSpPr>
            <a:spLocks noGrp="1"/>
          </p:cNvSpPr>
          <p:nvPr>
            <p:ph type="ftr" sz="quarter" idx="11"/>
          </p:nvPr>
        </p:nvSpPr>
        <p:spPr/>
        <p:txBody>
          <a:bodyPr/>
          <a:lstStyle/>
          <a:p>
            <a:endParaRPr lang="cs-CZ" dirty="0"/>
          </a:p>
        </p:txBody>
      </p:sp>
      <p:sp>
        <p:nvSpPr>
          <p:cNvPr id="6" name="Zástupný symbol pro číslo snímku 3"/>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154954" y="1447800"/>
            <a:ext cx="3401064" cy="1447800"/>
          </a:xfrm>
        </p:spPr>
        <p:txBody>
          <a:bodyPr anchor="b"/>
          <a:lstStyle>
            <a:lvl1pPr algn="l">
              <a:defRPr sz="2400" b="0"/>
            </a:lvl1pPr>
          </a:lstStyle>
          <a:p>
            <a:r>
              <a:rPr lang="cs-CZ"/>
              <a:t>Kliknutím lze upravit styl.</a:t>
            </a:r>
            <a:endParaRPr lang="cs-CZ" dirty="0"/>
          </a:p>
        </p:txBody>
      </p:sp>
      <p:sp>
        <p:nvSpPr>
          <p:cNvPr id="3" name="Zástupný symbol pro obsah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7" name="Zástupný symbol pro datum 4"/>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5" name="Zástupný symbol pro zápatí 5"/>
          <p:cNvSpPr>
            <a:spLocks noGrp="1"/>
          </p:cNvSpPr>
          <p:nvPr>
            <p:ph type="ftr" sz="quarter" idx="11"/>
          </p:nvPr>
        </p:nvSpPr>
        <p:spPr/>
        <p:txBody>
          <a:bodyPr/>
          <a:lstStyle/>
          <a:p>
            <a:endParaRPr lang="cs-CZ" dirty="0"/>
          </a:p>
        </p:txBody>
      </p:sp>
      <p:sp>
        <p:nvSpPr>
          <p:cNvPr id="6" name="Zástupný symbol pro číslo snímku 6"/>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cs-CZ" dirty="0"/>
          </a:p>
        </p:txBody>
      </p:sp>
      <p:sp>
        <p:nvSpPr>
          <p:cNvPr id="3" name="Piál 1Zástupný symbol pro obrázek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cs-CZ" dirty="0"/>
          </a:p>
        </p:txBody>
      </p:sp>
      <p:sp>
        <p:nvSpPr>
          <p:cNvPr id="4" name="Zástupný symbol pro text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40FF0622-75E4-48B8-A617-5428CA5926CE}" type="datetimeFigureOut">
              <a:rPr lang="cs-CZ" smtClean="0"/>
              <a:pPr/>
              <a:t>23.04.2018</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á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5" name="Ová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6" name="Ová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7" name="Ová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8" name="Ová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14" name="Obdélník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dirty="0"/>
              <a:t>Kliknutím lze upravit styl.</a:t>
            </a:r>
          </a:p>
        </p:txBody>
      </p:sp>
      <p:sp>
        <p:nvSpPr>
          <p:cNvPr id="3" name="Zástupný symbol pro text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0FF0622-75E4-48B8-A617-5428CA5926CE}" type="datetimeFigureOut">
              <a:rPr lang="cs-CZ" smtClean="0"/>
              <a:pPr/>
              <a:t>23.04.2018</a:t>
            </a:fld>
            <a:endParaRPr lang="cs-CZ" dirty="0"/>
          </a:p>
        </p:txBody>
      </p:sp>
      <p:sp>
        <p:nvSpPr>
          <p:cNvPr id="5" name="Zástupný symbol pro zápatí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dirty="0"/>
          </a:p>
        </p:txBody>
      </p:sp>
      <p:sp>
        <p:nvSpPr>
          <p:cNvPr id="6" name="Zástupný symbol pro číslo snímku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cs-CZ" smtClean="0"/>
              <a:pPr/>
              <a:t>‹#›</a:t>
            </a:fld>
            <a:endParaRPr lang="cs-CZ" dirty="0"/>
          </a:p>
        </p:txBody>
      </p:sp>
    </p:spTree>
    <p:extLst>
      <p:ext uri="{BB962C8B-B14F-4D97-AF65-F5344CB8AC3E}">
        <p14:creationId xmlns:p14="http://schemas.microsoft.com/office/powerpoint/2010/main" val="1563467285"/>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is.jamu.cz/auth/mail/mail_posli?to=19841@post.jamu.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business.center.cz/business/pravo/zakony/ucto/"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1447800"/>
            <a:ext cx="8825658" cy="3114575"/>
          </a:xfrm>
        </p:spPr>
        <p:txBody>
          <a:bodyPr/>
          <a:lstStyle/>
          <a:p>
            <a:pPr>
              <a:spcBef>
                <a:spcPts val="0"/>
              </a:spcBef>
            </a:pPr>
            <a:r>
              <a:rPr lang="cs-CZ" sz="6000" dirty="0">
                <a:solidFill>
                  <a:srgbClr val="EBEBEB"/>
                </a:solidFill>
                <a:latin typeface="Century Gothic"/>
              </a:rPr>
              <a:t>Ú</a:t>
            </a:r>
            <a:r>
              <a:rPr lang="cs-CZ" sz="6000" b="0" i="0" dirty="0">
                <a:solidFill>
                  <a:srgbClr val="EBEBEB"/>
                </a:solidFill>
                <a:latin typeface="Century Gothic"/>
                <a:ea typeface="+mj-ea"/>
                <a:cs typeface="+mj-cs"/>
              </a:rPr>
              <a:t>četnictví II </a:t>
            </a:r>
            <a:r>
              <a:rPr lang="cs-CZ" sz="6000" dirty="0">
                <a:solidFill>
                  <a:srgbClr val="EBEBEB"/>
                </a:solidFill>
                <a:latin typeface="Century Gothic"/>
              </a:rPr>
              <a:t>|LÉTO 2018</a:t>
            </a:r>
          </a:p>
        </p:txBody>
      </p:sp>
      <p:sp>
        <p:nvSpPr>
          <p:cNvPr id="3" name="Podnadpis 2"/>
          <p:cNvSpPr>
            <a:spLocks noGrp="1"/>
          </p:cNvSpPr>
          <p:nvPr>
            <p:ph type="subTitle" idx="1"/>
          </p:nvPr>
        </p:nvSpPr>
        <p:spPr>
          <a:xfrm>
            <a:off x="1235165" y="4841548"/>
            <a:ext cx="8825658" cy="861420"/>
          </a:xfrm>
        </p:spPr>
        <p:txBody>
          <a:bodyPr/>
          <a:lstStyle/>
          <a:p>
            <a:r>
              <a:rPr lang="cs-CZ" b="0" i="0" dirty="0">
                <a:solidFill>
                  <a:srgbClr val="F5A408"/>
                </a:solidFill>
              </a:rPr>
              <a:t>Ing. Lukáš </a:t>
            </a:r>
            <a:r>
              <a:rPr lang="cs-CZ" b="0" i="0" dirty="0" err="1">
                <a:solidFill>
                  <a:srgbClr val="F5A408"/>
                </a:solidFill>
              </a:rPr>
              <a:t>schőn</a:t>
            </a:r>
            <a:r>
              <a:rPr lang="cs-CZ" b="0" i="0" dirty="0">
                <a:solidFill>
                  <a:srgbClr val="F5A408"/>
                </a:solidFill>
              </a:rPr>
              <a:t>, ACCA  </a:t>
            </a:r>
            <a:r>
              <a:rPr lang="cs-CZ" dirty="0">
                <a:solidFill>
                  <a:srgbClr val="F5A408"/>
                </a:solidFill>
              </a:rPr>
              <a:t>| </a:t>
            </a:r>
            <a:r>
              <a:rPr lang="cs-CZ" dirty="0">
                <a:solidFill>
                  <a:srgbClr val="F5A408"/>
                </a:solidFill>
                <a:hlinkClick r:id="rId2"/>
              </a:rPr>
              <a:t>19841@post.jamu.cz </a:t>
            </a:r>
            <a:r>
              <a:rPr lang="cs-CZ" dirty="0">
                <a:solidFill>
                  <a:srgbClr val="F5A408"/>
                </a:solidFill>
              </a:rPr>
              <a:t>|  777 209 466</a:t>
            </a:r>
            <a:endParaRPr lang="cs-CZ" b="0" i="0" dirty="0">
              <a:solidFill>
                <a:srgbClr val="F5A408"/>
              </a:solidFill>
            </a:endParaRPr>
          </a:p>
        </p:txBody>
      </p:sp>
    </p:spTree>
    <p:extLst>
      <p:ext uri="{BB962C8B-B14F-4D97-AF65-F5344CB8AC3E}">
        <p14:creationId xmlns:p14="http://schemas.microsoft.com/office/powerpoint/2010/main" val="400544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8AD31120-A2BE-480D-BD1F-4A980DA2242D}"/>
              </a:ext>
            </a:extLst>
          </p:cNvPr>
          <p:cNvPicPr>
            <a:picLocks noChangeAspect="1"/>
          </p:cNvPicPr>
          <p:nvPr/>
        </p:nvPicPr>
        <p:blipFill>
          <a:blip r:embed="rId2"/>
          <a:stretch>
            <a:fillRect/>
          </a:stretch>
        </p:blipFill>
        <p:spPr>
          <a:xfrm>
            <a:off x="316195" y="0"/>
            <a:ext cx="4481800" cy="6858000"/>
          </a:xfrm>
          <a:prstGeom prst="rect">
            <a:avLst/>
          </a:prstGeom>
        </p:spPr>
      </p:pic>
      <p:pic>
        <p:nvPicPr>
          <p:cNvPr id="6" name="Obrázek 5">
            <a:extLst>
              <a:ext uri="{FF2B5EF4-FFF2-40B4-BE49-F238E27FC236}">
                <a16:creationId xmlns:a16="http://schemas.microsoft.com/office/drawing/2014/main" id="{42869E32-887E-46A0-9812-B7B1583E71F5}"/>
              </a:ext>
            </a:extLst>
          </p:cNvPr>
          <p:cNvPicPr>
            <a:picLocks noChangeAspect="1"/>
          </p:cNvPicPr>
          <p:nvPr/>
        </p:nvPicPr>
        <p:blipFill>
          <a:blip r:embed="rId3"/>
          <a:stretch>
            <a:fillRect/>
          </a:stretch>
        </p:blipFill>
        <p:spPr>
          <a:xfrm>
            <a:off x="5125339" y="0"/>
            <a:ext cx="4949439" cy="6858000"/>
          </a:xfrm>
          <a:prstGeom prst="rect">
            <a:avLst/>
          </a:prstGeom>
        </p:spPr>
      </p:pic>
    </p:spTree>
    <p:extLst>
      <p:ext uri="{BB962C8B-B14F-4D97-AF65-F5344CB8AC3E}">
        <p14:creationId xmlns:p14="http://schemas.microsoft.com/office/powerpoint/2010/main" val="300571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r>
              <a:rPr lang="cs-CZ" dirty="0"/>
              <a:t>Výkaz zisku a ztráty</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3" y="1559561"/>
            <a:ext cx="9609161" cy="4678869"/>
          </a:xfrm>
        </p:spPr>
        <p:txBody>
          <a:bodyPr>
            <a:noAutofit/>
          </a:bodyPr>
          <a:lstStyle/>
          <a:p>
            <a:r>
              <a:rPr lang="cs-CZ" dirty="0"/>
              <a:t>Je uspořádán stupňovitě za účelem zjištění dílčích složek celkového účetního výsledku hospodaření a některých dalších ekonomických ukazatelů.</a:t>
            </a:r>
          </a:p>
          <a:p>
            <a:r>
              <a:rPr lang="cs-CZ" dirty="0"/>
              <a:t>Prováděcí právní předpis stanoví pro jednotlivé skupiny účetních jednotek podle kategorií účetních jednotek rozsah a způsob sestavení účetní závěrky v plném rozsahu a ve zkráceném rozsahu.</a:t>
            </a:r>
          </a:p>
          <a:p>
            <a:r>
              <a:rPr lang="cs-CZ" dirty="0"/>
              <a:t>Členění výkazu do dvou sloupců umožňuje porovnávat skutečnost běžného účetního období se skutečností minulého roku.</a:t>
            </a:r>
          </a:p>
          <a:p>
            <a:r>
              <a:rPr lang="cs-CZ" dirty="0"/>
              <a:t>Při sestavení </a:t>
            </a:r>
            <a:r>
              <a:rPr lang="cs-CZ" dirty="0" err="1"/>
              <a:t>VZaZ</a:t>
            </a:r>
            <a:r>
              <a:rPr lang="cs-CZ" dirty="0"/>
              <a:t> je možné zvolit mezi vykazováním dle druhového členění nákladů (podle účtových tříd) a dle účelového členění nákladů (upřesňuje vztah nákladů k jejich příčině vzniku).</a:t>
            </a:r>
            <a:endParaRPr lang="cs-CZ" sz="1800" dirty="0"/>
          </a:p>
        </p:txBody>
      </p:sp>
    </p:spTree>
    <p:extLst>
      <p:ext uri="{BB962C8B-B14F-4D97-AF65-F5344CB8AC3E}">
        <p14:creationId xmlns:p14="http://schemas.microsoft.com/office/powerpoint/2010/main" val="2080046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556F1606-76FC-4BD0-8BE7-C6638284FB95}"/>
              </a:ext>
            </a:extLst>
          </p:cNvPr>
          <p:cNvPicPr>
            <a:picLocks noChangeAspect="1"/>
          </p:cNvPicPr>
          <p:nvPr/>
        </p:nvPicPr>
        <p:blipFill>
          <a:blip r:embed="rId2"/>
          <a:stretch>
            <a:fillRect/>
          </a:stretch>
        </p:blipFill>
        <p:spPr>
          <a:xfrm>
            <a:off x="764190" y="0"/>
            <a:ext cx="8895110" cy="6858000"/>
          </a:xfrm>
          <a:prstGeom prst="rect">
            <a:avLst/>
          </a:prstGeom>
        </p:spPr>
      </p:pic>
    </p:spTree>
    <p:extLst>
      <p:ext uri="{BB962C8B-B14F-4D97-AF65-F5344CB8AC3E}">
        <p14:creationId xmlns:p14="http://schemas.microsoft.com/office/powerpoint/2010/main" val="305665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r>
              <a:rPr lang="cs-CZ" dirty="0"/>
              <a:t>Příloha</a:t>
            </a:r>
            <a:endParaRPr lang="cs-CZ" b="1" dirty="0"/>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790297"/>
            <a:ext cx="8787865" cy="4614985"/>
          </a:xfrm>
        </p:spPr>
        <p:txBody>
          <a:bodyPr>
            <a:noAutofit/>
          </a:bodyPr>
          <a:lstStyle/>
          <a:p>
            <a:r>
              <a:rPr lang="cs-CZ" dirty="0"/>
              <a:t>Účelem přílohy je doplnit, rozpracovat a objasnit informace z rozvahy </a:t>
            </a:r>
            <a:br>
              <a:rPr lang="cs-CZ" dirty="0"/>
            </a:br>
            <a:r>
              <a:rPr lang="cs-CZ" dirty="0"/>
              <a:t>a výkazu zisku a ztráty a informovat uživatele o obecných účetních </a:t>
            </a:r>
            <a:br>
              <a:rPr lang="cs-CZ" dirty="0"/>
            </a:br>
            <a:r>
              <a:rPr lang="cs-CZ" dirty="0"/>
              <a:t>a oceňovacích metodách použitých v účetnictví společnosti.</a:t>
            </a:r>
          </a:p>
          <a:p>
            <a:r>
              <a:rPr lang="cs-CZ" dirty="0"/>
              <a:t>Struktura přílohy:</a:t>
            </a:r>
          </a:p>
          <a:p>
            <a:pPr lvl="1"/>
            <a:r>
              <a:rPr lang="cs-CZ" dirty="0"/>
              <a:t>Obecné údaje</a:t>
            </a:r>
          </a:p>
          <a:p>
            <a:pPr lvl="1"/>
            <a:r>
              <a:rPr lang="cs-CZ" dirty="0"/>
              <a:t>Informace o účetních metodách a obecných účetních zásadách</a:t>
            </a:r>
          </a:p>
          <a:p>
            <a:pPr lvl="2"/>
            <a:r>
              <a:rPr lang="cs-CZ" dirty="0"/>
              <a:t>Jde o podrobný pohled na oceňovací principy u těch majetkových položek, u nichž předpisy nabízejí několik možných variant.</a:t>
            </a:r>
          </a:p>
          <a:p>
            <a:pPr lvl="1"/>
            <a:r>
              <a:rPr lang="cs-CZ" dirty="0"/>
              <a:t>Doplňující informace k rozvaze a výkazu zisku a ztráty (k významným položkám)</a:t>
            </a:r>
          </a:p>
          <a:p>
            <a:pPr lvl="2"/>
            <a:r>
              <a:rPr lang="cs-CZ" dirty="0"/>
              <a:t>komentář k vlastnímu kapitálu, k jeho zvýšení a snížení, přehled o rozdělení hospodářského výsledku minulého účetního období</a:t>
            </a:r>
          </a:p>
          <a:p>
            <a:pPr lvl="2"/>
            <a:r>
              <a:rPr lang="cs-CZ" dirty="0"/>
              <a:t>pohledávky a závazky po lhůtě splatnosti, pohledávky a závazky kryté podle zástavního práva s uvedením způsobu vyrovnání v případě neplacení. Další závazky neuvedené v rozvaze nebo podrozvaze</a:t>
            </a:r>
          </a:p>
          <a:p>
            <a:pPr lvl="2"/>
            <a:r>
              <a:rPr lang="cs-CZ" dirty="0"/>
              <a:t>údaje o výnosech se základním členěním za tuzemsko a zahraničí </a:t>
            </a:r>
          </a:p>
          <a:p>
            <a:pPr lvl="1"/>
            <a:endParaRPr lang="cs-CZ" dirty="0"/>
          </a:p>
          <a:p>
            <a:endParaRPr lang="cs-CZ" dirty="0"/>
          </a:p>
        </p:txBody>
      </p:sp>
    </p:spTree>
    <p:extLst>
      <p:ext uri="{BB962C8B-B14F-4D97-AF65-F5344CB8AC3E}">
        <p14:creationId xmlns:p14="http://schemas.microsoft.com/office/powerpoint/2010/main" val="418452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pPr>
              <a:spcBef>
                <a:spcPts val="0"/>
              </a:spcBef>
              <a:spcAft>
                <a:spcPts val="600"/>
              </a:spcAft>
            </a:pPr>
            <a:r>
              <a:rPr lang="cs-CZ" dirty="0"/>
              <a:t>Výroční zpráva </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576653"/>
            <a:ext cx="8787865" cy="5003609"/>
          </a:xfrm>
        </p:spPr>
        <p:txBody>
          <a:bodyPr>
            <a:noAutofit/>
          </a:bodyPr>
          <a:lstStyle/>
          <a:p>
            <a:r>
              <a:rPr lang="cs-CZ" sz="1700" dirty="0"/>
              <a:t>Účetní jednotky, které mají povinnost mít účetní závěrku ověřenou auditorem, jsou povinny vyhotovit výroční zprávu, jejímž účelem je uceleně, vyváženě a komplexně informovat o vývoji jejich výkonnosti, činnosti a stávajícím hospodářském postavení.</a:t>
            </a:r>
          </a:p>
          <a:p>
            <a:r>
              <a:rPr lang="cs-CZ" sz="1700" dirty="0"/>
              <a:t>Výroční zpráva musí kromě informací nezbytných pro naplnění účelu výroční zprávy dále obsahovat nejméně finanční a nefinanční informace:</a:t>
            </a:r>
          </a:p>
          <a:p>
            <a:pPr marL="800100" lvl="1" indent="-342900">
              <a:buFont typeface="+mj-lt"/>
              <a:buAutoNum type="alphaLcParenR"/>
            </a:pPr>
            <a:r>
              <a:rPr lang="cs-CZ" sz="1400" dirty="0"/>
              <a:t>o skutečnostech, které nastaly až po rozvahovém dni a jsou významné pro naplnění účelu výroční zprávy podle odstavce 1,</a:t>
            </a:r>
          </a:p>
          <a:p>
            <a:pPr marL="800100" lvl="1" indent="-342900">
              <a:buFont typeface="+mj-lt"/>
              <a:buAutoNum type="alphaLcParenR"/>
            </a:pPr>
            <a:r>
              <a:rPr lang="cs-CZ" sz="1400" dirty="0"/>
              <a:t>o předpokládaném vývoji činnosti účetní jednotky,</a:t>
            </a:r>
          </a:p>
          <a:p>
            <a:pPr marL="800100" lvl="1" indent="-342900">
              <a:buFont typeface="+mj-lt"/>
              <a:buAutoNum type="alphaLcParenR"/>
            </a:pPr>
            <a:r>
              <a:rPr lang="cs-CZ" sz="1400" dirty="0"/>
              <a:t>o aktivitách v oblasti výzkumu a vývoje,</a:t>
            </a:r>
          </a:p>
          <a:p>
            <a:pPr marL="800100" lvl="1" indent="-342900">
              <a:buFont typeface="+mj-lt"/>
              <a:buAutoNum type="alphaLcParenR"/>
            </a:pPr>
            <a:r>
              <a:rPr lang="cs-CZ" sz="1400" dirty="0"/>
              <a:t>o nabytí vlastních akcií nebo vlastních podílů,</a:t>
            </a:r>
          </a:p>
          <a:p>
            <a:pPr marL="800100" lvl="1" indent="-342900">
              <a:buFont typeface="+mj-lt"/>
              <a:buAutoNum type="alphaLcParenR"/>
            </a:pPr>
            <a:r>
              <a:rPr lang="cs-CZ" sz="1400" dirty="0"/>
              <a:t>o aktivitách v oblasti ochrany životního prostředí a pracovněprávních vztazích,</a:t>
            </a:r>
          </a:p>
          <a:p>
            <a:pPr marL="800100" lvl="1" indent="-342900">
              <a:buFont typeface="+mj-lt"/>
              <a:buAutoNum type="alphaLcParenR"/>
            </a:pPr>
            <a:r>
              <a:rPr lang="cs-CZ" sz="1400" dirty="0"/>
              <a:t>o tom, zda účetní jednotka má pobočku nebo jinou část obchodního závodu v zahraničí,</a:t>
            </a:r>
          </a:p>
          <a:p>
            <a:pPr marL="800100" lvl="1" indent="-342900">
              <a:buFont typeface="+mj-lt"/>
              <a:buAutoNum type="alphaLcParenR"/>
            </a:pPr>
            <a:r>
              <a:rPr lang="cs-CZ" sz="1400" dirty="0"/>
              <a:t>požadované podle zvláštních právních předpisů.</a:t>
            </a:r>
            <a:endParaRPr lang="cs-CZ" dirty="0"/>
          </a:p>
          <a:p>
            <a:r>
              <a:rPr lang="cs-CZ" sz="1700" dirty="0"/>
              <a:t>Výroční zpráva obsahuje též účetní závěrku a zprávu auditora, případně další dokumenty a údaje podle zvláštního právního předpisu.</a:t>
            </a:r>
          </a:p>
        </p:txBody>
      </p:sp>
    </p:spTree>
    <p:extLst>
      <p:ext uri="{BB962C8B-B14F-4D97-AF65-F5344CB8AC3E}">
        <p14:creationId xmlns:p14="http://schemas.microsoft.com/office/powerpoint/2010/main" val="132126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pPr>
              <a:spcBef>
                <a:spcPts val="0"/>
              </a:spcBef>
              <a:spcAft>
                <a:spcPts val="600"/>
              </a:spcAft>
            </a:pPr>
            <a:r>
              <a:rPr lang="cs-CZ" dirty="0"/>
              <a:t>Ostatní výkazy</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790297"/>
            <a:ext cx="8787865" cy="4678869"/>
          </a:xfrm>
        </p:spPr>
        <p:txBody>
          <a:bodyPr>
            <a:noAutofit/>
          </a:bodyPr>
          <a:lstStyle/>
          <a:p>
            <a:r>
              <a:rPr lang="en-US" u="sng" dirty="0" err="1"/>
              <a:t>Přehled</a:t>
            </a:r>
            <a:r>
              <a:rPr lang="en-US" u="sng" dirty="0"/>
              <a:t> o </a:t>
            </a:r>
            <a:r>
              <a:rPr lang="en-US" u="sng" dirty="0" err="1"/>
              <a:t>peněžních</a:t>
            </a:r>
            <a:r>
              <a:rPr lang="en-US" u="sng" dirty="0"/>
              <a:t> </a:t>
            </a:r>
            <a:r>
              <a:rPr lang="en-US" u="sng" dirty="0" err="1"/>
              <a:t>tocích</a:t>
            </a:r>
            <a:r>
              <a:rPr lang="en-US" u="sng" dirty="0"/>
              <a:t> (cash flow)</a:t>
            </a:r>
            <a:r>
              <a:rPr lang="cs-CZ" u="sng" dirty="0"/>
              <a:t> </a:t>
            </a:r>
            <a:r>
              <a:rPr lang="cs-CZ" dirty="0"/>
              <a:t>- Peněžní toky zachycují pohyb peněžních prostředků podniku (přírůstek nebo úbytek) za určité období.</a:t>
            </a:r>
          </a:p>
          <a:p>
            <a:r>
              <a:rPr lang="cs-CZ" u="sng" dirty="0"/>
              <a:t>Přehled o změnách vlastního kapitálu </a:t>
            </a:r>
            <a:r>
              <a:rPr lang="cs-CZ" dirty="0"/>
              <a:t>- Obsahuje informace o zvýšení či snížení jednotlivých složek vlastního kapitálu mezi dvěma rozvahovými dny. Sestavuje se za běžné a minulé účetní období. Významné položky zvýšení či snížení vlastního kapitálu je podnik povinen okomentovat v příloze, případně rozšířit přehled o další položky. Rovněž je třeba vyčíslit vyplacené dividendy a zdroje, ze kterých bylo čerpáno.</a:t>
            </a:r>
          </a:p>
          <a:p>
            <a:r>
              <a:rPr lang="cs-CZ" dirty="0"/>
              <a:t>Účetní jednotky, které mají povinnost mít účetní závěrku ověřenou auditorem, zveřejní účetní závěrku i výroční zprávu po jejich ověření auditorem a po schválení k tomu příslušným orgánem podle zvláštních právních předpisů, do 30 dnů od splnění obou uvedených podmínek, pokud zvláštní právní předpisy nestanoví jinak, nejpozději však do 12 měsíců od rozvahového dne zveřejňované účetní závěrky bez ohledu na to, zda byly tyto účetní záznamy uvedeným způsobem schváleny.</a:t>
            </a:r>
          </a:p>
        </p:txBody>
      </p:sp>
    </p:spTree>
    <p:extLst>
      <p:ext uri="{BB962C8B-B14F-4D97-AF65-F5344CB8AC3E}">
        <p14:creationId xmlns:p14="http://schemas.microsoft.com/office/powerpoint/2010/main" val="4258344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030C54EF-F677-4339-A5E0-6BC1499B167F}"/>
              </a:ext>
            </a:extLst>
          </p:cNvPr>
          <p:cNvPicPr>
            <a:picLocks noChangeAspect="1"/>
          </p:cNvPicPr>
          <p:nvPr/>
        </p:nvPicPr>
        <p:blipFill>
          <a:blip r:embed="rId2"/>
          <a:stretch>
            <a:fillRect/>
          </a:stretch>
        </p:blipFill>
        <p:spPr>
          <a:xfrm>
            <a:off x="2211429" y="0"/>
            <a:ext cx="6401814" cy="6858000"/>
          </a:xfrm>
          <a:prstGeom prst="rect">
            <a:avLst/>
          </a:prstGeom>
        </p:spPr>
      </p:pic>
    </p:spTree>
    <p:extLst>
      <p:ext uri="{BB962C8B-B14F-4D97-AF65-F5344CB8AC3E}">
        <p14:creationId xmlns:p14="http://schemas.microsoft.com/office/powerpoint/2010/main" val="356985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89E8D6A0-ACDF-43F8-B2E3-FCF20E100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ovéPole 7">
            <a:extLst>
              <a:ext uri="{FF2B5EF4-FFF2-40B4-BE49-F238E27FC236}">
                <a16:creationId xmlns:a16="http://schemas.microsoft.com/office/drawing/2014/main" id="{D17732C0-5A6F-48C3-AD0A-7E3A820BACAE}"/>
              </a:ext>
            </a:extLst>
          </p:cNvPr>
          <p:cNvSpPr txBox="1"/>
          <p:nvPr/>
        </p:nvSpPr>
        <p:spPr>
          <a:xfrm>
            <a:off x="4314825" y="6057900"/>
            <a:ext cx="3562350" cy="461665"/>
          </a:xfrm>
          <a:prstGeom prst="rect">
            <a:avLst/>
          </a:prstGeom>
          <a:noFill/>
        </p:spPr>
        <p:txBody>
          <a:bodyPr wrap="square" rtlCol="0">
            <a:spAutoFit/>
          </a:bodyPr>
          <a:lstStyle/>
          <a:p>
            <a:r>
              <a:rPr lang="cs-CZ" sz="2400" dirty="0"/>
              <a:t>Děkuji za pozornost!!!!!</a:t>
            </a:r>
          </a:p>
        </p:txBody>
      </p:sp>
    </p:spTree>
    <p:extLst>
      <p:ext uri="{BB962C8B-B14F-4D97-AF65-F5344CB8AC3E}">
        <p14:creationId xmlns:p14="http://schemas.microsoft.com/office/powerpoint/2010/main" val="34332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spcBef>
                <a:spcPts val="0"/>
              </a:spcBef>
            </a:pPr>
            <a:r>
              <a:rPr lang="cs-CZ" b="1" dirty="0"/>
              <a:t>D60529I Účetnictví</a:t>
            </a:r>
            <a:br>
              <a:rPr lang="cs-CZ" b="1" dirty="0"/>
            </a:br>
            <a:endParaRPr lang="cs-CZ" sz="4200" b="0" i="0" dirty="0">
              <a:solidFill>
                <a:srgbClr val="EBEBEB"/>
              </a:solidFill>
              <a:latin typeface="Century Gothic"/>
              <a:ea typeface="+mj-ea"/>
              <a:cs typeface="+mj-cs"/>
            </a:endParaRPr>
          </a:p>
        </p:txBody>
      </p:sp>
      <p:sp>
        <p:nvSpPr>
          <p:cNvPr id="4" name="Zástupný symbol pro obsah 3"/>
          <p:cNvSpPr>
            <a:spLocks noGrp="1"/>
          </p:cNvSpPr>
          <p:nvPr>
            <p:ph sz="half" idx="2"/>
          </p:nvPr>
        </p:nvSpPr>
        <p:spPr>
          <a:xfrm>
            <a:off x="4259179" y="1788696"/>
            <a:ext cx="5791655" cy="4467642"/>
          </a:xfrm>
        </p:spPr>
        <p:txBody>
          <a:bodyPr>
            <a:normAutofit/>
          </a:bodyPr>
          <a:lstStyle/>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ea typeface="+mj-ea"/>
                <a:cs typeface="+mj-cs"/>
              </a:rPr>
              <a:t>HF JAMU </a:t>
            </a:r>
          </a:p>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ea typeface="+mj-ea"/>
                <a:cs typeface="+mj-cs"/>
              </a:rPr>
              <a:t>Přednášky: Po 16:50 – 18:20</a:t>
            </a:r>
          </a:p>
          <a:p>
            <a:pPr marL="347472" indent="-347472">
              <a:spcBef>
                <a:spcPts val="432"/>
              </a:spcBef>
              <a:buClr>
                <a:srgbClr val="F5A408"/>
              </a:buClr>
              <a:buFont typeface="Wingdings 3"/>
              <a:buChar char=""/>
            </a:pPr>
            <a:r>
              <a:rPr lang="cs-CZ" dirty="0"/>
              <a:t>Hudební manažerství (program HF, B-HUDUM)</a:t>
            </a:r>
          </a:p>
          <a:p>
            <a:pPr marL="347472" indent="-347472">
              <a:spcBef>
                <a:spcPts val="432"/>
              </a:spcBef>
              <a:buClr>
                <a:srgbClr val="F5A408"/>
              </a:buClr>
              <a:buFont typeface="Wingdings 3"/>
              <a:buChar char=""/>
            </a:pPr>
            <a:r>
              <a:rPr lang="cs-CZ" dirty="0"/>
              <a:t>Požadavky: </a:t>
            </a:r>
          </a:p>
          <a:p>
            <a:pPr marL="747522" lvl="1" indent="-347472">
              <a:spcBef>
                <a:spcPts val="432"/>
              </a:spcBef>
              <a:buClr>
                <a:srgbClr val="F5A408"/>
              </a:buClr>
              <a:buFont typeface="Wingdings 3"/>
              <a:buChar char=""/>
            </a:pPr>
            <a:r>
              <a:rPr lang="cs-CZ" dirty="0"/>
              <a:t>účast minimálně 70%; </a:t>
            </a:r>
          </a:p>
          <a:p>
            <a:pPr marL="747522" lvl="1" indent="-347472">
              <a:spcBef>
                <a:spcPts val="432"/>
              </a:spcBef>
              <a:buClr>
                <a:srgbClr val="F5A408"/>
              </a:buClr>
              <a:buFont typeface="Wingdings 3"/>
              <a:buChar char=""/>
            </a:pPr>
            <a:r>
              <a:rPr lang="cs-CZ" dirty="0"/>
              <a:t>účast na dílčích písemných testech.</a:t>
            </a:r>
            <a:endParaRPr lang="cs-CZ" sz="1800" dirty="0"/>
          </a:p>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ea typeface="+mj-ea"/>
                <a:cs typeface="+mj-cs"/>
              </a:rPr>
              <a:t>Hodnocení:</a:t>
            </a:r>
          </a:p>
          <a:p>
            <a:pPr marL="747522" lvl="1" indent="-347472">
              <a:spcBef>
                <a:spcPts val="432"/>
              </a:spcBef>
              <a:buClr>
                <a:srgbClr val="F5A408"/>
              </a:buClr>
              <a:buFont typeface="Wingdings 3"/>
              <a:buChar char=""/>
            </a:pPr>
            <a:r>
              <a:rPr lang="cs-CZ" dirty="0"/>
              <a:t>30% průběžný písemný test;</a:t>
            </a:r>
          </a:p>
          <a:p>
            <a:pPr marL="747522" lvl="1" indent="-347472">
              <a:spcBef>
                <a:spcPts val="432"/>
              </a:spcBef>
              <a:buClr>
                <a:srgbClr val="F5A408"/>
              </a:buClr>
              <a:buFont typeface="Wingdings 3"/>
              <a:buChar char=""/>
            </a:pPr>
            <a:r>
              <a:rPr lang="cs-CZ" dirty="0"/>
              <a:t>70% závěrečný písemný test + ústní zkouška.</a:t>
            </a:r>
          </a:p>
        </p:txBody>
      </p:sp>
    </p:spTree>
    <p:extLst>
      <p:ext uri="{BB962C8B-B14F-4D97-AF65-F5344CB8AC3E}">
        <p14:creationId xmlns:p14="http://schemas.microsoft.com/office/powerpoint/2010/main" val="1156678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defTabSz="457200">
              <a:spcBef>
                <a:spcPts val="0"/>
              </a:spcBef>
              <a:buNone/>
            </a:pPr>
            <a:r>
              <a:rPr lang="cs-CZ" sz="4200" b="0" i="0" dirty="0">
                <a:solidFill>
                  <a:srgbClr val="EBEBEB"/>
                </a:solidFill>
                <a:latin typeface="Century Gothic"/>
                <a:ea typeface="+mj-ea"/>
                <a:cs typeface="+mj-cs"/>
              </a:rPr>
              <a:t>Povinné materiály</a:t>
            </a:r>
          </a:p>
        </p:txBody>
      </p:sp>
      <p:graphicFrame>
        <p:nvGraphicFramePr>
          <p:cNvPr id="4" name="Zástupný symbol pro obsah 3"/>
          <p:cNvGraphicFramePr>
            <a:graphicFrameLocks noGrp="1"/>
          </p:cNvGraphicFramePr>
          <p:nvPr>
            <p:ph idx="1"/>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4597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defTabSz="457200">
              <a:spcBef>
                <a:spcPts val="0"/>
              </a:spcBef>
              <a:buNone/>
            </a:pPr>
            <a:r>
              <a:rPr lang="cs-CZ" sz="4200" b="0" i="0" dirty="0">
                <a:solidFill>
                  <a:srgbClr val="EBEBEB"/>
                </a:solidFill>
                <a:latin typeface="Century Gothic"/>
                <a:ea typeface="+mj-ea"/>
                <a:cs typeface="+mj-cs"/>
              </a:rPr>
              <a:t>Kritéria hodnocení</a:t>
            </a:r>
          </a:p>
        </p:txBody>
      </p:sp>
      <p:sp>
        <p:nvSpPr>
          <p:cNvPr id="3" name="Zástupný symbol pro obsah 2"/>
          <p:cNvSpPr>
            <a:spLocks noGrp="1"/>
          </p:cNvSpPr>
          <p:nvPr>
            <p:ph sz="half" idx="1"/>
          </p:nvPr>
        </p:nvSpPr>
        <p:spPr/>
        <p:txBody>
          <a:bodyPr/>
          <a:lstStyle/>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rPr>
              <a:t>Průběžný test</a:t>
            </a:r>
          </a:p>
          <a:p>
            <a:pPr marL="347472" indent="-347472">
              <a:spcBef>
                <a:spcPts val="432"/>
              </a:spcBef>
              <a:buClr>
                <a:srgbClr val="F5A408"/>
              </a:buClr>
              <a:buFont typeface="Wingdings 3"/>
              <a:buChar char=""/>
            </a:pPr>
            <a:r>
              <a:rPr lang="cs-CZ" dirty="0"/>
              <a:t>Závěrečný </a:t>
            </a:r>
            <a:r>
              <a:rPr lang="cs-CZ" sz="1800" b="0" i="0" dirty="0">
                <a:solidFill>
                  <a:schemeClr val="tx1"/>
                </a:solidFill>
                <a:latin typeface="Century Gothic"/>
              </a:rPr>
              <a:t>test</a:t>
            </a:r>
          </a:p>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rPr>
              <a:t>Ústní zkouška</a:t>
            </a:r>
          </a:p>
          <a:p>
            <a:pPr marL="347472" indent="-347472" algn="l" defTabSz="457200">
              <a:spcBef>
                <a:spcPts val="432"/>
              </a:spcBef>
              <a:spcAft>
                <a:spcPts val="600"/>
              </a:spcAft>
              <a:buClr>
                <a:srgbClr val="F5A408"/>
              </a:buClr>
              <a:buSzPct val="80000"/>
              <a:buFont typeface="Wingdings 3"/>
              <a:buChar char=""/>
            </a:pPr>
            <a:endParaRPr lang="cs-CZ" dirty="0">
              <a:latin typeface="Century Gothic"/>
            </a:endParaRPr>
          </a:p>
          <a:p>
            <a:pPr marL="347472" indent="-347472" algn="l" defTabSz="457200">
              <a:spcBef>
                <a:spcPts val="432"/>
              </a:spcBef>
              <a:spcAft>
                <a:spcPts val="600"/>
              </a:spcAft>
              <a:buClr>
                <a:srgbClr val="F5A408"/>
              </a:buClr>
              <a:buSzPct val="80000"/>
              <a:buFont typeface="Wingdings 3"/>
              <a:buChar char=""/>
            </a:pPr>
            <a:r>
              <a:rPr lang="cs-CZ" sz="1800" b="0" i="0" dirty="0">
                <a:solidFill>
                  <a:schemeClr val="tx1"/>
                </a:solidFill>
                <a:latin typeface="Century Gothic"/>
              </a:rPr>
              <a:t>A;    90% - 100%</a:t>
            </a:r>
          </a:p>
          <a:p>
            <a:pPr marL="347472" indent="-347472" algn="l" defTabSz="457200">
              <a:spcBef>
                <a:spcPts val="432"/>
              </a:spcBef>
              <a:spcAft>
                <a:spcPts val="600"/>
              </a:spcAft>
              <a:buClr>
                <a:srgbClr val="F5A408"/>
              </a:buClr>
              <a:buSzPct val="80000"/>
              <a:buFont typeface="Wingdings 3"/>
              <a:buChar char=""/>
            </a:pPr>
            <a:r>
              <a:rPr lang="cs-CZ" dirty="0">
                <a:latin typeface="Century Gothic"/>
              </a:rPr>
              <a:t>B;    80%  - 89%</a:t>
            </a:r>
          </a:p>
          <a:p>
            <a:pPr marL="347472" indent="-347472">
              <a:spcBef>
                <a:spcPts val="432"/>
              </a:spcBef>
              <a:buClr>
                <a:srgbClr val="F5A408"/>
              </a:buClr>
              <a:buFont typeface="Wingdings 3"/>
              <a:buChar char=""/>
            </a:pPr>
            <a:r>
              <a:rPr lang="cs-CZ" dirty="0">
                <a:latin typeface="Century Gothic"/>
              </a:rPr>
              <a:t>C;</a:t>
            </a:r>
            <a:r>
              <a:rPr lang="cs-CZ" dirty="0"/>
              <a:t>    70%  - 79%</a:t>
            </a:r>
          </a:p>
          <a:p>
            <a:pPr marL="347472" indent="-347472">
              <a:spcBef>
                <a:spcPts val="432"/>
              </a:spcBef>
              <a:buClr>
                <a:srgbClr val="F5A408"/>
              </a:buClr>
              <a:buFont typeface="Wingdings 3"/>
              <a:buChar char=""/>
            </a:pPr>
            <a:r>
              <a:rPr lang="cs-CZ" sz="1800" b="0" i="0" dirty="0">
                <a:solidFill>
                  <a:schemeClr val="tx1"/>
                </a:solidFill>
                <a:latin typeface="Century Gothic"/>
              </a:rPr>
              <a:t>D;</a:t>
            </a:r>
            <a:r>
              <a:rPr lang="cs-CZ" dirty="0"/>
              <a:t>    60%  - 69%</a:t>
            </a:r>
          </a:p>
          <a:p>
            <a:pPr marL="347472" indent="-347472">
              <a:spcBef>
                <a:spcPts val="432"/>
              </a:spcBef>
              <a:buClr>
                <a:srgbClr val="F5A408"/>
              </a:buClr>
              <a:buFont typeface="Wingdings 3"/>
              <a:buChar char=""/>
            </a:pPr>
            <a:r>
              <a:rPr lang="cs-CZ" sz="1800" b="0" i="0" dirty="0">
                <a:solidFill>
                  <a:schemeClr val="tx1"/>
                </a:solidFill>
                <a:latin typeface="Century Gothic"/>
              </a:rPr>
              <a:t>E;</a:t>
            </a:r>
            <a:r>
              <a:rPr lang="cs-CZ" dirty="0"/>
              <a:t>     50%  - 59%</a:t>
            </a:r>
          </a:p>
          <a:p>
            <a:pPr marL="347472" indent="-347472">
              <a:spcBef>
                <a:spcPts val="432"/>
              </a:spcBef>
              <a:buClr>
                <a:srgbClr val="F5A408"/>
              </a:buClr>
              <a:buFont typeface="Wingdings 3"/>
              <a:buChar char=""/>
            </a:pPr>
            <a:r>
              <a:rPr lang="cs-CZ" dirty="0"/>
              <a:t>F;     0% - 49%</a:t>
            </a:r>
          </a:p>
          <a:p>
            <a:pPr marL="347472" indent="-347472" algn="l" defTabSz="457200">
              <a:spcBef>
                <a:spcPts val="432"/>
              </a:spcBef>
              <a:spcAft>
                <a:spcPts val="600"/>
              </a:spcAft>
              <a:buClr>
                <a:srgbClr val="F5A408"/>
              </a:buClr>
              <a:buSzPct val="80000"/>
              <a:buFont typeface="Wingdings 3"/>
              <a:buChar char=""/>
            </a:pPr>
            <a:endParaRPr lang="cs-CZ" sz="1800" b="0" i="0" dirty="0">
              <a:solidFill>
                <a:schemeClr val="tx1"/>
              </a:solidFill>
              <a:latin typeface="Century Gothic"/>
            </a:endParaRPr>
          </a:p>
          <a:p>
            <a:pPr marL="347472" indent="-347472" algn="l" defTabSz="457200">
              <a:spcBef>
                <a:spcPts val="0"/>
              </a:spcBef>
              <a:spcAft>
                <a:spcPts val="600"/>
              </a:spcAft>
              <a:buClr>
                <a:srgbClr val="F5A408"/>
              </a:buClr>
              <a:buSzPct val="80000"/>
              <a:buFont typeface="Wingdings 3"/>
              <a:buChar char=""/>
            </a:pPr>
            <a:endParaRPr lang="cs-CZ" dirty="0"/>
          </a:p>
        </p:txBody>
      </p:sp>
      <p:graphicFrame>
        <p:nvGraphicFramePr>
          <p:cNvPr id="8" name="Zástupný symbol pro obsah 7">
            <a:extLst>
              <a:ext uri="{FF2B5EF4-FFF2-40B4-BE49-F238E27FC236}">
                <a16:creationId xmlns:a16="http://schemas.microsoft.com/office/drawing/2014/main" id="{4E458415-0DB8-460B-A527-FDEB3F0EC918}"/>
              </a:ext>
            </a:extLst>
          </p:cNvPr>
          <p:cNvGraphicFramePr>
            <a:graphicFrameLocks noGrp="1"/>
          </p:cNvGraphicFramePr>
          <p:nvPr>
            <p:ph sz="half" idx="2"/>
          </p:nvPr>
        </p:nvGraphicFramePr>
        <p:xfrm>
          <a:off x="5654675" y="2055813"/>
          <a:ext cx="4395788" cy="42005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7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defTabSz="457200">
              <a:spcBef>
                <a:spcPts val="0"/>
              </a:spcBef>
              <a:buNone/>
            </a:pPr>
            <a:r>
              <a:rPr lang="cs-CZ" sz="4200" b="0" i="0" dirty="0">
                <a:solidFill>
                  <a:srgbClr val="EBEBEB"/>
                </a:solidFill>
                <a:latin typeface="Century Gothic"/>
                <a:ea typeface="+mj-ea"/>
                <a:cs typeface="+mj-cs"/>
              </a:rPr>
              <a:t>Plán</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971422656"/>
              </p:ext>
            </p:extLst>
          </p:nvPr>
        </p:nvGraphicFramePr>
        <p:xfrm>
          <a:off x="1103312" y="1579399"/>
          <a:ext cx="9768820" cy="4038062"/>
        </p:xfrm>
        <a:graphic>
          <a:graphicData uri="http://schemas.openxmlformats.org/drawingml/2006/table">
            <a:tbl>
              <a:tblPr firstRow="1" bandRow="1">
                <a:tableStyleId>{5C22544A-7EE6-4342-B048-85BDC9FD1C3A}</a:tableStyleId>
              </a:tblPr>
              <a:tblGrid>
                <a:gridCol w="1675203">
                  <a:extLst>
                    <a:ext uri="{9D8B030D-6E8A-4147-A177-3AD203B41FA5}">
                      <a16:colId xmlns:a16="http://schemas.microsoft.com/office/drawing/2014/main" val="20000"/>
                    </a:ext>
                  </a:extLst>
                </a:gridCol>
                <a:gridCol w="1757803">
                  <a:extLst>
                    <a:ext uri="{9D8B030D-6E8A-4147-A177-3AD203B41FA5}">
                      <a16:colId xmlns:a16="http://schemas.microsoft.com/office/drawing/2014/main" val="1276658859"/>
                    </a:ext>
                  </a:extLst>
                </a:gridCol>
                <a:gridCol w="6335814">
                  <a:extLst>
                    <a:ext uri="{9D8B030D-6E8A-4147-A177-3AD203B41FA5}">
                      <a16:colId xmlns:a16="http://schemas.microsoft.com/office/drawing/2014/main" val="20002"/>
                    </a:ext>
                  </a:extLst>
                </a:gridCol>
              </a:tblGrid>
              <a:tr h="576866">
                <a:tc>
                  <a:txBody>
                    <a:bodyPr/>
                    <a:lstStyle/>
                    <a:p>
                      <a:pPr marL="0" algn="l" defTabSz="457200">
                        <a:buNone/>
                      </a:pPr>
                      <a:r>
                        <a:rPr lang="cs-CZ" sz="1800" b="1" i="0" dirty="0">
                          <a:solidFill>
                            <a:schemeClr val="lt1"/>
                          </a:solidFill>
                          <a:latin typeface="Century Gothic"/>
                          <a:ea typeface="+mn-ea"/>
                          <a:cs typeface="+mn-cs"/>
                        </a:rPr>
                        <a:t>Týden</a:t>
                      </a:r>
                    </a:p>
                  </a:txBody>
                  <a:tcPr anchor="ctr"/>
                </a:tc>
                <a:tc>
                  <a:txBody>
                    <a:bodyPr/>
                    <a:lstStyle/>
                    <a:p>
                      <a:pPr marL="0" algn="l" defTabSz="457200">
                        <a:buNone/>
                      </a:pPr>
                      <a:r>
                        <a:rPr lang="cs-CZ" sz="1800" b="1" i="0" dirty="0">
                          <a:solidFill>
                            <a:schemeClr val="lt1"/>
                          </a:solidFill>
                          <a:latin typeface="Century Gothic"/>
                          <a:ea typeface="+mn-ea"/>
                          <a:cs typeface="+mn-cs"/>
                        </a:rPr>
                        <a:t>Datum</a:t>
                      </a:r>
                    </a:p>
                  </a:txBody>
                  <a:tcPr anchor="ctr"/>
                </a:tc>
                <a:tc>
                  <a:txBody>
                    <a:bodyPr/>
                    <a:lstStyle/>
                    <a:p>
                      <a:pPr marL="0" algn="l" defTabSz="457200">
                        <a:buNone/>
                      </a:pPr>
                      <a:r>
                        <a:rPr lang="cs-CZ" sz="1800" b="1" i="0" dirty="0">
                          <a:solidFill>
                            <a:schemeClr val="lt1"/>
                          </a:solidFill>
                          <a:latin typeface="Century Gothic"/>
                          <a:ea typeface="+mn-ea"/>
                          <a:cs typeface="+mn-cs"/>
                        </a:rPr>
                        <a:t>Účetní oblast</a:t>
                      </a:r>
                    </a:p>
                  </a:txBody>
                  <a:tcPr anchor="ctr"/>
                </a:tc>
                <a:extLst>
                  <a:ext uri="{0D108BD9-81ED-4DB2-BD59-A6C34878D82A}">
                    <a16:rowId xmlns:a16="http://schemas.microsoft.com/office/drawing/2014/main" val="10000"/>
                  </a:ext>
                </a:extLst>
              </a:tr>
              <a:tr h="576866">
                <a:tc>
                  <a:txBody>
                    <a:bodyPr/>
                    <a:lstStyle/>
                    <a:p>
                      <a:pPr marL="0" algn="l" defTabSz="457200">
                        <a:buNone/>
                      </a:pPr>
                      <a:r>
                        <a:rPr lang="cs-CZ" sz="1800" b="0" i="0" dirty="0">
                          <a:solidFill>
                            <a:schemeClr val="dk1"/>
                          </a:solidFill>
                          <a:latin typeface="Century Gothic"/>
                          <a:ea typeface="+mn-ea"/>
                          <a:cs typeface="+mn-cs"/>
                        </a:rPr>
                        <a:t>Týden 1</a:t>
                      </a:r>
                    </a:p>
                  </a:txBody>
                  <a:tcPr anchor="ctr"/>
                </a:tc>
                <a:tc>
                  <a:txBody>
                    <a:bodyPr/>
                    <a:lstStyle/>
                    <a:p>
                      <a:pPr marL="0" algn="l" defTabSz="457200">
                        <a:buNone/>
                      </a:pPr>
                      <a:r>
                        <a:rPr lang="cs-CZ" sz="1800" b="0" i="0" baseline="0" dirty="0">
                          <a:solidFill>
                            <a:schemeClr val="dk1"/>
                          </a:solidFill>
                          <a:latin typeface="Century Gothic"/>
                          <a:ea typeface="+mn-ea"/>
                          <a:cs typeface="+mn-cs"/>
                        </a:rPr>
                        <a:t>26.2.2018</a:t>
                      </a:r>
                    </a:p>
                  </a:txBody>
                  <a:tcPr anchor="ctr"/>
                </a:tc>
                <a:tc>
                  <a:txBody>
                    <a:bodyPr/>
                    <a:lstStyle/>
                    <a:p>
                      <a:pPr marL="0" algn="l" defTabSz="457200">
                        <a:buNone/>
                      </a:pPr>
                      <a:r>
                        <a:rPr lang="cs-CZ" sz="1800" b="0" i="0" dirty="0">
                          <a:solidFill>
                            <a:schemeClr val="dk1"/>
                          </a:solidFill>
                          <a:latin typeface="Century Gothic"/>
                          <a:ea typeface="+mn-ea"/>
                          <a:cs typeface="+mn-cs"/>
                        </a:rPr>
                        <a:t>Daně v účetnictví</a:t>
                      </a:r>
                      <a:endParaRPr lang="cs-CZ" sz="1800" b="0" i="0" baseline="0" dirty="0">
                        <a:solidFill>
                          <a:schemeClr val="dk1"/>
                        </a:solidFill>
                        <a:latin typeface="Century Gothic"/>
                        <a:ea typeface="+mn-ea"/>
                        <a:cs typeface="+mn-cs"/>
                      </a:endParaRPr>
                    </a:p>
                  </a:txBody>
                  <a:tcPr anchor="ctr"/>
                </a:tc>
                <a:extLst>
                  <a:ext uri="{0D108BD9-81ED-4DB2-BD59-A6C34878D82A}">
                    <a16:rowId xmlns:a16="http://schemas.microsoft.com/office/drawing/2014/main" val="10001"/>
                  </a:ext>
                </a:extLst>
              </a:tr>
              <a:tr h="576866">
                <a:tc>
                  <a:txBody>
                    <a:bodyPr/>
                    <a:lstStyle/>
                    <a:p>
                      <a:pPr marL="0" marR="0" indent="0" algn="l" defTabSz="457200" rtl="0" eaLnBrk="1" latinLnBrk="0" hangingPunct="1">
                        <a:lnSpc>
                          <a:spcPct val="100000"/>
                        </a:lnSpc>
                        <a:spcBef>
                          <a:spcPts val="0"/>
                        </a:spcBef>
                        <a:spcAft>
                          <a:spcPts val="0"/>
                        </a:spcAft>
                        <a:buNone/>
                      </a:pPr>
                      <a:r>
                        <a:rPr lang="cs-CZ" sz="1800" b="0" i="0" kern="1200" dirty="0">
                          <a:solidFill>
                            <a:schemeClr val="dk1"/>
                          </a:solidFill>
                          <a:latin typeface="Century Gothic"/>
                          <a:ea typeface="+mn-ea"/>
                          <a:cs typeface="+mn-cs"/>
                        </a:rPr>
                        <a:t>Týden 2</a:t>
                      </a:r>
                    </a:p>
                  </a:txBody>
                  <a:tcPr anchor="ctr">
                    <a:solidFill>
                      <a:schemeClr val="tx1">
                        <a:lumMod val="95000"/>
                      </a:schemeClr>
                    </a:solidFill>
                  </a:tcPr>
                </a:tc>
                <a:tc>
                  <a:txBody>
                    <a:bodyPr/>
                    <a:lstStyle/>
                    <a:p>
                      <a:pPr marL="0" marR="0" indent="0" algn="l" defTabSz="457200">
                        <a:lnSpc>
                          <a:spcPct val="100000"/>
                        </a:lnSpc>
                        <a:spcBef>
                          <a:spcPts val="0"/>
                        </a:spcBef>
                        <a:spcAft>
                          <a:spcPts val="0"/>
                        </a:spcAft>
                        <a:buNone/>
                      </a:pPr>
                      <a:r>
                        <a:rPr lang="cs-CZ" sz="1800" b="0" i="0" baseline="0" dirty="0">
                          <a:solidFill>
                            <a:schemeClr val="dk1"/>
                          </a:solidFill>
                          <a:latin typeface="Century Gothic"/>
                          <a:ea typeface="+mn-ea"/>
                          <a:cs typeface="+mn-cs"/>
                        </a:rPr>
                        <a:t>12.3.2018</a:t>
                      </a:r>
                    </a:p>
                  </a:txBody>
                  <a:tcPr anchor="ctr">
                    <a:solidFill>
                      <a:schemeClr val="tx1">
                        <a:lumMod val="95000"/>
                      </a:schemeClr>
                    </a:solidFill>
                  </a:tcPr>
                </a:tc>
                <a:tc>
                  <a:txBody>
                    <a:bodyPr/>
                    <a:lstStyle/>
                    <a:p>
                      <a:pPr marL="0" marR="0" indent="0" algn="l" defTabSz="457200">
                        <a:lnSpc>
                          <a:spcPct val="100000"/>
                        </a:lnSpc>
                        <a:spcBef>
                          <a:spcPts val="0"/>
                        </a:spcBef>
                        <a:spcAft>
                          <a:spcPts val="0"/>
                        </a:spcAft>
                        <a:buNone/>
                      </a:pPr>
                      <a:r>
                        <a:rPr lang="cs-CZ" sz="1400" b="0" i="1" baseline="0" dirty="0">
                          <a:solidFill>
                            <a:schemeClr val="dk1"/>
                          </a:solidFill>
                          <a:latin typeface="Century Gothic"/>
                          <a:ea typeface="+mn-ea"/>
                          <a:cs typeface="+mn-cs"/>
                        </a:rPr>
                        <a:t>Zrušeno bez náhrady</a:t>
                      </a:r>
                    </a:p>
                  </a:txBody>
                  <a:tcPr anchor="ctr">
                    <a:solidFill>
                      <a:schemeClr val="tx1">
                        <a:lumMod val="95000"/>
                      </a:schemeClr>
                    </a:solidFill>
                  </a:tcPr>
                </a:tc>
                <a:extLst>
                  <a:ext uri="{0D108BD9-81ED-4DB2-BD59-A6C34878D82A}">
                    <a16:rowId xmlns:a16="http://schemas.microsoft.com/office/drawing/2014/main" val="10002"/>
                  </a:ext>
                </a:extLst>
              </a:tr>
              <a:tr h="576866">
                <a:tc>
                  <a:txBody>
                    <a:bodyPr/>
                    <a:lstStyle/>
                    <a:p>
                      <a:pPr marL="0" marR="0" indent="0" algn="l" defTabSz="457200" rtl="0" eaLnBrk="1" latinLnBrk="0" hangingPunct="1">
                        <a:lnSpc>
                          <a:spcPct val="100000"/>
                        </a:lnSpc>
                        <a:spcBef>
                          <a:spcPts val="0"/>
                        </a:spcBef>
                        <a:spcAft>
                          <a:spcPts val="0"/>
                        </a:spcAft>
                        <a:buNone/>
                      </a:pPr>
                      <a:r>
                        <a:rPr lang="cs-CZ" sz="1800" b="0" i="0" kern="1200" dirty="0">
                          <a:solidFill>
                            <a:schemeClr val="dk1"/>
                          </a:solidFill>
                          <a:latin typeface="Century Gothic"/>
                          <a:ea typeface="+mn-ea"/>
                          <a:cs typeface="+mn-cs"/>
                        </a:rPr>
                        <a:t>Týden 3</a:t>
                      </a:r>
                    </a:p>
                  </a:txBody>
                  <a:tcPr anchor="ctr">
                    <a:solidFill>
                      <a:schemeClr val="accent2">
                        <a:lumMod val="20000"/>
                        <a:lumOff val="80000"/>
                      </a:schemeClr>
                    </a:solidFill>
                  </a:tcPr>
                </a:tc>
                <a:tc>
                  <a:txBody>
                    <a:bodyPr/>
                    <a:lstStyle/>
                    <a:p>
                      <a:pPr marL="0" marR="0" indent="0" algn="l" defTabSz="457200" rtl="0" eaLnBrk="1" latinLnBrk="0" hangingPunct="1">
                        <a:lnSpc>
                          <a:spcPct val="100000"/>
                        </a:lnSpc>
                        <a:spcBef>
                          <a:spcPts val="0"/>
                        </a:spcBef>
                        <a:spcAft>
                          <a:spcPts val="0"/>
                        </a:spcAft>
                        <a:buNone/>
                      </a:pPr>
                      <a:r>
                        <a:rPr lang="cs-CZ" sz="1800" b="0" i="0" kern="1200" dirty="0">
                          <a:solidFill>
                            <a:schemeClr val="dk1"/>
                          </a:solidFill>
                          <a:latin typeface="Century Gothic"/>
                          <a:ea typeface="+mn-ea"/>
                          <a:cs typeface="+mn-cs"/>
                        </a:rPr>
                        <a:t>27.3.2018</a:t>
                      </a:r>
                    </a:p>
                  </a:txBody>
                  <a:tcPr anchor="ctr">
                    <a:solidFill>
                      <a:schemeClr val="accent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Century Gothic"/>
                          <a:ea typeface="+mn-ea"/>
                          <a:cs typeface="+mn-cs"/>
                        </a:rPr>
                        <a:t>Zásoby; Rezervy, opravné položky, peněžní prostředky</a:t>
                      </a:r>
                    </a:p>
                  </a:txBody>
                  <a:tcPr anchor="ctr">
                    <a:solidFill>
                      <a:schemeClr val="accent2">
                        <a:lumMod val="20000"/>
                        <a:lumOff val="80000"/>
                      </a:schemeClr>
                    </a:solidFill>
                  </a:tcPr>
                </a:tc>
                <a:extLst>
                  <a:ext uri="{0D108BD9-81ED-4DB2-BD59-A6C34878D82A}">
                    <a16:rowId xmlns:a16="http://schemas.microsoft.com/office/drawing/2014/main" val="10003"/>
                  </a:ext>
                </a:extLst>
              </a:tr>
              <a:tr h="576866">
                <a:tc>
                  <a:txBody>
                    <a:bodyPr/>
                    <a:lstStyle/>
                    <a:p>
                      <a:pPr marL="0" marR="0" indent="0" algn="l" defTabSz="457200" rtl="0" eaLnBrk="1" latinLnBrk="0" hangingPunct="1">
                        <a:lnSpc>
                          <a:spcPct val="100000"/>
                        </a:lnSpc>
                        <a:spcBef>
                          <a:spcPts val="0"/>
                        </a:spcBef>
                        <a:spcAft>
                          <a:spcPts val="0"/>
                        </a:spcAft>
                        <a:buNone/>
                      </a:pPr>
                      <a:r>
                        <a:rPr lang="cs-CZ" sz="1800" b="0" i="0" kern="1200" dirty="0">
                          <a:solidFill>
                            <a:schemeClr val="dk1"/>
                          </a:solidFill>
                          <a:latin typeface="Century Gothic"/>
                          <a:ea typeface="+mn-ea"/>
                          <a:cs typeface="+mn-cs"/>
                        </a:rPr>
                        <a:t>Týden 4</a:t>
                      </a:r>
                    </a:p>
                  </a:txBody>
                  <a:tcPr anchor="ctr">
                    <a:solidFill>
                      <a:schemeClr val="tx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Century Gothic"/>
                          <a:ea typeface="+mn-ea"/>
                          <a:cs typeface="+mn-cs"/>
                        </a:rPr>
                        <a:t>16.4.2018</a:t>
                      </a:r>
                    </a:p>
                  </a:txBody>
                  <a:tcPr anchor="ctr">
                    <a:solidFill>
                      <a:schemeClr val="tx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Century Gothic"/>
                          <a:ea typeface="+mn-ea"/>
                          <a:cs typeface="+mn-cs"/>
                        </a:rPr>
                        <a:t>Průběžný test - 30% hodnocení</a:t>
                      </a:r>
                    </a:p>
                  </a:txBody>
                  <a:tcPr anchor="ctr">
                    <a:solidFill>
                      <a:schemeClr val="tx1">
                        <a:lumMod val="95000"/>
                      </a:schemeClr>
                    </a:solidFill>
                  </a:tcPr>
                </a:tc>
                <a:extLst>
                  <a:ext uri="{0D108BD9-81ED-4DB2-BD59-A6C34878D82A}">
                    <a16:rowId xmlns:a16="http://schemas.microsoft.com/office/drawing/2014/main" val="10004"/>
                  </a:ext>
                </a:extLst>
              </a:tr>
              <a:tr h="576866">
                <a:tc>
                  <a:txBody>
                    <a:bodyPr/>
                    <a:lstStyle/>
                    <a:p>
                      <a:pPr marL="0" marR="0" indent="0" algn="l" defTabSz="457200" rtl="0" eaLnBrk="1" latinLnBrk="0" hangingPunct="1">
                        <a:lnSpc>
                          <a:spcPct val="100000"/>
                        </a:lnSpc>
                        <a:spcBef>
                          <a:spcPts val="0"/>
                        </a:spcBef>
                        <a:spcAft>
                          <a:spcPts val="0"/>
                        </a:spcAft>
                        <a:buNone/>
                      </a:pPr>
                      <a:r>
                        <a:rPr lang="cs-CZ" sz="1800" b="0" i="0" kern="1200" dirty="0">
                          <a:solidFill>
                            <a:schemeClr val="dk1"/>
                          </a:solidFill>
                          <a:latin typeface="Century Gothic"/>
                          <a:ea typeface="+mn-ea"/>
                          <a:cs typeface="+mn-cs"/>
                        </a:rPr>
                        <a:t>Týden 5</a:t>
                      </a:r>
                    </a:p>
                  </a:txBody>
                  <a:tcPr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Century Gothic"/>
                          <a:ea typeface="+mn-ea"/>
                          <a:cs typeface="+mn-cs"/>
                        </a:rPr>
                        <a:t>23.4.2018</a:t>
                      </a:r>
                    </a:p>
                  </a:txBody>
                  <a:tcPr anchor="ctr">
                    <a:solidFill>
                      <a:schemeClr val="accent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Century Gothic"/>
                          <a:ea typeface="+mn-ea"/>
                          <a:cs typeface="+mn-cs"/>
                        </a:rPr>
                        <a:t>Účetní závěrka</a:t>
                      </a:r>
                    </a:p>
                  </a:txBody>
                  <a:tcPr anchor="ctr">
                    <a:solidFill>
                      <a:schemeClr val="accent2">
                        <a:lumMod val="20000"/>
                        <a:lumOff val="80000"/>
                      </a:schemeClr>
                    </a:solidFill>
                  </a:tcPr>
                </a:tc>
                <a:extLst>
                  <a:ext uri="{0D108BD9-81ED-4DB2-BD59-A6C34878D82A}">
                    <a16:rowId xmlns:a16="http://schemas.microsoft.com/office/drawing/2014/main" val="10005"/>
                  </a:ext>
                </a:extLst>
              </a:tr>
              <a:tr h="576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kern="1200" dirty="0">
                          <a:solidFill>
                            <a:schemeClr val="dk1"/>
                          </a:solidFill>
                          <a:latin typeface="+mn-lt"/>
                          <a:ea typeface="+mn-ea"/>
                          <a:cs typeface="+mn-cs"/>
                        </a:rPr>
                        <a:t>Týden 6</a:t>
                      </a:r>
                    </a:p>
                  </a:txBody>
                  <a:tcPr anchor="ctr">
                    <a:solidFill>
                      <a:schemeClr val="tx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baseline="0" dirty="0">
                          <a:solidFill>
                            <a:schemeClr val="dk1"/>
                          </a:solidFill>
                          <a:latin typeface="+mn-lt"/>
                          <a:ea typeface="+mn-ea"/>
                          <a:cs typeface="+mn-cs"/>
                        </a:rPr>
                        <a:t>???????</a:t>
                      </a:r>
                    </a:p>
                  </a:txBody>
                  <a:tcPr anchor="ctr">
                    <a:solidFill>
                      <a:schemeClr val="tx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cs-CZ" sz="1800" b="0" i="0" baseline="0" dirty="0">
                          <a:solidFill>
                            <a:schemeClr val="dk1"/>
                          </a:solidFill>
                          <a:latin typeface="+mn-lt"/>
                          <a:ea typeface="+mn-ea"/>
                          <a:cs typeface="+mn-cs"/>
                        </a:rPr>
                        <a:t>Rozpočetnictví</a:t>
                      </a:r>
                    </a:p>
                  </a:txBody>
                  <a:tcPr anchor="ctr">
                    <a:solidFill>
                      <a:schemeClr val="tx1">
                        <a:lumMod val="95000"/>
                      </a:schemeClr>
                    </a:solidFill>
                  </a:tcPr>
                </a:tc>
                <a:extLst>
                  <a:ext uri="{0D108BD9-81ED-4DB2-BD59-A6C34878D82A}">
                    <a16:rowId xmlns:a16="http://schemas.microsoft.com/office/drawing/2014/main" val="602149276"/>
                  </a:ext>
                </a:extLst>
              </a:tr>
            </a:tbl>
          </a:graphicData>
        </a:graphic>
      </p:graphicFrame>
    </p:spTree>
    <p:extLst>
      <p:ext uri="{BB962C8B-B14F-4D97-AF65-F5344CB8AC3E}">
        <p14:creationId xmlns:p14="http://schemas.microsoft.com/office/powerpoint/2010/main" val="271078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pPr>
              <a:spcBef>
                <a:spcPts val="0"/>
              </a:spcBef>
              <a:spcAft>
                <a:spcPts val="600"/>
              </a:spcAft>
            </a:pPr>
            <a:r>
              <a:rPr lang="cs-CZ" dirty="0"/>
              <a:t>Úvod – účetní závěrka I</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790297"/>
            <a:ext cx="9019501" cy="4678869"/>
          </a:xfrm>
        </p:spPr>
        <p:txBody>
          <a:bodyPr>
            <a:noAutofit/>
          </a:bodyPr>
          <a:lstStyle/>
          <a:p>
            <a:r>
              <a:rPr lang="cs-CZ" dirty="0"/>
              <a:t>Účetní závěrka je završením účetních prací uskutečněných v uplynulém účetním období.</a:t>
            </a:r>
          </a:p>
          <a:p>
            <a:r>
              <a:rPr lang="cs-CZ" dirty="0"/>
              <a:t>Sestává ze tří základních účetních výkazů, kterými jsou: </a:t>
            </a:r>
          </a:p>
          <a:p>
            <a:pPr lvl="1"/>
            <a:r>
              <a:rPr lang="cs-CZ" dirty="0"/>
              <a:t>rozvaha, </a:t>
            </a:r>
          </a:p>
          <a:p>
            <a:pPr lvl="1"/>
            <a:r>
              <a:rPr lang="cs-CZ" dirty="0"/>
              <a:t>výkaz zisku a ztráty a</a:t>
            </a:r>
          </a:p>
          <a:p>
            <a:pPr lvl="1"/>
            <a:r>
              <a:rPr lang="cs-CZ" dirty="0"/>
              <a:t>příloha.</a:t>
            </a:r>
            <a:endParaRPr lang="cs-CZ" sz="1600" dirty="0"/>
          </a:p>
          <a:p>
            <a:r>
              <a:rPr lang="cs-CZ" dirty="0">
                <a:hlinkClick r:id="rId2"/>
              </a:rPr>
              <a:t>https://business.center.cz/business/pravo/zakony/ucto/</a:t>
            </a:r>
            <a:endParaRPr lang="cs-CZ" dirty="0"/>
          </a:p>
          <a:p>
            <a:r>
              <a:rPr lang="cs-CZ" sz="1800" dirty="0"/>
              <a:t>Před jejím sestavením je třeba provést účetní uzávěrku, která obvykle zahrnuje prověrku úplnosti a správnosti účetnictví, inventarizaci majetku </a:t>
            </a:r>
            <a:br>
              <a:rPr lang="cs-CZ" sz="1800" dirty="0"/>
            </a:br>
            <a:r>
              <a:rPr lang="cs-CZ" sz="1800" dirty="0"/>
              <a:t>a závazků a vlastní uzavření </a:t>
            </a:r>
            <a:r>
              <a:rPr lang="cs-CZ" dirty="0"/>
              <a:t>účetních knih, a vypočítat výši daně z příjmů.</a:t>
            </a:r>
          </a:p>
          <a:p>
            <a:r>
              <a:rPr lang="cs-CZ" dirty="0"/>
              <a:t>Účelem účetních výkazů je informovat o stavu majetku podniku a zdrojích jeho krytí, o jeho výsledku hospodaření a finanční situaci nejen management podniku, ale zejména externí subjekty, jako jsou např. banky, finanční orgány, akcionáři, statistické úřady, státní orgány, veřejnost atd.</a:t>
            </a:r>
          </a:p>
        </p:txBody>
      </p:sp>
    </p:spTree>
    <p:extLst>
      <p:ext uri="{BB962C8B-B14F-4D97-AF65-F5344CB8AC3E}">
        <p14:creationId xmlns:p14="http://schemas.microsoft.com/office/powerpoint/2010/main" val="27922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pPr>
              <a:spcBef>
                <a:spcPts val="0"/>
              </a:spcBef>
              <a:spcAft>
                <a:spcPts val="600"/>
              </a:spcAft>
            </a:pPr>
            <a:r>
              <a:rPr lang="cs-CZ" dirty="0"/>
              <a:t>Úvod – účetní závěrka II</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790297"/>
            <a:ext cx="8985318" cy="4678869"/>
          </a:xfrm>
        </p:spPr>
        <p:txBody>
          <a:bodyPr>
            <a:noAutofit/>
          </a:bodyPr>
          <a:lstStyle/>
          <a:p>
            <a:r>
              <a:rPr lang="cs-CZ" sz="1700" dirty="0"/>
              <a:t>Účetní závěrka se sestavuje jako řádná vždy, když podnik uzavírá účetní knihy, a to k poslednímu dni účetního období. </a:t>
            </a:r>
          </a:p>
          <a:p>
            <a:r>
              <a:rPr lang="cs-CZ" sz="1700" dirty="0"/>
              <a:t>Může být sestavena i jako mimořádná k tzv. rozvahovému dni, pod kterým zákon o účetnictví rozumí např. den zrušení podniku bez likvidace, den předcházející den vstupu do likvidace, den předcházející den účinnosti prohlášení konkurzu, den zpracování návrhu na rozdělení likvidačního zůstatku v případě zrušení podniku likvidací apod.</a:t>
            </a:r>
          </a:p>
          <a:p>
            <a:r>
              <a:rPr lang="cs-CZ" sz="1700" dirty="0"/>
              <a:t>V případech, kdy to vyžadují zvláštní právní předpisy, mohou podniky sestavit účetní závěrku v průběhu účetního období i k jinému okamžiku než ke konci rozvahového dne (tzv. mezitímní účetní závěrku).</a:t>
            </a:r>
          </a:p>
          <a:p>
            <a:r>
              <a:rPr lang="cs-CZ" sz="1700" dirty="0"/>
              <a:t>Podnikatelé mohou sestavovat účetní výkazy buď v plném nebo ve zjednodušeném rozsahu.</a:t>
            </a:r>
          </a:p>
          <a:p>
            <a:r>
              <a:rPr lang="cs-CZ" sz="1700" dirty="0"/>
              <a:t>Malé a mikro účetní jednotky bez povinného auditu mohou sestavovat rozvahu ve zkráceném rozsahu (§ 18 odst. 4 zákona o účetnictví). Malé a mikro účetní jednotky bez povinného auditu mohou ve zkráceném rozsahu sestavovat i výkaz zisku a ztráty (výsledovku), ovšem pokud se nejedná o obchodní společnosti.</a:t>
            </a:r>
          </a:p>
        </p:txBody>
      </p:sp>
    </p:spTree>
    <p:extLst>
      <p:ext uri="{BB962C8B-B14F-4D97-AF65-F5344CB8AC3E}">
        <p14:creationId xmlns:p14="http://schemas.microsoft.com/office/powerpoint/2010/main" val="279224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F21158C-4D40-4D3C-A80B-B74859F524F8}"/>
              </a:ext>
            </a:extLst>
          </p:cNvPr>
          <p:cNvSpPr>
            <a:spLocks noGrp="1"/>
          </p:cNvSpPr>
          <p:nvPr>
            <p:ph type="title"/>
          </p:nvPr>
        </p:nvSpPr>
        <p:spPr>
          <a:xfrm>
            <a:off x="646111" y="452718"/>
            <a:ext cx="9404723" cy="731189"/>
          </a:xfrm>
        </p:spPr>
        <p:txBody>
          <a:bodyPr/>
          <a:lstStyle/>
          <a:p>
            <a:pPr>
              <a:spcBef>
                <a:spcPts val="0"/>
              </a:spcBef>
              <a:spcAft>
                <a:spcPts val="600"/>
              </a:spcAft>
            </a:pPr>
            <a:r>
              <a:rPr lang="cs-CZ" dirty="0"/>
              <a:t>Rozvaha</a:t>
            </a:r>
          </a:p>
        </p:txBody>
      </p:sp>
      <p:sp>
        <p:nvSpPr>
          <p:cNvPr id="3" name="Zástupný symbol pro obsah 2">
            <a:extLst>
              <a:ext uri="{FF2B5EF4-FFF2-40B4-BE49-F238E27FC236}">
                <a16:creationId xmlns:a16="http://schemas.microsoft.com/office/drawing/2014/main" id="{1E40F113-1380-4994-8702-10EBCAC732F3}"/>
              </a:ext>
            </a:extLst>
          </p:cNvPr>
          <p:cNvSpPr>
            <a:spLocks noGrp="1"/>
          </p:cNvSpPr>
          <p:nvPr>
            <p:ph sz="half" idx="1"/>
          </p:nvPr>
        </p:nvSpPr>
        <p:spPr>
          <a:xfrm>
            <a:off x="1414914" y="1790298"/>
            <a:ext cx="9079322" cy="4123392"/>
          </a:xfrm>
        </p:spPr>
        <p:txBody>
          <a:bodyPr>
            <a:noAutofit/>
          </a:bodyPr>
          <a:lstStyle/>
          <a:p>
            <a:r>
              <a:rPr lang="cs-CZ" dirty="0"/>
              <a:t>Rozvaha navazuje na účtovou osnovu a údaje pro její sestavení se čerpají ze zůstatků účtů.</a:t>
            </a:r>
          </a:p>
          <a:p>
            <a:r>
              <a:rPr lang="cs-CZ" dirty="0"/>
              <a:t>Pohledávky a závazky vč. úvěrů se vykazují v rozvaze podle zůstatkové doby jejich splatnosti ke dni účetní závěrky, nikoliv podle sjednané doby splatnosti při vzniku pohledávky a závazků.</a:t>
            </a:r>
          </a:p>
          <a:p>
            <a:r>
              <a:rPr lang="cs-CZ" dirty="0"/>
              <a:t>V těch případech, kdy na účtu je zachycována pohledávka i závazek a nelze jednoznačně předem stanovit charakter zůstatku (např. účet Zúčtování s institucemi sociálního zabezpečení a zdravotního pojištění, Daň z příjmů, Ostatní přímé daně, DPH, Bankovní účty kontokorentní) uvede se v rozvaze v aktivech, je-li výsledné saldo aktivní nebo v pasivech, je-li saldo pasivní.</a:t>
            </a:r>
          </a:p>
          <a:p>
            <a:endParaRPr lang="cs-CZ" dirty="0"/>
          </a:p>
        </p:txBody>
      </p:sp>
    </p:spTree>
    <p:extLst>
      <p:ext uri="{BB962C8B-B14F-4D97-AF65-F5344CB8AC3E}">
        <p14:creationId xmlns:p14="http://schemas.microsoft.com/office/powerpoint/2010/main" val="355548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17B4E0B5-E0B6-4A9A-9826-05FEE379C3CE}"/>
              </a:ext>
            </a:extLst>
          </p:cNvPr>
          <p:cNvPicPr>
            <a:picLocks noChangeAspect="1"/>
          </p:cNvPicPr>
          <p:nvPr/>
        </p:nvPicPr>
        <p:blipFill>
          <a:blip r:embed="rId2"/>
          <a:stretch>
            <a:fillRect/>
          </a:stretch>
        </p:blipFill>
        <p:spPr>
          <a:xfrm>
            <a:off x="884251" y="1"/>
            <a:ext cx="8533828" cy="6858000"/>
          </a:xfrm>
          <a:prstGeom prst="rect">
            <a:avLst/>
          </a:prstGeom>
        </p:spPr>
      </p:pic>
    </p:spTree>
    <p:extLst>
      <p:ext uri="{BB962C8B-B14F-4D97-AF65-F5344CB8AC3E}">
        <p14:creationId xmlns:p14="http://schemas.microsoft.com/office/powerpoint/2010/main" val="36139330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AE901BC-D190-49E6-8B33-2F32A0F2BF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Základní informace o akademickém kurzu</Template>
  <TotalTime>0</TotalTime>
  <Words>999</Words>
  <Application>Microsoft Office PowerPoint</Application>
  <PresentationFormat>Širokoúhlá obrazovka</PresentationFormat>
  <Paragraphs>108</Paragraphs>
  <Slides>17</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17</vt:i4>
      </vt:variant>
    </vt:vector>
  </HeadingPairs>
  <TitlesOfParts>
    <vt:vector size="22" baseType="lpstr">
      <vt:lpstr>Arial</vt:lpstr>
      <vt:lpstr>Calibri</vt:lpstr>
      <vt:lpstr>Century Gothic</vt:lpstr>
      <vt:lpstr>Wingdings 3</vt:lpstr>
      <vt:lpstr>Ion</vt:lpstr>
      <vt:lpstr>Účetnictví II |LÉTO 2018</vt:lpstr>
      <vt:lpstr>D60529I Účetnictví </vt:lpstr>
      <vt:lpstr>Povinné materiály</vt:lpstr>
      <vt:lpstr>Kritéria hodnocení</vt:lpstr>
      <vt:lpstr>Plán</vt:lpstr>
      <vt:lpstr>Úvod – účetní závěrka I</vt:lpstr>
      <vt:lpstr>Úvod – účetní závěrka II</vt:lpstr>
      <vt:lpstr>Rozvaha</vt:lpstr>
      <vt:lpstr>Prezentace aplikace PowerPoint</vt:lpstr>
      <vt:lpstr>Prezentace aplikace PowerPoint</vt:lpstr>
      <vt:lpstr>Výkaz zisku a ztráty</vt:lpstr>
      <vt:lpstr>Prezentace aplikace PowerPoint</vt:lpstr>
      <vt:lpstr>Příloha</vt:lpstr>
      <vt:lpstr>Výroční zpráva </vt:lpstr>
      <vt:lpstr>Ostatní výkazy</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2017-06-20T06:35:14Z</dcterms:created>
  <dcterms:modified xsi:type="dcterms:W3CDTF">2018-04-23T09:08:19Z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