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7"/>
  </p:notesMasterIdLst>
  <p:handoutMasterIdLst>
    <p:handoutMasterId r:id="rId18"/>
  </p:handoutMasterIdLst>
  <p:sldIdLst>
    <p:sldId id="256" r:id="rId3"/>
    <p:sldId id="312" r:id="rId4"/>
    <p:sldId id="313" r:id="rId5"/>
    <p:sldId id="314" r:id="rId6"/>
    <p:sldId id="267" r:id="rId7"/>
    <p:sldId id="297" r:id="rId8"/>
    <p:sldId id="325" r:id="rId9"/>
    <p:sldId id="298" r:id="rId10"/>
    <p:sldId id="305" r:id="rId11"/>
    <p:sldId id="316" r:id="rId12"/>
    <p:sldId id="307" r:id="rId13"/>
    <p:sldId id="324" r:id="rId14"/>
    <p:sldId id="326" r:id="rId15"/>
    <p:sldId id="272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1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228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248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bonifac.tescan\homex\JAMU\Sylabus%20JAM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Procento hodnocení</a:t>
            </a:r>
          </a:p>
        </c:rich>
      </c:tx>
      <c:layout/>
      <c:spPr>
        <a:noFill/>
        <a:ln>
          <a:noFill/>
        </a:ln>
        <a:effectLst/>
      </c:spPr>
    </c:title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67-4CE2-A2A3-BB761479F6ED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67-4CE2-A2A3-BB761479F6ED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67-4CE2-A2A3-BB761479F6ED}"/>
              </c:ext>
            </c:extLst>
          </c:dPt>
          <c:dLbls>
            <c:dLbl>
              <c:idx val="0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4F81BD"/>
                  </a:solidFill>
                  <a:round/>
                </a:ln>
                <a:effectLst>
                  <a:outerShdw blurRad="50800" dist="38100" dir="2700000" algn="tl" rotWithShape="0">
                    <a:srgbClr val="4F81BD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dLbl>
            <c:dLbl>
              <c:idx val="1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4F81BD"/>
                  </a:solidFill>
                  <a:round/>
                </a:ln>
                <a:effectLst>
                  <a:outerShdw blurRad="50800" dist="38100" dir="2700000" algn="tl" rotWithShape="0">
                    <a:srgbClr val="4F81BD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dLbl>
            <c:dLbl>
              <c:idx val="2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4F81BD"/>
                  </a:solidFill>
                  <a:round/>
                </a:ln>
                <a:effectLst>
                  <a:outerShdw blurRad="50800" dist="38100" dir="2700000" algn="tl" rotWithShape="0">
                    <a:srgbClr val="4F81BD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solidFill>
                    <a:schemeClr val="lt1">
                      <a:alpha val="90000"/>
                    </a:schemeClr>
                  </a:solidFill>
                  <a:ln w="12700" cap="flat" cmpd="sng" algn="ctr">
                    <a:solidFill>
                      <a:schemeClr val="accent1"/>
                    </a:solidFill>
                    <a:round/>
                  </a:ln>
                </c15:spPr>
              </c:ext>
            </c:extLst>
          </c:dLbls>
          <c:cat>
            <c:strRef>
              <c:f>'2 sem (2)'!$D$44:$D$46</c:f>
              <c:strCache>
                <c:ptCount val="3"/>
                <c:pt idx="0">
                  <c:v>Průběžný test</c:v>
                </c:pt>
                <c:pt idx="1">
                  <c:v>Závěrečný test</c:v>
                </c:pt>
                <c:pt idx="2">
                  <c:v>Ústní zkouška</c:v>
                </c:pt>
              </c:strCache>
            </c:strRef>
          </c:cat>
          <c:val>
            <c:numRef>
              <c:f>'2 sem (2)'!$E$44:$E$46</c:f>
              <c:numCache>
                <c:formatCode>0%</c:formatCode>
                <c:ptCount val="3"/>
                <c:pt idx="0">
                  <c:v>0.30000000000000004</c:v>
                </c:pt>
                <c:pt idx="1">
                  <c:v>0.30000000000000004</c:v>
                </c:pt>
                <c:pt idx="2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067-4CE2-A2A3-BB761479F6ED}"/>
            </c:ext>
          </c:extLst>
        </c:ser>
        <c:dLbls/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97643-8125-4F1C-A372-ECF3E023D3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F46C7D-8C5B-44B8-885B-72B553DFBDED}">
      <dgm:prSet phldrT="[Text]" custT="1"/>
      <dgm:spPr/>
      <dgm:t>
        <a:bodyPr/>
        <a:lstStyle/>
        <a:p>
          <a:pPr algn="ctr" defTabSz="914400">
            <a:buNone/>
          </a:pPr>
          <a:r>
            <a:rPr lang="en-US" sz="1800" b="0" i="0" dirty="0" err="1">
              <a:latin typeface="Century Gothic"/>
              <a:ea typeface="+mn-ea"/>
              <a:cs typeface="+mn-cs"/>
            </a:rPr>
            <a:t>Četba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CDD8B25A-7C01-4D26-B85F-59F94B555813}" type="parTrans" cxnId="{A5C46D86-E622-4CD3-AD5D-56F2787D9492}">
      <dgm:prSet/>
      <dgm:spPr/>
      <dgm:t>
        <a:bodyPr/>
        <a:lstStyle/>
        <a:p>
          <a:endParaRPr lang="en-US"/>
        </a:p>
      </dgm:t>
    </dgm:pt>
    <dgm:pt modelId="{845FF6B3-6688-4FCD-971F-F6007A755750}" type="sibTrans" cxnId="{A5C46D86-E622-4CD3-AD5D-56F2787D9492}">
      <dgm:prSet/>
      <dgm:spPr/>
      <dgm:t>
        <a:bodyPr/>
        <a:lstStyle/>
        <a:p>
          <a:endParaRPr lang="en-US"/>
        </a:p>
      </dgm:t>
    </dgm:pt>
    <dgm:pt modelId="{9804C411-831F-4DA6-8B1B-9C583352CE3D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Zákon 563/1991 Sb., o účetnictví, v aktuálním znění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10941DF6-D521-4B7D-A157-C3578FDA13BB}" type="parTrans" cxnId="{4699913B-42E8-4C8F-8CDB-095F5ACD8E6F}">
      <dgm:prSet/>
      <dgm:spPr/>
      <dgm:t>
        <a:bodyPr/>
        <a:lstStyle/>
        <a:p>
          <a:endParaRPr lang="en-US"/>
        </a:p>
      </dgm:t>
    </dgm:pt>
    <dgm:pt modelId="{5937179E-E6B7-4288-B225-70592C680919}" type="sibTrans" cxnId="{4699913B-42E8-4C8F-8CDB-095F5ACD8E6F}">
      <dgm:prSet/>
      <dgm:spPr/>
      <dgm:t>
        <a:bodyPr/>
        <a:lstStyle/>
        <a:p>
          <a:endParaRPr lang="en-US"/>
        </a:p>
      </dgm:t>
    </dgm:pt>
    <dgm:pt modelId="{389C0EFA-19BF-411D-A158-4A1EE8E2C12E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Vyhláška 500/2002 v aktuálním znění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B48358E2-EB89-48E2-AFBD-BB181A0E33E1}" type="parTrans" cxnId="{BED138B4-15E9-471E-8C3B-E0AF53A0AE5D}">
      <dgm:prSet/>
      <dgm:spPr/>
      <dgm:t>
        <a:bodyPr/>
        <a:lstStyle/>
        <a:p>
          <a:endParaRPr lang="en-US"/>
        </a:p>
      </dgm:t>
    </dgm:pt>
    <dgm:pt modelId="{676BEC3D-CADC-444A-A35B-0F861DE01B81}" type="sibTrans" cxnId="{BED138B4-15E9-471E-8C3B-E0AF53A0AE5D}">
      <dgm:prSet/>
      <dgm:spPr/>
      <dgm:t>
        <a:bodyPr/>
        <a:lstStyle/>
        <a:p>
          <a:endParaRPr lang="en-US"/>
        </a:p>
      </dgm:t>
    </dgm:pt>
    <dgm:pt modelId="{C8FCE1D5-0013-443B-BA52-E4A60EA3FE6D}">
      <dgm:prSet phldrT="[Text]" custT="1"/>
      <dgm:spPr/>
      <dgm:t>
        <a:bodyPr/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Skripta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gm:t>
    </dgm:pt>
    <dgm:pt modelId="{534C5E64-47EE-48C9-A4CD-A367C15C24CB}" type="parTrans" cxnId="{992753B7-1671-45EE-9A52-A87F63B4FA71}">
      <dgm:prSet/>
      <dgm:spPr/>
      <dgm:t>
        <a:bodyPr/>
        <a:lstStyle/>
        <a:p>
          <a:endParaRPr lang="en-US"/>
        </a:p>
      </dgm:t>
    </dgm:pt>
    <dgm:pt modelId="{1C2A5E08-29F2-4695-ACA7-95A34ECB417D}" type="sibTrans" cxnId="{992753B7-1671-45EE-9A52-A87F63B4FA71}">
      <dgm:prSet/>
      <dgm:spPr/>
      <dgm:t>
        <a:bodyPr/>
        <a:lstStyle/>
        <a:p>
          <a:endParaRPr lang="en-US"/>
        </a:p>
      </dgm:t>
    </dgm:pt>
    <dgm:pt modelId="{4F09627D-7E88-4601-93C1-4E2BFE4319F2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Účetnictví I.: distanční studijní opora; Jaroslav Sedláček; 2005, 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3827320A-3550-4AEA-B735-11B701042E5A}" type="parTrans" cxnId="{369CCAA4-9D5F-464A-87CE-77B2EF21F0B8}">
      <dgm:prSet/>
      <dgm:spPr/>
      <dgm:t>
        <a:bodyPr/>
        <a:lstStyle/>
        <a:p>
          <a:endParaRPr lang="en-US"/>
        </a:p>
      </dgm:t>
    </dgm:pt>
    <dgm:pt modelId="{91466907-124C-4D4C-A391-76F7F2EEFEE7}" type="sibTrans" cxnId="{369CCAA4-9D5F-464A-87CE-77B2EF21F0B8}">
      <dgm:prSet/>
      <dgm:spPr/>
      <dgm:t>
        <a:bodyPr/>
        <a:lstStyle/>
        <a:p>
          <a:endParaRPr lang="en-US"/>
        </a:p>
      </dgm:t>
    </dgm:pt>
    <dgm:pt modelId="{6A8A74D4-03D1-4937-B8C8-7B38C7EA0260}">
      <dgm:prSet phldrT="[Text]" custT="1"/>
      <dgm:spPr/>
      <dgm:t>
        <a:bodyPr/>
        <a:lstStyle/>
        <a:p>
          <a:pPr algn="ctr" defTabSz="914400"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Účtová osnova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gm:t>
    </dgm:pt>
    <dgm:pt modelId="{B4EBF1B6-3111-4EEE-A303-5A97FE5E0634}" type="parTrans" cxnId="{0A19B143-58AC-48DF-8335-5E07B3EE2C6B}">
      <dgm:prSet/>
      <dgm:spPr/>
      <dgm:t>
        <a:bodyPr/>
        <a:lstStyle/>
        <a:p>
          <a:endParaRPr lang="en-US"/>
        </a:p>
      </dgm:t>
    </dgm:pt>
    <dgm:pt modelId="{6013AA25-446C-4612-B8D9-8C13B3B348A2}" type="sibTrans" cxnId="{0A19B143-58AC-48DF-8335-5E07B3EE2C6B}">
      <dgm:prSet/>
      <dgm:spPr/>
      <dgm:t>
        <a:bodyPr/>
        <a:lstStyle/>
        <a:p>
          <a:endParaRPr lang="en-US"/>
        </a:p>
      </dgm:t>
    </dgm:pt>
    <dgm:pt modelId="{13FC20E3-24F3-4E43-BA2C-BFEA9A5E6181}">
      <dgm:prSet phldrT="[Text]"/>
      <dgm:spPr/>
      <dgm:t>
        <a:bodyPr/>
        <a:lstStyle/>
        <a:p>
          <a:pPr algn="l" defTabSz="914400">
            <a:buNone/>
          </a:pPr>
          <a:r>
            <a:rPr lang="cs-CZ" sz="1800" b="0" i="0" dirty="0">
              <a:latin typeface="Century Gothic"/>
              <a:ea typeface="+mn-ea"/>
              <a:cs typeface="+mn-cs"/>
            </a:rPr>
            <a:t>Noste prosím s sebou na další hodiny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20E3E651-9F89-4232-A78E-7DA54792A69D}" type="parTrans" cxnId="{ACFE6916-B2FA-4B64-AF86-BBC7CF1CB334}">
      <dgm:prSet/>
      <dgm:spPr/>
      <dgm:t>
        <a:bodyPr/>
        <a:lstStyle/>
        <a:p>
          <a:endParaRPr lang="en-US"/>
        </a:p>
      </dgm:t>
    </dgm:pt>
    <dgm:pt modelId="{2954581B-096E-490E-B5BF-AC14E2D13EF1}" type="sibTrans" cxnId="{ACFE6916-B2FA-4B64-AF86-BBC7CF1CB334}">
      <dgm:prSet/>
      <dgm:spPr/>
      <dgm:t>
        <a:bodyPr/>
        <a:lstStyle/>
        <a:p>
          <a:endParaRPr lang="en-US"/>
        </a:p>
      </dgm:t>
    </dgm:pt>
    <dgm:pt modelId="{09A103DB-070E-45E2-85EE-FB5E3CD7CAD5}">
      <dgm:prSet phldrT="[Text]"/>
      <dgm:spPr/>
      <dgm:t>
        <a:bodyPr/>
        <a:lstStyle/>
        <a:p>
          <a:pPr algn="l" defTabSz="914400">
            <a:buNone/>
          </a:pPr>
          <a:r>
            <a:rPr lang="pl-PL" sz="1800" b="0" i="0" dirty="0">
              <a:latin typeface="Century Gothic"/>
              <a:ea typeface="+mn-ea"/>
              <a:cs typeface="+mn-cs"/>
            </a:rPr>
            <a:t>České účetní standardy pro podnikatele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B28E84A8-4685-4991-9A1E-E68BA77FA295}" type="parTrans" cxnId="{5460D6FD-58CB-4D32-AB19-F8CAC0780C07}">
      <dgm:prSet/>
      <dgm:spPr/>
      <dgm:t>
        <a:bodyPr/>
        <a:lstStyle/>
        <a:p>
          <a:endParaRPr lang="en-US"/>
        </a:p>
      </dgm:t>
    </dgm:pt>
    <dgm:pt modelId="{9BD2943F-E181-492B-92B4-09E2F396E145}" type="sibTrans" cxnId="{5460D6FD-58CB-4D32-AB19-F8CAC0780C07}">
      <dgm:prSet/>
      <dgm:spPr/>
      <dgm:t>
        <a:bodyPr/>
        <a:lstStyle/>
        <a:p>
          <a:endParaRPr lang="en-US"/>
        </a:p>
      </dgm:t>
    </dgm:pt>
    <dgm:pt modelId="{4FA05D07-61BD-4670-98DB-8809596D9B6A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2., </a:t>
          </a:r>
          <a:r>
            <a:rPr lang="cs-CZ" sz="1800" dirty="0" err="1"/>
            <a:t>přeprac</a:t>
          </a:r>
          <a:r>
            <a:rPr lang="cs-CZ" sz="1800" dirty="0"/>
            <a:t>. vyd., česky, Masarykova univerzita, Brno, 232 stran,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D2558A19-4933-4955-9A56-BDDF968A7E7B}" type="parTrans" cxnId="{BCE41725-76BD-4CCF-A7F1-013A1CFAF441}">
      <dgm:prSet/>
      <dgm:spPr/>
    </dgm:pt>
    <dgm:pt modelId="{AC0E4213-CAF0-415C-B8C3-1FCBCED21046}" type="sibTrans" cxnId="{BCE41725-76BD-4CCF-A7F1-013A1CFAF441}">
      <dgm:prSet/>
      <dgm:spPr/>
    </dgm:pt>
    <dgm:pt modelId="{7AFED888-CF56-4024-83D7-232FE496AF4B}">
      <dgm:prSet phldrT="[Text]"/>
      <dgm:spPr/>
      <dgm:t>
        <a:bodyPr/>
        <a:lstStyle/>
        <a:p>
          <a:pPr algn="l" defTabSz="914400">
            <a:buNone/>
          </a:pPr>
          <a:r>
            <a:rPr lang="cs-CZ" sz="1800" dirty="0"/>
            <a:t>ISBN: 8021038098 </a:t>
          </a:r>
          <a:endParaRPr lang="en-US" sz="1800" b="0" i="0" dirty="0">
            <a:latin typeface="Century Gothic"/>
            <a:ea typeface="+mn-ea"/>
            <a:cs typeface="+mn-cs"/>
          </a:endParaRPr>
        </a:p>
      </dgm:t>
    </dgm:pt>
    <dgm:pt modelId="{77F4021F-97CB-46FF-8642-0D86693E669F}" type="parTrans" cxnId="{7D495DC3-0A9F-43F8-A416-97C3902C4457}">
      <dgm:prSet/>
      <dgm:spPr/>
    </dgm:pt>
    <dgm:pt modelId="{8BC1616F-25B1-4785-89D5-1BECE6A55089}" type="sibTrans" cxnId="{7D495DC3-0A9F-43F8-A416-97C3902C4457}">
      <dgm:prSet/>
      <dgm:spPr/>
    </dgm:pt>
    <dgm:pt modelId="{C8B29964-6444-42B7-95B2-6A5BCADA3A67}" type="pres">
      <dgm:prSet presAssocID="{A2397643-8125-4F1C-A372-ECF3E023D3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ECE52BE-5516-4AC0-B433-E8A97E5A6959}" type="pres">
      <dgm:prSet presAssocID="{75F46C7D-8C5B-44B8-885B-72B553DFBDED}" presName="linNode" presStyleCnt="0"/>
      <dgm:spPr/>
    </dgm:pt>
    <dgm:pt modelId="{08C77654-8D82-4852-ACC6-B961A709AAE1}" type="pres">
      <dgm:prSet presAssocID="{75F46C7D-8C5B-44B8-885B-72B553DFBDE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E925CD-DA96-4108-9F23-AE05A8DA6274}" type="pres">
      <dgm:prSet presAssocID="{75F46C7D-8C5B-44B8-885B-72B553DFBDE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8495DC-32AC-4539-8AED-DEBFFCCFE0E5}" type="pres">
      <dgm:prSet presAssocID="{845FF6B3-6688-4FCD-971F-F6007A755750}" presName="sp" presStyleCnt="0"/>
      <dgm:spPr/>
    </dgm:pt>
    <dgm:pt modelId="{D604D9B3-10EE-4962-B7BD-9986132895C7}" type="pres">
      <dgm:prSet presAssocID="{C8FCE1D5-0013-443B-BA52-E4A60EA3FE6D}" presName="linNode" presStyleCnt="0"/>
      <dgm:spPr/>
    </dgm:pt>
    <dgm:pt modelId="{7491B81D-B182-44CE-882F-F2010AEAC0EA}" type="pres">
      <dgm:prSet presAssocID="{C8FCE1D5-0013-443B-BA52-E4A60EA3FE6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48B53B-7C1D-42EE-9775-0A07C71CCD98}" type="pres">
      <dgm:prSet presAssocID="{C8FCE1D5-0013-443B-BA52-E4A60EA3FE6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5E324B-DA9E-4CD8-BC82-0DC84413A471}" type="pres">
      <dgm:prSet presAssocID="{1C2A5E08-29F2-4695-ACA7-95A34ECB417D}" presName="sp" presStyleCnt="0"/>
      <dgm:spPr/>
    </dgm:pt>
    <dgm:pt modelId="{4A27FA38-9C39-4F55-8F9E-F5842224BF78}" type="pres">
      <dgm:prSet presAssocID="{6A8A74D4-03D1-4937-B8C8-7B38C7EA0260}" presName="linNode" presStyleCnt="0"/>
      <dgm:spPr/>
    </dgm:pt>
    <dgm:pt modelId="{B26A34E9-DEA4-407D-9D6C-64B9AF6AEE61}" type="pres">
      <dgm:prSet presAssocID="{6A8A74D4-03D1-4937-B8C8-7B38C7EA026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F0921-B0AF-40BC-9415-C3C382387AD4}" type="pres">
      <dgm:prSet presAssocID="{6A8A74D4-03D1-4937-B8C8-7B38C7EA026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911F43-C678-4150-8A83-845F525739E1}" type="presOf" srcId="{C8FCE1D5-0013-443B-BA52-E4A60EA3FE6D}" destId="{7491B81D-B182-44CE-882F-F2010AEAC0EA}" srcOrd="0" destOrd="0" presId="urn:microsoft.com/office/officeart/2005/8/layout/vList5"/>
    <dgm:cxn modelId="{EBFE4EEF-26DC-44E6-8209-675F78AD1483}" type="presOf" srcId="{75F46C7D-8C5B-44B8-885B-72B553DFBDED}" destId="{08C77654-8D82-4852-ACC6-B961A709AAE1}" srcOrd="0" destOrd="0" presId="urn:microsoft.com/office/officeart/2005/8/layout/vList5"/>
    <dgm:cxn modelId="{A42C5CE1-000A-4B1A-9FC2-3B2B33ECBAC4}" type="presOf" srcId="{9804C411-831F-4DA6-8B1B-9C583352CE3D}" destId="{18E925CD-DA96-4108-9F23-AE05A8DA6274}" srcOrd="0" destOrd="0" presId="urn:microsoft.com/office/officeart/2005/8/layout/vList5"/>
    <dgm:cxn modelId="{7FD1FD5C-F3A5-4881-9935-46769BA2A575}" type="presOf" srcId="{09A103DB-070E-45E2-85EE-FB5E3CD7CAD5}" destId="{18E925CD-DA96-4108-9F23-AE05A8DA6274}" srcOrd="0" destOrd="2" presId="urn:microsoft.com/office/officeart/2005/8/layout/vList5"/>
    <dgm:cxn modelId="{7D495DC3-0A9F-43F8-A416-97C3902C4457}" srcId="{C8FCE1D5-0013-443B-BA52-E4A60EA3FE6D}" destId="{7AFED888-CF56-4024-83D7-232FE496AF4B}" srcOrd="2" destOrd="0" parTransId="{77F4021F-97CB-46FF-8642-0D86693E669F}" sibTransId="{8BC1616F-25B1-4785-89D5-1BECE6A55089}"/>
    <dgm:cxn modelId="{5460D6FD-58CB-4D32-AB19-F8CAC0780C07}" srcId="{75F46C7D-8C5B-44B8-885B-72B553DFBDED}" destId="{09A103DB-070E-45E2-85EE-FB5E3CD7CAD5}" srcOrd="2" destOrd="0" parTransId="{B28E84A8-4685-4991-9A1E-E68BA77FA295}" sibTransId="{9BD2943F-E181-492B-92B4-09E2F396E145}"/>
    <dgm:cxn modelId="{4699913B-42E8-4C8F-8CDB-095F5ACD8E6F}" srcId="{75F46C7D-8C5B-44B8-885B-72B553DFBDED}" destId="{9804C411-831F-4DA6-8B1B-9C583352CE3D}" srcOrd="0" destOrd="0" parTransId="{10941DF6-D521-4B7D-A157-C3578FDA13BB}" sibTransId="{5937179E-E6B7-4288-B225-70592C680919}"/>
    <dgm:cxn modelId="{A5C46D86-E622-4CD3-AD5D-56F2787D9492}" srcId="{A2397643-8125-4F1C-A372-ECF3E023D390}" destId="{75F46C7D-8C5B-44B8-885B-72B553DFBDED}" srcOrd="0" destOrd="0" parTransId="{CDD8B25A-7C01-4D26-B85F-59F94B555813}" sibTransId="{845FF6B3-6688-4FCD-971F-F6007A755750}"/>
    <dgm:cxn modelId="{CBE39B4A-78E1-4125-97A8-258B4CF25F7E}" type="presOf" srcId="{6A8A74D4-03D1-4937-B8C8-7B38C7EA0260}" destId="{B26A34E9-DEA4-407D-9D6C-64B9AF6AEE61}" srcOrd="0" destOrd="0" presId="urn:microsoft.com/office/officeart/2005/8/layout/vList5"/>
    <dgm:cxn modelId="{C74C58F8-5925-4BC1-B45F-67F852C7408F}" type="presOf" srcId="{4FA05D07-61BD-4670-98DB-8809596D9B6A}" destId="{B648B53B-7C1D-42EE-9775-0A07C71CCD98}" srcOrd="0" destOrd="1" presId="urn:microsoft.com/office/officeart/2005/8/layout/vList5"/>
    <dgm:cxn modelId="{992753B7-1671-45EE-9A52-A87F63B4FA71}" srcId="{A2397643-8125-4F1C-A372-ECF3E023D390}" destId="{C8FCE1D5-0013-443B-BA52-E4A60EA3FE6D}" srcOrd="1" destOrd="0" parTransId="{534C5E64-47EE-48C9-A4CD-A367C15C24CB}" sibTransId="{1C2A5E08-29F2-4695-ACA7-95A34ECB417D}"/>
    <dgm:cxn modelId="{AFE0B99D-2E57-430D-A357-ACA44DAC5684}" type="presOf" srcId="{13FC20E3-24F3-4E43-BA2C-BFEA9A5E6181}" destId="{9A1F0921-B0AF-40BC-9415-C3C382387AD4}" srcOrd="0" destOrd="0" presId="urn:microsoft.com/office/officeart/2005/8/layout/vList5"/>
    <dgm:cxn modelId="{6DC01451-AC09-42D7-A68B-8558B768DE8C}" type="presOf" srcId="{A2397643-8125-4F1C-A372-ECF3E023D390}" destId="{C8B29964-6444-42B7-95B2-6A5BCADA3A67}" srcOrd="0" destOrd="0" presId="urn:microsoft.com/office/officeart/2005/8/layout/vList5"/>
    <dgm:cxn modelId="{0A19B143-58AC-48DF-8335-5E07B3EE2C6B}" srcId="{A2397643-8125-4F1C-A372-ECF3E023D390}" destId="{6A8A74D4-03D1-4937-B8C8-7B38C7EA0260}" srcOrd="2" destOrd="0" parTransId="{B4EBF1B6-3111-4EEE-A303-5A97FE5E0634}" sibTransId="{6013AA25-446C-4612-B8D9-8C13B3B348A2}"/>
    <dgm:cxn modelId="{7F4180B5-3C46-45C3-B072-51BA87C09BB8}" type="presOf" srcId="{389C0EFA-19BF-411D-A158-4A1EE8E2C12E}" destId="{18E925CD-DA96-4108-9F23-AE05A8DA6274}" srcOrd="0" destOrd="1" presId="urn:microsoft.com/office/officeart/2005/8/layout/vList5"/>
    <dgm:cxn modelId="{ACFE6916-B2FA-4B64-AF86-BBC7CF1CB334}" srcId="{6A8A74D4-03D1-4937-B8C8-7B38C7EA0260}" destId="{13FC20E3-24F3-4E43-BA2C-BFEA9A5E6181}" srcOrd="0" destOrd="0" parTransId="{20E3E651-9F89-4232-A78E-7DA54792A69D}" sibTransId="{2954581B-096E-490E-B5BF-AC14E2D13EF1}"/>
    <dgm:cxn modelId="{369CCAA4-9D5F-464A-87CE-77B2EF21F0B8}" srcId="{C8FCE1D5-0013-443B-BA52-E4A60EA3FE6D}" destId="{4F09627D-7E88-4601-93C1-4E2BFE4319F2}" srcOrd="0" destOrd="0" parTransId="{3827320A-3550-4AEA-B735-11B701042E5A}" sibTransId="{91466907-124C-4D4C-A391-76F7F2EEFEE7}"/>
    <dgm:cxn modelId="{10905D72-3649-411F-960E-AE9A5ED92C51}" type="presOf" srcId="{7AFED888-CF56-4024-83D7-232FE496AF4B}" destId="{B648B53B-7C1D-42EE-9775-0A07C71CCD98}" srcOrd="0" destOrd="2" presId="urn:microsoft.com/office/officeart/2005/8/layout/vList5"/>
    <dgm:cxn modelId="{6DA59A8C-5A61-481E-9ADD-876BF0AD1C37}" type="presOf" srcId="{4F09627D-7E88-4601-93C1-4E2BFE4319F2}" destId="{B648B53B-7C1D-42EE-9775-0A07C71CCD98}" srcOrd="0" destOrd="0" presId="urn:microsoft.com/office/officeart/2005/8/layout/vList5"/>
    <dgm:cxn modelId="{BED138B4-15E9-471E-8C3B-E0AF53A0AE5D}" srcId="{75F46C7D-8C5B-44B8-885B-72B553DFBDED}" destId="{389C0EFA-19BF-411D-A158-4A1EE8E2C12E}" srcOrd="1" destOrd="0" parTransId="{B48358E2-EB89-48E2-AFBD-BB181A0E33E1}" sibTransId="{676BEC3D-CADC-444A-A35B-0F861DE01B81}"/>
    <dgm:cxn modelId="{BCE41725-76BD-4CCF-A7F1-013A1CFAF441}" srcId="{C8FCE1D5-0013-443B-BA52-E4A60EA3FE6D}" destId="{4FA05D07-61BD-4670-98DB-8809596D9B6A}" srcOrd="1" destOrd="0" parTransId="{D2558A19-4933-4955-9A56-BDDF968A7E7B}" sibTransId="{AC0E4213-CAF0-415C-B8C3-1FCBCED21046}"/>
    <dgm:cxn modelId="{85A6361F-EE0C-4676-BA1E-09B641178A47}" type="presParOf" srcId="{C8B29964-6444-42B7-95B2-6A5BCADA3A67}" destId="{AECE52BE-5516-4AC0-B433-E8A97E5A6959}" srcOrd="0" destOrd="0" presId="urn:microsoft.com/office/officeart/2005/8/layout/vList5"/>
    <dgm:cxn modelId="{A62B9528-B974-4FDF-8C2D-F05E521CCE37}" type="presParOf" srcId="{AECE52BE-5516-4AC0-B433-E8A97E5A6959}" destId="{08C77654-8D82-4852-ACC6-B961A709AAE1}" srcOrd="0" destOrd="0" presId="urn:microsoft.com/office/officeart/2005/8/layout/vList5"/>
    <dgm:cxn modelId="{E9FF7348-1AC6-4E15-8775-7B936EBA84D6}" type="presParOf" srcId="{AECE52BE-5516-4AC0-B433-E8A97E5A6959}" destId="{18E925CD-DA96-4108-9F23-AE05A8DA6274}" srcOrd="1" destOrd="0" presId="urn:microsoft.com/office/officeart/2005/8/layout/vList5"/>
    <dgm:cxn modelId="{45EF7498-CAC6-4DE2-8F6E-81B62F0954C7}" type="presParOf" srcId="{C8B29964-6444-42B7-95B2-6A5BCADA3A67}" destId="{F58495DC-32AC-4539-8AED-DEBFFCCFE0E5}" srcOrd="1" destOrd="0" presId="urn:microsoft.com/office/officeart/2005/8/layout/vList5"/>
    <dgm:cxn modelId="{56C5AAB0-DE0C-4469-96A9-5913750129FA}" type="presParOf" srcId="{C8B29964-6444-42B7-95B2-6A5BCADA3A67}" destId="{D604D9B3-10EE-4962-B7BD-9986132895C7}" srcOrd="2" destOrd="0" presId="urn:microsoft.com/office/officeart/2005/8/layout/vList5"/>
    <dgm:cxn modelId="{EC052282-7774-425A-9C79-C040BDD8FDB9}" type="presParOf" srcId="{D604D9B3-10EE-4962-B7BD-9986132895C7}" destId="{7491B81D-B182-44CE-882F-F2010AEAC0EA}" srcOrd="0" destOrd="0" presId="urn:microsoft.com/office/officeart/2005/8/layout/vList5"/>
    <dgm:cxn modelId="{F2E7C46B-7E56-4144-A5A9-CB5370E66777}" type="presParOf" srcId="{D604D9B3-10EE-4962-B7BD-9986132895C7}" destId="{B648B53B-7C1D-42EE-9775-0A07C71CCD98}" srcOrd="1" destOrd="0" presId="urn:microsoft.com/office/officeart/2005/8/layout/vList5"/>
    <dgm:cxn modelId="{32E59DA2-FE1C-4037-AAD8-E0E76479082B}" type="presParOf" srcId="{C8B29964-6444-42B7-95B2-6A5BCADA3A67}" destId="{CC5E324B-DA9E-4CD8-BC82-0DC84413A471}" srcOrd="3" destOrd="0" presId="urn:microsoft.com/office/officeart/2005/8/layout/vList5"/>
    <dgm:cxn modelId="{28AF1B48-5F31-49FF-892D-D621B5C8131F}" type="presParOf" srcId="{C8B29964-6444-42B7-95B2-6A5BCADA3A67}" destId="{4A27FA38-9C39-4F55-8F9E-F5842224BF78}" srcOrd="4" destOrd="0" presId="urn:microsoft.com/office/officeart/2005/8/layout/vList5"/>
    <dgm:cxn modelId="{6401FAC5-8213-4DF2-8C51-731CCDBDBD91}" type="presParOf" srcId="{4A27FA38-9C39-4F55-8F9E-F5842224BF78}" destId="{B26A34E9-DEA4-407D-9D6C-64B9AF6AEE61}" srcOrd="0" destOrd="0" presId="urn:microsoft.com/office/officeart/2005/8/layout/vList5"/>
    <dgm:cxn modelId="{21FD02D0-2247-49EC-AD79-3D14F88F7935}" type="presParOf" srcId="{4A27FA38-9C39-4F55-8F9E-F5842224BF78}" destId="{9A1F0921-B0AF-40BC-9415-C3C382387A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1D0411-CBF2-4780-BB68-ABED65380A69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AF847A-1BDD-4A4C-B4DB-8BA75076F24B}">
      <dgm:prSet phldrT="[Text]"/>
      <dgm:spPr/>
      <dgm:t>
        <a:bodyPr/>
        <a:lstStyle/>
        <a:p>
          <a:pPr algn="ctr"/>
          <a:r>
            <a:rPr lang="cs-CZ" dirty="0" smtClean="0">
              <a:solidFill>
                <a:schemeClr val="accent2">
                  <a:lumMod val="50000"/>
                </a:schemeClr>
              </a:solidFill>
            </a:rPr>
            <a:t>Tvorba</a:t>
          </a:r>
          <a:endParaRPr lang="cs-CZ" dirty="0">
            <a:solidFill>
              <a:schemeClr val="accent2">
                <a:lumMod val="50000"/>
              </a:schemeClr>
            </a:solidFill>
          </a:endParaRPr>
        </a:p>
        <a:p>
          <a:pPr algn="ctr"/>
          <a:r>
            <a:rPr lang="cs-CZ" dirty="0" smtClean="0">
              <a:solidFill>
                <a:schemeClr val="accent2">
                  <a:lumMod val="50000"/>
                </a:schemeClr>
              </a:solidFill>
            </a:rPr>
            <a:t>  55x/ 45x</a:t>
          </a:r>
          <a:endParaRPr lang="cs-CZ" dirty="0">
            <a:solidFill>
              <a:schemeClr val="accent2">
                <a:lumMod val="50000"/>
              </a:schemeClr>
            </a:solidFill>
          </a:endParaRPr>
        </a:p>
      </dgm:t>
    </dgm:pt>
    <dgm:pt modelId="{9A1E2A0A-EB52-440C-959F-033791A61564}" type="parTrans" cxnId="{22EB17EA-003E-4A9E-B5AE-FED53299C690}">
      <dgm:prSet/>
      <dgm:spPr/>
      <dgm:t>
        <a:bodyPr/>
        <a:lstStyle/>
        <a:p>
          <a:endParaRPr lang="cs-CZ"/>
        </a:p>
      </dgm:t>
    </dgm:pt>
    <dgm:pt modelId="{B4B9AA35-9FA6-4A4B-9C7D-CCC61DB077C9}" type="sibTrans" cxnId="{22EB17EA-003E-4A9E-B5AE-FED53299C690}">
      <dgm:prSet/>
      <dgm:spPr/>
      <dgm:t>
        <a:bodyPr/>
        <a:lstStyle/>
        <a:p>
          <a:endParaRPr lang="cs-CZ"/>
        </a:p>
      </dgm:t>
    </dgm:pt>
    <dgm:pt modelId="{836FDCEA-0C69-41C9-AA1B-B76082FD7A26}">
      <dgm:prSet phldrT="[Text]"/>
      <dgm:spPr/>
      <dgm:t>
        <a:bodyPr/>
        <a:lstStyle/>
        <a:p>
          <a:pPr algn="ctr"/>
          <a:r>
            <a:rPr lang="cs-CZ" dirty="0" smtClean="0">
              <a:solidFill>
                <a:schemeClr val="accent2">
                  <a:lumMod val="50000"/>
                </a:schemeClr>
              </a:solidFill>
            </a:rPr>
            <a:t>Zúčtování</a:t>
          </a:r>
          <a:endParaRPr lang="cs-CZ" dirty="0">
            <a:solidFill>
              <a:schemeClr val="accent2">
                <a:lumMod val="50000"/>
              </a:schemeClr>
            </a:solidFill>
          </a:endParaRPr>
        </a:p>
        <a:p>
          <a:pPr algn="ctr"/>
          <a:r>
            <a:rPr lang="cs-CZ" dirty="0" smtClean="0">
              <a:solidFill>
                <a:schemeClr val="accent2">
                  <a:lumMod val="50000"/>
                </a:schemeClr>
              </a:solidFill>
            </a:rPr>
            <a:t>45x/ 55x</a:t>
          </a:r>
          <a:endParaRPr lang="cs-CZ" dirty="0">
            <a:solidFill>
              <a:schemeClr val="accent2">
                <a:lumMod val="50000"/>
              </a:schemeClr>
            </a:solidFill>
          </a:endParaRPr>
        </a:p>
      </dgm:t>
    </dgm:pt>
    <dgm:pt modelId="{9B1AE9B0-79CA-48AD-8BD9-5014AEA35FE0}" type="parTrans" cxnId="{6D4F4A9B-B4AF-49BF-8D5D-A01E85C68696}">
      <dgm:prSet/>
      <dgm:spPr/>
      <dgm:t>
        <a:bodyPr/>
        <a:lstStyle/>
        <a:p>
          <a:endParaRPr lang="cs-CZ"/>
        </a:p>
      </dgm:t>
    </dgm:pt>
    <dgm:pt modelId="{D75AE3D4-8666-46B2-B198-5EECFA7E65C8}" type="sibTrans" cxnId="{6D4F4A9B-B4AF-49BF-8D5D-A01E85C68696}">
      <dgm:prSet/>
      <dgm:spPr/>
      <dgm:t>
        <a:bodyPr/>
        <a:lstStyle/>
        <a:p>
          <a:endParaRPr lang="cs-CZ"/>
        </a:p>
      </dgm:t>
    </dgm:pt>
    <dgm:pt modelId="{827A3C9C-3E05-42C5-834F-DC3A00A31F8D}" type="pres">
      <dgm:prSet presAssocID="{1B1D0411-CBF2-4780-BB68-ABED65380A69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A585DBB-5E60-4EF1-BE23-3060FF3166B1}" type="pres">
      <dgm:prSet presAssocID="{1B1D0411-CBF2-4780-BB68-ABED65380A69}" presName="Background" presStyleLbl="bgImgPlace1" presStyleIdx="0" presStyleCnt="1" custScaleX="163587"/>
      <dgm:spPr/>
    </dgm:pt>
    <dgm:pt modelId="{25DA2A23-F848-442B-B5BF-058DFD3DBAC4}" type="pres">
      <dgm:prSet presAssocID="{1B1D0411-CBF2-4780-BB68-ABED65380A69}" presName="ParentText1" presStyleLbl="revTx" presStyleIdx="0" presStyleCnt="2" custScaleX="178598" custScaleY="99785" custLinFactNeighborX="-319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D8B69-C04C-4743-AD61-D7D5E9334F8F}" type="pres">
      <dgm:prSet presAssocID="{1B1D0411-CBF2-4780-BB68-ABED65380A69}" presName="ParentText2" presStyleLbl="revTx" presStyleIdx="1" presStyleCnt="2" custScaleX="180343" custLinFactNeighborX="358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1B51B7-D9E2-4F60-8827-3A1F929C21EA}" type="pres">
      <dgm:prSet presAssocID="{1B1D0411-CBF2-4780-BB68-ABED65380A69}" presName="Plus" presStyleLbl="alignNode1" presStyleIdx="0" presStyleCnt="2"/>
      <dgm:spPr/>
    </dgm:pt>
    <dgm:pt modelId="{B95251A0-FA2E-4AB1-AF1E-15319FABE7CE}" type="pres">
      <dgm:prSet presAssocID="{1B1D0411-CBF2-4780-BB68-ABED65380A69}" presName="Minus" presStyleLbl="alignNode1" presStyleIdx="1" presStyleCnt="2"/>
      <dgm:spPr/>
    </dgm:pt>
    <dgm:pt modelId="{BA941E91-C373-460B-9A5F-2706787D0BAB}" type="pres">
      <dgm:prSet presAssocID="{1B1D0411-CBF2-4780-BB68-ABED65380A69}" presName="Divider" presStyleLbl="parChTrans1D1" presStyleIdx="0" presStyleCnt="1"/>
      <dgm:spPr/>
    </dgm:pt>
  </dgm:ptLst>
  <dgm:cxnLst>
    <dgm:cxn modelId="{D7B5EA4B-FF24-4869-9EDE-A4C89C37CCA9}" type="presOf" srcId="{1B1D0411-CBF2-4780-BB68-ABED65380A69}" destId="{827A3C9C-3E05-42C5-834F-DC3A00A31F8D}" srcOrd="0" destOrd="0" presId="urn:microsoft.com/office/officeart/2009/3/layout/PlusandMinus"/>
    <dgm:cxn modelId="{22EB17EA-003E-4A9E-B5AE-FED53299C690}" srcId="{1B1D0411-CBF2-4780-BB68-ABED65380A69}" destId="{ADAF847A-1BDD-4A4C-B4DB-8BA75076F24B}" srcOrd="0" destOrd="0" parTransId="{9A1E2A0A-EB52-440C-959F-033791A61564}" sibTransId="{B4B9AA35-9FA6-4A4B-9C7D-CCC61DB077C9}"/>
    <dgm:cxn modelId="{6D4F4A9B-B4AF-49BF-8D5D-A01E85C68696}" srcId="{1B1D0411-CBF2-4780-BB68-ABED65380A69}" destId="{836FDCEA-0C69-41C9-AA1B-B76082FD7A26}" srcOrd="1" destOrd="0" parTransId="{9B1AE9B0-79CA-48AD-8BD9-5014AEA35FE0}" sibTransId="{D75AE3D4-8666-46B2-B198-5EECFA7E65C8}"/>
    <dgm:cxn modelId="{77241B8B-E853-4159-9E3D-B803CEE06933}" type="presOf" srcId="{ADAF847A-1BDD-4A4C-B4DB-8BA75076F24B}" destId="{25DA2A23-F848-442B-B5BF-058DFD3DBAC4}" srcOrd="0" destOrd="0" presId="urn:microsoft.com/office/officeart/2009/3/layout/PlusandMinus"/>
    <dgm:cxn modelId="{B5A193B7-82DF-4625-97C5-D9D280D901B6}" type="presOf" srcId="{836FDCEA-0C69-41C9-AA1B-B76082FD7A26}" destId="{3FED8B69-C04C-4743-AD61-D7D5E9334F8F}" srcOrd="0" destOrd="0" presId="urn:microsoft.com/office/officeart/2009/3/layout/PlusandMinus"/>
    <dgm:cxn modelId="{F85F5472-9FF1-4DAC-9E3F-876011D4B2D0}" type="presParOf" srcId="{827A3C9C-3E05-42C5-834F-DC3A00A31F8D}" destId="{6A585DBB-5E60-4EF1-BE23-3060FF3166B1}" srcOrd="0" destOrd="0" presId="urn:microsoft.com/office/officeart/2009/3/layout/PlusandMinus"/>
    <dgm:cxn modelId="{0667A59A-6C69-4BFE-A4F3-B74B123343B9}" type="presParOf" srcId="{827A3C9C-3E05-42C5-834F-DC3A00A31F8D}" destId="{25DA2A23-F848-442B-B5BF-058DFD3DBAC4}" srcOrd="1" destOrd="0" presId="urn:microsoft.com/office/officeart/2009/3/layout/PlusandMinus"/>
    <dgm:cxn modelId="{3633F22B-3B6D-4F7D-9235-E3F65A3F7F4C}" type="presParOf" srcId="{827A3C9C-3E05-42C5-834F-DC3A00A31F8D}" destId="{3FED8B69-C04C-4743-AD61-D7D5E9334F8F}" srcOrd="2" destOrd="0" presId="urn:microsoft.com/office/officeart/2009/3/layout/PlusandMinus"/>
    <dgm:cxn modelId="{5E6B623B-0825-4BE0-B65B-F27806F69C44}" type="presParOf" srcId="{827A3C9C-3E05-42C5-834F-DC3A00A31F8D}" destId="{FD1B51B7-D9E2-4F60-8827-3A1F929C21EA}" srcOrd="3" destOrd="0" presId="urn:microsoft.com/office/officeart/2009/3/layout/PlusandMinus"/>
    <dgm:cxn modelId="{D1020A47-6FC9-42DE-881F-EC4A5A3E5296}" type="presParOf" srcId="{827A3C9C-3E05-42C5-834F-DC3A00A31F8D}" destId="{B95251A0-FA2E-4AB1-AF1E-15319FABE7CE}" srcOrd="4" destOrd="0" presId="urn:microsoft.com/office/officeart/2009/3/layout/PlusandMinus"/>
    <dgm:cxn modelId="{D7DABB3F-5C25-4448-850A-7636C87B370C}" type="presParOf" srcId="{827A3C9C-3E05-42C5-834F-DC3A00A31F8D}" destId="{BA941E91-C373-460B-9A5F-2706787D0BAB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925CD-DA96-4108-9F23-AE05A8DA6274}">
      <dsp:nvSpPr>
        <dsp:cNvPr id="0" name=""/>
        <dsp:cNvSpPr/>
      </dsp:nvSpPr>
      <dsp:spPr>
        <a:xfrm rot="5400000">
          <a:off x="5543202" y="-2184964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Zákon 563/1991 Sb., o účetnictví, v aktuálním znění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Vyhláška 500/2002 v aktuálním znění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0" i="0" kern="1200" dirty="0">
              <a:latin typeface="Century Gothic"/>
              <a:ea typeface="+mn-ea"/>
              <a:cs typeface="+mn-cs"/>
            </a:rPr>
            <a:t>České účetní standardy pro podnikatele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5400000">
        <a:off x="5543202" y="-2184964"/>
        <a:ext cx="1081719" cy="5726176"/>
      </dsp:txXfrm>
    </dsp:sp>
    <dsp:sp modelId="{08C77654-8D82-4852-ACC6-B961A709AAE1}">
      <dsp:nvSpPr>
        <dsp:cNvPr id="0" name=""/>
        <dsp:cNvSpPr/>
      </dsp:nvSpPr>
      <dsp:spPr>
        <a:xfrm>
          <a:off x="0" y="2048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Century Gothic"/>
              <a:ea typeface="+mn-ea"/>
              <a:cs typeface="+mn-cs"/>
            </a:rPr>
            <a:t>Četba</a:t>
          </a:r>
          <a:endParaRPr lang="en-US" sz="1800" b="0" i="0" kern="1200" dirty="0">
            <a:latin typeface="Century Gothic"/>
            <a:ea typeface="+mn-ea"/>
            <a:cs typeface="+mn-cs"/>
          </a:endParaRPr>
        </a:p>
      </dsp:txBody>
      <dsp:txXfrm>
        <a:off x="0" y="2048"/>
        <a:ext cx="3220974" cy="1352149"/>
      </dsp:txXfrm>
    </dsp:sp>
    <dsp:sp modelId="{B648B53B-7C1D-42EE-9775-0A07C71CCD98}">
      <dsp:nvSpPr>
        <dsp:cNvPr id="0" name=""/>
        <dsp:cNvSpPr/>
      </dsp:nvSpPr>
      <dsp:spPr>
        <a:xfrm rot="5400000">
          <a:off x="5543202" y="-765207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/>
            <a:t>Účetnictví I.: distanční studijní opora; Jaroslav Sedláček; 2005, 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/>
            <a:t>2., </a:t>
          </a:r>
          <a:r>
            <a:rPr lang="cs-CZ" sz="1400" kern="1200" dirty="0" err="1"/>
            <a:t>přeprac</a:t>
          </a:r>
          <a:r>
            <a:rPr lang="cs-CZ" sz="1400" kern="1200" dirty="0"/>
            <a:t>. vyd., česky, Masarykova univerzita, Brno, 232 stran,</a:t>
          </a:r>
          <a:endParaRPr lang="en-US" sz="1400" b="0" i="0" kern="1200" dirty="0">
            <a:latin typeface="Century Gothic"/>
            <a:ea typeface="+mn-ea"/>
            <a:cs typeface="+mn-cs"/>
          </a:endParaRPr>
        </a:p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/>
            <a:t>ISBN: 8021038098 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5400000">
        <a:off x="5543202" y="-765207"/>
        <a:ext cx="1081719" cy="5726176"/>
      </dsp:txXfrm>
    </dsp:sp>
    <dsp:sp modelId="{7491B81D-B182-44CE-882F-F2010AEAC0EA}">
      <dsp:nvSpPr>
        <dsp:cNvPr id="0" name=""/>
        <dsp:cNvSpPr/>
      </dsp:nvSpPr>
      <dsp:spPr>
        <a:xfrm>
          <a:off x="0" y="1421806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Skripta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sp:txBody>
      <dsp:txXfrm>
        <a:off x="0" y="1421806"/>
        <a:ext cx="3220974" cy="1352149"/>
      </dsp:txXfrm>
    </dsp:sp>
    <dsp:sp modelId="{9A1F0921-B0AF-40BC-9415-C3C382387AD4}">
      <dsp:nvSpPr>
        <dsp:cNvPr id="0" name=""/>
        <dsp:cNvSpPr/>
      </dsp:nvSpPr>
      <dsp:spPr>
        <a:xfrm rot="5400000">
          <a:off x="5543202" y="654550"/>
          <a:ext cx="1081719" cy="5726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914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i="0" kern="1200" dirty="0">
              <a:latin typeface="Century Gothic"/>
              <a:ea typeface="+mn-ea"/>
              <a:cs typeface="+mn-cs"/>
            </a:rPr>
            <a:t>Noste prosím s sebou na další hodiny</a:t>
          </a:r>
          <a:endParaRPr lang="en-US" sz="1400" b="0" i="0" kern="1200" dirty="0">
            <a:latin typeface="Century Gothic"/>
            <a:ea typeface="+mn-ea"/>
            <a:cs typeface="+mn-cs"/>
          </a:endParaRPr>
        </a:p>
      </dsp:txBody>
      <dsp:txXfrm rot="5400000">
        <a:off x="5543202" y="654550"/>
        <a:ext cx="1081719" cy="5726176"/>
      </dsp:txXfrm>
    </dsp:sp>
    <dsp:sp modelId="{B26A34E9-DEA4-407D-9D6C-64B9AF6AEE61}">
      <dsp:nvSpPr>
        <dsp:cNvPr id="0" name=""/>
        <dsp:cNvSpPr/>
      </dsp:nvSpPr>
      <dsp:spPr>
        <a:xfrm>
          <a:off x="0" y="2841563"/>
          <a:ext cx="3220974" cy="1352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Účtová osnova</a:t>
          </a:r>
          <a:endParaRPr lang="en-US" sz="1800" b="0" i="0" kern="1200" dirty="0">
            <a:solidFill>
              <a:prstClr val="white"/>
            </a:solidFill>
            <a:latin typeface="Century Gothic"/>
            <a:ea typeface="+mn-ea"/>
            <a:cs typeface="+mn-cs"/>
          </a:endParaRPr>
        </a:p>
      </dsp:txBody>
      <dsp:txXfrm>
        <a:off x="0" y="2841563"/>
        <a:ext cx="3220974" cy="13521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585DBB-5E60-4EF1-BE23-3060FF3166B1}">
      <dsp:nvSpPr>
        <dsp:cNvPr id="0" name=""/>
        <dsp:cNvSpPr/>
      </dsp:nvSpPr>
      <dsp:spPr>
        <a:xfrm>
          <a:off x="307649" y="319477"/>
          <a:ext cx="4819826" cy="15226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A2A23-F848-442B-B5BF-058DFD3DBAC4}">
      <dsp:nvSpPr>
        <dsp:cNvPr id="0" name=""/>
        <dsp:cNvSpPr/>
      </dsp:nvSpPr>
      <dsp:spPr>
        <a:xfrm>
          <a:off x="357175" y="498953"/>
          <a:ext cx="2443550" cy="1299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2">
                  <a:lumMod val="50000"/>
                </a:schemeClr>
              </a:solidFill>
            </a:rPr>
            <a:t>Tvorba</a:t>
          </a:r>
          <a:endParaRPr lang="cs-CZ" sz="3200" kern="1200" dirty="0">
            <a:solidFill>
              <a:schemeClr val="accent2">
                <a:lumMod val="50000"/>
              </a:schemeClr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2">
                  <a:lumMod val="50000"/>
                </a:schemeClr>
              </a:solidFill>
            </a:rPr>
            <a:t>  55x/ 45x</a:t>
          </a:r>
          <a:endParaRPr lang="cs-CZ" sz="32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57175" y="498953"/>
        <a:ext cx="2443550" cy="1299807"/>
      </dsp:txXfrm>
    </dsp:sp>
    <dsp:sp modelId="{3FED8B69-C04C-4743-AD61-D7D5E9334F8F}">
      <dsp:nvSpPr>
        <dsp:cNvPr id="0" name=""/>
        <dsp:cNvSpPr/>
      </dsp:nvSpPr>
      <dsp:spPr>
        <a:xfrm>
          <a:off x="2671832" y="497553"/>
          <a:ext cx="2467425" cy="13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solidFill>
                <a:schemeClr val="accent2">
                  <a:lumMod val="50000"/>
                </a:schemeClr>
              </a:solidFill>
            </a:rPr>
            <a:t>Zúčtování</a:t>
          </a:r>
          <a:endParaRPr lang="cs-CZ" sz="3100" kern="1200" dirty="0">
            <a:solidFill>
              <a:schemeClr val="accent2">
                <a:lumMod val="50000"/>
              </a:schemeClr>
            </a:solidFill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solidFill>
                <a:schemeClr val="accent2">
                  <a:lumMod val="50000"/>
                </a:schemeClr>
              </a:solidFill>
            </a:rPr>
            <a:t>45x/ 55x</a:t>
          </a:r>
          <a:endParaRPr lang="cs-CZ" sz="31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671832" y="497553"/>
        <a:ext cx="2467425" cy="1302608"/>
      </dsp:txXfrm>
    </dsp:sp>
    <dsp:sp modelId="{FD1B51B7-D9E2-4F60-8827-3A1F929C21EA}">
      <dsp:nvSpPr>
        <dsp:cNvPr id="0" name=""/>
        <dsp:cNvSpPr/>
      </dsp:nvSpPr>
      <dsp:spPr>
        <a:xfrm>
          <a:off x="939600" y="14762"/>
          <a:ext cx="575721" cy="575721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251A0-FA2E-4AB1-AF1E-15319FABE7CE}">
      <dsp:nvSpPr>
        <dsp:cNvPr id="0" name=""/>
        <dsp:cNvSpPr/>
      </dsp:nvSpPr>
      <dsp:spPr>
        <a:xfrm>
          <a:off x="3784340" y="221805"/>
          <a:ext cx="541855" cy="185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41E91-C373-460B-9A5F-2706787D0BAB}">
      <dsp:nvSpPr>
        <dsp:cNvPr id="0" name=""/>
        <dsp:cNvSpPr/>
      </dsp:nvSpPr>
      <dsp:spPr>
        <a:xfrm>
          <a:off x="2717563" y="500339"/>
          <a:ext cx="338" cy="1244116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582" y="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46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582" y="943046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7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7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96134" y="97309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466158" y="26094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453097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87593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xmlns="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2" y="1127834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154953" y="3363516"/>
            <a:ext cx="8825659" cy="1131093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upec obrázk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ál 1Zástupný symbol pro obrázek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iál 1Zástupný symbol pro obrázek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1" name="Piál 1Zástupný symbol pro obrázek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á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cs-CZ" smtClean="0"/>
              <a:pPr/>
              <a:t>26.3.2018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jamu.cz/auth/mail/mail_posli?to=19841@post.jam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14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6000" dirty="0">
                <a:solidFill>
                  <a:srgbClr val="EBEBEB"/>
                </a:solidFill>
                <a:latin typeface="Century Gothic"/>
              </a:rPr>
              <a:t>Ú</a:t>
            </a:r>
            <a:r>
              <a:rPr lang="cs-CZ" sz="60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četnictví II </a:t>
            </a:r>
            <a:r>
              <a:rPr lang="cs-CZ" sz="6000" dirty="0">
                <a:solidFill>
                  <a:srgbClr val="EBEBEB"/>
                </a:solidFill>
                <a:latin typeface="Century Gothic"/>
              </a:rPr>
              <a:t>|LÉTO 2018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5165" y="4841548"/>
            <a:ext cx="8825658" cy="861420"/>
          </a:xfrm>
        </p:spPr>
        <p:txBody>
          <a:bodyPr/>
          <a:lstStyle/>
          <a:p>
            <a:r>
              <a:rPr lang="cs-CZ" b="0" i="0" dirty="0">
                <a:solidFill>
                  <a:srgbClr val="F5A408"/>
                </a:solidFill>
              </a:rPr>
              <a:t>Ing. Lukáš </a:t>
            </a:r>
            <a:r>
              <a:rPr lang="cs-CZ" b="0" i="0" dirty="0" err="1">
                <a:solidFill>
                  <a:srgbClr val="F5A408"/>
                </a:solidFill>
              </a:rPr>
              <a:t>schőn</a:t>
            </a:r>
            <a:r>
              <a:rPr lang="cs-CZ" b="0" i="0" dirty="0">
                <a:solidFill>
                  <a:srgbClr val="F5A408"/>
                </a:solidFill>
              </a:rPr>
              <a:t>, ACCA  </a:t>
            </a:r>
            <a:r>
              <a:rPr lang="cs-CZ" dirty="0">
                <a:solidFill>
                  <a:srgbClr val="F5A408"/>
                </a:solidFill>
              </a:rPr>
              <a:t>| </a:t>
            </a:r>
            <a:r>
              <a:rPr lang="cs-CZ" dirty="0">
                <a:solidFill>
                  <a:srgbClr val="F5A408"/>
                </a:solidFill>
                <a:hlinkClick r:id="rId2"/>
              </a:rPr>
              <a:t>19841@post.jamu.cz </a:t>
            </a:r>
            <a:r>
              <a:rPr lang="cs-CZ" dirty="0">
                <a:solidFill>
                  <a:srgbClr val="F5A408"/>
                </a:solidFill>
              </a:rPr>
              <a:t>|  777 209 466</a:t>
            </a:r>
            <a:endParaRPr lang="cs-CZ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r>
              <a:rPr lang="cs-CZ" dirty="0" smtClean="0"/>
              <a:t>Opravné položky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14985"/>
          </a:xfrm>
        </p:spPr>
        <p:txBody>
          <a:bodyPr>
            <a:noAutofit/>
          </a:bodyPr>
          <a:lstStyle/>
          <a:p>
            <a:r>
              <a:rPr lang="cs-CZ" dirty="0" smtClean="0"/>
              <a:t>Opravné položky umožňují promítnout do účetnictví očekávané snížení hodnoty </a:t>
            </a:r>
            <a:r>
              <a:rPr lang="cs-CZ" dirty="0" smtClean="0"/>
              <a:t>majetku podniku </a:t>
            </a:r>
            <a:r>
              <a:rPr lang="cs-CZ" dirty="0" smtClean="0"/>
              <a:t>tak, aby jeho ocenění lépe odpovídalo věrnému a </a:t>
            </a:r>
            <a:r>
              <a:rPr lang="cs-CZ" dirty="0" smtClean="0"/>
              <a:t>pravdivému zobrazení </a:t>
            </a:r>
            <a:r>
              <a:rPr lang="cs-CZ" dirty="0" smtClean="0"/>
              <a:t>skutečnosti. </a:t>
            </a:r>
            <a:endParaRPr lang="cs-CZ" dirty="0" smtClean="0"/>
          </a:p>
          <a:p>
            <a:r>
              <a:rPr lang="cs-CZ" dirty="0" smtClean="0"/>
              <a:t>Vytvářejí </a:t>
            </a:r>
            <a:r>
              <a:rPr lang="cs-CZ" dirty="0" smtClean="0"/>
              <a:t>se při uzavírání účetních knih jen v případech, kdy </a:t>
            </a:r>
            <a:r>
              <a:rPr lang="cs-CZ" dirty="0" smtClean="0"/>
              <a:t>snížení hodnoty </a:t>
            </a:r>
            <a:r>
              <a:rPr lang="cs-CZ" dirty="0" smtClean="0"/>
              <a:t>konkrétního aktiva není trvalého charakteru, a převádějí se z roku na rok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U dlouhodobého majetku, jehož užitná hodnota se průběžně snižuje opotřebením </a:t>
            </a:r>
            <a:r>
              <a:rPr lang="cs-CZ" dirty="0" smtClean="0"/>
              <a:t>(odpisy</a:t>
            </a:r>
            <a:r>
              <a:rPr lang="cs-CZ" dirty="0" smtClean="0"/>
              <a:t>) se vytvoří opravná položka v případech, kdy byla při inventarizaci zjištěna </a:t>
            </a:r>
            <a:r>
              <a:rPr lang="cs-CZ" dirty="0" smtClean="0"/>
              <a:t>výrazně nižší </a:t>
            </a:r>
            <a:r>
              <a:rPr lang="cs-CZ" dirty="0" smtClean="0"/>
              <a:t>hodnota majetku, než je jeho účetní hodnota po odečtení oprávek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Daňové zákony nepovažují opravné položky za výdaje nutné k dosažení, zajištění a </a:t>
            </a:r>
            <a:r>
              <a:rPr lang="cs-CZ" dirty="0" smtClean="0"/>
              <a:t>udržení příjmů. </a:t>
            </a:r>
            <a:r>
              <a:rPr lang="cs-CZ" dirty="0" smtClean="0"/>
              <a:t>Výjimkou jsou opravné položky k pohledávkám za dlužníky v konkurzním a </a:t>
            </a:r>
            <a:r>
              <a:rPr lang="cs-CZ" dirty="0" smtClean="0"/>
              <a:t>vyrovnávacím řízení </a:t>
            </a:r>
            <a:r>
              <a:rPr lang="cs-CZ" dirty="0" smtClean="0"/>
              <a:t>a k nepromlčeným </a:t>
            </a:r>
            <a:r>
              <a:rPr lang="cs-CZ" dirty="0" smtClean="0"/>
              <a:t>pohledávkám.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84522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Spotřební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r>
              <a:rPr lang="cs-CZ" dirty="0"/>
              <a:t>Rovněž spotřební daně jsou harmonizovány s příslušnými směrnicemi.</a:t>
            </a:r>
          </a:p>
          <a:p>
            <a:r>
              <a:rPr lang="cs-CZ" dirty="0"/>
              <a:t>Těmito daněmi zatěžuje stát záměrně spotřebu určité skupiny zboží a tím získává do státní pokladny nezanedbatelnou část příjmů. </a:t>
            </a:r>
          </a:p>
          <a:p>
            <a:r>
              <a:rPr lang="cs-CZ" dirty="0"/>
              <a:t>Spotřební daně jsou přirážkou k ceně, vypočtenou podle sazby stanovené zákonem (Spotřební daň se započítává do základu pro výpočet DPH).</a:t>
            </a:r>
          </a:p>
          <a:p>
            <a:r>
              <a:rPr lang="cs-CZ" dirty="0"/>
              <a:t>Plátcem daně jsou výrobci, dovozci nebo vývozci vybraných výrobků, poplatníkem je opět konečný spotřebitel.</a:t>
            </a:r>
          </a:p>
          <a:p>
            <a:r>
              <a:rPr lang="cs-CZ" dirty="0"/>
              <a:t>Spotřebním daním podléhají minerální oleje, líh, pivo, víno a tabákové výrobky. </a:t>
            </a:r>
          </a:p>
          <a:p>
            <a:r>
              <a:rPr lang="cs-CZ" dirty="0"/>
              <a:t>Daně jsou stanoveny pevnými sazbami (s výjimkou cigaret, kde jsou tvořeny kombinací pevné sazby a procentuální částky z konečné maloobchodní ceny). </a:t>
            </a:r>
          </a:p>
        </p:txBody>
      </p:sp>
    </p:spTree>
    <p:extLst>
      <p:ext uri="{BB962C8B-B14F-4D97-AF65-F5344CB8AC3E}">
        <p14:creationId xmlns:p14="http://schemas.microsoft.com/office/powerpoint/2010/main" xmlns="" val="425834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 smtClean="0"/>
              <a:t>Peněžní prostředky 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2" y="1657884"/>
            <a:ext cx="9287394" cy="47473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Pokladna (21x)</a:t>
            </a:r>
            <a:endParaRPr lang="cs-CZ" u="sng" dirty="0"/>
          </a:p>
          <a:p>
            <a:r>
              <a:rPr lang="cs-CZ" dirty="0" smtClean="0"/>
              <a:t>Hotovostní platební styk se realizuje v pokladně </a:t>
            </a:r>
            <a:r>
              <a:rPr lang="cs-CZ" dirty="0" smtClean="0"/>
              <a:t>podniku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Za hotovost </a:t>
            </a:r>
            <a:r>
              <a:rPr lang="cs-CZ" dirty="0" smtClean="0"/>
              <a:t>se považují </a:t>
            </a:r>
            <a:r>
              <a:rPr lang="cs-CZ" dirty="0" smtClean="0"/>
              <a:t>i ceniny, které mají zejména podobu poštovních známek, kolků, </a:t>
            </a:r>
            <a:r>
              <a:rPr lang="cs-CZ" dirty="0" smtClean="0"/>
              <a:t>dálničních známek</a:t>
            </a:r>
            <a:r>
              <a:rPr lang="cs-CZ" dirty="0" smtClean="0"/>
              <a:t>, karet na pohonné hmoty, telefonních karet nebo stravenek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Podnik si </a:t>
            </a:r>
            <a:r>
              <a:rPr lang="cs-CZ" dirty="0" smtClean="0"/>
              <a:t>obvykle stanoví </a:t>
            </a:r>
            <a:r>
              <a:rPr lang="cs-CZ" dirty="0" smtClean="0"/>
              <a:t>ve vnitřní směrnici pokladní limit, tj. maximálně přípustnou výši </a:t>
            </a:r>
            <a:r>
              <a:rPr lang="cs-CZ" dirty="0" smtClean="0"/>
              <a:t>peněžních prostředků </a:t>
            </a:r>
            <a:r>
              <a:rPr lang="cs-CZ" dirty="0" smtClean="0"/>
              <a:t>v pokladně, který by neměl být z bezpečnostních důvodů překročen. </a:t>
            </a:r>
            <a:endParaRPr lang="cs-CZ" dirty="0" smtClean="0"/>
          </a:p>
          <a:p>
            <a:r>
              <a:rPr lang="cs-CZ" dirty="0" smtClean="0"/>
              <a:t>Zápisy o </a:t>
            </a:r>
            <a:r>
              <a:rPr lang="cs-CZ" dirty="0" smtClean="0"/>
              <a:t>příjmu </a:t>
            </a:r>
            <a:r>
              <a:rPr lang="cs-CZ" dirty="0" smtClean="0"/>
              <a:t>a </a:t>
            </a:r>
            <a:r>
              <a:rPr lang="cs-CZ" dirty="0" smtClean="0"/>
              <a:t>výdeji peněz na účtu </a:t>
            </a:r>
            <a:r>
              <a:rPr lang="cs-CZ" dirty="0" smtClean="0"/>
              <a:t>Pokladna jsou prováděny na </a:t>
            </a:r>
            <a:r>
              <a:rPr lang="cs-CZ" dirty="0" smtClean="0"/>
              <a:t>základě </a:t>
            </a:r>
            <a:r>
              <a:rPr lang="cs-CZ" dirty="0" smtClean="0"/>
              <a:t>příjmových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výdajových pokladních </a:t>
            </a:r>
            <a:r>
              <a:rPr lang="cs-CZ" dirty="0" smtClean="0"/>
              <a:t>dokladů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Inventarizace</a:t>
            </a:r>
            <a:endParaRPr lang="cs-CZ" u="sng" dirty="0"/>
          </a:p>
          <a:p>
            <a:r>
              <a:rPr lang="cs-CZ" dirty="0" smtClean="0"/>
              <a:t>Nejméně jednou za rok musí být provedena inventarizace pokladny a vypořádány</a:t>
            </a:r>
          </a:p>
          <a:p>
            <a:r>
              <a:rPr lang="cs-CZ" dirty="0" smtClean="0"/>
              <a:t>inventarizační rozdíly:</a:t>
            </a:r>
          </a:p>
          <a:p>
            <a:pPr lvl="1"/>
            <a:r>
              <a:rPr lang="cs-CZ" sz="1500" dirty="0" smtClean="0"/>
              <a:t>přebytky </a:t>
            </a:r>
            <a:r>
              <a:rPr lang="cs-CZ" sz="1500" dirty="0" smtClean="0"/>
              <a:t>se vyúčtují jako ostatní finanční výnosy (v účtové skupině 66 – </a:t>
            </a:r>
            <a:r>
              <a:rPr lang="cs-CZ" sz="1500" dirty="0" smtClean="0"/>
              <a:t>Finanční výnosy),</a:t>
            </a:r>
          </a:p>
          <a:p>
            <a:pPr lvl="1"/>
            <a:r>
              <a:rPr lang="cs-CZ" sz="1500" dirty="0" smtClean="0"/>
              <a:t>manka </a:t>
            </a:r>
            <a:r>
              <a:rPr lang="cs-CZ" sz="1500" dirty="0" smtClean="0"/>
              <a:t>se vyúčtují jako manka škody na finančním </a:t>
            </a:r>
            <a:r>
              <a:rPr lang="cs-CZ" sz="1500" dirty="0" smtClean="0"/>
              <a:t>majetku (v </a:t>
            </a:r>
            <a:r>
              <a:rPr lang="cs-CZ" sz="1500" dirty="0" smtClean="0"/>
              <a:t>účtové skupině 56 – Finanční náklady). 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xmlns="" val="269325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 smtClean="0"/>
              <a:t>Peněžní prostředky II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2" y="1657884"/>
            <a:ext cx="9287394" cy="4747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Bankovní účty (22x)</a:t>
            </a:r>
            <a:endParaRPr lang="cs-CZ" u="sng" dirty="0"/>
          </a:p>
          <a:p>
            <a:r>
              <a:rPr lang="cs-CZ" dirty="0" smtClean="0"/>
              <a:t>O stavu peněz a provedených pohybech na bankovním účtu informuje banka formou </a:t>
            </a:r>
            <a:r>
              <a:rPr lang="cs-CZ" dirty="0" smtClean="0"/>
              <a:t>výpisu z </a:t>
            </a:r>
            <a:r>
              <a:rPr lang="cs-CZ" dirty="0" smtClean="0"/>
              <a:t>účtu, který je současně podkladem pro zaznamenání příslušné bankovní </a:t>
            </a:r>
            <a:r>
              <a:rPr lang="cs-CZ" dirty="0" smtClean="0"/>
              <a:t>operace v </a:t>
            </a:r>
            <a:r>
              <a:rPr lang="cs-CZ" dirty="0" smtClean="0"/>
              <a:t>účetnictví podniku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Vzhledem k tomu, že mezi uskutečněným vkladem či výběrem peněz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doručením bankovního </a:t>
            </a:r>
            <a:r>
              <a:rPr lang="cs-CZ" dirty="0" smtClean="0"/>
              <a:t>výpisu existuje určitý časový posun, používá se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 smtClean="0"/>
              <a:t>překlenutí tohoto </a:t>
            </a:r>
            <a:r>
              <a:rPr lang="cs-CZ" dirty="0" smtClean="0"/>
              <a:t>časového nesouladu </a:t>
            </a:r>
            <a:r>
              <a:rPr lang="cs-CZ" dirty="0" smtClean="0"/>
              <a:t>účet Peníze na cestě.</a:t>
            </a:r>
            <a:endParaRPr lang="cs-CZ" dirty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Bankovní úvěry (23x krátkodobý; 46x </a:t>
            </a:r>
            <a:r>
              <a:rPr lang="cs-CZ" u="sng" dirty="0" err="1" smtClean="0"/>
              <a:t>dlouhodbý</a:t>
            </a:r>
            <a:r>
              <a:rPr lang="cs-CZ" u="sng" dirty="0" smtClean="0"/>
              <a:t>)</a:t>
            </a:r>
            <a:endParaRPr lang="cs-CZ" u="sng" dirty="0"/>
          </a:p>
          <a:p>
            <a:r>
              <a:rPr lang="cs-CZ" dirty="0" smtClean="0"/>
              <a:t>O poskytnutí bankovního úvěru se účtuje jako o </a:t>
            </a:r>
            <a:r>
              <a:rPr lang="cs-CZ" smtClean="0"/>
              <a:t>zvýšení </a:t>
            </a:r>
            <a:r>
              <a:rPr lang="cs-CZ" smtClean="0"/>
              <a:t>závazků </a:t>
            </a:r>
            <a:br>
              <a:rPr lang="cs-CZ" smtClean="0"/>
            </a:br>
            <a:r>
              <a:rPr lang="cs-CZ" smtClean="0"/>
              <a:t>a </a:t>
            </a:r>
            <a:r>
              <a:rPr lang="cs-CZ" dirty="0" smtClean="0"/>
              <a:t>souvztažně jako o zvýšení peněz na běžném </a:t>
            </a:r>
            <a:r>
              <a:rPr lang="cs-CZ" smtClean="0"/>
              <a:t>bankovním </a:t>
            </a:r>
            <a:r>
              <a:rPr lang="cs-CZ" smtClean="0"/>
              <a:t>účtu.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xmlns="" val="2693258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89E8D6A0-ACDF-43F8-B2E3-FCF20E100B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D17732C0-5A6F-48C3-AD0A-7E3A820BACAE}"/>
              </a:ext>
            </a:extLst>
          </p:cNvPr>
          <p:cNvSpPr txBox="1"/>
          <p:nvPr/>
        </p:nvSpPr>
        <p:spPr>
          <a:xfrm>
            <a:off x="4314825" y="6057900"/>
            <a:ext cx="356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pozornost!!!!!</a:t>
            </a:r>
          </a:p>
        </p:txBody>
      </p:sp>
    </p:spTree>
    <p:extLst>
      <p:ext uri="{BB962C8B-B14F-4D97-AF65-F5344CB8AC3E}">
        <p14:creationId xmlns:p14="http://schemas.microsoft.com/office/powerpoint/2010/main" xmlns="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b="1" dirty="0"/>
              <a:t>D60529I Účetnictví</a:t>
            </a:r>
            <a:br>
              <a:rPr lang="cs-CZ" b="1" dirty="0"/>
            </a:br>
            <a:endParaRPr lang="cs-CZ" sz="4200" b="0" i="0" dirty="0">
              <a:solidFill>
                <a:srgbClr val="EBEBEB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59179" y="1788696"/>
            <a:ext cx="5791655" cy="4467642"/>
          </a:xfrm>
        </p:spPr>
        <p:txBody>
          <a:bodyPr>
            <a:normAutofit/>
          </a:bodyPr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HF JAMU 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Přednášky: Po 16:50 – 18:20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Hudební manažerství (program HF, B-HUDUM)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Požadavky: 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účast minimálně 70%; 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účast na dílčích písemných testech.</a:t>
            </a:r>
            <a:endParaRPr lang="cs-CZ" sz="1800" dirty="0"/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Hodnocení: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30% průběžný písemný test;</a:t>
            </a:r>
          </a:p>
          <a:p>
            <a:pPr marL="747522" lvl="1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70% závěrečný písemný test + ústní zkouška.</a:t>
            </a:r>
          </a:p>
        </p:txBody>
      </p:sp>
    </p:spTree>
    <p:extLst>
      <p:ext uri="{BB962C8B-B14F-4D97-AF65-F5344CB8AC3E}">
        <p14:creationId xmlns:p14="http://schemas.microsoft.com/office/powerpoint/2010/main" xmlns="" val="115667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Povinné materiály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6459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Kritéria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Průběžný test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Závěrečný </a:t>
            </a: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test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Ústní zkouška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dirty="0">
              <a:latin typeface="Century Gothic"/>
            </a:endParaRP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A;    90% - 100%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cs-CZ" dirty="0">
                <a:latin typeface="Century Gothic"/>
              </a:rPr>
              <a:t>B;    80%  - 89%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>
                <a:latin typeface="Century Gothic"/>
              </a:rPr>
              <a:t>C;</a:t>
            </a:r>
            <a:r>
              <a:rPr lang="cs-CZ" dirty="0"/>
              <a:t>    70%  - 79%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D;</a:t>
            </a:r>
            <a:r>
              <a:rPr lang="cs-CZ" dirty="0"/>
              <a:t>    60%  - 69%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sz="1800" b="0" i="0" dirty="0">
                <a:solidFill>
                  <a:schemeClr val="tx1"/>
                </a:solidFill>
                <a:latin typeface="Century Gothic"/>
              </a:rPr>
              <a:t>E;</a:t>
            </a:r>
            <a:r>
              <a:rPr lang="cs-CZ" dirty="0"/>
              <a:t>     50%  - 59%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cs-CZ" dirty="0"/>
              <a:t>F;     0% - 49%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sz="1800" b="0" i="0" dirty="0">
              <a:solidFill>
                <a:schemeClr val="tx1"/>
              </a:solidFill>
              <a:latin typeface="Century Gothic"/>
            </a:endParaRPr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xmlns="" id="{4E458415-0DB8-460B-A527-FDEB3F0EC91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654675" y="2055813"/>
          <a:ext cx="4395788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67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Plán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625989"/>
              </p:ext>
            </p:extLst>
          </p:nvPr>
        </p:nvGraphicFramePr>
        <p:xfrm>
          <a:off x="1103312" y="1579399"/>
          <a:ext cx="9768820" cy="403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2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7803">
                  <a:extLst>
                    <a:ext uri="{9D8B030D-6E8A-4147-A177-3AD203B41FA5}">
                      <a16:colId xmlns:a16="http://schemas.microsoft.com/office/drawing/2014/main" xmlns="" val="1276658859"/>
                    </a:ext>
                  </a:extLst>
                </a:gridCol>
                <a:gridCol w="63358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oblast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26.2.2018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Daně v účetnictví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2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12.3.2018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1" baseline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Zrušeno bez náhrady</a:t>
                      </a:r>
                      <a:endParaRPr lang="cs-CZ" sz="1400" b="0" i="1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27.3.2018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Zásoby; Rezervy, opravné položky, peněžní prostředky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4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9.4.2018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Průběžný test - 30% hodnocení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23.4.2018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závěrka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Týden 6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7.5.2018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Rozpočetnictví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214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078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Účtování o zásobách 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r>
              <a:rPr lang="cs-CZ" dirty="0" smtClean="0"/>
              <a:t>Zásoby </a:t>
            </a:r>
            <a:r>
              <a:rPr lang="cs-CZ" dirty="0" smtClean="0"/>
              <a:t>tvoří součást oběžných aktiv podniku a představují jejich nejméně likvidní složku.</a:t>
            </a:r>
          </a:p>
          <a:p>
            <a:r>
              <a:rPr lang="cs-CZ" dirty="0" smtClean="0"/>
              <a:t>Podnik by jich měl držet pouze tolik, kolik jich nezbytně potřebuje k uskutečnění </a:t>
            </a:r>
            <a:r>
              <a:rPr lang="cs-CZ" dirty="0" smtClean="0"/>
              <a:t>svých hospodářských </a:t>
            </a:r>
            <a:r>
              <a:rPr lang="cs-CZ" dirty="0" smtClean="0"/>
              <a:t>aktivit. Nadměrné množství zásob váže finanční prostředky a </a:t>
            </a:r>
            <a:r>
              <a:rPr lang="cs-CZ" dirty="0" smtClean="0"/>
              <a:t>podniku vznikají </a:t>
            </a:r>
            <a:r>
              <a:rPr lang="cs-CZ" dirty="0" smtClean="0"/>
              <a:t>navíc náklady spojené s jejich skladováním</a:t>
            </a:r>
            <a:r>
              <a:rPr lang="cs-CZ" dirty="0" smtClean="0"/>
              <a:t>.</a:t>
            </a:r>
          </a:p>
          <a:p>
            <a:r>
              <a:rPr lang="cs-CZ" dirty="0" smtClean="0"/>
              <a:t>Směrná účtová osnova zařazuje zásoby do účtové třídy 1 – Zásoby a člení je </a:t>
            </a:r>
            <a:r>
              <a:rPr lang="cs-CZ" dirty="0" smtClean="0"/>
              <a:t>do následujících </a:t>
            </a:r>
            <a:r>
              <a:rPr lang="cs-CZ" dirty="0" smtClean="0"/>
              <a:t>účtových skupin:</a:t>
            </a:r>
          </a:p>
          <a:p>
            <a:pPr lvl="1"/>
            <a:r>
              <a:rPr lang="cs-CZ" dirty="0" smtClean="0"/>
              <a:t>11 – Materiál</a:t>
            </a:r>
          </a:p>
          <a:p>
            <a:pPr lvl="1"/>
            <a:r>
              <a:rPr lang="cs-CZ" dirty="0" smtClean="0"/>
              <a:t>12 – Zásoby vlastní výroby</a:t>
            </a:r>
          </a:p>
          <a:p>
            <a:pPr lvl="1"/>
            <a:r>
              <a:rPr lang="cs-CZ" dirty="0" smtClean="0"/>
              <a:t>13 – Zboží</a:t>
            </a:r>
          </a:p>
          <a:p>
            <a:pPr lvl="1"/>
            <a:r>
              <a:rPr lang="cs-CZ" dirty="0" smtClean="0"/>
              <a:t>19 – Opravné položky k zásobám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22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Účtování o zásobách II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r>
              <a:rPr lang="cs-CZ" dirty="0" smtClean="0"/>
              <a:t>Obecně si k evidenci zásob mohou podniky zvolit jeden ze dvou způsobů </a:t>
            </a:r>
            <a:r>
              <a:rPr lang="cs-CZ" dirty="0" smtClean="0"/>
              <a:t>účtování o zásobách; A nebo B</a:t>
            </a:r>
          </a:p>
          <a:p>
            <a:r>
              <a:rPr lang="cs-CZ" dirty="0" smtClean="0"/>
              <a:t>Způsob A – účtování přes příjemky na sklad a výdejky ze skladu</a:t>
            </a:r>
          </a:p>
          <a:p>
            <a:r>
              <a:rPr lang="cs-CZ" dirty="0" smtClean="0"/>
              <a:t>Způsob B – pořízení zásob se účtuje </a:t>
            </a:r>
            <a:r>
              <a:rPr lang="cs-CZ" dirty="0" smtClean="0"/>
              <a:t>přímo </a:t>
            </a:r>
            <a:r>
              <a:rPr lang="cs-CZ" dirty="0" smtClean="0"/>
              <a:t>do spotřeby </a:t>
            </a:r>
            <a:r>
              <a:rPr lang="cs-CZ" dirty="0" smtClean="0"/>
              <a:t>(na vrub nákladových účtů) již v okamžiku pořízení</a:t>
            </a:r>
            <a:r>
              <a:rPr lang="cs-CZ" dirty="0" smtClean="0"/>
              <a:t>. </a:t>
            </a:r>
            <a:r>
              <a:rPr lang="cs-CZ" dirty="0" smtClean="0"/>
              <a:t>Na konci </a:t>
            </a:r>
            <a:r>
              <a:rPr lang="cs-CZ" dirty="0" smtClean="0"/>
              <a:t>účetního období </a:t>
            </a:r>
            <a:r>
              <a:rPr lang="cs-CZ" dirty="0" smtClean="0"/>
              <a:t>se zjistí inventarizací skutečný stav </a:t>
            </a:r>
            <a:r>
              <a:rPr lang="cs-CZ" dirty="0" smtClean="0"/>
              <a:t>zásob.</a:t>
            </a:r>
          </a:p>
          <a:p>
            <a:r>
              <a:rPr lang="cs-CZ" dirty="0" smtClean="0"/>
              <a:t>U obou způsobů účtování musí být minimálně jedenkrát ročně provedena inventarizace zásob. Veškerá </a:t>
            </a:r>
            <a:r>
              <a:rPr lang="cs-CZ" dirty="0" smtClean="0"/>
              <a:t>manka nebo škody musí být projednány inventarizační </a:t>
            </a:r>
            <a:r>
              <a:rPr lang="cs-CZ" dirty="0" smtClean="0"/>
              <a:t>komisí (nedaňový náklad). Zjistí-li naopak </a:t>
            </a:r>
            <a:r>
              <a:rPr lang="cs-CZ" dirty="0" smtClean="0"/>
              <a:t>inventarizace přebytek zásoby (skutečný stav zásob je vyšší než účetní), </a:t>
            </a:r>
            <a:r>
              <a:rPr lang="cs-CZ" dirty="0" smtClean="0"/>
              <a:t>bude zaúčtován </a:t>
            </a:r>
            <a:r>
              <a:rPr lang="cs-CZ" dirty="0" smtClean="0"/>
              <a:t>jako ostatní provozní výnosy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22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Rezervy a opravné položky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8"/>
            <a:ext cx="9079322" cy="4123392"/>
          </a:xfrm>
        </p:spPr>
        <p:txBody>
          <a:bodyPr>
            <a:noAutofit/>
          </a:bodyPr>
          <a:lstStyle/>
          <a:p>
            <a:r>
              <a:rPr lang="cs-CZ" dirty="0" smtClean="0"/>
              <a:t>Rezervy a opravné položky umožňují podnikatelům zohlednit budoucí rizika, ztráty </a:t>
            </a:r>
            <a:r>
              <a:rPr lang="cs-CZ" dirty="0" smtClean="0"/>
              <a:t>a znehodnocení </a:t>
            </a:r>
            <a:r>
              <a:rPr lang="cs-CZ" dirty="0" smtClean="0"/>
              <a:t>plynoucí z </a:t>
            </a:r>
            <a:r>
              <a:rPr lang="cs-CZ" dirty="0" smtClean="0"/>
              <a:t>podnikání. </a:t>
            </a:r>
          </a:p>
          <a:p>
            <a:r>
              <a:rPr lang="cs-CZ" dirty="0" smtClean="0"/>
              <a:t>Jsou důsledkem </a:t>
            </a:r>
            <a:r>
              <a:rPr lang="cs-CZ" dirty="0" smtClean="0"/>
              <a:t>obecně uznávané účetní zásady opatrnosti a zreálňují ocenění majetku </a:t>
            </a:r>
            <a:r>
              <a:rPr lang="cs-CZ" dirty="0" smtClean="0"/>
              <a:t>obchodní společnosti </a:t>
            </a:r>
            <a:r>
              <a:rPr lang="cs-CZ" dirty="0" smtClean="0"/>
              <a:t>(podle principu věrného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pravdivého zobrazení skutečnosti v účetnictví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Jejich </a:t>
            </a:r>
            <a:r>
              <a:rPr lang="cs-CZ" dirty="0" smtClean="0"/>
              <a:t>oprávněnost a výši posuzuje inventarizace prováděná na konci účetního </a:t>
            </a:r>
            <a:r>
              <a:rPr lang="cs-CZ" dirty="0" smtClean="0"/>
              <a:t>období. </a:t>
            </a:r>
          </a:p>
          <a:p>
            <a:r>
              <a:rPr lang="cs-CZ" dirty="0" smtClean="0"/>
              <a:t>Rezervy </a:t>
            </a:r>
            <a:r>
              <a:rPr lang="cs-CZ" dirty="0" smtClean="0"/>
              <a:t>i opravné položky představují pasiva podniku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nesmějí mít aktivní zůstatek.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xmlns="" val="355548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r>
              <a:rPr lang="cs-CZ" dirty="0" smtClean="0"/>
              <a:t>Rezervy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3" y="1559561"/>
            <a:ext cx="9609161" cy="4678869"/>
          </a:xfrm>
        </p:spPr>
        <p:txBody>
          <a:bodyPr>
            <a:noAutofit/>
          </a:bodyPr>
          <a:lstStyle/>
          <a:p>
            <a:r>
              <a:rPr lang="cs-CZ" dirty="0" smtClean="0"/>
              <a:t>Rezervy jsou určeny jednak na přesně vymezené (jisté nebo pravděpodobné) </a:t>
            </a:r>
            <a:r>
              <a:rPr lang="cs-CZ" dirty="0" smtClean="0"/>
              <a:t>budoucí závazky </a:t>
            </a:r>
            <a:r>
              <a:rPr lang="cs-CZ" dirty="0" smtClean="0"/>
              <a:t>(výdaje) jako jsou např. závazky související s úhradou daní, se </a:t>
            </a:r>
            <a:r>
              <a:rPr lang="cs-CZ" dirty="0" smtClean="0"/>
              <a:t>zajištěním garančních oprav ap</a:t>
            </a:r>
            <a:r>
              <a:rPr lang="cs-CZ" dirty="0" smtClean="0"/>
              <a:t>. </a:t>
            </a:r>
            <a:r>
              <a:rPr lang="cs-CZ" dirty="0" smtClean="0"/>
              <a:t>a jednak </a:t>
            </a:r>
            <a:r>
              <a:rPr lang="cs-CZ" dirty="0" smtClean="0"/>
              <a:t>na případná (očekávaná) rizika či ztráty plynoucí z podnikání (např. na </a:t>
            </a:r>
            <a:r>
              <a:rPr lang="cs-CZ" dirty="0" smtClean="0"/>
              <a:t>ztráty způsobené </a:t>
            </a:r>
            <a:r>
              <a:rPr lang="cs-CZ" dirty="0" smtClean="0"/>
              <a:t>nepříznivým </a:t>
            </a:r>
            <a:r>
              <a:rPr lang="cs-CZ" dirty="0" smtClean="0"/>
              <a:t> verdiktem soudu).</a:t>
            </a:r>
          </a:p>
          <a:p>
            <a:r>
              <a:rPr lang="cs-CZ" sz="1800" dirty="0" smtClean="0"/>
              <a:t>Tvorba </a:t>
            </a:r>
            <a:r>
              <a:rPr lang="cs-CZ" sz="1800" dirty="0" smtClean="0"/>
              <a:t>a zúčtování </a:t>
            </a:r>
            <a:r>
              <a:rPr lang="cs-CZ" sz="1800" dirty="0" smtClean="0"/>
              <a:t>rezerv</a:t>
            </a:r>
          </a:p>
          <a:p>
            <a:endParaRPr lang="cs-CZ" sz="1800" dirty="0" smtClean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27656B8-2E5D-4A9C-B0BD-6495BEB015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014375557"/>
              </p:ext>
            </p:extLst>
          </p:nvPr>
        </p:nvGraphicFramePr>
        <p:xfrm>
          <a:off x="3075231" y="3885899"/>
          <a:ext cx="5435126" cy="1856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80046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Základní informace o akademickém kurzu</Template>
  <TotalTime>0</TotalTime>
  <Words>919</Words>
  <Application>Microsoft Office PowerPoint</Application>
  <PresentationFormat>Vlastní</PresentationFormat>
  <Paragraphs>117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Ion</vt:lpstr>
      <vt:lpstr>Účetnictví II |LÉTO 2018</vt:lpstr>
      <vt:lpstr>D60529I Účetnictví </vt:lpstr>
      <vt:lpstr>Povinné materiály</vt:lpstr>
      <vt:lpstr>Kritéria hodnocení</vt:lpstr>
      <vt:lpstr>Plán</vt:lpstr>
      <vt:lpstr>Účtování o zásobách I</vt:lpstr>
      <vt:lpstr>Účtování o zásobách II</vt:lpstr>
      <vt:lpstr>Rezervy a opravné položky</vt:lpstr>
      <vt:lpstr>Rezervy</vt:lpstr>
      <vt:lpstr>Opravné položky</vt:lpstr>
      <vt:lpstr>Spotřební daně</vt:lpstr>
      <vt:lpstr>Peněžní prostředky I</vt:lpstr>
      <vt:lpstr>Peněžní prostředky II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2017-06-20T06:35:14Z</dcterms:created>
  <dcterms:modified xsi:type="dcterms:W3CDTF">2018-03-26T20:00:51Z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