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112CF99-0EFD-4C48-98B3-C98EEEB86D51}" type="datetimeFigureOut">
              <a:rPr lang="cs-CZ" smtClean="0"/>
              <a:t>25.4.2010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CD29480-0E00-497B-BA3D-2FAE697D3AF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CF99-0EFD-4C48-98B3-C98EEEB86D51}" type="datetimeFigureOut">
              <a:rPr lang="cs-CZ" smtClean="0"/>
              <a:t>25.4.2010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9480-0E00-497B-BA3D-2FAE697D3A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CF99-0EFD-4C48-98B3-C98EEEB86D51}" type="datetimeFigureOut">
              <a:rPr lang="cs-CZ" smtClean="0"/>
              <a:t>25.4.2010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9480-0E00-497B-BA3D-2FAE697D3A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12CF99-0EFD-4C48-98B3-C98EEEB86D51}" type="datetimeFigureOut">
              <a:rPr lang="cs-CZ" smtClean="0"/>
              <a:t>25.4.2010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D29480-0E00-497B-BA3D-2FAE697D3AF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112CF99-0EFD-4C48-98B3-C98EEEB86D51}" type="datetimeFigureOut">
              <a:rPr lang="cs-CZ" smtClean="0"/>
              <a:t>25.4.2010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CD29480-0E00-497B-BA3D-2FAE697D3AF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CF99-0EFD-4C48-98B3-C98EEEB86D51}" type="datetimeFigureOut">
              <a:rPr lang="cs-CZ" smtClean="0"/>
              <a:t>25.4.2010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9480-0E00-497B-BA3D-2FAE697D3AF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CF99-0EFD-4C48-98B3-C98EEEB86D51}" type="datetimeFigureOut">
              <a:rPr lang="cs-CZ" smtClean="0"/>
              <a:t>25.4.2010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9480-0E00-497B-BA3D-2FAE697D3AF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12CF99-0EFD-4C48-98B3-C98EEEB86D51}" type="datetimeFigureOut">
              <a:rPr lang="cs-CZ" smtClean="0"/>
              <a:t>25.4.2010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D29480-0E00-497B-BA3D-2FAE697D3AF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2CF99-0EFD-4C48-98B3-C98EEEB86D51}" type="datetimeFigureOut">
              <a:rPr lang="cs-CZ" smtClean="0"/>
              <a:t>25.4.2010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29480-0E00-497B-BA3D-2FAE697D3AF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12CF99-0EFD-4C48-98B3-C98EEEB86D51}" type="datetimeFigureOut">
              <a:rPr lang="cs-CZ" smtClean="0"/>
              <a:t>25.4.2010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D29480-0E00-497B-BA3D-2FAE697D3AF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12CF99-0EFD-4C48-98B3-C98EEEB86D51}" type="datetimeFigureOut">
              <a:rPr lang="cs-CZ" smtClean="0"/>
              <a:t>25.4.2010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D29480-0E00-497B-BA3D-2FAE697D3AF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112CF99-0EFD-4C48-98B3-C98EEEB86D51}" type="datetimeFigureOut">
              <a:rPr lang="cs-CZ" smtClean="0"/>
              <a:t>25.4.2010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D29480-0E00-497B-BA3D-2FAE697D3AF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Základy personalistiky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 Ročník – Manažerská ekonomie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plánování </a:t>
            </a:r>
            <a:r>
              <a:rPr lang="cs-CZ" b="1" i="1" dirty="0" smtClean="0"/>
              <a:t>personálních </a:t>
            </a:r>
            <a:r>
              <a:rPr lang="cs-CZ" b="1" i="1" dirty="0" smtClean="0"/>
              <a:t>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i="1" dirty="0" smtClean="0"/>
              <a:t>Personální potřeby jsou </a:t>
            </a:r>
            <a:r>
              <a:rPr lang="cs-CZ" b="1" i="1" dirty="0" smtClean="0"/>
              <a:t>:</a:t>
            </a:r>
            <a:endParaRPr lang="cs-CZ" dirty="0" smtClean="0"/>
          </a:p>
          <a:p>
            <a:r>
              <a:rPr lang="cs-CZ" b="1" dirty="0" smtClean="0"/>
              <a:t>Potřeba </a:t>
            </a:r>
            <a:r>
              <a:rPr lang="cs-CZ" b="1" dirty="0" smtClean="0"/>
              <a:t>nasazení</a:t>
            </a:r>
            <a:r>
              <a:rPr lang="cs-CZ" dirty="0" smtClean="0"/>
              <a:t> = Počet pracovníků (pracovnic), který je nutný pro plnění úloh</a:t>
            </a:r>
          </a:p>
          <a:p>
            <a:r>
              <a:rPr lang="cs-CZ" b="1" dirty="0" smtClean="0"/>
              <a:t>Rezervní </a:t>
            </a:r>
            <a:r>
              <a:rPr lang="cs-CZ" b="1" dirty="0" smtClean="0"/>
              <a:t>potřeba </a:t>
            </a:r>
            <a:r>
              <a:rPr lang="cs-CZ" dirty="0" smtClean="0"/>
              <a:t>= Doplňkový počet pracovníků, pro neustálé zajištění všech úkolů (</a:t>
            </a:r>
            <a:r>
              <a:rPr lang="cs-CZ" dirty="0" smtClean="0"/>
              <a:t>v případě </a:t>
            </a:r>
            <a:r>
              <a:rPr lang="cs-CZ" dirty="0" smtClean="0"/>
              <a:t>nemocenských, dovolených nebo jiné absence)</a:t>
            </a:r>
          </a:p>
          <a:p>
            <a:r>
              <a:rPr lang="cs-CZ" b="1" dirty="0" smtClean="0"/>
              <a:t>Požadovaný </a:t>
            </a:r>
            <a:r>
              <a:rPr lang="cs-CZ" b="1" dirty="0" smtClean="0"/>
              <a:t>stav = potřeba nasazení + rezervní potřeba</a:t>
            </a:r>
          </a:p>
          <a:p>
            <a:r>
              <a:rPr lang="cs-CZ" b="1" dirty="0" smtClean="0"/>
              <a:t>S</a:t>
            </a:r>
            <a:r>
              <a:rPr lang="cs-CZ" b="1" dirty="0" smtClean="0"/>
              <a:t>kutečný </a:t>
            </a:r>
            <a:r>
              <a:rPr lang="cs-CZ" b="1" dirty="0" smtClean="0"/>
              <a:t>stav </a:t>
            </a:r>
            <a:r>
              <a:rPr lang="cs-CZ" dirty="0" smtClean="0"/>
              <a:t>= stávající počet pracovníků</a:t>
            </a:r>
          </a:p>
          <a:p>
            <a:r>
              <a:rPr lang="cs-CZ" b="1" dirty="0" smtClean="0"/>
              <a:t>Pozitivní/negativní </a:t>
            </a:r>
            <a:r>
              <a:rPr lang="cs-CZ" b="1" dirty="0" smtClean="0"/>
              <a:t>potřeba </a:t>
            </a:r>
            <a:r>
              <a:rPr lang="cs-CZ" dirty="0" smtClean="0"/>
              <a:t>= Rozdíl mezi požadovaným stavem a skutečným stavem. Pozitivní potřeba = nedostatek pracovníků = řešení: příjem nových zaměstnanců Negativní potřeba = nadbytek pracovníků = řešení: propouštění</a:t>
            </a:r>
          </a:p>
          <a:p>
            <a:r>
              <a:rPr lang="cs-CZ" b="1" dirty="0" smtClean="0"/>
              <a:t>Potřeba </a:t>
            </a:r>
            <a:r>
              <a:rPr lang="cs-CZ" b="1" dirty="0" smtClean="0"/>
              <a:t>náhrady</a:t>
            </a:r>
            <a:r>
              <a:rPr lang="cs-CZ" dirty="0" smtClean="0"/>
              <a:t> = při snížení skutečného stavu a trvajícím požadovaném stavu (</a:t>
            </a:r>
            <a:r>
              <a:rPr lang="cs-CZ" dirty="0" smtClean="0"/>
              <a:t>při odchodu </a:t>
            </a:r>
            <a:r>
              <a:rPr lang="cs-CZ" dirty="0" smtClean="0"/>
              <a:t>pracovníků na základě výpovědi, důchodu, nemoci, smrti apod.)</a:t>
            </a:r>
          </a:p>
          <a:p>
            <a:r>
              <a:rPr lang="cs-CZ" b="1" dirty="0" smtClean="0"/>
              <a:t>Potřeba </a:t>
            </a:r>
            <a:r>
              <a:rPr lang="cs-CZ" b="1" dirty="0" smtClean="0"/>
              <a:t>doplnění</a:t>
            </a:r>
            <a:r>
              <a:rPr lang="cs-CZ" dirty="0" smtClean="0"/>
              <a:t> = zvýšení požadovaného stavu (při rozšíření výroby, zavedení </a:t>
            </a:r>
            <a:r>
              <a:rPr lang="cs-CZ" dirty="0" smtClean="0"/>
              <a:t>nových výrobků </a:t>
            </a:r>
            <a:r>
              <a:rPr lang="cs-CZ" dirty="0" smtClean="0"/>
              <a:t>a služeb apod.)</a:t>
            </a:r>
          </a:p>
          <a:p>
            <a:r>
              <a:rPr lang="cs-CZ" b="1" dirty="0" smtClean="0"/>
              <a:t>Potřeba </a:t>
            </a:r>
            <a:r>
              <a:rPr lang="cs-CZ" b="1" dirty="0" smtClean="0"/>
              <a:t>snížení stavu</a:t>
            </a:r>
            <a:r>
              <a:rPr lang="cs-CZ" dirty="0" smtClean="0"/>
              <a:t> = v případě, že se požadovaný stav zmenšil pod úroveň skutečného stavu </a:t>
            </a:r>
            <a:r>
              <a:rPr lang="cs-CZ" sz="2300" dirty="0" smtClean="0"/>
              <a:t>(Možné příčiny: zastavení nebo omezení výroby, racionalizace v důsledku zavedení nových výrobních metod, zavírání filiálek nebo výrobních úseků)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Nově vzniklé potřeby míst je možno celkem snadno doplnit přijetím nových zaměstnanců, komplikace však mohou nastat, pokud je na trhu práce malá nabídka pracovníků s příslušnou kvalifikací.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 smtClean="0"/>
              <a:t>případě potřeby snížit stav pracovníků je řešení možné pouze výpovědí podniku, případně neobnovením pracovní smlouvy na dobu určitou.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Tento </a:t>
            </a:r>
            <a:r>
              <a:rPr lang="cs-CZ" dirty="0" smtClean="0"/>
              <a:t>problém však není </a:t>
            </a:r>
            <a:r>
              <a:rPr lang="cs-CZ" dirty="0" smtClean="0"/>
              <a:t>vzhledem k  </a:t>
            </a:r>
            <a:r>
              <a:rPr lang="cs-CZ" dirty="0" smtClean="0"/>
              <a:t>zákoníku práce a předpisů týkajících se zaměstnanosti vůbec jednoduchý.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</a:t>
            </a:r>
            <a:r>
              <a:rPr lang="cs-CZ" b="1" i="1" dirty="0" smtClean="0"/>
              <a:t>Získávání a výběr </a:t>
            </a:r>
            <a:r>
              <a:rPr lang="cs-CZ" b="1" i="1" dirty="0" smtClean="0"/>
              <a:t>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Stanovování cílů při zajišťování personálu má pro podnik význam v tom, aby bylo možno v pravý čas zajistit dostatečně kvalifikovaný personál.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Základem </a:t>
            </a:r>
            <a:r>
              <a:rPr lang="cs-CZ" dirty="0" smtClean="0"/>
              <a:t>pro získávání pracovníků je personální plánování.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Jsou dvě základní cesty pro získávání pracovníků</a:t>
            </a:r>
            <a:r>
              <a:rPr lang="cs-CZ" i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i="1" dirty="0" smtClean="0"/>
              <a:t>a) získávání pracovníků z vnitřních zdrojů:</a:t>
            </a:r>
            <a:endParaRPr lang="cs-CZ" dirty="0" smtClean="0"/>
          </a:p>
          <a:p>
            <a:r>
              <a:rPr lang="cs-CZ" dirty="0" smtClean="0"/>
              <a:t>- přeložení pracovníků</a:t>
            </a:r>
          </a:p>
          <a:p>
            <a:r>
              <a:rPr lang="cs-CZ" dirty="0" smtClean="0"/>
              <a:t>- převzetí </a:t>
            </a:r>
            <a:r>
              <a:rPr lang="cs-CZ" dirty="0" err="1" smtClean="0"/>
              <a:t>vyučenců</a:t>
            </a:r>
            <a:endParaRPr lang="cs-CZ" dirty="0" smtClean="0"/>
          </a:p>
          <a:p>
            <a:r>
              <a:rPr lang="cs-CZ" dirty="0" smtClean="0"/>
              <a:t>- povýšení pracovníků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i="1" dirty="0" smtClean="0"/>
              <a:t>b</a:t>
            </a:r>
            <a:r>
              <a:rPr lang="cs-CZ" b="1" i="1" dirty="0" smtClean="0"/>
              <a:t>) získávání pracovníků z vnějších zdrojů:</a:t>
            </a:r>
            <a:endParaRPr lang="cs-CZ" dirty="0" smtClean="0"/>
          </a:p>
          <a:p>
            <a:r>
              <a:rPr lang="cs-CZ" dirty="0" smtClean="0"/>
              <a:t>- zadání úloh jiným firmám</a:t>
            </a:r>
          </a:p>
          <a:p>
            <a:r>
              <a:rPr lang="cs-CZ" dirty="0" smtClean="0"/>
              <a:t>- využití půjčených pracovníků</a:t>
            </a:r>
          </a:p>
          <a:p>
            <a:r>
              <a:rPr lang="cs-CZ" dirty="0" smtClean="0"/>
              <a:t>- přijetí nových pracovníků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Při přijímání nových pracovníků se nabízejí tyto možnosti</a:t>
            </a:r>
            <a:r>
              <a:rPr lang="cs-CZ" b="1" i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</a:t>
            </a:r>
            <a:r>
              <a:rPr lang="cs-CZ" dirty="0" smtClean="0"/>
              <a:t>. absolventi škol různých směrů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2</a:t>
            </a:r>
            <a:r>
              <a:rPr lang="cs-CZ" dirty="0" smtClean="0"/>
              <a:t>. nezaměstnaní nebo osoby, které doposud nebyly na trhu práce (ženy v domácnosti)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3</a:t>
            </a:r>
            <a:r>
              <a:rPr lang="cs-CZ" dirty="0" smtClean="0"/>
              <a:t>. zahraniční pracovníci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4</a:t>
            </a:r>
            <a:r>
              <a:rPr lang="cs-CZ" dirty="0" smtClean="0"/>
              <a:t>. získání pracovníků doposud zaměstnaných v jiných </a:t>
            </a:r>
            <a:r>
              <a:rPr lang="cs-CZ" dirty="0" smtClean="0"/>
              <a:t>podnicích</a:t>
            </a:r>
          </a:p>
          <a:p>
            <a:pPr>
              <a:buNone/>
            </a:pPr>
            <a:r>
              <a:rPr lang="cs-CZ" dirty="0" smtClean="0"/>
              <a:t>5. agenturní pracovníci</a:t>
            </a:r>
          </a:p>
          <a:p>
            <a:pPr>
              <a:buNone/>
            </a:pPr>
            <a:r>
              <a:rPr lang="cs-CZ" dirty="0" smtClean="0"/>
              <a:t>6. Půjčení pracovníků partnerské organizace.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Nejdůležitějšími způsoby pro hledání pracovníků jsou</a:t>
            </a:r>
            <a:r>
              <a:rPr lang="cs-CZ" b="1" i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- </a:t>
            </a:r>
            <a:r>
              <a:rPr lang="cs-CZ" dirty="0" smtClean="0"/>
              <a:t>hledání prostřednictvím úřadu práce</a:t>
            </a:r>
          </a:p>
          <a:p>
            <a:r>
              <a:rPr lang="cs-CZ" dirty="0" smtClean="0"/>
              <a:t>- inzeráty</a:t>
            </a:r>
          </a:p>
          <a:p>
            <a:r>
              <a:rPr lang="cs-CZ" dirty="0" smtClean="0"/>
              <a:t>- nabídky pracovních míst (konkrétním lidem)</a:t>
            </a:r>
          </a:p>
          <a:p>
            <a:r>
              <a:rPr lang="cs-CZ" dirty="0" smtClean="0"/>
              <a:t>- vývěsky</a:t>
            </a:r>
          </a:p>
          <a:p>
            <a:r>
              <a:rPr lang="cs-CZ" dirty="0" smtClean="0"/>
              <a:t>- personální poradci</a:t>
            </a:r>
          </a:p>
          <a:p>
            <a:r>
              <a:rPr lang="cs-CZ" dirty="0" smtClean="0"/>
              <a:t>- ústní </a:t>
            </a:r>
            <a:r>
              <a:rPr lang="cs-CZ" dirty="0" smtClean="0"/>
              <a:t>předávání informací (prostřednictvím </a:t>
            </a:r>
            <a:r>
              <a:rPr lang="cs-CZ" dirty="0" smtClean="0"/>
              <a:t>vlastních pracovníků, na základě </a:t>
            </a:r>
            <a:r>
              <a:rPr lang="cs-CZ" dirty="0" smtClean="0"/>
              <a:t>Image, …)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Při každém přijímání pracovníků nastává problém jejich výběru.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Existují </a:t>
            </a:r>
            <a:r>
              <a:rPr lang="cs-CZ" dirty="0" smtClean="0"/>
              <a:t>sice metody a pomůcky pro výběr uchazečů, ale zaručený recept neexistuje.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 rozhodnutí o přijetí uchazeče má význam, zda má podnik úkoly, jež plní natolik detailně rozpracovány, aby z nich mohl být vytvořen tzv. požadovaný </a:t>
            </a:r>
            <a:r>
              <a:rPr lang="cs-CZ" b="1" dirty="0" smtClean="0"/>
              <a:t>profil pracovníka pro dané místo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smtClean="0"/>
              <a:t>U </a:t>
            </a:r>
            <a:r>
              <a:rPr lang="cs-CZ" dirty="0" smtClean="0"/>
              <a:t>každého uchazeče se pak dá na základě osobního pohovoru porovnat, nakolik tomuto profilu odpovídá. </a:t>
            </a:r>
            <a:endParaRPr lang="cs-CZ" dirty="0" smtClean="0"/>
          </a:p>
          <a:p>
            <a:r>
              <a:rPr lang="cs-CZ" dirty="0" smtClean="0"/>
              <a:t>Pomůckou </a:t>
            </a:r>
            <a:r>
              <a:rPr lang="cs-CZ" dirty="0" smtClean="0"/>
              <a:t>zde může být vytvoření profilu vlastností uchazeče. Přijatý je potom ten uchazeč, který tomuto profilu odpovídá nejlépe.</a:t>
            </a:r>
          </a:p>
          <a:p>
            <a:r>
              <a:rPr lang="cs-CZ" dirty="0" smtClean="0"/>
              <a:t>Nemusí se jednat vždy o toho "</a:t>
            </a:r>
            <a:r>
              <a:rPr lang="cs-CZ" dirty="0" smtClean="0"/>
              <a:t>nejlepšího„. </a:t>
            </a:r>
          </a:p>
          <a:p>
            <a:r>
              <a:rPr lang="cs-CZ" dirty="0" smtClean="0"/>
              <a:t>Vedle </a:t>
            </a:r>
            <a:r>
              <a:rPr lang="cs-CZ" dirty="0" smtClean="0"/>
              <a:t>faktoru odborné kvalifikace hraje důležitou roli i tzv. schopnost sociální integrace v podniku. (tzv. lidská kvalifikace).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</a:t>
            </a:r>
            <a:r>
              <a:rPr lang="cs-CZ" b="1" i="1" dirty="0" smtClean="0"/>
              <a:t>Rozvoj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Velký </a:t>
            </a:r>
            <a:r>
              <a:rPr lang="cs-CZ" dirty="0" smtClean="0"/>
              <a:t>význam pro každý podnik, který chce obstát i v budoucnosti na trhu má </a:t>
            </a:r>
            <a:r>
              <a:rPr lang="cs-CZ" dirty="0" smtClean="0"/>
              <a:t>personální rozvoj </a:t>
            </a:r>
            <a:r>
              <a:rPr lang="cs-CZ" dirty="0" smtClean="0"/>
              <a:t>pracovníků.</a:t>
            </a:r>
          </a:p>
          <a:p>
            <a:r>
              <a:rPr lang="cs-CZ" dirty="0" smtClean="0"/>
              <a:t>Nestačí, že má podnik k dispozici dnes dostatečný počet pracovníků s požadovanou kvalifikací. Je třeba, aby kvalifikace pracovníků odpovídala měnícím se požadavkům jak ve výrobě, tak na ostatních pracovištích. </a:t>
            </a:r>
          </a:p>
          <a:p>
            <a:r>
              <a:rPr lang="cs-CZ" dirty="0" smtClean="0"/>
              <a:t>Rozvoj pracovníků zahrnuje všechna opatření, jež mají vliv na výkon a schopnosti zaměstnanců.</a:t>
            </a:r>
          </a:p>
          <a:p>
            <a:r>
              <a:rPr lang="cs-CZ" dirty="0" smtClean="0"/>
              <a:t>Není možné, aby se personální rozvoj soustředil jen na určitý okruh pracovníků (např. řídící pracovníci), ale musí zahrnovat všechny zaměstnance.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Personální rozvoj musí být prováděn: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 smtClean="0"/>
              <a:t>systematicky</a:t>
            </a:r>
            <a:r>
              <a:rPr lang="cs-CZ" sz="3200" dirty="0" smtClean="0"/>
              <a:t>,</a:t>
            </a:r>
          </a:p>
          <a:p>
            <a:endParaRPr lang="cs-CZ" sz="3200" dirty="0" smtClean="0"/>
          </a:p>
          <a:p>
            <a:r>
              <a:rPr lang="cs-CZ" sz="3200" dirty="0" err="1" smtClean="0"/>
              <a:t>z</a:t>
            </a:r>
            <a:r>
              <a:rPr lang="cs-CZ" sz="3200" dirty="0" err="1" smtClean="0"/>
              <a:t>aměřeně</a:t>
            </a:r>
            <a:r>
              <a:rPr lang="cs-CZ" sz="3200" dirty="0" smtClean="0"/>
              <a:t> na </a:t>
            </a:r>
            <a:r>
              <a:rPr lang="cs-CZ" sz="3200" dirty="0" smtClean="0"/>
              <a:t>určité cíle,</a:t>
            </a:r>
          </a:p>
          <a:p>
            <a:endParaRPr lang="cs-CZ" sz="3200" dirty="0" smtClean="0"/>
          </a:p>
          <a:p>
            <a:r>
              <a:rPr lang="cs-CZ" sz="3200" dirty="0" smtClean="0"/>
              <a:t>tak </a:t>
            </a:r>
            <a:r>
              <a:rPr lang="cs-CZ" sz="3200" dirty="0" smtClean="0"/>
              <a:t>aby odpovídal požadavkům a 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trvale</a:t>
            </a:r>
            <a:r>
              <a:rPr lang="cs-CZ" sz="3200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1</a:t>
            </a:r>
            <a:r>
              <a:rPr lang="cs-CZ" b="1" dirty="0" smtClean="0"/>
              <a:t>. </a:t>
            </a:r>
            <a:r>
              <a:rPr lang="cs-CZ" b="1" i="1" dirty="0" smtClean="0"/>
              <a:t>Personální politika a personální </a:t>
            </a:r>
            <a:r>
              <a:rPr lang="cs-CZ" b="1" i="1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sz="3200" dirty="0" smtClean="0"/>
              <a:t>Významnými </a:t>
            </a:r>
            <a:r>
              <a:rPr lang="cs-CZ" sz="3200" dirty="0" smtClean="0"/>
              <a:t>faktory pro úspěch </a:t>
            </a:r>
            <a:r>
              <a:rPr lang="cs-CZ" sz="3200" dirty="0" smtClean="0"/>
              <a:t>organizace jsou:</a:t>
            </a:r>
          </a:p>
          <a:p>
            <a:r>
              <a:rPr lang="cs-CZ" sz="3200" dirty="0" smtClean="0"/>
              <a:t>odborná </a:t>
            </a:r>
            <a:r>
              <a:rPr lang="cs-CZ" sz="3200" dirty="0" smtClean="0"/>
              <a:t>kvalifikace a </a:t>
            </a:r>
            <a:endParaRPr lang="cs-CZ" sz="3200" dirty="0" smtClean="0"/>
          </a:p>
          <a:p>
            <a:r>
              <a:rPr lang="cs-CZ" sz="3200" dirty="0" smtClean="0"/>
              <a:t>připravenost </a:t>
            </a:r>
            <a:r>
              <a:rPr lang="cs-CZ" sz="3200" dirty="0" smtClean="0"/>
              <a:t>pracovníků k podání výkonu.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Výběr podpůrných opatření</a:t>
            </a:r>
            <a:r>
              <a:rPr lang="cs-CZ" b="1" i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předání </a:t>
            </a:r>
            <a:r>
              <a:rPr lang="cs-CZ" dirty="0" smtClean="0"/>
              <a:t>všech nutných informací pracovníkům, také informací o jejich vlastních pracovních místech;</a:t>
            </a:r>
          </a:p>
          <a:p>
            <a:r>
              <a:rPr lang="cs-CZ" dirty="0" smtClean="0"/>
              <a:t>přenesení </a:t>
            </a:r>
            <a:r>
              <a:rPr lang="cs-CZ" dirty="0" smtClean="0"/>
              <a:t>zvláštních nebo hodnotnějších úkolů na pracovníky;</a:t>
            </a:r>
          </a:p>
          <a:p>
            <a:r>
              <a:rPr lang="cs-CZ" dirty="0" smtClean="0"/>
              <a:t>postupné </a:t>
            </a:r>
            <a:r>
              <a:rPr lang="cs-CZ" dirty="0" smtClean="0"/>
              <a:t>rozšiřování pracovních oblastí spolu s příslušnou odpovědností;</a:t>
            </a:r>
          </a:p>
          <a:p>
            <a:r>
              <a:rPr lang="cs-CZ" dirty="0" smtClean="0"/>
              <a:t>provádění </a:t>
            </a:r>
            <a:r>
              <a:rPr lang="cs-CZ" dirty="0" smtClean="0"/>
              <a:t>vnitropodnikové, </a:t>
            </a:r>
            <a:r>
              <a:rPr lang="cs-CZ" dirty="0" err="1" smtClean="0"/>
              <a:t>vnitroúsekové</a:t>
            </a:r>
            <a:r>
              <a:rPr lang="cs-CZ" dirty="0" smtClean="0"/>
              <a:t> nebo oborové výměny zkušeností; * možnost účasti na externích výměnách zkušeností;</a:t>
            </a:r>
          </a:p>
          <a:p>
            <a:r>
              <a:rPr lang="cs-CZ" dirty="0" smtClean="0"/>
              <a:t>vnitropodnikové </a:t>
            </a:r>
            <a:r>
              <a:rPr lang="cs-CZ" dirty="0" smtClean="0"/>
              <a:t>a externí vzdělávací aktivity a semináře;</a:t>
            </a:r>
          </a:p>
          <a:p>
            <a:r>
              <a:rPr lang="cs-CZ" dirty="0" smtClean="0"/>
              <a:t>povyšování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Všechna </a:t>
            </a:r>
            <a:r>
              <a:rPr lang="cs-CZ" dirty="0" smtClean="0"/>
              <a:t>opatření personálního rozvoje by měla být plánována individuálně pro jednotlivé pracovníky a odpovídat jejich přáním a zároveň potřebám podniku.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4. </a:t>
            </a:r>
            <a:r>
              <a:rPr lang="cs-CZ" b="1" i="1" dirty="0" smtClean="0"/>
              <a:t>Odměňování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 </a:t>
            </a:r>
            <a:r>
              <a:rPr lang="cs-CZ" dirty="0" smtClean="0"/>
              <a:t>spokojenost pracovníků je důležitý systém odměňování.</a:t>
            </a:r>
          </a:p>
          <a:p>
            <a:r>
              <a:rPr lang="cs-CZ" dirty="0" smtClean="0"/>
              <a:t>Spravedlivé je, nabídnout každému pracovníkovi takovou odměnu, která je dostatečně pobízející a zároveň přehledná.</a:t>
            </a:r>
          </a:p>
          <a:p>
            <a:r>
              <a:rPr lang="cs-CZ" dirty="0" smtClean="0"/>
              <a:t>Odměna je spravedlivá tehdy, když odpovídá výkonům a požadavkům.</a:t>
            </a:r>
          </a:p>
          <a:p>
            <a:r>
              <a:rPr lang="cs-CZ" dirty="0" smtClean="0"/>
              <a:t>Při stejném výkonu musí být také zaplacena stejná odměna. Odstupňování uvnitř systému odměňování musí být založeno na věcnosti.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Nejvýznamnější formy odměňování v podnikové praxi</a:t>
            </a:r>
            <a:r>
              <a:rPr lang="cs-CZ" i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Časová </a:t>
            </a:r>
            <a:r>
              <a:rPr lang="cs-CZ" b="1" dirty="0" smtClean="0"/>
              <a:t>mzda</a:t>
            </a:r>
            <a:r>
              <a:rPr lang="cs-CZ" dirty="0" smtClean="0"/>
              <a:t> je založena na určitém (průměrném) výkonu. Neoceňuje vyšší </a:t>
            </a:r>
            <a:r>
              <a:rPr lang="cs-CZ" dirty="0" smtClean="0"/>
              <a:t>výkon pracovníků</a:t>
            </a:r>
            <a:r>
              <a:rPr lang="cs-CZ" dirty="0" smtClean="0"/>
              <a:t>. Výpočet se provádí násobením</a:t>
            </a:r>
          </a:p>
          <a:p>
            <a:pPr>
              <a:buNone/>
            </a:pPr>
            <a:r>
              <a:rPr lang="cs-CZ" dirty="0" smtClean="0"/>
              <a:t>	hodinová mzda x odpracované hodiny</a:t>
            </a:r>
          </a:p>
          <a:p>
            <a:endParaRPr lang="cs-CZ" dirty="0" smtClean="0"/>
          </a:p>
          <a:p>
            <a:r>
              <a:rPr lang="cs-CZ" b="1" dirty="0" smtClean="0"/>
              <a:t>Úkolová </a:t>
            </a:r>
            <a:r>
              <a:rPr lang="cs-CZ" b="1" dirty="0" smtClean="0"/>
              <a:t>mzda</a:t>
            </a:r>
            <a:r>
              <a:rPr lang="cs-CZ" b="1" dirty="0" smtClean="0"/>
              <a:t>:</a:t>
            </a:r>
            <a:r>
              <a:rPr lang="cs-CZ" dirty="0" smtClean="0"/>
              <a:t> </a:t>
            </a:r>
            <a:r>
              <a:rPr lang="cs-CZ" dirty="0" smtClean="0"/>
              <a:t>je odměna na základě vykonaného množství práce. </a:t>
            </a:r>
            <a:r>
              <a:rPr lang="cs-CZ" dirty="0" smtClean="0"/>
              <a:t>Větší výkon </a:t>
            </a:r>
            <a:r>
              <a:rPr lang="cs-CZ" dirty="0" smtClean="0"/>
              <a:t>vede k větší odměně.</a:t>
            </a:r>
          </a:p>
          <a:p>
            <a:r>
              <a:rPr lang="cs-CZ" dirty="0" smtClean="0"/>
              <a:t>	</a:t>
            </a:r>
            <a:endParaRPr lang="cs-CZ" dirty="0" smtClean="0"/>
          </a:p>
          <a:p>
            <a:r>
              <a:rPr lang="cs-CZ" dirty="0" smtClean="0"/>
              <a:t>Různé </a:t>
            </a:r>
            <a:r>
              <a:rPr lang="cs-CZ" dirty="0" smtClean="0"/>
              <a:t>formy: např. kolektivní, osobní</a:t>
            </a:r>
          </a:p>
          <a:p>
            <a:endParaRPr lang="cs-CZ" b="1" dirty="0" smtClean="0"/>
          </a:p>
          <a:p>
            <a:r>
              <a:rPr lang="cs-CZ" b="1" dirty="0" smtClean="0"/>
              <a:t>Prémiová </a:t>
            </a:r>
            <a:r>
              <a:rPr lang="cs-CZ" b="1" dirty="0" smtClean="0"/>
              <a:t>mzda:</a:t>
            </a:r>
            <a:r>
              <a:rPr lang="cs-CZ" dirty="0" smtClean="0"/>
              <a:t> skládá se ze dvou částí - ze základní mzdy, pro určitý normální   </a:t>
            </a:r>
            <a:r>
              <a:rPr lang="cs-CZ" dirty="0" smtClean="0"/>
              <a:t>výkon a </a:t>
            </a:r>
            <a:r>
              <a:rPr lang="cs-CZ" dirty="0" smtClean="0"/>
              <a:t>z prémie za určitý nadprůměrný výkon.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Prémiová </a:t>
            </a:r>
            <a:r>
              <a:rPr lang="cs-CZ" dirty="0" smtClean="0"/>
              <a:t>mzda je flexibilní a podmínky </a:t>
            </a:r>
            <a:r>
              <a:rPr lang="cs-CZ" dirty="0" smtClean="0"/>
              <a:t>pro prémii </a:t>
            </a:r>
            <a:r>
              <a:rPr lang="cs-CZ" dirty="0" smtClean="0"/>
              <a:t>mohou být různé podnik od podniku.</a:t>
            </a:r>
          </a:p>
          <a:p>
            <a:r>
              <a:rPr lang="cs-CZ" b="1" dirty="0" smtClean="0"/>
              <a:t>Plat </a:t>
            </a:r>
            <a:r>
              <a:rPr lang="cs-CZ" dirty="0" smtClean="0"/>
              <a:t>je forma odměňování zaměstnanců, která je vyplácená </a:t>
            </a:r>
            <a:r>
              <a:rPr lang="cs-CZ" dirty="0" smtClean="0"/>
              <a:t>pravidelně měsíčně</a:t>
            </a:r>
            <a:r>
              <a:rPr lang="cs-CZ" dirty="0" smtClean="0"/>
              <a:t>. </a:t>
            </a:r>
            <a:r>
              <a:rPr lang="cs-CZ" dirty="0" smtClean="0"/>
              <a:t>Je rovněž </a:t>
            </a:r>
            <a:r>
              <a:rPr lang="cs-CZ" dirty="0" smtClean="0"/>
              <a:t>podřízen průměrnému výkonu. Podle činností a požadavků existují různé </a:t>
            </a:r>
            <a:r>
              <a:rPr lang="cs-CZ" dirty="0" smtClean="0"/>
              <a:t>platové třídy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agenda/ správa/ servis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 úkolům personální správy patří </a:t>
            </a:r>
            <a:r>
              <a:rPr lang="cs-CZ" dirty="0" smtClean="0"/>
              <a:t>počítání </a:t>
            </a:r>
            <a:r>
              <a:rPr lang="cs-CZ" dirty="0" smtClean="0"/>
              <a:t>měsíčních mezd a platů. </a:t>
            </a:r>
            <a:endParaRPr lang="cs-CZ" dirty="0" smtClean="0"/>
          </a:p>
          <a:p>
            <a:r>
              <a:rPr lang="cs-CZ" dirty="0" smtClean="0"/>
              <a:t>Má </a:t>
            </a:r>
            <a:r>
              <a:rPr lang="cs-CZ" dirty="0" smtClean="0"/>
              <a:t>informační funkci a ukládá údaje o pracovnících.</a:t>
            </a:r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Personální </a:t>
            </a:r>
            <a:r>
              <a:rPr lang="cs-CZ" b="1" i="1" dirty="0" smtClean="0"/>
              <a:t>správu je dnes nutno chápat jako péči o personál </a:t>
            </a:r>
            <a:r>
              <a:rPr lang="cs-CZ" b="1" dirty="0" smtClean="0"/>
              <a:t>= </a:t>
            </a:r>
            <a:r>
              <a:rPr lang="cs-CZ" b="1" i="1" dirty="0" smtClean="0"/>
              <a:t>služby pro personál.</a:t>
            </a:r>
            <a:endParaRPr lang="cs-CZ" dirty="0" smtClean="0"/>
          </a:p>
          <a:p>
            <a:r>
              <a:rPr lang="cs-CZ" b="1" i="1" dirty="0" smtClean="0"/>
              <a:t>Dílčí úkoly personální správy:</a:t>
            </a:r>
            <a:endParaRPr lang="cs-CZ" dirty="0" smtClean="0"/>
          </a:p>
          <a:p>
            <a:r>
              <a:rPr lang="cs-CZ" dirty="0" smtClean="0"/>
              <a:t>vytváření</a:t>
            </a:r>
            <a:r>
              <a:rPr lang="cs-CZ" dirty="0" smtClean="0"/>
              <a:t>, spravování a archivace osobních dat</a:t>
            </a:r>
          </a:p>
          <a:p>
            <a:r>
              <a:rPr lang="cs-CZ" smtClean="0"/>
              <a:t>kontrola </a:t>
            </a:r>
            <a:r>
              <a:rPr lang="cs-CZ" dirty="0" smtClean="0"/>
              <a:t>a dodržování zákonných, tarifních a podnikových předpisů a pravidel * zajišťování a vyhodnocování osobních dat pracovníků</a:t>
            </a:r>
          </a:p>
          <a:p>
            <a:r>
              <a:rPr lang="cs-CZ" smtClean="0"/>
              <a:t>kontrola </a:t>
            </a:r>
            <a:r>
              <a:rPr lang="cs-CZ" dirty="0" smtClean="0"/>
              <a:t>personální hospodárnosti (efektivnosti).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Úkoly moderní personální politiky </a:t>
            </a:r>
            <a:r>
              <a:rPr lang="cs-CZ" b="1" i="1" dirty="0" smtClean="0"/>
              <a:t>jsou</a:t>
            </a:r>
            <a:r>
              <a:rPr lang="cs-CZ" i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získání </a:t>
            </a:r>
            <a:r>
              <a:rPr lang="cs-CZ" sz="2800" dirty="0" smtClean="0"/>
              <a:t>dostatečně kvalifikovaných spolupracovníků</a:t>
            </a:r>
          </a:p>
          <a:p>
            <a:r>
              <a:rPr lang="cs-CZ" sz="2800" dirty="0" smtClean="0"/>
              <a:t>přizpůsobovat </a:t>
            </a:r>
            <a:r>
              <a:rPr lang="cs-CZ" sz="2800" dirty="0" smtClean="0"/>
              <a:t>existující kvalifikaci jednotlivých spolupracovníků měnícím </a:t>
            </a:r>
            <a:r>
              <a:rPr lang="cs-CZ" sz="2800" dirty="0" smtClean="0"/>
              <a:t>se požadavkům</a:t>
            </a:r>
            <a:endParaRPr lang="cs-CZ" sz="2800" dirty="0" smtClean="0"/>
          </a:p>
          <a:p>
            <a:r>
              <a:rPr lang="cs-CZ" sz="2800" dirty="0" smtClean="0"/>
              <a:t>vnitřně </a:t>
            </a:r>
            <a:r>
              <a:rPr lang="cs-CZ" sz="2800" dirty="0" smtClean="0"/>
              <a:t>podporovat výkonnost (motivaci) spolupracovníků.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</a:t>
            </a:r>
            <a:r>
              <a:rPr lang="cs-CZ" dirty="0" smtClean="0"/>
              <a:t>součástí podnikové politiky a podléhá stejně jako ostatní oblasti podniku také aspektu hospodárnosti.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 </a:t>
            </a:r>
            <a:r>
              <a:rPr lang="cs-CZ" dirty="0" smtClean="0"/>
              <a:t>personální politiku zodpovídá podnikové vedení. </a:t>
            </a:r>
            <a:endParaRPr lang="cs-CZ" dirty="0" smtClean="0"/>
          </a:p>
          <a:p>
            <a:r>
              <a:rPr lang="cs-CZ" dirty="0" smtClean="0"/>
              <a:t>Jeho </a:t>
            </a:r>
            <a:r>
              <a:rPr lang="cs-CZ" dirty="0" smtClean="0"/>
              <a:t>prostředníkem je personální oddělení, které uvádí do praxe příslušné směrnice a </a:t>
            </a:r>
            <a:r>
              <a:rPr lang="cs-CZ" dirty="0" smtClean="0"/>
              <a:t>poskytuje poradenství ostatním útvarům.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Do okruhu působení personální politiky spadá</a:t>
            </a:r>
            <a:r>
              <a:rPr lang="cs-CZ" b="1" i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personální </a:t>
            </a:r>
            <a:r>
              <a:rPr lang="cs-CZ" dirty="0" smtClean="0"/>
              <a:t>a sociální </a:t>
            </a:r>
            <a:r>
              <a:rPr lang="cs-CZ" dirty="0" smtClean="0"/>
              <a:t>řád + související směrnice,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vyrovnávání </a:t>
            </a:r>
            <a:r>
              <a:rPr lang="cs-CZ" dirty="0" smtClean="0"/>
              <a:t>zájmů mezi podnikem a </a:t>
            </a:r>
            <a:r>
              <a:rPr lang="cs-CZ" dirty="0" smtClean="0"/>
              <a:t>zaměstnanci, případně externími spolupracovníky,</a:t>
            </a:r>
          </a:p>
          <a:p>
            <a:endParaRPr lang="cs-CZ" dirty="0" smtClean="0"/>
          </a:p>
          <a:p>
            <a:r>
              <a:rPr lang="cs-CZ" dirty="0" smtClean="0"/>
              <a:t>zajištění </a:t>
            </a:r>
            <a:r>
              <a:rPr lang="cs-CZ" dirty="0" smtClean="0"/>
              <a:t>schopných a spolehlivých </a:t>
            </a:r>
            <a:r>
              <a:rPr lang="cs-CZ" dirty="0" smtClean="0"/>
              <a:t>zaměstnanců a spolupracovníků </a:t>
            </a:r>
            <a:r>
              <a:rPr lang="cs-CZ" dirty="0" smtClean="0"/>
              <a:t>pro </a:t>
            </a:r>
            <a:r>
              <a:rPr lang="cs-CZ" dirty="0" smtClean="0"/>
              <a:t>podnik,</a:t>
            </a:r>
          </a:p>
          <a:p>
            <a:endParaRPr lang="cs-CZ" dirty="0" smtClean="0"/>
          </a:p>
          <a:p>
            <a:r>
              <a:rPr lang="cs-CZ" dirty="0" smtClean="0"/>
              <a:t>ochrana </a:t>
            </a:r>
            <a:r>
              <a:rPr lang="cs-CZ" dirty="0" smtClean="0"/>
              <a:t>podniku v personálním ohledu.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Plánování představuje podchycení a ohodnocení všech důležitých faktorů pro budoucnost </a:t>
            </a:r>
            <a:r>
              <a:rPr lang="cs-CZ" dirty="0" smtClean="0"/>
              <a:t>organizace. </a:t>
            </a:r>
          </a:p>
          <a:p>
            <a:pPr>
              <a:buNone/>
            </a:pPr>
            <a:r>
              <a:rPr lang="cs-CZ" b="1" u="sng" dirty="0" smtClean="0"/>
              <a:t>Personální plánování se pak zabývá následujícími oblastmi:</a:t>
            </a:r>
          </a:p>
          <a:p>
            <a:pPr>
              <a:buNone/>
            </a:pPr>
            <a:r>
              <a:rPr lang="cs-CZ" b="1" i="1" dirty="0" smtClean="0"/>
              <a:t>a) potřeba personálu</a:t>
            </a:r>
            <a:endParaRPr lang="cs-CZ" b="1" dirty="0" smtClean="0"/>
          </a:p>
          <a:p>
            <a:pPr>
              <a:buNone/>
            </a:pPr>
            <a:r>
              <a:rPr lang="cs-CZ" sz="2300" dirty="0" smtClean="0"/>
              <a:t>Kolik spolupracovníků? Jakou mají mít kvalifikaci?</a:t>
            </a:r>
          </a:p>
          <a:p>
            <a:pPr>
              <a:buNone/>
            </a:pPr>
            <a:r>
              <a:rPr lang="cs-CZ" b="1" i="1" dirty="0" smtClean="0"/>
              <a:t>b) získávání personálu</a:t>
            </a:r>
            <a:endParaRPr lang="cs-CZ" b="1" dirty="0" smtClean="0"/>
          </a:p>
          <a:p>
            <a:pPr>
              <a:buNone/>
            </a:pPr>
            <a:r>
              <a:rPr lang="cs-CZ" sz="2300" dirty="0" smtClean="0"/>
              <a:t>Kde získat personál?</a:t>
            </a:r>
          </a:p>
          <a:p>
            <a:pPr>
              <a:buNone/>
            </a:pPr>
            <a:r>
              <a:rPr lang="cs-CZ" b="1" i="1" dirty="0" smtClean="0"/>
              <a:t>c) změna struktury personálu</a:t>
            </a:r>
            <a:endParaRPr lang="cs-CZ" b="1" dirty="0" smtClean="0"/>
          </a:p>
          <a:p>
            <a:pPr>
              <a:buNone/>
            </a:pPr>
            <a:r>
              <a:rPr lang="cs-CZ" sz="2300" dirty="0" smtClean="0"/>
              <a:t>Je přeložení nebo propouštění nutné?</a:t>
            </a:r>
          </a:p>
          <a:p>
            <a:pPr>
              <a:buNone/>
            </a:pPr>
            <a:r>
              <a:rPr lang="cs-CZ" b="1" i="1" dirty="0" smtClean="0"/>
              <a:t>d) personální rozvoj</a:t>
            </a:r>
            <a:endParaRPr lang="cs-CZ" b="1" dirty="0" smtClean="0"/>
          </a:p>
          <a:p>
            <a:pPr>
              <a:buNone/>
            </a:pPr>
            <a:r>
              <a:rPr lang="cs-CZ" sz="2300" dirty="0" smtClean="0"/>
              <a:t>Jaké požadavky jsou na pracovníky kladeny?</a:t>
            </a:r>
          </a:p>
          <a:p>
            <a:pPr>
              <a:buNone/>
            </a:pPr>
            <a:r>
              <a:rPr lang="cs-CZ" b="1" i="1" dirty="0" smtClean="0"/>
              <a:t>e) personální náklady</a:t>
            </a:r>
            <a:endParaRPr lang="cs-CZ" b="1" dirty="0" smtClean="0"/>
          </a:p>
          <a:p>
            <a:pPr>
              <a:buNone/>
            </a:pPr>
            <a:r>
              <a:rPr lang="cs-CZ" sz="2300" dirty="0" smtClean="0"/>
              <a:t>Jak se vyvíjí výše a složení personálních nákladů? Existuje potřeba jejich racionalizace?</a:t>
            </a:r>
          </a:p>
          <a:p>
            <a:pPr>
              <a:buNone/>
            </a:pPr>
            <a:r>
              <a:rPr lang="cs-CZ" b="1" dirty="0" smtClean="0"/>
              <a:t>f</a:t>
            </a:r>
            <a:r>
              <a:rPr lang="cs-CZ" b="1" dirty="0" smtClean="0"/>
              <a:t>) </a:t>
            </a:r>
            <a:r>
              <a:rPr lang="cs-CZ" b="1" i="1" dirty="0" smtClean="0"/>
              <a:t>efektivnost pracovníků</a:t>
            </a:r>
            <a:endParaRPr lang="cs-CZ" b="1" dirty="0" smtClean="0"/>
          </a:p>
          <a:p>
            <a:pPr>
              <a:buNone/>
            </a:pPr>
            <a:r>
              <a:rPr lang="cs-CZ" sz="2300" dirty="0" smtClean="0"/>
              <a:t>Jak a kde se uskuteční efektivní nasazení pracovníků?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Kvantitativní </a:t>
            </a:r>
            <a:r>
              <a:rPr lang="cs-CZ" dirty="0" smtClean="0"/>
              <a:t>plánování,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jde </a:t>
            </a:r>
            <a:r>
              <a:rPr lang="cs-CZ" dirty="0" smtClean="0"/>
              <a:t>o plánování, jež je mnohorozměrné a vztahuje se na všechny </a:t>
            </a:r>
            <a:r>
              <a:rPr lang="cs-CZ" dirty="0" smtClean="0"/>
              <a:t>zaměstnance a spolupracovníky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Kvalitativní </a:t>
            </a:r>
            <a:r>
              <a:rPr lang="cs-CZ" dirty="0" smtClean="0"/>
              <a:t>plánování je plánování rozvoje jednotlivých spolupracovníků.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Personální </a:t>
            </a:r>
            <a:r>
              <a:rPr lang="cs-CZ" dirty="0" smtClean="0"/>
              <a:t>plánování se nemůže a nesmí chápat jako něco, co existuje v podniku izolovaně, ale musí být vždy součástí podnikového plánu a musí být </a:t>
            </a:r>
            <a:r>
              <a:rPr lang="cs-CZ" dirty="0" smtClean="0"/>
              <a:t>	         v </a:t>
            </a:r>
            <a:r>
              <a:rPr lang="cs-CZ" dirty="0" smtClean="0"/>
              <a:t>souladu s ostatními oblastmi podniku.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Nejvyšším cílem </a:t>
            </a:r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cs-CZ" b="1" i="1" dirty="0" smtClean="0"/>
              <a:t>v </a:t>
            </a:r>
            <a:r>
              <a:rPr lang="cs-CZ" b="1" i="1" dirty="0" smtClean="0"/>
              <a:t>personálním plánování je</a:t>
            </a:r>
            <a:r>
              <a:rPr lang="cs-CZ" b="1" i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Dostatečné </a:t>
            </a:r>
            <a:r>
              <a:rPr lang="cs-CZ" dirty="0" smtClean="0"/>
              <a:t>množství spolupracovníků </a:t>
            </a:r>
            <a:r>
              <a:rPr lang="cs-CZ" dirty="0" smtClean="0"/>
              <a:t>s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smtClean="0"/>
              <a:t>požadovanou kvalifikací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ve </a:t>
            </a:r>
            <a:r>
              <a:rPr lang="cs-CZ" dirty="0" smtClean="0"/>
              <a:t>správnou dobu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 smtClean="0"/>
              <a:t>správném místě s ohledem na aspekt hospodárnosti.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Z hlediska období můžeme plánování rozdělit na</a:t>
            </a:r>
            <a:r>
              <a:rPr lang="cs-CZ" b="1" i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krátkodobé</a:t>
            </a:r>
            <a:r>
              <a:rPr lang="cs-CZ" dirty="0" smtClean="0"/>
              <a:t>	</a:t>
            </a:r>
            <a:r>
              <a:rPr lang="cs-CZ" dirty="0" smtClean="0"/>
              <a:t>	3 </a:t>
            </a:r>
            <a:r>
              <a:rPr lang="cs-CZ" dirty="0" smtClean="0"/>
              <a:t>měsíce až 1 rok</a:t>
            </a:r>
          </a:p>
          <a:p>
            <a:r>
              <a:rPr lang="cs-CZ" dirty="0" smtClean="0"/>
              <a:t>střednědobé	1 rok až 4 roky</a:t>
            </a:r>
          </a:p>
          <a:p>
            <a:r>
              <a:rPr lang="cs-CZ" dirty="0" smtClean="0"/>
              <a:t>dlouhodobé	více než 4 roky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Čím </a:t>
            </a:r>
            <a:r>
              <a:rPr lang="cs-CZ" dirty="0" smtClean="0"/>
              <a:t>delší je plánovací období, tím nejistější vypovídací schopnost má plán a tím pádem, musí být častěji aktualizován.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Při </a:t>
            </a:r>
            <a:r>
              <a:rPr lang="cs-CZ" dirty="0" smtClean="0"/>
              <a:t>plánování není podnik zcela svobodný - musí brát ohled </a:t>
            </a:r>
            <a:r>
              <a:rPr lang="cs-CZ" dirty="0" smtClean="0"/>
              <a:t>například na odbory, trh pracovních sil, apod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</TotalTime>
  <Words>1224</Words>
  <Application>Microsoft Office PowerPoint</Application>
  <PresentationFormat>Předvádění na obrazovce (4:3)</PresentationFormat>
  <Paragraphs>162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Arkýř</vt:lpstr>
      <vt:lpstr>Základy personalistiky</vt:lpstr>
      <vt:lpstr>1. Personální politika a personální plánování</vt:lpstr>
      <vt:lpstr>Úkoly moderní personální politiky jsou:</vt:lpstr>
      <vt:lpstr>Personální politika</vt:lpstr>
      <vt:lpstr>Do okruhu působení personální politiky spadá:</vt:lpstr>
      <vt:lpstr>Personální plánování</vt:lpstr>
      <vt:lpstr>Snímek 7</vt:lpstr>
      <vt:lpstr>Nejvyšším cílem  v personálním plánování je:</vt:lpstr>
      <vt:lpstr>Z hlediska období můžeme plánování rozdělit na:</vt:lpstr>
      <vt:lpstr>plánování personálních potřeb</vt:lpstr>
      <vt:lpstr>Snímek 11</vt:lpstr>
      <vt:lpstr>2. Získávání a výběr pracovníků</vt:lpstr>
      <vt:lpstr>Jsou dvě základní cesty pro získávání pracovníků:</vt:lpstr>
      <vt:lpstr>Při přijímání nových pracovníků se nabízejí tyto možnosti:</vt:lpstr>
      <vt:lpstr>Nejdůležitějšími způsoby pro hledání pracovníků jsou:</vt:lpstr>
      <vt:lpstr>Snímek 16</vt:lpstr>
      <vt:lpstr>Snímek 17</vt:lpstr>
      <vt:lpstr>3. Rozvoj</vt:lpstr>
      <vt:lpstr>Personální rozvoj musí být prováděn: </vt:lpstr>
      <vt:lpstr>Výběr podpůrných opatření:</vt:lpstr>
      <vt:lpstr>4. Odměňování</vt:lpstr>
      <vt:lpstr>Nejvýznamnější formy odměňování v podnikové praxi:</vt:lpstr>
      <vt:lpstr>Personální agenda/ správa/ servis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personalistiky</dc:title>
  <dc:creator>Vladimír Hřebíček</dc:creator>
  <cp:lastModifiedBy>Vladimír Hřebíček</cp:lastModifiedBy>
  <cp:revision>5</cp:revision>
  <dcterms:created xsi:type="dcterms:W3CDTF">2010-04-25T20:58:27Z</dcterms:created>
  <dcterms:modified xsi:type="dcterms:W3CDTF">2010-04-25T22:12:16Z</dcterms:modified>
</cp:coreProperties>
</file>