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notesMasterIdLst>
    <p:notesMasterId r:id="rId46"/>
  </p:notesMasterIdLst>
  <p:sldIdLst>
    <p:sldId id="256" r:id="rId2"/>
    <p:sldId id="263" r:id="rId3"/>
    <p:sldId id="30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4" r:id="rId17"/>
    <p:sldId id="289" r:id="rId18"/>
    <p:sldId id="291" r:id="rId19"/>
    <p:sldId id="284" r:id="rId20"/>
    <p:sldId id="293" r:id="rId21"/>
    <p:sldId id="265" r:id="rId22"/>
    <p:sldId id="290" r:id="rId23"/>
    <p:sldId id="283" r:id="rId24"/>
    <p:sldId id="267" r:id="rId25"/>
    <p:sldId id="268" r:id="rId26"/>
    <p:sldId id="285" r:id="rId27"/>
    <p:sldId id="288" r:id="rId28"/>
    <p:sldId id="270" r:id="rId29"/>
    <p:sldId id="286" r:id="rId30"/>
    <p:sldId id="287" r:id="rId31"/>
    <p:sldId id="295" r:id="rId32"/>
    <p:sldId id="294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81"/>
  </p:normalViewPr>
  <p:slideViewPr>
    <p:cSldViewPr snapToGrid="0" snapToObjects="1">
      <p:cViewPr varScale="1">
        <p:scale>
          <a:sx n="82" d="100"/>
          <a:sy n="82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0F364-0571-4358-8D9D-A835276CACAF}" type="doc">
      <dgm:prSet loTypeId="urn:microsoft.com/office/officeart/2005/8/layout/lProcess3" loCatId="process" qsTypeId="urn:microsoft.com/office/officeart/2005/8/quickstyle/simple1#1" qsCatId="simple" csTypeId="urn:microsoft.com/office/officeart/2005/8/colors/colorful1#2" csCatId="colorful" phldr="1"/>
      <dgm:spPr/>
      <dgm:t>
        <a:bodyPr/>
        <a:lstStyle/>
        <a:p>
          <a:endParaRPr lang="de-AT"/>
        </a:p>
      </dgm:t>
    </dgm:pt>
    <dgm:pt modelId="{28451886-7207-4E49-B838-357516CDE6E9}">
      <dgm:prSet phldrT="[Text]"/>
      <dgm:spPr>
        <a:xfrm>
          <a:off x="946448" y="1963"/>
          <a:ext cx="2033289" cy="813315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</a:t>
          </a:r>
          <a:endParaRPr lang="cs-CZ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CAE9E54-986C-4902-9D44-D536EE58A4F2}" type="parTrans" cxnId="{208509B2-1288-4DCE-84B1-23198A3F30CE}">
      <dgm:prSet/>
      <dgm:spPr/>
      <dgm:t>
        <a:bodyPr/>
        <a:lstStyle/>
        <a:p>
          <a:endParaRPr lang="cs-CZ" noProof="0" dirty="0"/>
        </a:p>
      </dgm:t>
    </dgm:pt>
    <dgm:pt modelId="{864117F7-B82E-4C35-BC6C-460A0215CAC8}" type="sibTrans" cxnId="{208509B2-1288-4DCE-84B1-23198A3F30CE}">
      <dgm:prSet/>
      <dgm:spPr/>
      <dgm:t>
        <a:bodyPr/>
        <a:lstStyle/>
        <a:p>
          <a:endParaRPr lang="cs-CZ" noProof="0" dirty="0"/>
        </a:p>
      </dgm:t>
    </dgm:pt>
    <dgm:pt modelId="{4D05769A-D52F-494E-8C41-1D6B2139632D}">
      <dgm:prSet phldrT="[Text]" custT="1"/>
      <dgm:spPr>
        <a:xfrm>
          <a:off x="2715410" y="71095"/>
          <a:ext cx="1975455" cy="675052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20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specifické</a:t>
          </a:r>
          <a:endParaRPr lang="cs-CZ" sz="20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58DC147-F615-4387-A109-CCDAAB6C3FBA}" type="parTrans" cxnId="{9B453704-EFA5-43D9-BD69-D319CA7B518B}">
      <dgm:prSet/>
      <dgm:spPr/>
      <dgm:t>
        <a:bodyPr/>
        <a:lstStyle/>
        <a:p>
          <a:endParaRPr lang="cs-CZ" noProof="0" dirty="0"/>
        </a:p>
      </dgm:t>
    </dgm:pt>
    <dgm:pt modelId="{623070D4-C083-434B-AF41-A58AB4A23463}" type="sibTrans" cxnId="{9B453704-EFA5-43D9-BD69-D319CA7B518B}">
      <dgm:prSet/>
      <dgm:spPr/>
      <dgm:t>
        <a:bodyPr/>
        <a:lstStyle/>
        <a:p>
          <a:endParaRPr lang="cs-CZ" noProof="0" dirty="0"/>
        </a:p>
      </dgm:t>
    </dgm:pt>
    <dgm:pt modelId="{16AAEE53-8E04-456F-8A38-A0AFA0F947E4}">
      <dgm:prSet phldrT="[Text]" custT="1"/>
      <dgm:spPr>
        <a:xfrm>
          <a:off x="4454598" y="71095"/>
          <a:ext cx="2828553" cy="675052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20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konkrétně formulované</a:t>
          </a:r>
          <a:endParaRPr lang="cs-CZ" sz="20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E6EB3F-A5AD-43EC-BF2D-06DC41CB245B}" type="parTrans" cxnId="{FD702D78-82E6-4385-98A1-43C3776B5911}">
      <dgm:prSet/>
      <dgm:spPr/>
      <dgm:t>
        <a:bodyPr/>
        <a:lstStyle/>
        <a:p>
          <a:endParaRPr lang="cs-CZ" noProof="0" dirty="0"/>
        </a:p>
      </dgm:t>
    </dgm:pt>
    <dgm:pt modelId="{799903E9-42BC-42FE-9B8D-AB1069975F48}" type="sibTrans" cxnId="{FD702D78-82E6-4385-98A1-43C3776B5911}">
      <dgm:prSet/>
      <dgm:spPr/>
      <dgm:t>
        <a:bodyPr/>
        <a:lstStyle/>
        <a:p>
          <a:endParaRPr lang="cs-CZ" noProof="0" dirty="0"/>
        </a:p>
      </dgm:t>
    </dgm:pt>
    <dgm:pt modelId="{BC11939C-388B-4D85-8C6C-60E3042E3B0D}">
      <dgm:prSet phldrT="[Text]"/>
      <dgm:spPr>
        <a:xfrm>
          <a:off x="946448" y="929143"/>
          <a:ext cx="2033289" cy="8133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</a:t>
          </a:r>
          <a:endParaRPr lang="cs-CZ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BE5C82B-FA55-4421-99B4-E8BA4550051E}" type="parTrans" cxnId="{5073EFE5-E7CD-4FB5-8E50-2EBB7ED37BC2}">
      <dgm:prSet/>
      <dgm:spPr/>
      <dgm:t>
        <a:bodyPr/>
        <a:lstStyle/>
        <a:p>
          <a:endParaRPr lang="cs-CZ" noProof="0" dirty="0"/>
        </a:p>
      </dgm:t>
    </dgm:pt>
    <dgm:pt modelId="{423331ED-8F61-4D65-AD15-7C6BE0C9536F}" type="sibTrans" cxnId="{5073EFE5-E7CD-4FB5-8E50-2EBB7ED37BC2}">
      <dgm:prSet/>
      <dgm:spPr/>
      <dgm:t>
        <a:bodyPr/>
        <a:lstStyle/>
        <a:p>
          <a:endParaRPr lang="cs-CZ" noProof="0" dirty="0"/>
        </a:p>
      </dgm:t>
    </dgm:pt>
    <dgm:pt modelId="{A7E7049A-F0B5-45A8-A01E-C026BF438EF7}">
      <dgm:prSet phldrT="[Text]" custT="1"/>
      <dgm:spPr>
        <a:xfrm>
          <a:off x="2715410" y="998275"/>
          <a:ext cx="1975472" cy="675052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20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měřitelné</a:t>
          </a:r>
          <a:endParaRPr lang="cs-CZ" sz="20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6165286-D2B5-41B0-88CC-3E094D55689A}" type="parTrans" cxnId="{100468CA-EB5F-4F15-97B2-0B2AF91F3DFE}">
      <dgm:prSet/>
      <dgm:spPr/>
      <dgm:t>
        <a:bodyPr/>
        <a:lstStyle/>
        <a:p>
          <a:endParaRPr lang="cs-CZ" noProof="0" dirty="0"/>
        </a:p>
      </dgm:t>
    </dgm:pt>
    <dgm:pt modelId="{2D47A05D-F3F5-4572-8391-5D7C387C3EDF}" type="sibTrans" cxnId="{100468CA-EB5F-4F15-97B2-0B2AF91F3DFE}">
      <dgm:prSet/>
      <dgm:spPr/>
      <dgm:t>
        <a:bodyPr/>
        <a:lstStyle/>
        <a:p>
          <a:endParaRPr lang="cs-CZ" noProof="0" dirty="0"/>
        </a:p>
      </dgm:t>
    </dgm:pt>
    <dgm:pt modelId="{B6DAE7A4-5283-4634-A8FA-DC9CA29579CE}">
      <dgm:prSet phldrT="[Text]"/>
      <dgm:spPr>
        <a:xfrm>
          <a:off x="946448" y="1856323"/>
          <a:ext cx="2033289" cy="8133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</a:t>
          </a:r>
        </a:p>
      </dgm:t>
    </dgm:pt>
    <dgm:pt modelId="{4729C8D0-7B2B-45F5-BBC8-B7305E053399}" type="parTrans" cxnId="{FEEFDF3A-9D18-451B-B7C6-ECB2B58B5A4D}">
      <dgm:prSet/>
      <dgm:spPr/>
      <dgm:t>
        <a:bodyPr/>
        <a:lstStyle/>
        <a:p>
          <a:endParaRPr lang="cs-CZ" noProof="0" dirty="0"/>
        </a:p>
      </dgm:t>
    </dgm:pt>
    <dgm:pt modelId="{6327DE9A-56D4-46F4-AFF7-08323059FFA1}" type="sibTrans" cxnId="{FEEFDF3A-9D18-451B-B7C6-ECB2B58B5A4D}">
      <dgm:prSet/>
      <dgm:spPr/>
      <dgm:t>
        <a:bodyPr/>
        <a:lstStyle/>
        <a:p>
          <a:endParaRPr lang="cs-CZ" noProof="0" dirty="0"/>
        </a:p>
      </dgm:t>
    </dgm:pt>
    <dgm:pt modelId="{877654AC-FF5A-40C1-AF67-AFE03B9BDD94}">
      <dgm:prSet phldrT="[Text]" custT="1"/>
      <dgm:spPr>
        <a:xfrm>
          <a:off x="2715410" y="1925455"/>
          <a:ext cx="2551714" cy="675052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20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Akčně zaměřené</a:t>
          </a:r>
        </a:p>
      </dgm:t>
    </dgm:pt>
    <dgm:pt modelId="{504EB0F7-2B30-46A9-89D4-C8F34311D9E0}" type="parTrans" cxnId="{57C8436A-6E56-4143-BDD2-CECD1F785194}">
      <dgm:prSet/>
      <dgm:spPr/>
      <dgm:t>
        <a:bodyPr/>
        <a:lstStyle/>
        <a:p>
          <a:endParaRPr lang="cs-CZ" noProof="0" dirty="0"/>
        </a:p>
      </dgm:t>
    </dgm:pt>
    <dgm:pt modelId="{992331D9-29A3-4D16-ABF4-90836D8768A3}" type="sibTrans" cxnId="{57C8436A-6E56-4143-BDD2-CECD1F785194}">
      <dgm:prSet/>
      <dgm:spPr/>
      <dgm:t>
        <a:bodyPr/>
        <a:lstStyle/>
        <a:p>
          <a:endParaRPr lang="cs-CZ" noProof="0" dirty="0"/>
        </a:p>
      </dgm:t>
    </dgm:pt>
    <dgm:pt modelId="{8A65BDD2-CE95-4A8F-AD44-58FEC4F09DDC}">
      <dgm:prSet phldrT="[Text]"/>
      <dgm:spPr>
        <a:xfrm>
          <a:off x="946448" y="2783503"/>
          <a:ext cx="2033289" cy="8133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noProof="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R</a:t>
          </a:r>
          <a:r>
            <a:rPr lang="cs-CZ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5BF069AE-4CA2-4BDD-8B9F-AE1800634DD3}" type="parTrans" cxnId="{53AF5641-3E56-4079-9789-DA9DE88910CD}">
      <dgm:prSet/>
      <dgm:spPr/>
      <dgm:t>
        <a:bodyPr/>
        <a:lstStyle/>
        <a:p>
          <a:endParaRPr lang="cs-CZ" noProof="0" dirty="0"/>
        </a:p>
      </dgm:t>
    </dgm:pt>
    <dgm:pt modelId="{DEA34D5D-C501-44A7-B80A-31A6215EAD5F}" type="sibTrans" cxnId="{53AF5641-3E56-4079-9789-DA9DE88910CD}">
      <dgm:prSet/>
      <dgm:spPr/>
      <dgm:t>
        <a:bodyPr/>
        <a:lstStyle/>
        <a:p>
          <a:endParaRPr lang="cs-CZ" noProof="0" dirty="0"/>
        </a:p>
      </dgm:t>
    </dgm:pt>
    <dgm:pt modelId="{AFC5B80D-5E2C-4CEF-B5D6-9A098D5B6E85}">
      <dgm:prSet phldrT="[Text]"/>
      <dgm:spPr>
        <a:xfrm>
          <a:off x="946448" y="3710683"/>
          <a:ext cx="2033289" cy="813315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T</a:t>
          </a:r>
        </a:p>
      </dgm:t>
    </dgm:pt>
    <dgm:pt modelId="{B55552A8-88B5-4FA3-8F70-05EB5ACDD8AD}" type="parTrans" cxnId="{74D44B54-31DA-4519-88CE-5C532CF70229}">
      <dgm:prSet/>
      <dgm:spPr/>
      <dgm:t>
        <a:bodyPr/>
        <a:lstStyle/>
        <a:p>
          <a:endParaRPr lang="cs-CZ" noProof="0" dirty="0"/>
        </a:p>
      </dgm:t>
    </dgm:pt>
    <dgm:pt modelId="{541B3DBD-81A4-4411-9FDE-C2097884AEDB}" type="sibTrans" cxnId="{74D44B54-31DA-4519-88CE-5C532CF70229}">
      <dgm:prSet/>
      <dgm:spPr/>
      <dgm:t>
        <a:bodyPr/>
        <a:lstStyle/>
        <a:p>
          <a:endParaRPr lang="cs-CZ" noProof="0" dirty="0"/>
        </a:p>
      </dgm:t>
    </dgm:pt>
    <dgm:pt modelId="{336329F4-4C16-4177-8FCF-A636C93B5134}">
      <dgm:prSet phldrT="[Text]" custT="1"/>
      <dgm:spPr>
        <a:xfrm>
          <a:off x="2715410" y="2852635"/>
          <a:ext cx="2130667" cy="675052"/>
        </a:xfrm>
        <a:solidFill>
          <a:srgbClr val="F7964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20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Realistické</a:t>
          </a:r>
        </a:p>
      </dgm:t>
    </dgm:pt>
    <dgm:pt modelId="{BE27FDC4-6DCA-4673-95D2-B76C49C1106A}" type="parTrans" cxnId="{5E92898E-A627-43D5-A9C9-E13962D33762}">
      <dgm:prSet/>
      <dgm:spPr/>
      <dgm:t>
        <a:bodyPr/>
        <a:lstStyle/>
        <a:p>
          <a:endParaRPr lang="cs-CZ" noProof="0" dirty="0"/>
        </a:p>
      </dgm:t>
    </dgm:pt>
    <dgm:pt modelId="{F7B01FC5-DF0D-439C-940F-B6DA90EC9A5F}" type="sibTrans" cxnId="{5E92898E-A627-43D5-A9C9-E13962D33762}">
      <dgm:prSet/>
      <dgm:spPr/>
      <dgm:t>
        <a:bodyPr/>
        <a:lstStyle/>
        <a:p>
          <a:endParaRPr lang="cs-CZ" noProof="0" dirty="0"/>
        </a:p>
      </dgm:t>
    </dgm:pt>
    <dgm:pt modelId="{F752ACD6-19C0-45C6-802B-27EA5F009191}">
      <dgm:prSet phldrT="[Text]" custT="1"/>
      <dgm:spPr>
        <a:xfrm>
          <a:off x="2715410" y="3779815"/>
          <a:ext cx="2108272" cy="675052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20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Termínované</a:t>
          </a:r>
        </a:p>
      </dgm:t>
    </dgm:pt>
    <dgm:pt modelId="{80D847A5-50C4-45D8-8122-2F99226D69D8}" type="parTrans" cxnId="{B1FBFCEE-CBD3-4EE1-86E9-F3DDEA9BE604}">
      <dgm:prSet/>
      <dgm:spPr/>
      <dgm:t>
        <a:bodyPr/>
        <a:lstStyle/>
        <a:p>
          <a:endParaRPr lang="cs-CZ" noProof="0" dirty="0"/>
        </a:p>
      </dgm:t>
    </dgm:pt>
    <dgm:pt modelId="{18D1BE5F-9C10-4230-957E-4114371D667B}" type="sibTrans" cxnId="{B1FBFCEE-CBD3-4EE1-86E9-F3DDEA9BE604}">
      <dgm:prSet/>
      <dgm:spPr/>
      <dgm:t>
        <a:bodyPr/>
        <a:lstStyle/>
        <a:p>
          <a:endParaRPr lang="cs-CZ" noProof="0" dirty="0"/>
        </a:p>
      </dgm:t>
    </dgm:pt>
    <dgm:pt modelId="{8B23EB23-0200-4165-ABA4-EE9FBF6C72D4}" type="pres">
      <dgm:prSet presAssocID="{A340F364-0571-4358-8D9D-A835276CACA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AT"/>
        </a:p>
      </dgm:t>
    </dgm:pt>
    <dgm:pt modelId="{919F45B6-171B-4DC0-9BA0-1F12CE4EC3BD}" type="pres">
      <dgm:prSet presAssocID="{28451886-7207-4E49-B838-357516CDE6E9}" presName="horFlow" presStyleCnt="0"/>
      <dgm:spPr/>
    </dgm:pt>
    <dgm:pt modelId="{320ACD7C-1265-4299-9F0D-C97128229865}" type="pres">
      <dgm:prSet presAssocID="{28451886-7207-4E49-B838-357516CDE6E9}" presName="bigChev" presStyleLbl="node1" presStyleIdx="0" presStyleCnt="5"/>
      <dgm:spPr>
        <a:prstGeom prst="chevron">
          <a:avLst/>
        </a:prstGeom>
      </dgm:spPr>
      <dgm:t>
        <a:bodyPr/>
        <a:lstStyle/>
        <a:p>
          <a:endParaRPr lang="de-AT"/>
        </a:p>
      </dgm:t>
    </dgm:pt>
    <dgm:pt modelId="{EBAFDB0A-3FBB-4FDA-ABA6-2984B0DA168D}" type="pres">
      <dgm:prSet presAssocID="{B58DC147-F615-4387-A109-CCDAAB6C3FBA}" presName="parTrans" presStyleCnt="0"/>
      <dgm:spPr/>
    </dgm:pt>
    <dgm:pt modelId="{A40DADBA-9D6A-4BC3-BE40-0A374AAF9550}" type="pres">
      <dgm:prSet presAssocID="{4D05769A-D52F-494E-8C41-1D6B2139632D}" presName="node" presStyleLbl="alignAccFollowNode1" presStyleIdx="0" presStyleCnt="6" custScaleX="117055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AT"/>
        </a:p>
      </dgm:t>
    </dgm:pt>
    <dgm:pt modelId="{48E1D663-511A-41EB-9C94-2D729F6C89FD}" type="pres">
      <dgm:prSet presAssocID="{623070D4-C083-434B-AF41-A58AB4A23463}" presName="sibTrans" presStyleCnt="0"/>
      <dgm:spPr/>
    </dgm:pt>
    <dgm:pt modelId="{B1167351-4318-42F2-8228-2E52ACC988F9}" type="pres">
      <dgm:prSet presAssocID="{16AAEE53-8E04-456F-8A38-A0AFA0F947E4}" presName="node" presStyleLbl="alignAccFollowNode1" presStyleIdx="1" presStyleCnt="6" custScaleX="167605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AT"/>
        </a:p>
      </dgm:t>
    </dgm:pt>
    <dgm:pt modelId="{E136CF26-928D-4E5A-8BE3-276C4F56BDEB}" type="pres">
      <dgm:prSet presAssocID="{28451886-7207-4E49-B838-357516CDE6E9}" presName="vSp" presStyleCnt="0"/>
      <dgm:spPr/>
    </dgm:pt>
    <dgm:pt modelId="{B0907955-C128-4BCE-8C40-A66A1BFB5522}" type="pres">
      <dgm:prSet presAssocID="{BC11939C-388B-4D85-8C6C-60E3042E3B0D}" presName="horFlow" presStyleCnt="0"/>
      <dgm:spPr/>
    </dgm:pt>
    <dgm:pt modelId="{2BF5BB99-1FB2-487C-AD68-90CF5051822B}" type="pres">
      <dgm:prSet presAssocID="{BC11939C-388B-4D85-8C6C-60E3042E3B0D}" presName="bigChev" presStyleLbl="node1" presStyleIdx="1" presStyleCnt="5"/>
      <dgm:spPr>
        <a:prstGeom prst="chevron">
          <a:avLst/>
        </a:prstGeom>
      </dgm:spPr>
      <dgm:t>
        <a:bodyPr/>
        <a:lstStyle/>
        <a:p>
          <a:endParaRPr lang="de-AT"/>
        </a:p>
      </dgm:t>
    </dgm:pt>
    <dgm:pt modelId="{81306F06-6326-481B-8D24-D72216139F52}" type="pres">
      <dgm:prSet presAssocID="{76165286-D2B5-41B0-88CC-3E094D55689A}" presName="parTrans" presStyleCnt="0"/>
      <dgm:spPr/>
    </dgm:pt>
    <dgm:pt modelId="{7DBC40ED-CA44-4B62-BFEB-2129E29E0E2C}" type="pres">
      <dgm:prSet presAssocID="{A7E7049A-F0B5-45A8-A01E-C026BF438EF7}" presName="node" presStyleLbl="alignAccFollowNode1" presStyleIdx="2" presStyleCnt="6" custScaleX="117056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AT"/>
        </a:p>
      </dgm:t>
    </dgm:pt>
    <dgm:pt modelId="{33C4A213-EC77-4A5C-806D-E3E04164277B}" type="pres">
      <dgm:prSet presAssocID="{BC11939C-388B-4D85-8C6C-60E3042E3B0D}" presName="vSp" presStyleCnt="0"/>
      <dgm:spPr/>
    </dgm:pt>
    <dgm:pt modelId="{7500C91B-AFF3-4413-AE1D-E8465E57FB57}" type="pres">
      <dgm:prSet presAssocID="{B6DAE7A4-5283-4634-A8FA-DC9CA29579CE}" presName="horFlow" presStyleCnt="0"/>
      <dgm:spPr/>
    </dgm:pt>
    <dgm:pt modelId="{AA23B332-6C30-44EE-88F0-0B72578A20C6}" type="pres">
      <dgm:prSet presAssocID="{B6DAE7A4-5283-4634-A8FA-DC9CA29579CE}" presName="bigChev" presStyleLbl="node1" presStyleIdx="2" presStyleCnt="5"/>
      <dgm:spPr>
        <a:prstGeom prst="chevron">
          <a:avLst/>
        </a:prstGeom>
      </dgm:spPr>
      <dgm:t>
        <a:bodyPr/>
        <a:lstStyle/>
        <a:p>
          <a:endParaRPr lang="de-AT"/>
        </a:p>
      </dgm:t>
    </dgm:pt>
    <dgm:pt modelId="{D23767F5-CDD7-4890-86BA-A2E7903CA3EF}" type="pres">
      <dgm:prSet presAssocID="{504EB0F7-2B30-46A9-89D4-C8F34311D9E0}" presName="parTrans" presStyleCnt="0"/>
      <dgm:spPr/>
    </dgm:pt>
    <dgm:pt modelId="{9CC223ED-39C6-4F90-ACDC-075D4AF81633}" type="pres">
      <dgm:prSet presAssocID="{877654AC-FF5A-40C1-AF67-AFE03B9BDD94}" presName="node" presStyleLbl="alignAccFollowNode1" presStyleIdx="3" presStyleCnt="6" custScaleX="15120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AT"/>
        </a:p>
      </dgm:t>
    </dgm:pt>
    <dgm:pt modelId="{25BBE42C-9D93-4DB9-A0FD-F138D07DEADD}" type="pres">
      <dgm:prSet presAssocID="{B6DAE7A4-5283-4634-A8FA-DC9CA29579CE}" presName="vSp" presStyleCnt="0"/>
      <dgm:spPr/>
    </dgm:pt>
    <dgm:pt modelId="{374E2A8E-ACE3-4986-A057-0004D1A4FEDB}" type="pres">
      <dgm:prSet presAssocID="{8A65BDD2-CE95-4A8F-AD44-58FEC4F09DDC}" presName="horFlow" presStyleCnt="0"/>
      <dgm:spPr/>
    </dgm:pt>
    <dgm:pt modelId="{F0830F4C-AC60-47CB-BAA0-09E296840DB7}" type="pres">
      <dgm:prSet presAssocID="{8A65BDD2-CE95-4A8F-AD44-58FEC4F09DDC}" presName="bigChev" presStyleLbl="node1" presStyleIdx="3" presStyleCnt="5"/>
      <dgm:spPr>
        <a:prstGeom prst="chevron">
          <a:avLst/>
        </a:prstGeom>
      </dgm:spPr>
      <dgm:t>
        <a:bodyPr/>
        <a:lstStyle/>
        <a:p>
          <a:endParaRPr lang="de-AT"/>
        </a:p>
      </dgm:t>
    </dgm:pt>
    <dgm:pt modelId="{6228486C-57EF-4C3F-91FB-EA7631259B37}" type="pres">
      <dgm:prSet presAssocID="{BE27FDC4-6DCA-4673-95D2-B76C49C1106A}" presName="parTrans" presStyleCnt="0"/>
      <dgm:spPr/>
    </dgm:pt>
    <dgm:pt modelId="{90A54644-6402-4D72-A9B9-E37100616AC6}" type="pres">
      <dgm:prSet presAssocID="{336329F4-4C16-4177-8FCF-A636C93B5134}" presName="node" presStyleLbl="alignAccFollowNode1" presStyleIdx="4" presStyleCnt="6" custScaleX="12625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AT"/>
        </a:p>
      </dgm:t>
    </dgm:pt>
    <dgm:pt modelId="{D8C60A5E-00E1-4B71-A35E-9CB152BCD901}" type="pres">
      <dgm:prSet presAssocID="{8A65BDD2-CE95-4A8F-AD44-58FEC4F09DDC}" presName="vSp" presStyleCnt="0"/>
      <dgm:spPr/>
    </dgm:pt>
    <dgm:pt modelId="{38A512DA-BDC4-4774-8C1E-6A4488391D2A}" type="pres">
      <dgm:prSet presAssocID="{AFC5B80D-5E2C-4CEF-B5D6-9A098D5B6E85}" presName="horFlow" presStyleCnt="0"/>
      <dgm:spPr/>
    </dgm:pt>
    <dgm:pt modelId="{8901D102-81CE-47DF-A907-548156665104}" type="pres">
      <dgm:prSet presAssocID="{AFC5B80D-5E2C-4CEF-B5D6-9A098D5B6E85}" presName="bigChev" presStyleLbl="node1" presStyleIdx="4" presStyleCnt="5"/>
      <dgm:spPr>
        <a:prstGeom prst="chevron">
          <a:avLst/>
        </a:prstGeom>
      </dgm:spPr>
      <dgm:t>
        <a:bodyPr/>
        <a:lstStyle/>
        <a:p>
          <a:endParaRPr lang="de-AT"/>
        </a:p>
      </dgm:t>
    </dgm:pt>
    <dgm:pt modelId="{1C489F05-9C88-483C-B630-1FCDF2925F29}" type="pres">
      <dgm:prSet presAssocID="{80D847A5-50C4-45D8-8122-2F99226D69D8}" presName="parTrans" presStyleCnt="0"/>
      <dgm:spPr/>
    </dgm:pt>
    <dgm:pt modelId="{77E8D7BD-5C38-47BF-A0FA-A31713B483C5}" type="pres">
      <dgm:prSet presAssocID="{F752ACD6-19C0-45C6-802B-27EA5F009191}" presName="node" presStyleLbl="alignAccFollowNode1" presStyleIdx="5" presStyleCnt="6" custScaleX="14331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AT"/>
        </a:p>
      </dgm:t>
    </dgm:pt>
  </dgm:ptLst>
  <dgm:cxnLst>
    <dgm:cxn modelId="{100468CA-EB5F-4F15-97B2-0B2AF91F3DFE}" srcId="{BC11939C-388B-4D85-8C6C-60E3042E3B0D}" destId="{A7E7049A-F0B5-45A8-A01E-C026BF438EF7}" srcOrd="0" destOrd="0" parTransId="{76165286-D2B5-41B0-88CC-3E094D55689A}" sibTransId="{2D47A05D-F3F5-4572-8391-5D7C387C3EDF}"/>
    <dgm:cxn modelId="{562E09F3-9E0B-9C4F-8DD1-B40EE0610AD3}" type="presOf" srcId="{A7E7049A-F0B5-45A8-A01E-C026BF438EF7}" destId="{7DBC40ED-CA44-4B62-BFEB-2129E29E0E2C}" srcOrd="0" destOrd="0" presId="urn:microsoft.com/office/officeart/2005/8/layout/lProcess3"/>
    <dgm:cxn modelId="{B2095EEF-A9B5-DA46-92E5-87FAC08DFD11}" type="presOf" srcId="{28451886-7207-4E49-B838-357516CDE6E9}" destId="{320ACD7C-1265-4299-9F0D-C97128229865}" srcOrd="0" destOrd="0" presId="urn:microsoft.com/office/officeart/2005/8/layout/lProcess3"/>
    <dgm:cxn modelId="{B1FBFCEE-CBD3-4EE1-86E9-F3DDEA9BE604}" srcId="{AFC5B80D-5E2C-4CEF-B5D6-9A098D5B6E85}" destId="{F752ACD6-19C0-45C6-802B-27EA5F009191}" srcOrd="0" destOrd="0" parTransId="{80D847A5-50C4-45D8-8122-2F99226D69D8}" sibTransId="{18D1BE5F-9C10-4230-957E-4114371D667B}"/>
    <dgm:cxn modelId="{5073EFE5-E7CD-4FB5-8E50-2EBB7ED37BC2}" srcId="{A340F364-0571-4358-8D9D-A835276CACAF}" destId="{BC11939C-388B-4D85-8C6C-60E3042E3B0D}" srcOrd="1" destOrd="0" parTransId="{9BE5C82B-FA55-4421-99B4-E8BA4550051E}" sibTransId="{423331ED-8F61-4D65-AD15-7C6BE0C9536F}"/>
    <dgm:cxn modelId="{4BFAE45A-34C9-0D4C-8310-8B84AC165C69}" type="presOf" srcId="{4D05769A-D52F-494E-8C41-1D6B2139632D}" destId="{A40DADBA-9D6A-4BC3-BE40-0A374AAF9550}" srcOrd="0" destOrd="0" presId="urn:microsoft.com/office/officeart/2005/8/layout/lProcess3"/>
    <dgm:cxn modelId="{53AF5641-3E56-4079-9789-DA9DE88910CD}" srcId="{A340F364-0571-4358-8D9D-A835276CACAF}" destId="{8A65BDD2-CE95-4A8F-AD44-58FEC4F09DDC}" srcOrd="3" destOrd="0" parTransId="{5BF069AE-4CA2-4BDD-8B9F-AE1800634DD3}" sibTransId="{DEA34D5D-C501-44A7-B80A-31A6215EAD5F}"/>
    <dgm:cxn modelId="{95C44F1B-3FE7-F043-8ED3-07C0E3F116CD}" type="presOf" srcId="{A340F364-0571-4358-8D9D-A835276CACAF}" destId="{8B23EB23-0200-4165-ABA4-EE9FBF6C72D4}" srcOrd="0" destOrd="0" presId="urn:microsoft.com/office/officeart/2005/8/layout/lProcess3"/>
    <dgm:cxn modelId="{62C0E86F-FA41-DE43-9F5A-6B011371872E}" type="presOf" srcId="{8A65BDD2-CE95-4A8F-AD44-58FEC4F09DDC}" destId="{F0830F4C-AC60-47CB-BAA0-09E296840DB7}" srcOrd="0" destOrd="0" presId="urn:microsoft.com/office/officeart/2005/8/layout/lProcess3"/>
    <dgm:cxn modelId="{A0B434B1-C240-1C45-8A39-F4CC1FA511B5}" type="presOf" srcId="{336329F4-4C16-4177-8FCF-A636C93B5134}" destId="{90A54644-6402-4D72-A9B9-E37100616AC6}" srcOrd="0" destOrd="0" presId="urn:microsoft.com/office/officeart/2005/8/layout/lProcess3"/>
    <dgm:cxn modelId="{74D44B54-31DA-4519-88CE-5C532CF70229}" srcId="{A340F364-0571-4358-8D9D-A835276CACAF}" destId="{AFC5B80D-5E2C-4CEF-B5D6-9A098D5B6E85}" srcOrd="4" destOrd="0" parTransId="{B55552A8-88B5-4FA3-8F70-05EB5ACDD8AD}" sibTransId="{541B3DBD-81A4-4411-9FDE-C2097884AEDB}"/>
    <dgm:cxn modelId="{FD702D78-82E6-4385-98A1-43C3776B5911}" srcId="{28451886-7207-4E49-B838-357516CDE6E9}" destId="{16AAEE53-8E04-456F-8A38-A0AFA0F947E4}" srcOrd="1" destOrd="0" parTransId="{0DE6EB3F-A5AD-43EC-BF2D-06DC41CB245B}" sibTransId="{799903E9-42BC-42FE-9B8D-AB1069975F48}"/>
    <dgm:cxn modelId="{18D5897E-0FF7-E142-A197-CC34D1DD6CEB}" type="presOf" srcId="{B6DAE7A4-5283-4634-A8FA-DC9CA29579CE}" destId="{AA23B332-6C30-44EE-88F0-0B72578A20C6}" srcOrd="0" destOrd="0" presId="urn:microsoft.com/office/officeart/2005/8/layout/lProcess3"/>
    <dgm:cxn modelId="{70166467-8E98-5D4D-BA50-DFF80AC3B264}" type="presOf" srcId="{16AAEE53-8E04-456F-8A38-A0AFA0F947E4}" destId="{B1167351-4318-42F2-8228-2E52ACC988F9}" srcOrd="0" destOrd="0" presId="urn:microsoft.com/office/officeart/2005/8/layout/lProcess3"/>
    <dgm:cxn modelId="{FEEFDF3A-9D18-451B-B7C6-ECB2B58B5A4D}" srcId="{A340F364-0571-4358-8D9D-A835276CACAF}" destId="{B6DAE7A4-5283-4634-A8FA-DC9CA29579CE}" srcOrd="2" destOrd="0" parTransId="{4729C8D0-7B2B-45F5-BBC8-B7305E053399}" sibTransId="{6327DE9A-56D4-46F4-AFF7-08323059FFA1}"/>
    <dgm:cxn modelId="{F58300C7-AB35-D14C-88CD-4BFF6E8DC043}" type="presOf" srcId="{AFC5B80D-5E2C-4CEF-B5D6-9A098D5B6E85}" destId="{8901D102-81CE-47DF-A907-548156665104}" srcOrd="0" destOrd="0" presId="urn:microsoft.com/office/officeart/2005/8/layout/lProcess3"/>
    <dgm:cxn modelId="{9D28D1D3-D5DA-364A-B2A1-7E281A9AB19E}" type="presOf" srcId="{F752ACD6-19C0-45C6-802B-27EA5F009191}" destId="{77E8D7BD-5C38-47BF-A0FA-A31713B483C5}" srcOrd="0" destOrd="0" presId="urn:microsoft.com/office/officeart/2005/8/layout/lProcess3"/>
    <dgm:cxn modelId="{B02AE327-91FA-FF43-9123-CD53BC01EC9B}" type="presOf" srcId="{877654AC-FF5A-40C1-AF67-AFE03B9BDD94}" destId="{9CC223ED-39C6-4F90-ACDC-075D4AF81633}" srcOrd="0" destOrd="0" presId="urn:microsoft.com/office/officeart/2005/8/layout/lProcess3"/>
    <dgm:cxn modelId="{57C8436A-6E56-4143-BDD2-CECD1F785194}" srcId="{B6DAE7A4-5283-4634-A8FA-DC9CA29579CE}" destId="{877654AC-FF5A-40C1-AF67-AFE03B9BDD94}" srcOrd="0" destOrd="0" parTransId="{504EB0F7-2B30-46A9-89D4-C8F34311D9E0}" sibTransId="{992331D9-29A3-4D16-ABF4-90836D8768A3}"/>
    <dgm:cxn modelId="{208509B2-1288-4DCE-84B1-23198A3F30CE}" srcId="{A340F364-0571-4358-8D9D-A835276CACAF}" destId="{28451886-7207-4E49-B838-357516CDE6E9}" srcOrd="0" destOrd="0" parTransId="{4CAE9E54-986C-4902-9D44-D536EE58A4F2}" sibTransId="{864117F7-B82E-4C35-BC6C-460A0215CAC8}"/>
    <dgm:cxn modelId="{9B453704-EFA5-43D9-BD69-D319CA7B518B}" srcId="{28451886-7207-4E49-B838-357516CDE6E9}" destId="{4D05769A-D52F-494E-8C41-1D6B2139632D}" srcOrd="0" destOrd="0" parTransId="{B58DC147-F615-4387-A109-CCDAAB6C3FBA}" sibTransId="{623070D4-C083-434B-AF41-A58AB4A23463}"/>
    <dgm:cxn modelId="{5E92898E-A627-43D5-A9C9-E13962D33762}" srcId="{8A65BDD2-CE95-4A8F-AD44-58FEC4F09DDC}" destId="{336329F4-4C16-4177-8FCF-A636C93B5134}" srcOrd="0" destOrd="0" parTransId="{BE27FDC4-6DCA-4673-95D2-B76C49C1106A}" sibTransId="{F7B01FC5-DF0D-439C-940F-B6DA90EC9A5F}"/>
    <dgm:cxn modelId="{B0C9A538-0E93-AC46-B858-4185B1005FFD}" type="presOf" srcId="{BC11939C-388B-4D85-8C6C-60E3042E3B0D}" destId="{2BF5BB99-1FB2-487C-AD68-90CF5051822B}" srcOrd="0" destOrd="0" presId="urn:microsoft.com/office/officeart/2005/8/layout/lProcess3"/>
    <dgm:cxn modelId="{0FEFE59B-3288-4041-AFAF-5B5D00E953C7}" type="presParOf" srcId="{8B23EB23-0200-4165-ABA4-EE9FBF6C72D4}" destId="{919F45B6-171B-4DC0-9BA0-1F12CE4EC3BD}" srcOrd="0" destOrd="0" presId="urn:microsoft.com/office/officeart/2005/8/layout/lProcess3"/>
    <dgm:cxn modelId="{DFCCC50D-AE21-8945-8350-CC567F9B0FA8}" type="presParOf" srcId="{919F45B6-171B-4DC0-9BA0-1F12CE4EC3BD}" destId="{320ACD7C-1265-4299-9F0D-C97128229865}" srcOrd="0" destOrd="0" presId="urn:microsoft.com/office/officeart/2005/8/layout/lProcess3"/>
    <dgm:cxn modelId="{2C375CC8-BE04-1043-BE0C-A29766DE1237}" type="presParOf" srcId="{919F45B6-171B-4DC0-9BA0-1F12CE4EC3BD}" destId="{EBAFDB0A-3FBB-4FDA-ABA6-2984B0DA168D}" srcOrd="1" destOrd="0" presId="urn:microsoft.com/office/officeart/2005/8/layout/lProcess3"/>
    <dgm:cxn modelId="{073E51D3-783C-BB42-87EE-9E629EF8BD91}" type="presParOf" srcId="{919F45B6-171B-4DC0-9BA0-1F12CE4EC3BD}" destId="{A40DADBA-9D6A-4BC3-BE40-0A374AAF9550}" srcOrd="2" destOrd="0" presId="urn:microsoft.com/office/officeart/2005/8/layout/lProcess3"/>
    <dgm:cxn modelId="{AA1BA165-DD02-7347-AF54-08AD3B2DF6B8}" type="presParOf" srcId="{919F45B6-171B-4DC0-9BA0-1F12CE4EC3BD}" destId="{48E1D663-511A-41EB-9C94-2D729F6C89FD}" srcOrd="3" destOrd="0" presId="urn:microsoft.com/office/officeart/2005/8/layout/lProcess3"/>
    <dgm:cxn modelId="{10E7749B-AB8F-9F48-8667-1262A681C015}" type="presParOf" srcId="{919F45B6-171B-4DC0-9BA0-1F12CE4EC3BD}" destId="{B1167351-4318-42F2-8228-2E52ACC988F9}" srcOrd="4" destOrd="0" presId="urn:microsoft.com/office/officeart/2005/8/layout/lProcess3"/>
    <dgm:cxn modelId="{D612DA83-BA72-A14F-8BD2-CC005A9CEC8E}" type="presParOf" srcId="{8B23EB23-0200-4165-ABA4-EE9FBF6C72D4}" destId="{E136CF26-928D-4E5A-8BE3-276C4F56BDEB}" srcOrd="1" destOrd="0" presId="urn:microsoft.com/office/officeart/2005/8/layout/lProcess3"/>
    <dgm:cxn modelId="{7C047D1D-35B7-1E43-BAC2-F6126496CC19}" type="presParOf" srcId="{8B23EB23-0200-4165-ABA4-EE9FBF6C72D4}" destId="{B0907955-C128-4BCE-8C40-A66A1BFB5522}" srcOrd="2" destOrd="0" presId="urn:microsoft.com/office/officeart/2005/8/layout/lProcess3"/>
    <dgm:cxn modelId="{5D269C81-33A9-C446-851B-2A8800F955A2}" type="presParOf" srcId="{B0907955-C128-4BCE-8C40-A66A1BFB5522}" destId="{2BF5BB99-1FB2-487C-AD68-90CF5051822B}" srcOrd="0" destOrd="0" presId="urn:microsoft.com/office/officeart/2005/8/layout/lProcess3"/>
    <dgm:cxn modelId="{7B11A9AF-44DC-5D4B-AABB-9459B9FE485C}" type="presParOf" srcId="{B0907955-C128-4BCE-8C40-A66A1BFB5522}" destId="{81306F06-6326-481B-8D24-D72216139F52}" srcOrd="1" destOrd="0" presId="urn:microsoft.com/office/officeart/2005/8/layout/lProcess3"/>
    <dgm:cxn modelId="{8C107954-B183-A34B-95E3-BC2CAD1C83BF}" type="presParOf" srcId="{B0907955-C128-4BCE-8C40-A66A1BFB5522}" destId="{7DBC40ED-CA44-4B62-BFEB-2129E29E0E2C}" srcOrd="2" destOrd="0" presId="urn:microsoft.com/office/officeart/2005/8/layout/lProcess3"/>
    <dgm:cxn modelId="{A89C3227-EE88-4D45-B921-919DF2640FB1}" type="presParOf" srcId="{8B23EB23-0200-4165-ABA4-EE9FBF6C72D4}" destId="{33C4A213-EC77-4A5C-806D-E3E04164277B}" srcOrd="3" destOrd="0" presId="urn:microsoft.com/office/officeart/2005/8/layout/lProcess3"/>
    <dgm:cxn modelId="{F117F986-5562-964B-90CC-EE33EF573248}" type="presParOf" srcId="{8B23EB23-0200-4165-ABA4-EE9FBF6C72D4}" destId="{7500C91B-AFF3-4413-AE1D-E8465E57FB57}" srcOrd="4" destOrd="0" presId="urn:microsoft.com/office/officeart/2005/8/layout/lProcess3"/>
    <dgm:cxn modelId="{9A03C8C1-7599-DB43-B45B-2575DBA35549}" type="presParOf" srcId="{7500C91B-AFF3-4413-AE1D-E8465E57FB57}" destId="{AA23B332-6C30-44EE-88F0-0B72578A20C6}" srcOrd="0" destOrd="0" presId="urn:microsoft.com/office/officeart/2005/8/layout/lProcess3"/>
    <dgm:cxn modelId="{768CB0C1-8E51-B14C-BA9E-6C86D9832BA1}" type="presParOf" srcId="{7500C91B-AFF3-4413-AE1D-E8465E57FB57}" destId="{D23767F5-CDD7-4890-86BA-A2E7903CA3EF}" srcOrd="1" destOrd="0" presId="urn:microsoft.com/office/officeart/2005/8/layout/lProcess3"/>
    <dgm:cxn modelId="{65E2ED0E-7A07-AF44-A9D7-E022B1A67E32}" type="presParOf" srcId="{7500C91B-AFF3-4413-AE1D-E8465E57FB57}" destId="{9CC223ED-39C6-4F90-ACDC-075D4AF81633}" srcOrd="2" destOrd="0" presId="urn:microsoft.com/office/officeart/2005/8/layout/lProcess3"/>
    <dgm:cxn modelId="{8174EC57-F5CC-164C-B570-D9F17A274B7A}" type="presParOf" srcId="{8B23EB23-0200-4165-ABA4-EE9FBF6C72D4}" destId="{25BBE42C-9D93-4DB9-A0FD-F138D07DEADD}" srcOrd="5" destOrd="0" presId="urn:microsoft.com/office/officeart/2005/8/layout/lProcess3"/>
    <dgm:cxn modelId="{16AAF68E-5B6C-4A43-8B43-488F583DE15E}" type="presParOf" srcId="{8B23EB23-0200-4165-ABA4-EE9FBF6C72D4}" destId="{374E2A8E-ACE3-4986-A057-0004D1A4FEDB}" srcOrd="6" destOrd="0" presId="urn:microsoft.com/office/officeart/2005/8/layout/lProcess3"/>
    <dgm:cxn modelId="{DF296216-AFA5-A541-8822-DFAE2B8B743E}" type="presParOf" srcId="{374E2A8E-ACE3-4986-A057-0004D1A4FEDB}" destId="{F0830F4C-AC60-47CB-BAA0-09E296840DB7}" srcOrd="0" destOrd="0" presId="urn:microsoft.com/office/officeart/2005/8/layout/lProcess3"/>
    <dgm:cxn modelId="{E114723C-F174-5341-B663-9C007F3C68AB}" type="presParOf" srcId="{374E2A8E-ACE3-4986-A057-0004D1A4FEDB}" destId="{6228486C-57EF-4C3F-91FB-EA7631259B37}" srcOrd="1" destOrd="0" presId="urn:microsoft.com/office/officeart/2005/8/layout/lProcess3"/>
    <dgm:cxn modelId="{841D7603-2904-D541-9BF9-EEC92C28709B}" type="presParOf" srcId="{374E2A8E-ACE3-4986-A057-0004D1A4FEDB}" destId="{90A54644-6402-4D72-A9B9-E37100616AC6}" srcOrd="2" destOrd="0" presId="urn:microsoft.com/office/officeart/2005/8/layout/lProcess3"/>
    <dgm:cxn modelId="{B3C6FF07-CD74-6A41-8623-9E4A04635879}" type="presParOf" srcId="{8B23EB23-0200-4165-ABA4-EE9FBF6C72D4}" destId="{D8C60A5E-00E1-4B71-A35E-9CB152BCD901}" srcOrd="7" destOrd="0" presId="urn:microsoft.com/office/officeart/2005/8/layout/lProcess3"/>
    <dgm:cxn modelId="{9E71281C-6059-9447-8A60-1D83555DA823}" type="presParOf" srcId="{8B23EB23-0200-4165-ABA4-EE9FBF6C72D4}" destId="{38A512DA-BDC4-4774-8C1E-6A4488391D2A}" srcOrd="8" destOrd="0" presId="urn:microsoft.com/office/officeart/2005/8/layout/lProcess3"/>
    <dgm:cxn modelId="{53B4E747-36BD-9744-9260-B5ECA3918C31}" type="presParOf" srcId="{38A512DA-BDC4-4774-8C1E-6A4488391D2A}" destId="{8901D102-81CE-47DF-A907-548156665104}" srcOrd="0" destOrd="0" presId="urn:microsoft.com/office/officeart/2005/8/layout/lProcess3"/>
    <dgm:cxn modelId="{1445A3E9-4AE0-9042-8007-E974EB13CBBD}" type="presParOf" srcId="{38A512DA-BDC4-4774-8C1E-6A4488391D2A}" destId="{1C489F05-9C88-483C-B630-1FCDF2925F29}" srcOrd="1" destOrd="0" presId="urn:microsoft.com/office/officeart/2005/8/layout/lProcess3"/>
    <dgm:cxn modelId="{C2494844-EAC0-D24F-B8FB-85F986A2F9FC}" type="presParOf" srcId="{38A512DA-BDC4-4774-8C1E-6A4488391D2A}" destId="{77E8D7BD-5C38-47BF-A0FA-A31713B483C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27AA1B-6EAF-4769-83AA-3B658A295FA0}" type="doc">
      <dgm:prSet loTypeId="urn:microsoft.com/office/officeart/2005/8/layout/matrix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de-DE"/>
        </a:p>
      </dgm:t>
    </dgm:pt>
    <dgm:pt modelId="{09504009-07C7-4794-8CFB-924CFB7DDAC4}">
      <dgm:prSet phldrT="[Text]"/>
      <dgm:spPr/>
      <dgm:t>
        <a:bodyPr/>
        <a:lstStyle/>
        <a:p>
          <a:endParaRPr lang="de-DE" b="1" dirty="0">
            <a:solidFill>
              <a:schemeClr val="tx1"/>
            </a:solidFill>
          </a:endParaRPr>
        </a:p>
      </dgm:t>
    </dgm:pt>
    <dgm:pt modelId="{C2796032-CC9D-49CD-8296-623F983ACBE8}" type="parTrans" cxnId="{74F4C436-2828-46BE-8779-0B088F78BA1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8A5E343-ED62-4351-9611-AAE21C7A19A2}" type="sibTrans" cxnId="{74F4C436-2828-46BE-8779-0B088F78BA1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285F963-E21D-4C31-85A6-5D885B5AF16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de-DE" b="1" dirty="0">
            <a:solidFill>
              <a:schemeClr val="tx1"/>
            </a:solidFill>
          </a:endParaRPr>
        </a:p>
      </dgm:t>
    </dgm:pt>
    <dgm:pt modelId="{DB338D27-FBF2-4C71-8A0C-3B6D959018E6}" type="parTrans" cxnId="{FB308057-3CBE-4AB3-81CA-82308CF25E4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A38D5AB-F3AA-4C46-B127-B690C6DB71BB}" type="sibTrans" cxnId="{FB308057-3CBE-4AB3-81CA-82308CF25E4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3FFD40A-FD42-45D6-9BAB-A73269E0C45F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de-DE" b="1" dirty="0">
            <a:solidFill>
              <a:schemeClr val="tx1"/>
            </a:solidFill>
          </a:endParaRPr>
        </a:p>
      </dgm:t>
    </dgm:pt>
    <dgm:pt modelId="{5C828342-264A-455F-A94B-4DC1C83E10B3}" type="parTrans" cxnId="{88BE9FE5-4650-4FC5-862B-17982140C56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1E6CFB2-8580-433F-B268-985D011136B5}" type="sibTrans" cxnId="{88BE9FE5-4650-4FC5-862B-17982140C56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EB34AF3-E47D-406D-8AE2-04BB0371A2A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de-DE" b="1" dirty="0">
            <a:solidFill>
              <a:schemeClr val="tx1"/>
            </a:solidFill>
          </a:endParaRPr>
        </a:p>
      </dgm:t>
    </dgm:pt>
    <dgm:pt modelId="{97E48BAE-3279-4410-BF49-872EA52A3F41}" type="parTrans" cxnId="{19FB8353-19FB-4C85-8C74-BB856399347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ED58FB5-D395-4C03-AD16-CD4AB54405B5}" type="sibTrans" cxnId="{19FB8353-19FB-4C85-8C74-BB856399347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91BC547-7601-4CFA-8B17-9952AF927BEE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de-DE" b="1" dirty="0">
            <a:solidFill>
              <a:schemeClr val="tx1"/>
            </a:solidFill>
          </a:endParaRPr>
        </a:p>
      </dgm:t>
    </dgm:pt>
    <dgm:pt modelId="{E5274738-E521-4256-9D47-56733525BD51}" type="parTrans" cxnId="{E982179C-71E7-4718-9158-5A70775645A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A09B6FD-62D0-4599-BA2B-DDD89E9F4B54}" type="sibTrans" cxnId="{E982179C-71E7-4718-9158-5A70775645A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FEBEF0F-9278-40F2-BE96-CB699F3572B7}" type="pres">
      <dgm:prSet presAssocID="{7827AA1B-6EAF-4769-83AA-3B658A295FA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D654576-C506-417E-87B0-4E077B5A0FFE}" type="pres">
      <dgm:prSet presAssocID="{7827AA1B-6EAF-4769-83AA-3B658A295FA0}" presName="matrix" presStyleCnt="0"/>
      <dgm:spPr/>
    </dgm:pt>
    <dgm:pt modelId="{ECB389B2-86FB-49E6-8173-102ABBC1FB37}" type="pres">
      <dgm:prSet presAssocID="{7827AA1B-6EAF-4769-83AA-3B658A295FA0}" presName="tile1" presStyleLbl="node1" presStyleIdx="0" presStyleCnt="4"/>
      <dgm:spPr/>
      <dgm:t>
        <a:bodyPr/>
        <a:lstStyle/>
        <a:p>
          <a:endParaRPr lang="de-DE"/>
        </a:p>
      </dgm:t>
    </dgm:pt>
    <dgm:pt modelId="{EB629123-BDD3-4409-ADC6-8BB95CFC1C58}" type="pres">
      <dgm:prSet presAssocID="{7827AA1B-6EAF-4769-83AA-3B658A295FA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2D29A9-269A-4918-8947-08F367CF491E}" type="pres">
      <dgm:prSet presAssocID="{7827AA1B-6EAF-4769-83AA-3B658A295FA0}" presName="tile2" presStyleLbl="node1" presStyleIdx="1" presStyleCnt="4"/>
      <dgm:spPr/>
      <dgm:t>
        <a:bodyPr/>
        <a:lstStyle/>
        <a:p>
          <a:endParaRPr lang="de-DE"/>
        </a:p>
      </dgm:t>
    </dgm:pt>
    <dgm:pt modelId="{0E1615A7-71AF-4CD5-9B35-85F316DD49B9}" type="pres">
      <dgm:prSet presAssocID="{7827AA1B-6EAF-4769-83AA-3B658A295FA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53B8AE-F75C-4304-AF30-CD6105853BFA}" type="pres">
      <dgm:prSet presAssocID="{7827AA1B-6EAF-4769-83AA-3B658A295FA0}" presName="tile3" presStyleLbl="node1" presStyleIdx="2" presStyleCnt="4"/>
      <dgm:spPr/>
      <dgm:t>
        <a:bodyPr/>
        <a:lstStyle/>
        <a:p>
          <a:endParaRPr lang="de-DE"/>
        </a:p>
      </dgm:t>
    </dgm:pt>
    <dgm:pt modelId="{F97A9A81-F997-490C-9491-379937589334}" type="pres">
      <dgm:prSet presAssocID="{7827AA1B-6EAF-4769-83AA-3B658A295FA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BAFFD6-21BA-42E8-8EE8-9FEF22509CA2}" type="pres">
      <dgm:prSet presAssocID="{7827AA1B-6EAF-4769-83AA-3B658A295FA0}" presName="tile4" presStyleLbl="node1" presStyleIdx="3" presStyleCnt="4"/>
      <dgm:spPr/>
      <dgm:t>
        <a:bodyPr/>
        <a:lstStyle/>
        <a:p>
          <a:endParaRPr lang="de-DE"/>
        </a:p>
      </dgm:t>
    </dgm:pt>
    <dgm:pt modelId="{F70064AB-23AF-4937-A2EE-D31F94A0AB35}" type="pres">
      <dgm:prSet presAssocID="{7827AA1B-6EAF-4769-83AA-3B658A295FA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048C1-4E94-4B2C-B0D0-A36FF2292FDE}" type="pres">
      <dgm:prSet presAssocID="{7827AA1B-6EAF-4769-83AA-3B658A295FA0}" presName="centerTile" presStyleLbl="fgShp" presStyleIdx="0" presStyleCnt="1" custScaleX="128135" custScaleY="128986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82A118C3-51B8-A44C-A0BA-986E621E64DB}" type="presOf" srcId="{D91BC547-7601-4CFA-8B17-9952AF927BEE}" destId="{F70064AB-23AF-4937-A2EE-D31F94A0AB35}" srcOrd="1" destOrd="0" presId="urn:microsoft.com/office/officeart/2005/8/layout/matrix1"/>
    <dgm:cxn modelId="{74F4C436-2828-46BE-8779-0B088F78BA1C}" srcId="{7827AA1B-6EAF-4769-83AA-3B658A295FA0}" destId="{09504009-07C7-4794-8CFB-924CFB7DDAC4}" srcOrd="0" destOrd="0" parTransId="{C2796032-CC9D-49CD-8296-623F983ACBE8}" sibTransId="{38A5E343-ED62-4351-9611-AAE21C7A19A2}"/>
    <dgm:cxn modelId="{CA2E0170-AD1C-974C-81D4-8B0C3A7B29BA}" type="presOf" srcId="{DEB34AF3-E47D-406D-8AE2-04BB0371A2A2}" destId="{F253B8AE-F75C-4304-AF30-CD6105853BFA}" srcOrd="0" destOrd="0" presId="urn:microsoft.com/office/officeart/2005/8/layout/matrix1"/>
    <dgm:cxn modelId="{85C380A5-0894-6149-AB47-6E5061B5D22C}" type="presOf" srcId="{4285F963-E21D-4C31-85A6-5D885B5AF162}" destId="{ECB389B2-86FB-49E6-8173-102ABBC1FB37}" srcOrd="0" destOrd="0" presId="urn:microsoft.com/office/officeart/2005/8/layout/matrix1"/>
    <dgm:cxn modelId="{88BE9FE5-4650-4FC5-862B-17982140C567}" srcId="{09504009-07C7-4794-8CFB-924CFB7DDAC4}" destId="{33FFD40A-FD42-45D6-9BAB-A73269E0C45F}" srcOrd="1" destOrd="0" parTransId="{5C828342-264A-455F-A94B-4DC1C83E10B3}" sibTransId="{B1E6CFB2-8580-433F-B268-985D011136B5}"/>
    <dgm:cxn modelId="{E982179C-71E7-4718-9158-5A70775645AC}" srcId="{09504009-07C7-4794-8CFB-924CFB7DDAC4}" destId="{D91BC547-7601-4CFA-8B17-9952AF927BEE}" srcOrd="3" destOrd="0" parTransId="{E5274738-E521-4256-9D47-56733525BD51}" sibTransId="{3A09B6FD-62D0-4599-BA2B-DDD89E9F4B54}"/>
    <dgm:cxn modelId="{A5C5A33C-9FBE-5E4D-9F93-70D1FC8477B4}" type="presOf" srcId="{33FFD40A-FD42-45D6-9BAB-A73269E0C45F}" destId="{0E1615A7-71AF-4CD5-9B35-85F316DD49B9}" srcOrd="1" destOrd="0" presId="urn:microsoft.com/office/officeart/2005/8/layout/matrix1"/>
    <dgm:cxn modelId="{368E93DD-DAE7-E948-AB32-40ED69E53853}" type="presOf" srcId="{4285F963-E21D-4C31-85A6-5D885B5AF162}" destId="{EB629123-BDD3-4409-ADC6-8BB95CFC1C58}" srcOrd="1" destOrd="0" presId="urn:microsoft.com/office/officeart/2005/8/layout/matrix1"/>
    <dgm:cxn modelId="{19FB8353-19FB-4C85-8C74-BB8563993473}" srcId="{09504009-07C7-4794-8CFB-924CFB7DDAC4}" destId="{DEB34AF3-E47D-406D-8AE2-04BB0371A2A2}" srcOrd="2" destOrd="0" parTransId="{97E48BAE-3279-4410-BF49-872EA52A3F41}" sibTransId="{4ED58FB5-D395-4C03-AD16-CD4AB54405B5}"/>
    <dgm:cxn modelId="{A5C418DE-0C56-A64B-9331-1110DBCAA603}" type="presOf" srcId="{D91BC547-7601-4CFA-8B17-9952AF927BEE}" destId="{FCBAFFD6-21BA-42E8-8EE8-9FEF22509CA2}" srcOrd="0" destOrd="0" presId="urn:microsoft.com/office/officeart/2005/8/layout/matrix1"/>
    <dgm:cxn modelId="{81F4B235-E6F2-A94B-9362-A990FD2840E3}" type="presOf" srcId="{33FFD40A-FD42-45D6-9BAB-A73269E0C45F}" destId="{C22D29A9-269A-4918-8947-08F367CF491E}" srcOrd="0" destOrd="0" presId="urn:microsoft.com/office/officeart/2005/8/layout/matrix1"/>
    <dgm:cxn modelId="{62011756-215B-8C49-A1B1-96A8146A2383}" type="presOf" srcId="{DEB34AF3-E47D-406D-8AE2-04BB0371A2A2}" destId="{F97A9A81-F997-490C-9491-379937589334}" srcOrd="1" destOrd="0" presId="urn:microsoft.com/office/officeart/2005/8/layout/matrix1"/>
    <dgm:cxn modelId="{FB308057-3CBE-4AB3-81CA-82308CF25E4E}" srcId="{09504009-07C7-4794-8CFB-924CFB7DDAC4}" destId="{4285F963-E21D-4C31-85A6-5D885B5AF162}" srcOrd="0" destOrd="0" parTransId="{DB338D27-FBF2-4C71-8A0C-3B6D959018E6}" sibTransId="{BA38D5AB-F3AA-4C46-B127-B690C6DB71BB}"/>
    <dgm:cxn modelId="{F03AE21B-A589-AF44-A3C0-26CF517B4969}" type="presOf" srcId="{7827AA1B-6EAF-4769-83AA-3B658A295FA0}" destId="{1FEBEF0F-9278-40F2-BE96-CB699F3572B7}" srcOrd="0" destOrd="0" presId="urn:microsoft.com/office/officeart/2005/8/layout/matrix1"/>
    <dgm:cxn modelId="{4AF67057-5155-CA4E-B994-82EB0C74D870}" type="presOf" srcId="{09504009-07C7-4794-8CFB-924CFB7DDAC4}" destId="{831048C1-4E94-4B2C-B0D0-A36FF2292FDE}" srcOrd="0" destOrd="0" presId="urn:microsoft.com/office/officeart/2005/8/layout/matrix1"/>
    <dgm:cxn modelId="{376D2F24-6E97-2542-9936-C9F5598239D6}" type="presParOf" srcId="{1FEBEF0F-9278-40F2-BE96-CB699F3572B7}" destId="{ED654576-C506-417E-87B0-4E077B5A0FFE}" srcOrd="0" destOrd="0" presId="urn:microsoft.com/office/officeart/2005/8/layout/matrix1"/>
    <dgm:cxn modelId="{3F6F991A-5B80-D041-82EA-09C8259F4581}" type="presParOf" srcId="{ED654576-C506-417E-87B0-4E077B5A0FFE}" destId="{ECB389B2-86FB-49E6-8173-102ABBC1FB37}" srcOrd="0" destOrd="0" presId="urn:microsoft.com/office/officeart/2005/8/layout/matrix1"/>
    <dgm:cxn modelId="{DA6B19CE-7DF2-564E-B0E1-CFB3CE30E8C2}" type="presParOf" srcId="{ED654576-C506-417E-87B0-4E077B5A0FFE}" destId="{EB629123-BDD3-4409-ADC6-8BB95CFC1C58}" srcOrd="1" destOrd="0" presId="urn:microsoft.com/office/officeart/2005/8/layout/matrix1"/>
    <dgm:cxn modelId="{0D02D0EC-EC95-5149-B73D-762AABE906A8}" type="presParOf" srcId="{ED654576-C506-417E-87B0-4E077B5A0FFE}" destId="{C22D29A9-269A-4918-8947-08F367CF491E}" srcOrd="2" destOrd="0" presId="urn:microsoft.com/office/officeart/2005/8/layout/matrix1"/>
    <dgm:cxn modelId="{6649A406-6CBD-E248-A2A7-5BF940781F62}" type="presParOf" srcId="{ED654576-C506-417E-87B0-4E077B5A0FFE}" destId="{0E1615A7-71AF-4CD5-9B35-85F316DD49B9}" srcOrd="3" destOrd="0" presId="urn:microsoft.com/office/officeart/2005/8/layout/matrix1"/>
    <dgm:cxn modelId="{522A114C-E47C-8F44-BA83-6E1D855DCFE3}" type="presParOf" srcId="{ED654576-C506-417E-87B0-4E077B5A0FFE}" destId="{F253B8AE-F75C-4304-AF30-CD6105853BFA}" srcOrd="4" destOrd="0" presId="urn:microsoft.com/office/officeart/2005/8/layout/matrix1"/>
    <dgm:cxn modelId="{3E4262F1-2BF3-044E-B0FF-96707E6CE196}" type="presParOf" srcId="{ED654576-C506-417E-87B0-4E077B5A0FFE}" destId="{F97A9A81-F997-490C-9491-379937589334}" srcOrd="5" destOrd="0" presId="urn:microsoft.com/office/officeart/2005/8/layout/matrix1"/>
    <dgm:cxn modelId="{C2E16F5B-CF13-4A48-966D-438376F9F7E4}" type="presParOf" srcId="{ED654576-C506-417E-87B0-4E077B5A0FFE}" destId="{FCBAFFD6-21BA-42E8-8EE8-9FEF22509CA2}" srcOrd="6" destOrd="0" presId="urn:microsoft.com/office/officeart/2005/8/layout/matrix1"/>
    <dgm:cxn modelId="{40C59D5B-FFB6-514E-888E-E204F7CB29DF}" type="presParOf" srcId="{ED654576-C506-417E-87B0-4E077B5A0FFE}" destId="{F70064AB-23AF-4937-A2EE-D31F94A0AB35}" srcOrd="7" destOrd="0" presId="urn:microsoft.com/office/officeart/2005/8/layout/matrix1"/>
    <dgm:cxn modelId="{98B04132-49D6-4142-816C-3C99C8F56A43}" type="presParOf" srcId="{1FEBEF0F-9278-40F2-BE96-CB699F3572B7}" destId="{831048C1-4E94-4B2C-B0D0-A36FF2292F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ACD7C-1265-4299-9F0D-C97128229865}">
      <dsp:nvSpPr>
        <dsp:cNvPr id="0" name=""/>
        <dsp:cNvSpPr/>
      </dsp:nvSpPr>
      <dsp:spPr>
        <a:xfrm>
          <a:off x="946448" y="1963"/>
          <a:ext cx="2033289" cy="81331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33655" rIns="0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</a:t>
          </a:r>
          <a:endParaRPr lang="cs-CZ" sz="5300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353106" y="1963"/>
        <a:ext cx="1219974" cy="813315"/>
      </dsp:txXfrm>
    </dsp:sp>
    <dsp:sp modelId="{A40DADBA-9D6A-4BC3-BE40-0A374AAF9550}">
      <dsp:nvSpPr>
        <dsp:cNvPr id="0" name=""/>
        <dsp:cNvSpPr/>
      </dsp:nvSpPr>
      <dsp:spPr>
        <a:xfrm>
          <a:off x="2715410" y="71095"/>
          <a:ext cx="1975455" cy="675052"/>
        </a:xfrm>
        <a:prstGeom prst="chevron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specifické</a:t>
          </a:r>
          <a:endParaRPr lang="cs-CZ" sz="20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52936" y="71095"/>
        <a:ext cx="1300403" cy="675052"/>
      </dsp:txXfrm>
    </dsp:sp>
    <dsp:sp modelId="{B1167351-4318-42F2-8228-2E52ACC988F9}">
      <dsp:nvSpPr>
        <dsp:cNvPr id="0" name=""/>
        <dsp:cNvSpPr/>
      </dsp:nvSpPr>
      <dsp:spPr>
        <a:xfrm>
          <a:off x="4454598" y="71095"/>
          <a:ext cx="2828553" cy="675052"/>
        </a:xfrm>
        <a:prstGeom prst="chevron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konkrétně formulované</a:t>
          </a:r>
          <a:endParaRPr lang="cs-CZ" sz="20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92124" y="71095"/>
        <a:ext cx="2153501" cy="675052"/>
      </dsp:txXfrm>
    </dsp:sp>
    <dsp:sp modelId="{2BF5BB99-1FB2-487C-AD68-90CF5051822B}">
      <dsp:nvSpPr>
        <dsp:cNvPr id="0" name=""/>
        <dsp:cNvSpPr/>
      </dsp:nvSpPr>
      <dsp:spPr>
        <a:xfrm>
          <a:off x="946448" y="929143"/>
          <a:ext cx="2033289" cy="81331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33655" rIns="0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</a:t>
          </a:r>
          <a:endParaRPr lang="cs-CZ" sz="5300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353106" y="929143"/>
        <a:ext cx="1219974" cy="813315"/>
      </dsp:txXfrm>
    </dsp:sp>
    <dsp:sp modelId="{7DBC40ED-CA44-4B62-BFEB-2129E29E0E2C}">
      <dsp:nvSpPr>
        <dsp:cNvPr id="0" name=""/>
        <dsp:cNvSpPr/>
      </dsp:nvSpPr>
      <dsp:spPr>
        <a:xfrm>
          <a:off x="2715410" y="998275"/>
          <a:ext cx="1975472" cy="675052"/>
        </a:xfrm>
        <a:prstGeom prst="chevron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měřitelné</a:t>
          </a:r>
          <a:endParaRPr lang="cs-CZ" sz="20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52936" y="998275"/>
        <a:ext cx="1300420" cy="675052"/>
      </dsp:txXfrm>
    </dsp:sp>
    <dsp:sp modelId="{AA23B332-6C30-44EE-88F0-0B72578A20C6}">
      <dsp:nvSpPr>
        <dsp:cNvPr id="0" name=""/>
        <dsp:cNvSpPr/>
      </dsp:nvSpPr>
      <dsp:spPr>
        <a:xfrm>
          <a:off x="946448" y="1856323"/>
          <a:ext cx="2033289" cy="81331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33655" rIns="0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</a:t>
          </a:r>
        </a:p>
      </dsp:txBody>
      <dsp:txXfrm>
        <a:off x="1353106" y="1856323"/>
        <a:ext cx="1219974" cy="813315"/>
      </dsp:txXfrm>
    </dsp:sp>
    <dsp:sp modelId="{9CC223ED-39C6-4F90-ACDC-075D4AF81633}">
      <dsp:nvSpPr>
        <dsp:cNvPr id="0" name=""/>
        <dsp:cNvSpPr/>
      </dsp:nvSpPr>
      <dsp:spPr>
        <a:xfrm>
          <a:off x="2715410" y="1925455"/>
          <a:ext cx="2551714" cy="675052"/>
        </a:xfrm>
        <a:prstGeom prst="chevron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Akčně zaměřené</a:t>
          </a:r>
        </a:p>
      </dsp:txBody>
      <dsp:txXfrm>
        <a:off x="3052936" y="1925455"/>
        <a:ext cx="1876662" cy="675052"/>
      </dsp:txXfrm>
    </dsp:sp>
    <dsp:sp modelId="{F0830F4C-AC60-47CB-BAA0-09E296840DB7}">
      <dsp:nvSpPr>
        <dsp:cNvPr id="0" name=""/>
        <dsp:cNvSpPr/>
      </dsp:nvSpPr>
      <dsp:spPr>
        <a:xfrm>
          <a:off x="946448" y="2783503"/>
          <a:ext cx="2033289" cy="813315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33655" rIns="0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noProof="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R</a:t>
          </a:r>
          <a:r>
            <a:rPr lang="cs-CZ" sz="530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1353106" y="2783503"/>
        <a:ext cx="1219974" cy="813315"/>
      </dsp:txXfrm>
    </dsp:sp>
    <dsp:sp modelId="{90A54644-6402-4D72-A9B9-E37100616AC6}">
      <dsp:nvSpPr>
        <dsp:cNvPr id="0" name=""/>
        <dsp:cNvSpPr/>
      </dsp:nvSpPr>
      <dsp:spPr>
        <a:xfrm>
          <a:off x="2715410" y="2852635"/>
          <a:ext cx="2130667" cy="675052"/>
        </a:xfrm>
        <a:prstGeom prst="chevron">
          <a:avLst/>
        </a:prstGeom>
        <a:solidFill>
          <a:srgbClr val="F7964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Realistické</a:t>
          </a:r>
        </a:p>
      </dsp:txBody>
      <dsp:txXfrm>
        <a:off x="3052936" y="2852635"/>
        <a:ext cx="1455615" cy="675052"/>
      </dsp:txXfrm>
    </dsp:sp>
    <dsp:sp modelId="{8901D102-81CE-47DF-A907-548156665104}">
      <dsp:nvSpPr>
        <dsp:cNvPr id="0" name=""/>
        <dsp:cNvSpPr/>
      </dsp:nvSpPr>
      <dsp:spPr>
        <a:xfrm>
          <a:off x="946448" y="3710683"/>
          <a:ext cx="2033289" cy="813315"/>
        </a:xfrm>
        <a:prstGeom prst="chevron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33655" rIns="0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T</a:t>
          </a:r>
        </a:p>
      </dsp:txBody>
      <dsp:txXfrm>
        <a:off x="1353106" y="3710683"/>
        <a:ext cx="1219974" cy="813315"/>
      </dsp:txXfrm>
    </dsp:sp>
    <dsp:sp modelId="{77E8D7BD-5C38-47BF-A0FA-A31713B483C5}">
      <dsp:nvSpPr>
        <dsp:cNvPr id="0" name=""/>
        <dsp:cNvSpPr/>
      </dsp:nvSpPr>
      <dsp:spPr>
        <a:xfrm>
          <a:off x="2715410" y="3779815"/>
          <a:ext cx="2418695" cy="675052"/>
        </a:xfrm>
        <a:prstGeom prst="chevron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Termínované</a:t>
          </a:r>
        </a:p>
      </dsp:txBody>
      <dsp:txXfrm>
        <a:off x="3052936" y="3779815"/>
        <a:ext cx="1743643" cy="675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389B2-86FB-49E6-8173-102ABBC1FB37}">
      <dsp:nvSpPr>
        <dsp:cNvPr id="0" name=""/>
        <dsp:cNvSpPr/>
      </dsp:nvSpPr>
      <dsp:spPr>
        <a:xfrm rot="16200000">
          <a:off x="574829" y="-574829"/>
          <a:ext cx="2125588" cy="3275248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600" b="1" kern="1200" dirty="0">
            <a:solidFill>
              <a:schemeClr val="tx1"/>
            </a:solidFill>
          </a:endParaRPr>
        </a:p>
      </dsp:txBody>
      <dsp:txXfrm rot="5400000">
        <a:off x="0" y="0"/>
        <a:ext cx="3275248" cy="1594191"/>
      </dsp:txXfrm>
    </dsp:sp>
    <dsp:sp modelId="{C22D29A9-269A-4918-8947-08F367CF491E}">
      <dsp:nvSpPr>
        <dsp:cNvPr id="0" name=""/>
        <dsp:cNvSpPr/>
      </dsp:nvSpPr>
      <dsp:spPr>
        <a:xfrm>
          <a:off x="3275248" y="0"/>
          <a:ext cx="3275248" cy="2125588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600" b="1" kern="1200" dirty="0">
            <a:solidFill>
              <a:schemeClr val="tx1"/>
            </a:solidFill>
          </a:endParaRPr>
        </a:p>
      </dsp:txBody>
      <dsp:txXfrm>
        <a:off x="3275248" y="0"/>
        <a:ext cx="3275248" cy="1594191"/>
      </dsp:txXfrm>
    </dsp:sp>
    <dsp:sp modelId="{F253B8AE-F75C-4304-AF30-CD6105853BFA}">
      <dsp:nvSpPr>
        <dsp:cNvPr id="0" name=""/>
        <dsp:cNvSpPr/>
      </dsp:nvSpPr>
      <dsp:spPr>
        <a:xfrm rot="10800000">
          <a:off x="0" y="2125588"/>
          <a:ext cx="3275248" cy="2125588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600" b="1" kern="1200" dirty="0">
            <a:solidFill>
              <a:schemeClr val="tx1"/>
            </a:solidFill>
          </a:endParaRPr>
        </a:p>
      </dsp:txBody>
      <dsp:txXfrm rot="10800000">
        <a:off x="0" y="2656984"/>
        <a:ext cx="3275248" cy="1594191"/>
      </dsp:txXfrm>
    </dsp:sp>
    <dsp:sp modelId="{FCBAFFD6-21BA-42E8-8EE8-9FEF22509CA2}">
      <dsp:nvSpPr>
        <dsp:cNvPr id="0" name=""/>
        <dsp:cNvSpPr/>
      </dsp:nvSpPr>
      <dsp:spPr>
        <a:xfrm rot="5400000">
          <a:off x="3850078" y="1550758"/>
          <a:ext cx="2125588" cy="3275248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600" b="1" kern="1200" dirty="0">
            <a:solidFill>
              <a:schemeClr val="tx1"/>
            </a:solidFill>
          </a:endParaRPr>
        </a:p>
      </dsp:txBody>
      <dsp:txXfrm rot="-5400000">
        <a:off x="3275248" y="2656984"/>
        <a:ext cx="3275248" cy="1594191"/>
      </dsp:txXfrm>
    </dsp:sp>
    <dsp:sp modelId="{831048C1-4E94-4B2C-B0D0-A36FF2292FDE}">
      <dsp:nvSpPr>
        <dsp:cNvPr id="0" name=""/>
        <dsp:cNvSpPr/>
      </dsp:nvSpPr>
      <dsp:spPr>
        <a:xfrm>
          <a:off x="2016226" y="1440160"/>
          <a:ext cx="2518043" cy="1370855"/>
        </a:xfrm>
        <a:prstGeom prst="roundRect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700" b="1" kern="1200" dirty="0">
            <a:solidFill>
              <a:schemeClr val="tx1"/>
            </a:solidFill>
          </a:endParaRPr>
        </a:p>
      </dsp:txBody>
      <dsp:txXfrm>
        <a:off x="2083146" y="1507080"/>
        <a:ext cx="2384203" cy="1237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904D6-1CAB-5D4A-95FE-AEE39FE0C51B}" type="datetimeFigureOut">
              <a:rPr lang="cs-CZ" smtClean="0"/>
              <a:t>25.05.16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ADD4E-9259-2146-B758-03BA07F0F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74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8041B5-90D6-4B84-B866-336DCD4F1F98}" type="slidenum">
              <a:rPr lang="cs-CZ" smtClean="0"/>
              <a:pPr/>
              <a:t>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1293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CB7432-961C-4E83-8B37-E811E7033095}" type="slidenum">
              <a:rPr lang="cs-CZ" smtClean="0"/>
              <a:pPr/>
              <a:t>13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14907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AF5AF4-5203-466F-996A-52118CE6C74E}" type="slidenum">
              <a:rPr lang="cs-CZ" smtClean="0"/>
              <a:pPr/>
              <a:t>14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15529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CB5A8F-699C-4DDC-A76A-BA79755CC410}" type="slidenum">
              <a:rPr lang="cs-CZ" smtClean="0"/>
              <a:pPr/>
              <a:t>15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61429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ADD4E-9259-2146-B758-03BA07F0F91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089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A1634-3DFE-4499-96DE-CC19A2B9B655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344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A6475F-ACD9-489F-9D28-C09FE5AAD172}" type="slidenum">
              <a:rPr lang="cs-CZ" smtClean="0"/>
              <a:pPr/>
              <a:t>23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05501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4BE017-C015-45FA-A2CD-129B9AF1B6C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7903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3E32EF-40F4-41B4-A687-AF2278DB3904}" type="slidenum">
              <a:rPr lang="cs-CZ" smtClean="0"/>
              <a:pPr/>
              <a:t>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3165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02B766-0BA3-42A0-9E7C-9A93AA866DD7}" type="slidenum">
              <a:rPr lang="cs-CZ" smtClean="0"/>
              <a:pPr/>
              <a:t>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7630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A29051-775F-47ED-9CEE-BD45F09EE57B}" type="slidenum">
              <a:rPr lang="cs-CZ" smtClean="0"/>
              <a:pPr/>
              <a:t>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2959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2922F1-7530-48C1-A798-8CA3648E5466}" type="slidenum">
              <a:rPr lang="cs-CZ" smtClean="0"/>
              <a:pPr/>
              <a:t>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8114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5F77A2-6516-4E37-B6F1-5AEAC28A6082}" type="slidenum">
              <a:rPr lang="cs-CZ" smtClean="0"/>
              <a:pPr/>
              <a:t>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3101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72C443-0603-416F-991A-53306134C760}" type="slidenum">
              <a:rPr lang="cs-CZ" smtClean="0"/>
              <a:pPr/>
              <a:t>10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92023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25C9C5-F04B-4887-8D76-88237DD2B8A0}" type="slidenum">
              <a:rPr lang="cs-CZ" smtClean="0"/>
              <a:pPr/>
              <a:t>11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6918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DD7AAA-5CC6-4AE7-B1FD-930A0209D898}" type="slidenum">
              <a:rPr lang="cs-CZ" smtClean="0"/>
              <a:pPr/>
              <a:t>12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8119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F8C1-3C64-3740-9465-29BCB37F6F3B}" type="datetime1">
              <a:rPr lang="cs-CZ" smtClean="0"/>
              <a:t>25.05.16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4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B36B-0C2F-944C-BAF6-766F21AD6C58}" type="datetime1">
              <a:rPr lang="cs-CZ" smtClean="0"/>
              <a:t>25.05.16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06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2B48-5034-2E43-B82A-2B0CC0BDD13F}" type="datetime1">
              <a:rPr lang="cs-CZ" smtClean="0"/>
              <a:t>25.05.16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66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E903-A073-FF41-A69F-6FDC4D213BF9}" type="datetime1">
              <a:rPr lang="cs-CZ" smtClean="0"/>
              <a:t>25.05.16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28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2234-B06B-F94D-B372-2F8823F40C2E}" type="datetime1">
              <a:rPr lang="cs-CZ" smtClean="0"/>
              <a:t>25.05.16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94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44D0-6B73-FA44-A6C4-822779D1D2A6}" type="datetime1">
              <a:rPr lang="cs-CZ" smtClean="0"/>
              <a:t>25.05.16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39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ED09-BD7E-D44F-AEC9-396DE8C69580}" type="datetime1">
              <a:rPr lang="cs-CZ" smtClean="0"/>
              <a:t>25.05.16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13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7D3-8EAE-F643-8CFF-0B28950ACAC6}" type="datetime1">
              <a:rPr lang="cs-CZ" smtClean="0"/>
              <a:t>25.05.16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21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803-89B1-0B4D-8E1D-8740BC0427F3}" type="datetime1">
              <a:rPr lang="cs-CZ" smtClean="0"/>
              <a:t>25.05.16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7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BDB7-B29C-9741-8273-0F75A2DA00B6}" type="datetime1">
              <a:rPr lang="cs-CZ" smtClean="0"/>
              <a:t>25.05.16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89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6842-6318-414E-AF74-1BDEBB27FC3B}" type="datetime1">
              <a:rPr lang="cs-CZ" smtClean="0"/>
              <a:t>25.05.16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29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098A-D28A-2449-A87D-0239FE8775C8}" type="datetime1">
              <a:rPr lang="cs-CZ" smtClean="0"/>
              <a:t>25.05.16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To nejdůležitější na první místo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555B-0598-934F-B957-8F727ECC8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73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452748"/>
            <a:ext cx="8144134" cy="180464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sz="4000" b="1" dirty="0"/>
              <a:t>Jak si stanovovat </a:t>
            </a:r>
            <a:r>
              <a:rPr lang="cs-CZ" sz="4000" b="1"/>
              <a:t>priority </a:t>
            </a:r>
            <a:r>
              <a:rPr lang="cs-CZ" sz="4000" b="1" smtClean="0"/>
              <a:t/>
            </a:r>
            <a:br>
              <a:rPr lang="cs-CZ" sz="4000" b="1" smtClean="0"/>
            </a:br>
            <a:r>
              <a:rPr lang="cs-CZ" sz="4000" b="1" smtClean="0"/>
              <a:t>a </a:t>
            </a:r>
            <a:r>
              <a:rPr lang="cs-CZ" sz="4000" b="1"/>
              <a:t>dávat </a:t>
            </a:r>
            <a:r>
              <a:rPr lang="cs-CZ" sz="4000" b="1" smtClean="0"/>
              <a:t/>
            </a:r>
            <a:br>
              <a:rPr lang="cs-CZ" sz="4000" b="1" smtClean="0"/>
            </a:br>
            <a:r>
              <a:rPr lang="cs-CZ" sz="4000" b="1" smtClean="0"/>
              <a:t>to </a:t>
            </a:r>
            <a:r>
              <a:rPr lang="cs-CZ" sz="4000" b="1" dirty="0"/>
              <a:t>nejdůležitější na první místo</a:t>
            </a:r>
            <a:r>
              <a:rPr lang="en-US" sz="4000" dirty="0"/>
              <a:t> </a:t>
            </a:r>
            <a:endParaRPr lang="cs-CZ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89101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1" descr="ke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2654" y="1342663"/>
            <a:ext cx="3128752" cy="4169063"/>
          </a:xfrm>
          <a:prstGeom prst="rect">
            <a:avLst/>
          </a:prstGeom>
        </p:spPr>
      </p:pic>
      <p:sp>
        <p:nvSpPr>
          <p:cNvPr id="5" name="Obdélník 2"/>
          <p:cNvSpPr/>
          <p:nvPr/>
        </p:nvSpPr>
        <p:spPr>
          <a:xfrm>
            <a:off x="9086781" y="1609771"/>
            <a:ext cx="2940498" cy="958339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Stanovení priorit znamená: vybrat to, co má zůstat ležet.</a:t>
            </a:r>
            <a:endParaRPr lang="cs-CZ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5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 se měnit?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bg1"/>
                </a:solidFill>
              </a:rPr>
              <a:t>Chceme-li učinit poměrně malé změny ve svém životě, můžeme se snad soustředit na svoje postoje a chování.</a:t>
            </a:r>
          </a:p>
          <a:p>
            <a:pPr eaLnBrk="1" hangingPunct="1"/>
            <a:endParaRPr lang="cs-CZ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Chceme-li však udělat významnou změnu, musíme se zabývat svými základními paradigmaty.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40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/>
              <a:t>PARADIGMATA JSOU </a:t>
            </a:r>
            <a:r>
              <a:rPr lang="cs-CZ" sz="4000" dirty="0" smtClean="0"/>
              <a:t>SILNÁ</a:t>
            </a:r>
            <a:endParaRPr lang="cs-CZ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PARADIGMATA TVOŘÍ BRÝLE, SKRZE KTERÉ VIDÍME SVĚT.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SÍLA POSUNU PARADIGMATU JE HLAVNÍ SILOU SKOKOVÉ ZMĚNY, NEZÁVISLE NA TOM, JESTLI JDE O POSUN NÁHLÝ,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NEBO O POMALÝ A ÚMYSLNÝ PROCES.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71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/>
            <a:r>
              <a:rPr lang="cs-CZ" smtClean="0"/>
              <a:t>PROBLÉMEM JE ZPŮSOB,</a:t>
            </a:r>
            <a:br>
              <a:rPr lang="cs-CZ" smtClean="0"/>
            </a:br>
            <a:r>
              <a:rPr lang="cs-CZ" smtClean="0"/>
              <a:t>JAKÝM PROBLÉM VIDÍME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smtClean="0"/>
              <a:t>Paradigmata etiky osobnosti podstatně ovlivňují nejen způsob, jakým se snažíme řešit své problémy, ale také způsob, jakým se na ně díváme.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81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Definice „Návyků“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Návyky jsou průnikem znalostí, dovedností a přání.</a:t>
            </a:r>
          </a:p>
          <a:p>
            <a:pPr eaLnBrk="1" hangingPunct="1"/>
            <a:r>
              <a:rPr lang="cs-CZ" dirty="0" smtClean="0"/>
              <a:t>Znalost = „co dělat“ a „proč“.</a:t>
            </a:r>
          </a:p>
          <a:p>
            <a:pPr eaLnBrk="1" hangingPunct="1"/>
            <a:r>
              <a:rPr lang="cs-CZ" dirty="0" smtClean="0"/>
              <a:t>Dovednost = „jak to udělat“.</a:t>
            </a:r>
          </a:p>
          <a:p>
            <a:pPr eaLnBrk="1" hangingPunct="1"/>
            <a:r>
              <a:rPr lang="cs-CZ" dirty="0" smtClean="0"/>
              <a:t>Přání = motivace, „chtění“.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13</a:t>
            </a:fld>
            <a:endParaRPr lang="cs-CZ"/>
          </a:p>
        </p:txBody>
      </p:sp>
      <p:sp>
        <p:nvSpPr>
          <p:cNvPr id="3" name="Oval 2"/>
          <p:cNvSpPr/>
          <p:nvPr/>
        </p:nvSpPr>
        <p:spPr>
          <a:xfrm>
            <a:off x="5992009" y="3055172"/>
            <a:ext cx="2764716" cy="248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ZNALOSTI</a:t>
            </a:r>
          </a:p>
          <a:p>
            <a:pPr algn="ctr"/>
            <a:endParaRPr lang="cs-CZ" sz="2800" dirty="0">
              <a:solidFill>
                <a:schemeClr val="bg1"/>
              </a:solidFill>
            </a:endParaRPr>
          </a:p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298195" y="2963911"/>
            <a:ext cx="2764716" cy="24850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DOVEDNOSTI</a:t>
            </a:r>
          </a:p>
          <a:p>
            <a:pPr algn="ctr"/>
            <a:endParaRPr lang="cs-CZ" sz="2400" dirty="0"/>
          </a:p>
          <a:p>
            <a:pPr algn="ctr"/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7058809" y="4169472"/>
            <a:ext cx="2764716" cy="2485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 smtClean="0"/>
          </a:p>
          <a:p>
            <a:pPr algn="ctr"/>
            <a:endParaRPr lang="cs-CZ" sz="3600" dirty="0"/>
          </a:p>
          <a:p>
            <a:pPr algn="ctr"/>
            <a:r>
              <a:rPr lang="cs-CZ" sz="3600" dirty="0" smtClean="0"/>
              <a:t>PŘÁNÍ</a:t>
            </a:r>
            <a:endParaRPr lang="cs-CZ" sz="3600" dirty="0"/>
          </a:p>
        </p:txBody>
      </p:sp>
      <p:sp>
        <p:nvSpPr>
          <p:cNvPr id="4" name="Oval 3"/>
          <p:cNvSpPr/>
          <p:nvPr/>
        </p:nvSpPr>
        <p:spPr>
          <a:xfrm>
            <a:off x="7620000" y="4161718"/>
            <a:ext cx="1372053" cy="108140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solidFill>
                  <a:sysClr val="windowText" lastClr="000000"/>
                </a:solidFill>
              </a:rPr>
              <a:t>NÁVYK</a:t>
            </a:r>
            <a:endParaRPr lang="cs-CZ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2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Kontinuum zrání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200" dirty="0" smtClean="0"/>
              <a:t>Závislost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200" i="1" dirty="0" smtClean="0"/>
              <a:t>Ty – ty za to můžeš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32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200" dirty="0" smtClean="0"/>
              <a:t>Nezávislost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200" i="1" dirty="0" smtClean="0"/>
              <a:t>Já – já to zvládnu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200" dirty="0" smtClean="0"/>
              <a:t>Vzájemná závislost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200" i="1" dirty="0" smtClean="0"/>
              <a:t>My – my můžeme spolupracovat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12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Produkce a </a:t>
            </a:r>
            <a:br>
              <a:rPr lang="cs-CZ" smtClean="0"/>
            </a:br>
            <a:r>
              <a:rPr lang="cs-CZ" smtClean="0"/>
              <a:t>Produkční schopnost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chemeClr val="bg1"/>
                </a:solidFill>
              </a:rPr>
              <a:t>Produkce = výsledek (zlaté vejce)</a:t>
            </a:r>
          </a:p>
          <a:p>
            <a:pPr eaLnBrk="1" hangingPunct="1"/>
            <a:r>
              <a:rPr lang="cs-CZ" dirty="0" smtClean="0">
                <a:solidFill>
                  <a:schemeClr val="bg1"/>
                </a:solidFill>
              </a:rPr>
              <a:t>Produkční schopnost = schopnost nebo zdroj (produkující zlatá vejce)</a:t>
            </a:r>
          </a:p>
          <a:p>
            <a:pPr eaLnBrk="1" hangingPunct="1"/>
            <a:endParaRPr lang="cs-CZ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Jestliže lidé nedodrží rovnováhu P/PS při využívání hmotných zdrojů organizace, sníží její efektivnost = umírající husa.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25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771885" y="699439"/>
            <a:ext cx="6779096" cy="1056829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6265"/>
                </a:solidFill>
              </a:rPr>
              <a:t/>
            </a:r>
            <a:br>
              <a:rPr lang="cs-CZ" sz="3200" b="1" dirty="0">
                <a:solidFill>
                  <a:srgbClr val="006265"/>
                </a:solidFill>
              </a:rPr>
            </a:br>
            <a:r>
              <a:rPr lang="cs-CZ" sz="3200" b="1" dirty="0">
                <a:solidFill>
                  <a:srgbClr val="006265"/>
                </a:solidFill>
              </a:rPr>
              <a:t/>
            </a:r>
            <a:br>
              <a:rPr lang="cs-CZ" sz="3200" b="1" dirty="0">
                <a:solidFill>
                  <a:srgbClr val="006265"/>
                </a:solidFill>
              </a:rPr>
            </a:br>
            <a:r>
              <a:rPr lang="cs-CZ" sz="3200" b="1" dirty="0" smtClean="0"/>
              <a:t>1</a:t>
            </a:r>
            <a:r>
              <a:rPr lang="cs-CZ" sz="3200" b="1" dirty="0"/>
              <a:t>.	Buďte proaktivní</a:t>
            </a:r>
            <a:r>
              <a:rPr lang="cs-CZ" sz="3200" b="1" dirty="0">
                <a:solidFill>
                  <a:srgbClr val="006265"/>
                </a:solidFill>
              </a:rPr>
              <a:t/>
            </a:r>
            <a:br>
              <a:rPr lang="cs-CZ" sz="3200" b="1" dirty="0">
                <a:solidFill>
                  <a:srgbClr val="006265"/>
                </a:solidFill>
              </a:rPr>
            </a:br>
            <a:endParaRPr lang="cs-CZ" sz="3200" b="1" dirty="0">
              <a:solidFill>
                <a:srgbClr val="006265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defRPr/>
            </a:pPr>
            <a:r>
              <a:rPr lang="cs-CZ" sz="2200" dirty="0"/>
              <a:t>Znamená to opak reaktivního</a:t>
            </a:r>
            <a:r>
              <a:rPr lang="cs-CZ" sz="2200" dirty="0" smtClean="0"/>
              <a:t>.</a:t>
            </a:r>
          </a:p>
          <a:p>
            <a:pPr>
              <a:lnSpc>
                <a:spcPct val="114000"/>
              </a:lnSpc>
              <a:defRPr/>
            </a:pPr>
            <a:r>
              <a:rPr lang="cs-CZ" sz="2200" dirty="0" smtClean="0"/>
              <a:t>Buďte </a:t>
            </a:r>
            <a:r>
              <a:rPr lang="cs-CZ" sz="2200" dirty="0"/>
              <a:t>předvídaví, ujímejte se iniciativy, buďte zodpovědní.</a:t>
            </a:r>
          </a:p>
          <a:p>
            <a:pPr>
              <a:lnSpc>
                <a:spcPct val="114000"/>
              </a:lnSpc>
              <a:defRPr/>
            </a:pPr>
            <a:r>
              <a:rPr lang="cs-CZ" sz="2200" dirty="0" smtClean="0"/>
              <a:t>Jednejte</a:t>
            </a:r>
            <a:r>
              <a:rPr lang="cs-CZ" sz="2200" dirty="0"/>
              <a:t>, aby s vámi druzí nemanipulovali,</a:t>
            </a:r>
          </a:p>
          <a:p>
            <a:pPr>
              <a:lnSpc>
                <a:spcPct val="114000"/>
              </a:lnSpc>
              <a:defRPr/>
            </a:pPr>
            <a:r>
              <a:rPr lang="cs-CZ" sz="2200" dirty="0"/>
              <a:t>Zaměřujte svůj čas a energii na ty problémy, které  souvisí s vaší (současnou) oblastí působení.</a:t>
            </a:r>
          </a:p>
          <a:p>
            <a:pPr marL="0" indent="0">
              <a:lnSpc>
                <a:spcPct val="114000"/>
              </a:lnSpc>
              <a:buNone/>
              <a:defRPr/>
            </a:pPr>
            <a:r>
              <a:rPr lang="cs-CZ" sz="2200" dirty="0"/>
              <a:t>	</a:t>
            </a:r>
          </a:p>
        </p:txBody>
      </p:sp>
      <p:sp>
        <p:nvSpPr>
          <p:cNvPr id="2970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038ED151-26D8-40A8-A5F3-019DAB893DB5}" type="slidenum">
              <a:rPr lang="de-DE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16</a:t>
            </a:fld>
            <a:endParaRPr lang="de-DE" smtClean="0">
              <a:cs typeface="Arial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5933" y="4311998"/>
            <a:ext cx="406876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9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Buďte proaktivní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0322" y="2040536"/>
            <a:ext cx="3611980" cy="37040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u="sng" dirty="0"/>
              <a:t>Reaktivní jazyk: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Nic se nedá dělat.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Takový jsem.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Dohání mě k šílenství.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Oni to nedovolí.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Musím to dělat.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Nemohu.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Jsem nucen.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Kdybych mohl.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838712" y="2040536"/>
            <a:ext cx="4455469" cy="37040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sz="2400" b="1" u="sng" dirty="0"/>
              <a:t>Proaktivní jazyk:</a:t>
            </a:r>
          </a:p>
          <a:p>
            <a:r>
              <a:rPr lang="cs-CZ" dirty="0"/>
              <a:t>Podívejme se na možnosti.</a:t>
            </a:r>
          </a:p>
          <a:p>
            <a:r>
              <a:rPr lang="cs-CZ" dirty="0"/>
              <a:t>Mohu na to jít jinak.</a:t>
            </a:r>
          </a:p>
          <a:p>
            <a:r>
              <a:rPr lang="cs-CZ" dirty="0"/>
              <a:t>Ovládám své pocity.</a:t>
            </a:r>
          </a:p>
          <a:p>
            <a:r>
              <a:rPr lang="cs-CZ" dirty="0"/>
              <a:t>Zpracuji účinná doporučení.</a:t>
            </a:r>
          </a:p>
          <a:p>
            <a:r>
              <a:rPr lang="cs-CZ" dirty="0"/>
              <a:t>Zvolím přiměřenou odezvu.</a:t>
            </a:r>
          </a:p>
          <a:p>
            <a:r>
              <a:rPr lang="cs-CZ" dirty="0"/>
              <a:t>Rozhodnu se.</a:t>
            </a:r>
          </a:p>
          <a:p>
            <a:r>
              <a:rPr lang="cs-CZ" dirty="0"/>
              <a:t>Dám tomu přednost.</a:t>
            </a:r>
          </a:p>
          <a:p>
            <a:r>
              <a:rPr lang="cs-CZ" dirty="0"/>
              <a:t>Chci.</a:t>
            </a:r>
          </a:p>
        </p:txBody>
      </p:sp>
      <p:sp>
        <p:nvSpPr>
          <p:cNvPr id="2970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92049E-CD47-42A8-BCBD-61011857F3F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61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057400" y="1905000"/>
            <a:ext cx="4800600" cy="457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/>
              <a:t>Okruh zájmu a </a:t>
            </a:r>
            <a:br>
              <a:rPr lang="cs-CZ"/>
            </a:br>
            <a:r>
              <a:rPr lang="cs-CZ"/>
              <a:t>okruh působnosti</a:t>
            </a:r>
          </a:p>
        </p:txBody>
      </p:sp>
      <p:sp>
        <p:nvSpPr>
          <p:cNvPr id="3072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BCD6B1-4308-4490-A66B-64CEBE07E92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/>
          </a:p>
        </p:txBody>
      </p:sp>
      <p:sp>
        <p:nvSpPr>
          <p:cNvPr id="30724" name="Oval 3"/>
          <p:cNvSpPr>
            <a:spLocks noChangeArrowheads="1"/>
          </p:cNvSpPr>
          <p:nvPr/>
        </p:nvSpPr>
        <p:spPr bwMode="auto">
          <a:xfrm>
            <a:off x="3381375" y="3309938"/>
            <a:ext cx="2057400" cy="1905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>
                <a:latin typeface="Lucida Sans Unicode" pitchFamily="34" charset="0"/>
              </a:rPr>
              <a:t>Okruh </a:t>
            </a:r>
          </a:p>
          <a:p>
            <a:pPr algn="ctr"/>
            <a:r>
              <a:rPr lang="cs-CZ" dirty="0">
                <a:latin typeface="Lucida Sans Unicode" pitchFamily="34" charset="0"/>
              </a:rPr>
              <a:t>působnosti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505200" y="2590800"/>
            <a:ext cx="1641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Lucida Sans Unicode" pitchFamily="34" charset="0"/>
              </a:rPr>
              <a:t>Okruh zájmu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7031870" y="2290203"/>
            <a:ext cx="3262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latin typeface="Lucida Sans Unicode" pitchFamily="34" charset="0"/>
              </a:rPr>
              <a:t>Proaktivní lidé</a:t>
            </a:r>
          </a:p>
          <a:p>
            <a:r>
              <a:rPr lang="cs-CZ" sz="2400" dirty="0">
                <a:latin typeface="Lucida Sans Unicode" pitchFamily="34" charset="0"/>
              </a:rPr>
              <a:t>soustřeďují své úsilí</a:t>
            </a:r>
          </a:p>
          <a:p>
            <a:r>
              <a:rPr lang="cs-CZ" sz="2400" dirty="0">
                <a:latin typeface="Lucida Sans Unicode" pitchFamily="34" charset="0"/>
              </a:rPr>
              <a:t>na </a:t>
            </a:r>
            <a:r>
              <a:rPr lang="cs-CZ" sz="2400" b="1" dirty="0">
                <a:latin typeface="Lucida Sans Unicode" pitchFamily="34" charset="0"/>
              </a:rPr>
              <a:t>okruh působnosti.</a:t>
            </a:r>
          </a:p>
          <a:p>
            <a:r>
              <a:rPr lang="cs-CZ" sz="2400" dirty="0">
                <a:latin typeface="Lucida Sans Unicode" pitchFamily="34" charset="0"/>
              </a:rPr>
              <a:t>Zabývají se věcmi, </a:t>
            </a:r>
          </a:p>
          <a:p>
            <a:r>
              <a:rPr lang="cs-CZ" sz="2400" dirty="0">
                <a:latin typeface="Lucida Sans Unicode" pitchFamily="34" charset="0"/>
              </a:rPr>
              <a:t>se kterými mohou </a:t>
            </a:r>
          </a:p>
          <a:p>
            <a:r>
              <a:rPr lang="cs-CZ" sz="2400" dirty="0">
                <a:latin typeface="Lucida Sans Unicode" pitchFamily="34" charset="0"/>
              </a:rPr>
              <a:t>něco dělat.</a:t>
            </a:r>
          </a:p>
          <a:p>
            <a:r>
              <a:rPr lang="cs-CZ" sz="2400" dirty="0">
                <a:latin typeface="Lucida Sans Unicode" pitchFamily="34" charset="0"/>
              </a:rPr>
              <a:t>Povaha jejich </a:t>
            </a:r>
          </a:p>
          <a:p>
            <a:r>
              <a:rPr lang="cs-CZ" sz="2400" dirty="0">
                <a:latin typeface="Lucida Sans Unicode" pitchFamily="34" charset="0"/>
              </a:rPr>
              <a:t>energie je pozitivní.</a:t>
            </a:r>
          </a:p>
        </p:txBody>
      </p:sp>
    </p:spTree>
    <p:extLst>
      <p:ext uri="{BB962C8B-B14F-4D97-AF65-F5344CB8AC3E}">
        <p14:creationId xmlns:p14="http://schemas.microsoft.com/office/powerpoint/2010/main" val="13564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/>
              <a:t> </a:t>
            </a:r>
            <a:br>
              <a:rPr lang="cs-CZ" sz="3200" b="1" dirty="0"/>
            </a:br>
            <a:r>
              <a:rPr lang="cs-CZ" sz="3200" b="1" dirty="0"/>
              <a:t>2. Začínejte s myšlenkou na </a:t>
            </a:r>
            <a:r>
              <a:rPr lang="cs-CZ" sz="3200" b="1" dirty="0" smtClean="0"/>
              <a:t>konec</a:t>
            </a:r>
            <a:br>
              <a:rPr lang="cs-CZ" sz="3200" b="1" dirty="0" smtClean="0"/>
            </a:br>
            <a:r>
              <a:rPr lang="cs-CZ" sz="3200" b="1" dirty="0" smtClean="0"/>
              <a:t>Poslání, hodnoty, vize a strategie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9507170" cy="380928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Poslání – odpovídá na otázky: Proč jsme na světě? Co je smyslem našeho života? Jaký chceme zanechat odkaz?</a:t>
            </a:r>
          </a:p>
          <a:p>
            <a:endParaRPr lang="cs-CZ" dirty="0" smtClean="0"/>
          </a:p>
          <a:p>
            <a:r>
              <a:rPr lang="cs-CZ" dirty="0" smtClean="0"/>
              <a:t>Hodnoty = zásady a principy vztahující se k našemu chování, k naším postojům k životu, k druhým lidem, k institucím a k práci.</a:t>
            </a:r>
          </a:p>
          <a:p>
            <a:endParaRPr lang="cs-CZ" dirty="0" smtClean="0"/>
          </a:p>
          <a:p>
            <a:r>
              <a:rPr lang="cs-CZ" dirty="0" smtClean="0"/>
              <a:t>Vize – odpovídá na otázky: Co chceme dokázat? Kde chceme být za 5 či 10 let? Co chceme, aby po nás zůstalo ve vzpomínkách lidí? </a:t>
            </a:r>
          </a:p>
          <a:p>
            <a:endParaRPr lang="cs-CZ" dirty="0" smtClean="0"/>
          </a:p>
          <a:p>
            <a:r>
              <a:rPr lang="cs-CZ" dirty="0" smtClean="0"/>
              <a:t>Strategie – Jak dosáhneme své vize?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51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„Podstata toho, co </a:t>
            </a:r>
            <a:r>
              <a:rPr lang="cs-CZ" dirty="0" smtClean="0"/>
              <a:t>děláte</a:t>
            </a:r>
            <a:r>
              <a:rPr lang="cs-CZ" dirty="0"/>
              <a:t>, a důvod, kvůli </a:t>
            </a:r>
            <a:r>
              <a:rPr lang="cs-CZ" dirty="0" smtClean="0"/>
              <a:t>kterému </a:t>
            </a:r>
            <a:r>
              <a:rPr lang="cs-CZ" dirty="0"/>
              <a:t>to </a:t>
            </a:r>
            <a:r>
              <a:rPr lang="cs-CZ" dirty="0" smtClean="0"/>
              <a:t>děláte</a:t>
            </a:r>
            <a:r>
              <a:rPr lang="cs-CZ" dirty="0"/>
              <a:t>, je mnohem </a:t>
            </a:r>
            <a:r>
              <a:rPr lang="cs-CZ" dirty="0" smtClean="0"/>
              <a:t>důležitějš</a:t>
            </a:r>
            <a:r>
              <a:rPr lang="cs-CZ" dirty="0"/>
              <a:t>í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než rychlost, kterou </a:t>
            </a:r>
            <a:r>
              <a:rPr lang="cs-CZ" dirty="0"/>
              <a:t>to </a:t>
            </a:r>
            <a:r>
              <a:rPr lang="cs-CZ" dirty="0" smtClean="0"/>
              <a:t>děláte</a:t>
            </a:r>
            <a:r>
              <a:rPr lang="cs-CZ" dirty="0"/>
              <a:t>.“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Stephen</a:t>
            </a:r>
            <a:r>
              <a:rPr lang="cs-CZ" dirty="0"/>
              <a:t> R. </a:t>
            </a:r>
            <a:r>
              <a:rPr lang="cs-CZ" dirty="0" err="1"/>
              <a:t>Covey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3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i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4250" y="2143"/>
            <a:ext cx="5143500" cy="68537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773742" y="242646"/>
            <a:ext cx="4698522" cy="810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chemeClr val="tx1"/>
                </a:solidFill>
              </a:rPr>
              <a:t>Záleží na vizi!</a:t>
            </a:r>
          </a:p>
        </p:txBody>
      </p:sp>
      <p:sp>
        <p:nvSpPr>
          <p:cNvPr id="4" name="Obdélník 3"/>
          <p:cNvSpPr/>
          <p:nvPr/>
        </p:nvSpPr>
        <p:spPr>
          <a:xfrm>
            <a:off x="4151784" y="1808820"/>
            <a:ext cx="918102" cy="3780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>
                <a:solidFill>
                  <a:schemeClr val="tx1"/>
                </a:solidFill>
              </a:rPr>
              <a:t>Osekávám kámen.</a:t>
            </a:r>
          </a:p>
        </p:txBody>
      </p:sp>
      <p:sp>
        <p:nvSpPr>
          <p:cNvPr id="5" name="Obdélník 4"/>
          <p:cNvSpPr/>
          <p:nvPr/>
        </p:nvSpPr>
        <p:spPr>
          <a:xfrm>
            <a:off x="4313802" y="4185084"/>
            <a:ext cx="918102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i="1" dirty="0">
                <a:solidFill>
                  <a:schemeClr val="tx1"/>
                </a:solidFill>
              </a:rPr>
              <a:t>Dělám okenní rám.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771964" y="4671138"/>
            <a:ext cx="2052228" cy="2700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i="1" dirty="0">
                <a:solidFill>
                  <a:schemeClr val="tx1"/>
                </a:solidFill>
              </a:rPr>
              <a:t>Buduji katedrálu.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903748"/>
      </p:ext>
    </p:extLst>
  </p:cSld>
  <p:clrMapOvr>
    <a:masterClrMapping/>
  </p:clrMapOvr>
  <p:transition advTm="1076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421341" y="60226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 </a:t>
            </a:r>
            <a:br>
              <a:rPr lang="cs-CZ" sz="3200" b="1" dirty="0"/>
            </a:br>
            <a:r>
              <a:rPr lang="cs-CZ" sz="3200" b="1" dirty="0"/>
              <a:t>2. Začínejte s myšlenkou na </a:t>
            </a:r>
            <a:r>
              <a:rPr lang="cs-CZ" sz="3200" b="1" dirty="0" smtClean="0"/>
              <a:t>konec</a:t>
            </a:r>
            <a:br>
              <a:rPr lang="cs-CZ" sz="3200" b="1" dirty="0" smtClean="0"/>
            </a:br>
            <a:r>
              <a:rPr lang="cs-CZ" sz="3200" b="1" dirty="0" smtClean="0"/>
              <a:t>Cíle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3072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Aft>
                <a:spcPct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	</a:t>
            </a:r>
            <a:endParaRPr lang="de-DE" smtClean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268E663B-9CC3-44EC-A52D-E1B5D84FDD34}" type="slidenum">
              <a:rPr lang="de-DE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21</a:t>
            </a:fld>
            <a:endParaRPr lang="de-DE" smtClean="0">
              <a:cs typeface="Arial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3789364"/>
            <a:ext cx="38163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226611"/>
              </p:ext>
            </p:extLst>
          </p:nvPr>
        </p:nvGraphicFramePr>
        <p:xfrm>
          <a:off x="421341" y="205202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26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b="1" dirty="0" smtClean="0"/>
              <a:t>DŮLEŽITÉ JE TO, CO VEDE </a:t>
            </a:r>
            <a:r>
              <a:rPr lang="es-ES_tradnl" sz="2800" b="1" smtClean="0"/>
              <a:t>K NAPLŇOVÁNÍ VAŠEHO POSLÁNÍ, VAŠICH VIZÍ A VAŠICH </a:t>
            </a:r>
            <a:r>
              <a:rPr lang="es-ES_tradnl" sz="2800" b="1" dirty="0" smtClean="0"/>
              <a:t>HLAVNÍCH CÍLŮ!</a:t>
            </a:r>
            <a:endParaRPr lang="cs-CZ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711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93926" y="2214564"/>
            <a:ext cx="3902075" cy="174783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I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Krize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Neodkladné problémy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Termínované úkoly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388101" y="2214564"/>
            <a:ext cx="4016663" cy="174783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II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Prevence, činnosti PS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Rozvíjení vztahů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Poznávání nových příležitostí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Plánování, odpočinek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23</a:t>
            </a:fld>
            <a:endParaRPr lang="cs-CZ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93926" y="4114800"/>
            <a:ext cx="3902075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cs-CZ" sz="2800"/>
              <a:t>III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cs-CZ" dirty="0"/>
              <a:t>Některá pošta a hlášení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cs-CZ" dirty="0"/>
              <a:t>Některé porady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cs-CZ" dirty="0"/>
              <a:t>Blížící se neodkladné záležitosti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cs-CZ" dirty="0"/>
              <a:t>Oblíbené činnosti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400801" y="4114800"/>
            <a:ext cx="4003963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cs-CZ" sz="2800"/>
              <a:t>IV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cs-CZ" sz="1600" dirty="0"/>
              <a:t>Jednoduché běžné záležitosti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cs-CZ" sz="1600" dirty="0"/>
              <a:t>Některá pošta, Některé </a:t>
            </a:r>
            <a:r>
              <a:rPr lang="cs-CZ" sz="1600" dirty="0" err="1"/>
              <a:t>telef</a:t>
            </a:r>
            <a:r>
              <a:rPr lang="cs-CZ" sz="1600" dirty="0"/>
              <a:t>. hovory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cs-CZ" sz="1600" dirty="0"/>
              <a:t>Mrhání časem na zbytečné záležitosti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cs-CZ" sz="1600" dirty="0"/>
              <a:t>Příjemné činnosti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75709" y="6109855"/>
            <a:ext cx="1131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Naléhavé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363691" y="6096000"/>
            <a:ext cx="137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Nenaléhavé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59509" y="2899053"/>
            <a:ext cx="1588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Důležité</a:t>
            </a:r>
            <a:endParaRPr lang="cs-CZ" b="1" dirty="0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459509" y="4936123"/>
            <a:ext cx="1429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smtClean="0"/>
              <a:t>Nedůležité</a:t>
            </a:r>
            <a:endParaRPr lang="cs-CZ" b="1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59509" y="827515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kern="0" smtClean="0">
                <a:latin typeface="Tahoma"/>
              </a:rPr>
              <a:t>3. </a:t>
            </a:r>
            <a:r>
              <a:rPr lang="cs-CZ" sz="3200" kern="0" smtClean="0">
                <a:latin typeface="Tahoma"/>
              </a:rPr>
              <a:t>To nejdůležitější na první místo</a:t>
            </a:r>
            <a:r>
              <a:rPr lang="cs-CZ" sz="3200" b="1" kern="0" smtClean="0">
                <a:solidFill>
                  <a:srgbClr val="006265"/>
                </a:solidFill>
                <a:latin typeface="Tahoma"/>
              </a:rPr>
              <a:t/>
            </a:r>
            <a:br>
              <a:rPr lang="cs-CZ" sz="3200" b="1" kern="0" smtClean="0">
                <a:solidFill>
                  <a:srgbClr val="006265"/>
                </a:solidFill>
                <a:latin typeface="Tahoma"/>
              </a:rPr>
            </a:br>
            <a:r>
              <a:rPr lang="cs-CZ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Eisenhowerův - Princip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54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339775" y="688038"/>
            <a:ext cx="9266242" cy="978655"/>
          </a:xfrm>
        </p:spPr>
        <p:txBody>
          <a:bodyPr>
            <a:normAutofit/>
          </a:bodyPr>
          <a:lstStyle/>
          <a:p>
            <a:r>
              <a:rPr lang="cs-CZ" altLang="de-DE" sz="3200" b="1" dirty="0"/>
              <a:t>4. Myslete způsobem výhra/výhra</a:t>
            </a:r>
            <a:br>
              <a:rPr lang="cs-CZ" altLang="de-DE" sz="3200" b="1" dirty="0"/>
            </a:br>
            <a:r>
              <a:rPr lang="cs-CZ" altLang="de-DE" sz="3200" b="1" dirty="0"/>
              <a:t>	</a:t>
            </a:r>
            <a:r>
              <a:rPr lang="cs-CZ" altLang="de-DE" sz="2400" dirty="0"/>
              <a:t>Paradigma mezilidské interakce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039910"/>
              </p:ext>
            </p:extLst>
          </p:nvPr>
        </p:nvGraphicFramePr>
        <p:xfrm>
          <a:off x="3569042" y="1693295"/>
          <a:ext cx="6550496" cy="425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018616" y="729203"/>
            <a:ext cx="1154151" cy="1090789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6D8706DB-F065-49DC-973D-344402D4F389}" type="slidenum">
              <a:rPr lang="de-DE" altLang="de-DE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24</a:t>
            </a:fld>
            <a:endParaRPr lang="de-DE" altLang="de-DE" smtClean="0">
              <a:cs typeface="Arial" charset="0"/>
            </a:endParaRPr>
          </a:p>
        </p:txBody>
      </p:sp>
      <p:grpSp>
        <p:nvGrpSpPr>
          <p:cNvPr id="28" name="Gruppieren 27"/>
          <p:cNvGrpSpPr>
            <a:grpSpLocks/>
          </p:cNvGrpSpPr>
          <p:nvPr/>
        </p:nvGrpSpPr>
        <p:grpSpPr bwMode="auto">
          <a:xfrm>
            <a:off x="1535887" y="2083298"/>
            <a:ext cx="2100263" cy="4455752"/>
            <a:chOff x="168314" y="1865916"/>
            <a:chExt cx="2099430" cy="4455480"/>
          </a:xfrm>
        </p:grpSpPr>
        <p:sp>
          <p:nvSpPr>
            <p:cNvPr id="7" name="Pfeil nach oben 6"/>
            <p:cNvSpPr/>
            <p:nvPr/>
          </p:nvSpPr>
          <p:spPr bwMode="auto">
            <a:xfrm>
              <a:off x="960131" y="2381713"/>
              <a:ext cx="484632" cy="487174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9" name="Pfeil nach oben 8"/>
            <p:cNvSpPr/>
            <p:nvPr/>
          </p:nvSpPr>
          <p:spPr bwMode="auto">
            <a:xfrm rot="10800000">
              <a:off x="975713" y="4802627"/>
              <a:ext cx="484632" cy="487174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2800" name="Textfeld 9"/>
            <p:cNvSpPr txBox="1">
              <a:spLocks noChangeArrowheads="1"/>
            </p:cNvSpPr>
            <p:nvPr/>
          </p:nvSpPr>
          <p:spPr bwMode="auto">
            <a:xfrm>
              <a:off x="168314" y="2924943"/>
              <a:ext cx="2099430" cy="1169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de-DE" sz="2000" b="1" dirty="0">
                  <a:latin typeface="Tahoma" pitchFamily="34" charset="0"/>
                </a:rPr>
                <a:t>Zaměření </a:t>
              </a:r>
            </a:p>
            <a:p>
              <a:pPr algn="ctr">
                <a:spcBef>
                  <a:spcPct val="50000"/>
                </a:spcBef>
              </a:pPr>
              <a:r>
                <a:rPr lang="cs-CZ" altLang="de-DE" sz="2000" b="1" dirty="0">
                  <a:latin typeface="Tahoma" pitchFamily="34" charset="0"/>
                </a:rPr>
                <a:t>na vlastní potřeby</a:t>
              </a:r>
            </a:p>
          </p:txBody>
        </p:sp>
        <p:sp>
          <p:nvSpPr>
            <p:cNvPr id="32801" name="Textfeld 10"/>
            <p:cNvSpPr txBox="1">
              <a:spLocks noChangeArrowheads="1"/>
            </p:cNvSpPr>
            <p:nvPr/>
          </p:nvSpPr>
          <p:spPr bwMode="auto">
            <a:xfrm>
              <a:off x="683567" y="5859759"/>
              <a:ext cx="1134797" cy="46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de-DE" sz="2400" b="1" dirty="0">
                  <a:latin typeface="Tahoma" pitchFamily="34" charset="0"/>
                </a:rPr>
                <a:t>Nízké </a:t>
              </a:r>
            </a:p>
          </p:txBody>
        </p:sp>
        <p:sp>
          <p:nvSpPr>
            <p:cNvPr id="32802" name="Textfeld 11"/>
            <p:cNvSpPr txBox="1">
              <a:spLocks noChangeArrowheads="1"/>
            </p:cNvSpPr>
            <p:nvPr/>
          </p:nvSpPr>
          <p:spPr bwMode="auto">
            <a:xfrm>
              <a:off x="573715" y="1865916"/>
              <a:ext cx="1288624" cy="46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de-DE" sz="2400" b="1" dirty="0">
                  <a:latin typeface="Tahoma" pitchFamily="34" charset="0"/>
                </a:rPr>
                <a:t>Vysoké</a:t>
              </a:r>
            </a:p>
          </p:txBody>
        </p:sp>
      </p:grpSp>
      <p:grpSp>
        <p:nvGrpSpPr>
          <p:cNvPr id="29" name="Gruppieren 28"/>
          <p:cNvGrpSpPr>
            <a:grpSpLocks/>
          </p:cNvGrpSpPr>
          <p:nvPr/>
        </p:nvGrpSpPr>
        <p:grpSpPr bwMode="auto">
          <a:xfrm>
            <a:off x="3924694" y="5931599"/>
            <a:ext cx="6650009" cy="707886"/>
            <a:chOff x="2510782" y="5736649"/>
            <a:chExt cx="6720005" cy="707747"/>
          </a:xfrm>
        </p:grpSpPr>
        <p:sp>
          <p:nvSpPr>
            <p:cNvPr id="13" name="Pfeil nach oben 12"/>
            <p:cNvSpPr/>
            <p:nvPr/>
          </p:nvSpPr>
          <p:spPr bwMode="auto">
            <a:xfrm rot="16200000">
              <a:off x="2514632" y="5844423"/>
              <a:ext cx="484632" cy="492332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4" name="Pfeil nach oben 13"/>
            <p:cNvSpPr/>
            <p:nvPr/>
          </p:nvSpPr>
          <p:spPr bwMode="auto">
            <a:xfrm rot="5400000">
              <a:off x="7132731" y="5866879"/>
              <a:ext cx="484632" cy="492332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2792" name="Textfeld 14"/>
            <p:cNvSpPr txBox="1">
              <a:spLocks noChangeArrowheads="1"/>
            </p:cNvSpPr>
            <p:nvPr/>
          </p:nvSpPr>
          <p:spPr bwMode="auto">
            <a:xfrm>
              <a:off x="7837369" y="5872022"/>
              <a:ext cx="1393418" cy="46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de-DE" sz="2400" b="1" dirty="0">
                  <a:latin typeface="Tahoma" pitchFamily="34" charset="0"/>
                </a:rPr>
                <a:t>Vysoké </a:t>
              </a:r>
            </a:p>
          </p:txBody>
        </p:sp>
        <p:sp>
          <p:nvSpPr>
            <p:cNvPr id="32793" name="Textfeld 16"/>
            <p:cNvSpPr txBox="1">
              <a:spLocks noChangeArrowheads="1"/>
            </p:cNvSpPr>
            <p:nvPr/>
          </p:nvSpPr>
          <p:spPr bwMode="auto">
            <a:xfrm>
              <a:off x="3532628" y="5736649"/>
              <a:ext cx="3600400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de-DE" sz="2000" b="1" dirty="0">
                  <a:latin typeface="Tahoma" pitchFamily="34" charset="0"/>
                </a:rPr>
                <a:t>Zaměření na potřeby druhých</a:t>
              </a:r>
            </a:p>
          </p:txBody>
        </p:sp>
      </p:grp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056189" y="2839900"/>
            <a:ext cx="655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de-DE" sz="3200" b="1" dirty="0">
                <a:solidFill>
                  <a:srgbClr val="C0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8202614" y="4203564"/>
            <a:ext cx="555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de-DE" sz="3200" b="1" dirty="0">
                <a:solidFill>
                  <a:srgbClr val="C000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5056189" y="4203564"/>
            <a:ext cx="555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de-DE" sz="3200" b="1" dirty="0">
                <a:solidFill>
                  <a:srgbClr val="C000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6600825" y="3911463"/>
            <a:ext cx="554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de-DE" sz="3200" b="1" dirty="0">
                <a:solidFill>
                  <a:srgbClr val="C00000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8202614" y="2839900"/>
            <a:ext cx="555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de-DE" sz="3200" b="1" dirty="0">
                <a:solidFill>
                  <a:srgbClr val="C000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4008439" y="2271575"/>
            <a:ext cx="24479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de-DE" sz="2700" b="1" dirty="0">
                <a:latin typeface="Tahoma" pitchFamily="34" charset="0"/>
              </a:rPr>
              <a:t>Prosazení se</a:t>
            </a: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7552934" y="1874700"/>
            <a:ext cx="18549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de-DE" sz="2700" b="1" dirty="0">
                <a:solidFill>
                  <a:srgbClr val="002060"/>
                </a:solidFill>
                <a:latin typeface="Tahoma" pitchFamily="34" charset="0"/>
              </a:rPr>
              <a:t>Společné </a:t>
            </a:r>
          </a:p>
          <a:p>
            <a:pPr algn="ctr"/>
            <a:r>
              <a:rPr lang="cs-CZ" altLang="de-DE" sz="2700" b="1" dirty="0">
                <a:solidFill>
                  <a:srgbClr val="002060"/>
                </a:solidFill>
                <a:latin typeface="Tahoma" pitchFamily="34" charset="0"/>
              </a:rPr>
              <a:t>vítězství</a:t>
            </a:r>
          </a:p>
        </p:txBody>
      </p:sp>
      <p:sp>
        <p:nvSpPr>
          <p:cNvPr id="32" name="Rechteck 31"/>
          <p:cNvSpPr>
            <a:spLocks noChangeArrowheads="1"/>
          </p:cNvSpPr>
          <p:nvPr/>
        </p:nvSpPr>
        <p:spPr bwMode="auto">
          <a:xfrm>
            <a:off x="4167465" y="5004978"/>
            <a:ext cx="228889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de-DE" sz="2700" b="1" dirty="0">
                <a:latin typeface="Tahoma" pitchFamily="34" charset="0"/>
              </a:rPr>
              <a:t>Vyhýbání se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7442201" y="5000488"/>
            <a:ext cx="22129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de-DE" sz="2700" b="1" dirty="0">
                <a:latin typeface="Tahoma" pitchFamily="34" charset="0"/>
              </a:rPr>
              <a:t>Prohra </a:t>
            </a: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5576888" y="3403464"/>
            <a:ext cx="238078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de-DE" sz="2700" dirty="0">
                <a:latin typeface="Tahoma" pitchFamily="34" charset="0"/>
              </a:rPr>
              <a:t>  </a:t>
            </a:r>
            <a:r>
              <a:rPr lang="cs-CZ" altLang="de-DE" sz="2700" b="1" dirty="0">
                <a:latin typeface="Tahoma" pitchFamily="34" charset="0"/>
              </a:rPr>
              <a:t>Kompromis</a:t>
            </a: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 rot="-2304192">
            <a:off x="8218907" y="2809016"/>
            <a:ext cx="2268570" cy="461665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de-DE" sz="2400" b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Výhra </a:t>
            </a:r>
            <a:r>
              <a:rPr lang="cs-CZ" altLang="de-DE" sz="2400" b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- výhra</a:t>
            </a:r>
            <a:endParaRPr lang="cs-CZ" altLang="de-DE" sz="2400" b="1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512617" y="380504"/>
            <a:ext cx="9868511" cy="1882775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5. </a:t>
            </a:r>
            <a:r>
              <a:rPr lang="cs-CZ" sz="3200" dirty="0"/>
              <a:t>N</a:t>
            </a:r>
            <a:r>
              <a:rPr lang="cs-CZ" sz="3200" b="1" dirty="0"/>
              <a:t>ejdříve se snažte pochopit </a:t>
            </a:r>
            <a:br>
              <a:rPr lang="cs-CZ" sz="3200" b="1" dirty="0"/>
            </a:br>
            <a:r>
              <a:rPr lang="cs-CZ" sz="3200" b="1" dirty="0"/>
              <a:t>a teprve potom být </a:t>
            </a:r>
            <a:r>
              <a:rPr lang="cs-CZ" sz="3200" b="1" dirty="0" smtClean="0"/>
              <a:t>pochopeni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33794" name="Inhaltsplatzhalter 2"/>
          <p:cNvSpPr>
            <a:spLocks noGrp="1"/>
          </p:cNvSpPr>
          <p:nvPr>
            <p:ph idx="1"/>
          </p:nvPr>
        </p:nvSpPr>
        <p:spPr>
          <a:xfrm>
            <a:off x="2037109" y="2780929"/>
            <a:ext cx="8229600" cy="4785395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ct val="0"/>
              </a:spcAft>
              <a:buNone/>
            </a:pPr>
            <a:r>
              <a:rPr lang="de-DE" dirty="0">
                <a:solidFill>
                  <a:srgbClr val="000000"/>
                </a:solidFill>
              </a:rPr>
              <a:t>	</a:t>
            </a:r>
            <a:endParaRPr lang="de-DE" dirty="0" smtClean="0"/>
          </a:p>
        </p:txBody>
      </p:sp>
      <p:sp>
        <p:nvSpPr>
          <p:cNvPr id="3379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92BF7249-1C5D-4C01-94C0-10E8DDBBCF86}" type="slidenum">
              <a:rPr lang="de-DE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25</a:t>
            </a:fld>
            <a:endParaRPr lang="de-DE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02174" y="2263279"/>
            <a:ext cx="5008363" cy="42869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2746076" y="6010776"/>
            <a:ext cx="2396530" cy="44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>
                <a:solidFill>
                  <a:schemeClr val="tx2">
                    <a:lumMod val="75000"/>
                  </a:schemeClr>
                </a:solidFill>
              </a:rPr>
              <a:t>rozuměno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590" y="2549434"/>
            <a:ext cx="190723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>
                <a:solidFill>
                  <a:schemeClr val="tx2">
                    <a:lumMod val="75000"/>
                  </a:schemeClr>
                </a:solidFill>
              </a:rPr>
              <a:t>myšleno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983" y="5080281"/>
            <a:ext cx="1907232" cy="542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>
                <a:solidFill>
                  <a:schemeClr val="tx2">
                    <a:lumMod val="75000"/>
                  </a:schemeClr>
                </a:solidFill>
              </a:rPr>
              <a:t>řečeno</a:t>
            </a: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9306" y="5593983"/>
            <a:ext cx="1907232" cy="57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>
                <a:solidFill>
                  <a:schemeClr val="tx2">
                    <a:lumMod val="75000"/>
                  </a:schemeClr>
                </a:solidFill>
              </a:rPr>
              <a:t>slyšeno</a:t>
            </a: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28" y="2549434"/>
            <a:ext cx="4818959" cy="3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6</a:t>
            </a:r>
            <a:r>
              <a:rPr lang="cs-CZ" b="1" dirty="0"/>
              <a:t>. </a:t>
            </a:r>
            <a:r>
              <a:rPr lang="cs-CZ" dirty="0"/>
              <a:t>V</a:t>
            </a:r>
            <a:r>
              <a:rPr lang="cs-CZ" b="1" dirty="0"/>
              <a:t>ytvářejte synergii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721" y="2350728"/>
            <a:ext cx="3074261" cy="877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smtClean="0"/>
              <a:t>2 + 2 = </a:t>
            </a:r>
            <a:endParaRPr lang="cs-CZ" sz="5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26</a:t>
            </a:fld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2" y="3744672"/>
            <a:ext cx="3707054" cy="2594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606" y="3744672"/>
            <a:ext cx="5272914" cy="25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97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3503613" y="765176"/>
            <a:ext cx="5688012" cy="56165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4819" name="Oval 5"/>
          <p:cNvSpPr>
            <a:spLocks noChangeArrowheads="1"/>
          </p:cNvSpPr>
          <p:nvPr/>
        </p:nvSpPr>
        <p:spPr bwMode="auto">
          <a:xfrm>
            <a:off x="5303838" y="2565400"/>
            <a:ext cx="2087562" cy="2089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Lucida Sans Unicode" pitchFamily="34" charset="0"/>
            </a:endParaRPr>
          </a:p>
        </p:txBody>
      </p:sp>
      <p:sp>
        <p:nvSpPr>
          <p:cNvPr id="34820" name="Line 6"/>
          <p:cNvSpPr>
            <a:spLocks noChangeShapeType="1"/>
          </p:cNvSpPr>
          <p:nvPr/>
        </p:nvSpPr>
        <p:spPr bwMode="auto">
          <a:xfrm flipH="1" flipV="1">
            <a:off x="3863975" y="2276475"/>
            <a:ext cx="1512888" cy="9350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 flipV="1">
            <a:off x="7319963" y="2420938"/>
            <a:ext cx="1655762" cy="792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6383338" y="4652964"/>
            <a:ext cx="0" cy="17287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4656139" y="1285875"/>
            <a:ext cx="3455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Lucida Sans Unicode" pitchFamily="34" charset="0"/>
              </a:rPr>
              <a:t>Růst a vývoj</a:t>
            </a:r>
          </a:p>
          <a:p>
            <a:pPr algn="ctr"/>
            <a:r>
              <a:rPr lang="cs-CZ" sz="3600" dirty="0">
                <a:latin typeface="Lucida Sans Unicode" pitchFamily="34" charset="0"/>
              </a:rPr>
              <a:t>Učit se</a:t>
            </a:r>
            <a:endParaRPr lang="cs-CZ" sz="2400" dirty="0">
              <a:latin typeface="Lucida Sans Unicode" pitchFamily="34" charset="0"/>
            </a:endParaRPr>
          </a:p>
          <a:p>
            <a:pPr algn="ctr"/>
            <a:r>
              <a:rPr lang="cs-CZ" dirty="0">
                <a:latin typeface="Lucida Sans Unicode" pitchFamily="34" charset="0"/>
              </a:rPr>
              <a:t>(Mysl)</a:t>
            </a:r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4943476" y="2857501"/>
            <a:ext cx="28813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latin typeface="Lucida Sans Unicode" pitchFamily="34" charset="0"/>
              </a:rPr>
              <a:t>Zanechat </a:t>
            </a:r>
          </a:p>
          <a:p>
            <a:pPr algn="ctr"/>
            <a:r>
              <a:rPr lang="cs-CZ" sz="3200" dirty="0">
                <a:latin typeface="Lucida Sans Unicode" pitchFamily="34" charset="0"/>
              </a:rPr>
              <a:t>odkaz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 rot="2909359">
            <a:off x="3390107" y="4618832"/>
            <a:ext cx="244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Lucida Sans Unicode" pitchFamily="34" charset="0"/>
              </a:rPr>
              <a:t>Milovat </a:t>
            </a: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 rot="-2774507">
            <a:off x="7392988" y="4719638"/>
            <a:ext cx="1439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Lucida Sans Unicode" pitchFamily="34" charset="0"/>
              </a:rPr>
              <a:t>Žít </a:t>
            </a: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 rot="-2859251">
            <a:off x="7272338" y="4468297"/>
            <a:ext cx="86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Lucida Sans Unicode" pitchFamily="34" charset="0"/>
              </a:rPr>
              <a:t>(Tělo)</a:t>
            </a:r>
          </a:p>
        </p:txBody>
      </p:sp>
      <p:sp>
        <p:nvSpPr>
          <p:cNvPr id="34828" name="Text Box 18"/>
          <p:cNvSpPr txBox="1">
            <a:spLocks noChangeArrowheads="1"/>
          </p:cNvSpPr>
          <p:nvPr/>
        </p:nvSpPr>
        <p:spPr bwMode="auto">
          <a:xfrm rot="2671624">
            <a:off x="4535489" y="4370389"/>
            <a:ext cx="100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Lucida Sans Unicode" pitchFamily="34" charset="0"/>
              </a:rPr>
              <a:t>(Srdce)</a:t>
            </a:r>
          </a:p>
        </p:txBody>
      </p:sp>
      <p:sp>
        <p:nvSpPr>
          <p:cNvPr id="34829" name="Text Box 19"/>
          <p:cNvSpPr txBox="1">
            <a:spLocks noChangeArrowheads="1"/>
          </p:cNvSpPr>
          <p:nvPr/>
        </p:nvSpPr>
        <p:spPr bwMode="auto">
          <a:xfrm>
            <a:off x="5808663" y="3786188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Lucida Sans Unicode" pitchFamily="34" charset="0"/>
              </a:rPr>
              <a:t>(Duše)</a:t>
            </a:r>
          </a:p>
        </p:txBody>
      </p:sp>
      <p:sp>
        <p:nvSpPr>
          <p:cNvPr id="34830" name="TextovéPole 19"/>
          <p:cNvSpPr txBox="1">
            <a:spLocks noChangeArrowheads="1"/>
          </p:cNvSpPr>
          <p:nvPr/>
        </p:nvSpPr>
        <p:spPr bwMode="auto">
          <a:xfrm>
            <a:off x="349262" y="995824"/>
            <a:ext cx="4168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>
                <a:latin typeface="Lucida Sans Unicode" pitchFamily="34" charset="0"/>
              </a:rPr>
              <a:t>ČTYŘI POTŘEBY LIDÍ</a:t>
            </a:r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5310189" y="4071939"/>
            <a:ext cx="2071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>
                <a:latin typeface="Lucida Sans Unicode" pitchFamily="34" charset="0"/>
              </a:rPr>
              <a:t>Smysl a přispění</a:t>
            </a:r>
          </a:p>
        </p:txBody>
      </p:sp>
      <p:sp>
        <p:nvSpPr>
          <p:cNvPr id="34832" name="Zástupný symbol pro číslo snímku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F2F06-DA39-42D2-B669-F045AA0C062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226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 smtClean="0"/>
              <a:t>7</a:t>
            </a:r>
            <a:r>
              <a:rPr lang="cs-CZ" sz="3200" b="1" dirty="0"/>
              <a:t>. Broušení pily</a:t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3891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9C8046B0-FEED-4A9E-879C-78624F3669F1}" type="slidenum">
              <a:rPr lang="de-DE" smtClean="0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28</a:t>
            </a:fld>
            <a:endParaRPr lang="de-DE" smtClean="0">
              <a:cs typeface="Arial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603" y="2377210"/>
            <a:ext cx="47879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85345"/>
              </p:ext>
            </p:extLst>
          </p:nvPr>
        </p:nvGraphicFramePr>
        <p:xfrm>
          <a:off x="6329217" y="2377209"/>
          <a:ext cx="3756891" cy="3192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6891"/>
              </a:tblGrid>
              <a:tr h="785032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 noProof="0" dirty="0" smtClean="0">
                          <a:effectLst/>
                        </a:rPr>
                        <a:t>Fyzické</a:t>
                      </a:r>
                      <a:endParaRPr lang="cs-CZ" sz="3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785032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 noProof="0" dirty="0" smtClean="0">
                          <a:effectLst/>
                        </a:rPr>
                        <a:t>Duševní</a:t>
                      </a:r>
                      <a:endParaRPr lang="cs-CZ" sz="3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785032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 noProof="0" dirty="0" smtClean="0">
                          <a:effectLst/>
                        </a:rPr>
                        <a:t>Duchovní</a:t>
                      </a:r>
                      <a:endParaRPr lang="cs-CZ" sz="3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83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 noProof="0" dirty="0" smtClean="0">
                          <a:effectLst/>
                        </a:rPr>
                        <a:t>Společenské/citové</a:t>
                      </a:r>
                      <a:endParaRPr lang="cs-CZ" sz="3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4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návyk: Od efektivnosti k výjimečnosti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6" y="2336873"/>
            <a:ext cx="7135346" cy="2969418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Co jsou mé silné stránky?</a:t>
            </a:r>
          </a:p>
          <a:p>
            <a:r>
              <a:rPr lang="cs-CZ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29</a:t>
            </a:fld>
            <a:endParaRPr lang="cs-CZ"/>
          </a:p>
        </p:txBody>
      </p:sp>
      <p:pic>
        <p:nvPicPr>
          <p:cNvPr id="5" name="Picture 2" descr="C:\Documents and Settings\Vladimír Hřebíček\Dokumenty\Obrázky\Knihy\Osmý náv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921" y="2336873"/>
            <a:ext cx="22479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58836" y="5290161"/>
            <a:ext cx="7135346" cy="10413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 čem bych mohl/a být vynikající?</a:t>
            </a:r>
          </a:p>
          <a:p>
            <a:r>
              <a:rPr lang="cs-CZ" dirty="0" smtClean="0"/>
              <a:t>_________________________________________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2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2. Jaké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jsou návyky vysoce efektivních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lidí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3</a:t>
            </a:fld>
            <a:endParaRPr lang="cs-CZ"/>
          </a:p>
        </p:txBody>
      </p:sp>
      <p:pic>
        <p:nvPicPr>
          <p:cNvPr id="6" name="Picture 2" descr="co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21" y="2078917"/>
            <a:ext cx="1532796" cy="147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NB\Dokumenty\Obrázky\Knihy\7návyk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21" y="3550023"/>
            <a:ext cx="1532796" cy="219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477060" y="2078917"/>
            <a:ext cx="7958138" cy="3881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itchFamily="2" charset="2"/>
              <a:buAutoNum type="arabicPeriod"/>
            </a:pPr>
            <a:r>
              <a:rPr lang="cs-CZ" sz="2800" smtClean="0">
                <a:solidFill>
                  <a:srgbClr val="000000"/>
                </a:solidFill>
              </a:rPr>
              <a:t>Návyk: Buďte proaktivní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smtClean="0">
                <a:solidFill>
                  <a:srgbClr val="000000"/>
                </a:solidFill>
              </a:rPr>
              <a:t>Návyk: Začínejte s myšlenkou na konec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smtClean="0">
                <a:solidFill>
                  <a:srgbClr val="000000"/>
                </a:solidFill>
              </a:rPr>
              <a:t>Návyk: Dejte přednost důležitým věcem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smtClean="0">
                <a:solidFill>
                  <a:srgbClr val="000000"/>
                </a:solidFill>
              </a:rPr>
              <a:t>Návyk: Myslete způsobem výhra/výhra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smtClean="0">
                <a:solidFill>
                  <a:srgbClr val="000000"/>
                </a:solidFill>
              </a:rPr>
              <a:t>Návyk: Nejdříve se snažte pochopit potom být pochopeni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smtClean="0">
                <a:solidFill>
                  <a:srgbClr val="000000"/>
                </a:solidFill>
              </a:rPr>
              <a:t>Návyk: Vytvářejte synergii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smtClean="0">
                <a:solidFill>
                  <a:srgbClr val="000000"/>
                </a:solidFill>
              </a:rPr>
              <a:t>Návyk: Ostření pily</a:t>
            </a:r>
          </a:p>
        </p:txBody>
      </p:sp>
    </p:spTree>
    <p:extLst>
      <p:ext uri="{BB962C8B-B14F-4D97-AF65-F5344CB8AC3E}">
        <p14:creationId xmlns:p14="http://schemas.microsoft.com/office/powerpoint/2010/main" val="1731045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8. NÁVYK:</a:t>
            </a:r>
            <a:endParaRPr lang="cs-CZ" dirty="0"/>
          </a:p>
        </p:txBody>
      </p:sp>
      <p:sp>
        <p:nvSpPr>
          <p:cNvPr id="32770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cs-CZ" sz="3200"/>
              <a:t>OD EFEKNIVNOSTI K VÝJMEČNOSTI</a:t>
            </a:r>
          </a:p>
          <a:p>
            <a:r>
              <a:rPr lang="cs-CZ" sz="3200" dirty="0"/>
              <a:t>Nechte zaznít svůj hlas =</a:t>
            </a:r>
          </a:p>
          <a:p>
            <a:pPr lvl="1"/>
            <a:r>
              <a:rPr lang="cs-CZ" sz="2800" dirty="0"/>
              <a:t>Vize,</a:t>
            </a:r>
          </a:p>
          <a:p>
            <a:pPr lvl="1"/>
            <a:r>
              <a:rPr lang="cs-CZ" sz="2800" dirty="0"/>
              <a:t>Disciplína,</a:t>
            </a:r>
          </a:p>
          <a:p>
            <a:pPr lvl="1"/>
            <a:r>
              <a:rPr lang="cs-CZ" sz="2800" dirty="0"/>
              <a:t>Elán,</a:t>
            </a:r>
          </a:p>
          <a:p>
            <a:pPr lvl="1"/>
            <a:r>
              <a:rPr lang="cs-CZ" sz="2800" dirty="0"/>
              <a:t>Nadšení,</a:t>
            </a:r>
          </a:p>
          <a:p>
            <a:pPr lvl="1"/>
            <a:r>
              <a:rPr lang="cs-CZ" sz="2800" dirty="0"/>
              <a:t>Svědomí.</a:t>
            </a:r>
          </a:p>
          <a:p>
            <a:endParaRPr lang="cs-CZ" sz="3200" dirty="0"/>
          </a:p>
          <a:p>
            <a:r>
              <a:rPr lang="cs-CZ" sz="2800" u="sng" dirty="0"/>
              <a:t>Inspirujte druhé, aby i oni objevili svůj hlas</a:t>
            </a: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41DE7C-DF37-4D29-B5EA-F8D7BD90569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2336872"/>
            <a:ext cx="3602437" cy="27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93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800" dirty="0">
                <a:solidFill>
                  <a:schemeClr val="tx2">
                    <a:lumMod val="50000"/>
                  </a:schemeClr>
                </a:solidFill>
              </a:rPr>
              <a:t>Čím se liší IV. generace plánování času </a:t>
            </a:r>
            <a:r>
              <a:rPr lang="cs-CZ" sz="4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sz="4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4800" dirty="0" smtClean="0">
                <a:solidFill>
                  <a:schemeClr val="tx2">
                    <a:lumMod val="50000"/>
                  </a:schemeClr>
                </a:solidFill>
              </a:rPr>
              <a:t>od </a:t>
            </a:r>
            <a:r>
              <a:rPr lang="cs-CZ" sz="4800" dirty="0">
                <a:solidFill>
                  <a:schemeClr val="tx2">
                    <a:lumMod val="50000"/>
                  </a:schemeClr>
                </a:solidFill>
              </a:rPr>
              <a:t>dřívějších </a:t>
            </a:r>
            <a:r>
              <a:rPr lang="cs-CZ" sz="4800" dirty="0" smtClean="0">
                <a:solidFill>
                  <a:schemeClr val="tx2">
                    <a:lumMod val="50000"/>
                  </a:schemeClr>
                </a:solidFill>
              </a:rPr>
              <a:t>přístupů</a:t>
            </a:r>
            <a:endParaRPr lang="cs-CZ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021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GENERACE TRADIČNÍHO ŘÍZENÍ ČASU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effectLst/>
              </a:rPr>
              <a:t>Pojetí „generace“ ve vztahu k řízení času </a:t>
            </a:r>
            <a:r>
              <a:rPr lang="cs-CZ" dirty="0" smtClean="0">
                <a:effectLst/>
              </a:rPr>
              <a:t>je chápáno jako  </a:t>
            </a:r>
            <a:r>
              <a:rPr lang="cs-CZ" dirty="0">
                <a:effectLst/>
              </a:rPr>
              <a:t>například „generace počítačové techniky“: </a:t>
            </a:r>
            <a:endParaRPr lang="cs-CZ" dirty="0" smtClean="0">
              <a:effectLst/>
            </a:endParaRPr>
          </a:p>
          <a:p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každá </a:t>
            </a:r>
            <a:r>
              <a:rPr lang="cs-CZ" dirty="0">
                <a:effectLst/>
              </a:rPr>
              <a:t>nová generace vychází z té předchozí, ale liší se větší efektivností. </a:t>
            </a:r>
            <a:endParaRPr lang="en-US" dirty="0">
              <a:effectLst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366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První generace  řízení času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se zaměřuje na pomůcky, které nám „připomenou“, co máme udělat. </a:t>
            </a:r>
            <a:endParaRPr lang="cs-CZ" dirty="0" smtClean="0">
              <a:effectLst/>
            </a:endParaRPr>
          </a:p>
          <a:p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Jde </a:t>
            </a:r>
            <a:r>
              <a:rPr lang="cs-CZ" dirty="0">
                <a:effectLst/>
              </a:rPr>
              <a:t>o různé lístečky s kontrolními seznamy věcí a přehledné poznámky. </a:t>
            </a:r>
            <a:endParaRPr lang="cs-CZ" dirty="0" smtClean="0">
              <a:effectLst/>
            </a:endParaRPr>
          </a:p>
          <a:p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Pokud tyto </a:t>
            </a:r>
            <a:r>
              <a:rPr lang="cs-CZ" dirty="0">
                <a:effectLst/>
              </a:rPr>
              <a:t>nástroje </a:t>
            </a:r>
            <a:r>
              <a:rPr lang="cs-CZ" dirty="0" smtClean="0">
                <a:effectLst/>
              </a:rPr>
              <a:t>využíváte, </a:t>
            </a:r>
            <a:r>
              <a:rPr lang="cs-CZ" dirty="0">
                <a:effectLst/>
              </a:rPr>
              <a:t>vždy si odškrtnete to, co bylo uděláno a zbytek přidáte k úkolům na další den.</a:t>
            </a:r>
            <a:r>
              <a:rPr lang="en-US" dirty="0">
                <a:effectLst/>
              </a:rPr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727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Druhá generace</a:t>
            </a:r>
            <a:r>
              <a:rPr lang="cs-CZ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Nástroje </a:t>
            </a:r>
            <a:r>
              <a:rPr lang="cs-CZ" dirty="0">
                <a:effectLst/>
              </a:rPr>
              <a:t>určené pro plánování a přípravu. </a:t>
            </a:r>
            <a:endParaRPr lang="cs-CZ" dirty="0" smtClean="0">
              <a:effectLst/>
            </a:endParaRPr>
          </a:p>
          <a:p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Těmi </a:t>
            </a:r>
            <a:r>
              <a:rPr lang="cs-CZ" dirty="0">
                <a:effectLst/>
              </a:rPr>
              <a:t>základními nástroji jsou diáře a plánovací kalendáře.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Tato </a:t>
            </a:r>
            <a:r>
              <a:rPr lang="cs-CZ" dirty="0">
                <a:effectLst/>
              </a:rPr>
              <a:t>generace zdůrazňuje </a:t>
            </a:r>
            <a:endParaRPr lang="cs-CZ" dirty="0" smtClean="0">
              <a:effectLst/>
            </a:endParaRPr>
          </a:p>
          <a:p>
            <a:pPr lvl="1"/>
            <a:r>
              <a:rPr lang="cs-CZ" dirty="0" smtClean="0">
                <a:effectLst/>
              </a:rPr>
              <a:t>efektivitu</a:t>
            </a:r>
            <a:r>
              <a:rPr lang="cs-CZ" dirty="0">
                <a:effectLst/>
              </a:rPr>
              <a:t>, </a:t>
            </a:r>
            <a:endParaRPr lang="cs-CZ" dirty="0" smtClean="0">
              <a:effectLst/>
            </a:endParaRPr>
          </a:p>
          <a:p>
            <a:pPr lvl="1"/>
            <a:r>
              <a:rPr lang="cs-CZ" dirty="0" smtClean="0">
                <a:effectLst/>
              </a:rPr>
              <a:t>osobní </a:t>
            </a:r>
            <a:r>
              <a:rPr lang="cs-CZ" dirty="0">
                <a:effectLst/>
              </a:rPr>
              <a:t>odpovědnost, </a:t>
            </a:r>
            <a:endParaRPr lang="cs-CZ" dirty="0" smtClean="0">
              <a:effectLst/>
            </a:endParaRPr>
          </a:p>
          <a:p>
            <a:pPr lvl="1"/>
            <a:r>
              <a:rPr lang="cs-CZ" dirty="0" smtClean="0">
                <a:effectLst/>
              </a:rPr>
              <a:t>stanovování </a:t>
            </a:r>
            <a:r>
              <a:rPr lang="cs-CZ" dirty="0">
                <a:effectLst/>
              </a:rPr>
              <a:t>cílů, </a:t>
            </a:r>
            <a:endParaRPr lang="cs-CZ" dirty="0" smtClean="0">
              <a:effectLst/>
            </a:endParaRPr>
          </a:p>
          <a:p>
            <a:pPr lvl="1"/>
            <a:r>
              <a:rPr lang="cs-CZ" dirty="0" smtClean="0">
                <a:effectLst/>
              </a:rPr>
              <a:t>plánování</a:t>
            </a:r>
            <a:r>
              <a:rPr lang="cs-CZ" dirty="0">
                <a:effectLst/>
              </a:rPr>
              <a:t>, </a:t>
            </a:r>
            <a:endParaRPr lang="cs-CZ" dirty="0" smtClean="0">
              <a:effectLst/>
            </a:endParaRPr>
          </a:p>
          <a:p>
            <a:pPr lvl="1"/>
            <a:r>
              <a:rPr lang="cs-CZ" dirty="0" smtClean="0">
                <a:effectLst/>
              </a:rPr>
              <a:t>časový </a:t>
            </a:r>
            <a:r>
              <a:rPr lang="cs-CZ" dirty="0">
                <a:effectLst/>
              </a:rPr>
              <a:t>harmonogram příštích činností a událostí.</a:t>
            </a:r>
            <a:endParaRPr lang="en-US" dirty="0">
              <a:effectLst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745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Třetí generace</a:t>
            </a:r>
            <a:r>
              <a:rPr lang="cs-CZ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effectLst/>
              </a:rPr>
              <a:t>Představuje: </a:t>
            </a:r>
          </a:p>
          <a:p>
            <a:pPr lvl="1"/>
            <a:r>
              <a:rPr lang="cs-CZ" dirty="0" smtClean="0">
                <a:effectLst/>
              </a:rPr>
              <a:t>plánování</a:t>
            </a:r>
            <a:r>
              <a:rPr lang="cs-CZ" dirty="0">
                <a:effectLst/>
              </a:rPr>
              <a:t>, </a:t>
            </a:r>
            <a:endParaRPr lang="cs-CZ" dirty="0" smtClean="0">
              <a:effectLst/>
            </a:endParaRPr>
          </a:p>
          <a:p>
            <a:pPr lvl="1"/>
            <a:r>
              <a:rPr lang="cs-CZ" dirty="0" smtClean="0">
                <a:effectLst/>
              </a:rPr>
              <a:t>stanovování </a:t>
            </a:r>
            <a:r>
              <a:rPr lang="cs-CZ" dirty="0">
                <a:effectLst/>
              </a:rPr>
              <a:t>priorit a </a:t>
            </a:r>
            <a:endParaRPr lang="cs-CZ" dirty="0" smtClean="0">
              <a:effectLst/>
            </a:endParaRPr>
          </a:p>
          <a:p>
            <a:pPr lvl="1"/>
            <a:r>
              <a:rPr lang="cs-CZ" dirty="0" smtClean="0">
                <a:effectLst/>
              </a:rPr>
              <a:t>kontrolu</a:t>
            </a:r>
            <a:r>
              <a:rPr lang="cs-CZ" dirty="0">
                <a:effectLst/>
              </a:rPr>
              <a:t>. </a:t>
            </a:r>
            <a:endParaRPr lang="cs-CZ" dirty="0" smtClean="0">
              <a:effectLst/>
            </a:endParaRPr>
          </a:p>
          <a:p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Lidé </a:t>
            </a:r>
            <a:r>
              <a:rPr lang="cs-CZ" dirty="0">
                <a:effectLst/>
              </a:rPr>
              <a:t>používající tuto generaci si ujasňují své hodnoty, své dlouhodobé, střednědobé a krátkodobé cíle, stanovují si priority ve svých každodenních činnostech.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Tito </a:t>
            </a:r>
            <a:r>
              <a:rPr lang="cs-CZ" dirty="0">
                <a:effectLst/>
              </a:rPr>
              <a:t>lidé využívají různé druhy elektronických nebo papírových organizérů, které umožňují detailní plánování dne.</a:t>
            </a:r>
            <a:endParaRPr lang="en-US" dirty="0">
              <a:effectLst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844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ČTVRTÁ GENERACE: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PŘECHOD </a:t>
            </a:r>
            <a:r>
              <a:rPr lang="cs-CZ" b="1" dirty="0"/>
              <a:t>OD ŘÍZENÍ ČASU K ŘÍZENÍ SEBE </a:t>
            </a:r>
            <a:r>
              <a:rPr lang="cs-CZ" b="1" dirty="0" smtClean="0"/>
              <a:t>SAMA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Čtvrtá generace</a:t>
            </a:r>
            <a:r>
              <a:rPr lang="cs-CZ" dirty="0">
                <a:effectLst/>
              </a:rPr>
              <a:t> představuje zcela jiný přístup, založený spíše na řízení vlastního života než na řízení času jako takového. </a:t>
            </a:r>
            <a:endParaRPr lang="cs-CZ" dirty="0" smtClean="0">
              <a:effectLst/>
            </a:endParaRPr>
          </a:p>
          <a:p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Pozornost </a:t>
            </a:r>
            <a:r>
              <a:rPr lang="cs-CZ" dirty="0">
                <a:effectLst/>
              </a:rPr>
              <a:t>si nezaslouží, abychom se zaměřovali na to, že budeme něco dělat správně nebo stanovenou rychlostí, ale na to, </a:t>
            </a:r>
            <a:r>
              <a:rPr lang="cs-CZ" b="1" u="sng" dirty="0">
                <a:effectLst/>
              </a:rPr>
              <a:t>abychom dělali správné věci v potřebném momentu. </a:t>
            </a:r>
            <a:endParaRPr lang="en-US" b="1" u="sng" dirty="0">
              <a:effectLst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679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Čtvrtá generace je založena na třech základních myšlenkách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dirty="0">
                <a:effectLst/>
              </a:rPr>
              <a:t>V první řadě bychom měli realizovat čtyři základní lidské potřeby a vlohy – žít, milovat, učit se a zanechat odkaz</a:t>
            </a:r>
            <a:r>
              <a:rPr lang="cs-CZ" dirty="0" smtClean="0">
                <a:effectLst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dirty="0">
                <a:effectLst/>
              </a:rPr>
              <a:t>Využívat princip „skutečného severu“ – to znamená jasně si uvědomovat, kde se nacházíte, kam se chcete dostat a jakou cestou je potřeba jít.</a:t>
            </a:r>
            <a:endParaRPr lang="en-US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endParaRPr lang="cs-CZ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>
                <a:effectLst/>
              </a:rPr>
              <a:t>Rozkrývat </a:t>
            </a:r>
            <a:r>
              <a:rPr lang="cs-CZ" dirty="0">
                <a:effectLst/>
              </a:rPr>
              <a:t>možnosti a používat čtyři lidské vlastnosti – vědomí sebe sama, svědomí, nezávislou vůli a tvůrčí imaginaci (představivost).</a:t>
            </a:r>
            <a:endParaRPr lang="en-US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5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DÁVAT TO NEJDŮLEŽITĚJŠÍ NA PRVNÍ MÍSTO</a:t>
            </a:r>
            <a:r>
              <a:rPr lang="en-US" b="1" dirty="0"/>
              <a:t/>
            </a:r>
            <a:br>
              <a:rPr lang="en-US" b="1" dirty="0"/>
            </a:br>
            <a:endParaRPr lang="cs-CZ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Založte si týdenní pracovní sešit podle </a:t>
            </a:r>
            <a:r>
              <a:rPr lang="cs-CZ" dirty="0" err="1">
                <a:effectLst/>
              </a:rPr>
              <a:t>Stephena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Coveyho</a:t>
            </a:r>
            <a:r>
              <a:rPr lang="cs-CZ" dirty="0">
                <a:effectLst/>
              </a:rPr>
              <a:t>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Od </a:t>
            </a:r>
            <a:r>
              <a:rPr lang="cs-CZ" dirty="0">
                <a:effectLst/>
              </a:rPr>
              <a:t>většiny plánovacích nástrojů se odlišuje tím, že není rozvržen po dnech, ale zahrnuje období jednoho týdne.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Týden </a:t>
            </a:r>
            <a:r>
              <a:rPr lang="cs-CZ" dirty="0">
                <a:effectLst/>
              </a:rPr>
              <a:t>vytváří kontext.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Pokud </a:t>
            </a:r>
            <a:r>
              <a:rPr lang="cs-CZ" dirty="0">
                <a:effectLst/>
              </a:rPr>
              <a:t>si plánujeme jen den získáváme jen omezený pohled.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Plánování </a:t>
            </a:r>
            <a:r>
              <a:rPr lang="cs-CZ" dirty="0">
                <a:effectLst/>
              </a:rPr>
              <a:t>jenom po dnech vytváří větší pocit naléhavosti u jednotlivých položek.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Pokud </a:t>
            </a:r>
            <a:r>
              <a:rPr lang="cs-CZ" dirty="0">
                <a:effectLst/>
              </a:rPr>
              <a:t>vnímáme denní aktivity v kontextu týdne, získávají adekvátnější rozměr.</a:t>
            </a:r>
            <a:endParaRPr lang="en-US" dirty="0">
              <a:effectLst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247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jedna: Zapojte vizi a </a:t>
            </a:r>
            <a:r>
              <a:rPr lang="cs-CZ" b="1" dirty="0" smtClean="0"/>
              <a:t>poslání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effectLst/>
              </a:rPr>
              <a:t>Klíčem k úspěchu je jasná vize, která umožňuje zřetelnou odpověď na otázky jako:</a:t>
            </a:r>
            <a:endParaRPr lang="en-US" dirty="0">
              <a:effectLst/>
            </a:endParaRPr>
          </a:p>
          <a:p>
            <a:pPr lvl="0"/>
            <a:r>
              <a:rPr lang="cs-CZ" dirty="0">
                <a:effectLst/>
              </a:rPr>
              <a:t>Co je nejdůležitější?</a:t>
            </a:r>
            <a:endParaRPr lang="en-US" dirty="0">
              <a:effectLst/>
            </a:endParaRPr>
          </a:p>
          <a:p>
            <a:pPr lvl="0"/>
            <a:r>
              <a:rPr lang="cs-CZ" dirty="0">
                <a:effectLst/>
              </a:rPr>
              <a:t>Co dává mému životu smysl?</a:t>
            </a:r>
            <a:endParaRPr lang="en-US" dirty="0">
              <a:effectLst/>
            </a:endParaRPr>
          </a:p>
          <a:p>
            <a:pPr lvl="0"/>
            <a:r>
              <a:rPr lang="cs-CZ" dirty="0">
                <a:effectLst/>
              </a:rPr>
              <a:t>Kým chci být a co chci v životě dělat?</a:t>
            </a:r>
            <a:endParaRPr lang="en-US" dirty="0">
              <a:effectLst/>
            </a:endParaRPr>
          </a:p>
          <a:p>
            <a:r>
              <a:rPr lang="cs-CZ" dirty="0">
                <a:effectLst/>
              </a:rPr>
              <a:t> </a:t>
            </a:r>
            <a:endParaRPr lang="en-US" dirty="0">
              <a:effectLst/>
            </a:endParaRPr>
          </a:p>
          <a:p>
            <a:r>
              <a:rPr lang="cs-CZ" dirty="0">
                <a:effectLst/>
              </a:rPr>
              <a:t>Osobní poslání říká, kým chceme být a co chceme v životě dělat, a uvádí principy, na nichž je naše bytí a to, co děláme, založeno.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Z</a:t>
            </a:r>
            <a:r>
              <a:rPr lang="cs-CZ" dirty="0">
                <a:effectLst/>
              </a:rPr>
              <a:t> poslání pak vycházejí naše vize a cíle.</a:t>
            </a:r>
            <a:endParaRPr lang="en-US" dirty="0">
              <a:effectLst/>
            </a:endParaRPr>
          </a:p>
          <a:p>
            <a:r>
              <a:rPr lang="cs-CZ" dirty="0">
                <a:effectLst/>
              </a:rPr>
              <a:t>Zapojit vizi a poslání je přirozeným prvním krokem procesu plánování aktivit v Kvadrantu II.</a:t>
            </a:r>
            <a:endParaRPr lang="en-US" dirty="0">
              <a:effectLst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51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ETIKA CHARAKTERU A ETIKA OSOBNOSTI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3794" y="2209800"/>
            <a:ext cx="4152452" cy="38814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400" u="sng" dirty="0"/>
              <a:t>ETIKA CHARAKTERU</a:t>
            </a:r>
          </a:p>
          <a:p>
            <a:pPr eaLnBrk="1" hangingPunct="1"/>
            <a:r>
              <a:rPr lang="cs-CZ" sz="2000" dirty="0"/>
              <a:t>Bezúhonnost</a:t>
            </a:r>
          </a:p>
          <a:p>
            <a:pPr eaLnBrk="1" hangingPunct="1"/>
            <a:r>
              <a:rPr lang="cs-CZ" sz="2000" dirty="0"/>
              <a:t>Pokora</a:t>
            </a:r>
          </a:p>
          <a:p>
            <a:pPr eaLnBrk="1" hangingPunct="1"/>
            <a:r>
              <a:rPr lang="cs-CZ" sz="2000" dirty="0"/>
              <a:t>Věrnost</a:t>
            </a:r>
          </a:p>
          <a:p>
            <a:pPr eaLnBrk="1" hangingPunct="1"/>
            <a:r>
              <a:rPr lang="cs-CZ" sz="2000" dirty="0"/>
              <a:t>Umírněnost</a:t>
            </a:r>
          </a:p>
          <a:p>
            <a:pPr eaLnBrk="1" hangingPunct="1"/>
            <a:r>
              <a:rPr lang="cs-CZ" sz="2000" dirty="0"/>
              <a:t>Odvaha</a:t>
            </a:r>
          </a:p>
          <a:p>
            <a:pPr eaLnBrk="1" hangingPunct="1"/>
            <a:r>
              <a:rPr lang="cs-CZ" sz="2000" dirty="0"/>
              <a:t>Spravedlnost</a:t>
            </a:r>
          </a:p>
          <a:p>
            <a:pPr eaLnBrk="1" hangingPunct="1"/>
            <a:r>
              <a:rPr lang="cs-CZ" sz="2000" dirty="0"/>
              <a:t>Trpělivost</a:t>
            </a:r>
          </a:p>
          <a:p>
            <a:pPr eaLnBrk="1" hangingPunct="1"/>
            <a:r>
              <a:rPr lang="cs-CZ" sz="2000" dirty="0"/>
              <a:t>Píle </a:t>
            </a:r>
          </a:p>
          <a:p>
            <a:pPr eaLnBrk="1" hangingPunct="1"/>
            <a:r>
              <a:rPr lang="cs-CZ" sz="2000" dirty="0"/>
              <a:t>Skromnost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4</a:t>
            </a:fld>
            <a:endParaRPr lang="cs-CZ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464885" y="2209800"/>
            <a:ext cx="4698291" cy="3881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cs-CZ" sz="2400" u="sng" dirty="0"/>
              <a:t>ETIKA OSOBNOSTI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cs-CZ" dirty="0"/>
              <a:t>1.Techniky mezilidských vztahů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cs-CZ" dirty="0"/>
              <a:t>2. Pozitivní mentální postoj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cs-CZ" sz="2000" dirty="0"/>
              <a:t>Kromě platných pravidel obsahuje i falešná pravidla – metody předstírání zájmu nebo zastrašování a podobně.</a:t>
            </a:r>
          </a:p>
        </p:txBody>
      </p:sp>
    </p:spTree>
    <p:extLst>
      <p:ext uri="{BB962C8B-B14F-4D97-AF65-F5344CB8AC3E}">
        <p14:creationId xmlns:p14="http://schemas.microsoft.com/office/powerpoint/2010/main" val="1955688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dva: Určete své </a:t>
            </a:r>
            <a:r>
              <a:rPr lang="cs-CZ" b="1" dirty="0" smtClean="0"/>
              <a:t>role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90307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effectLst/>
              </a:rPr>
              <a:t>Během života máme mnoho rolí, které nehrajeme, ale jež představují autentické obsahy, které jsme se rozhodli naplnit.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Můžeme </a:t>
            </a:r>
            <a:r>
              <a:rPr lang="cs-CZ" dirty="0">
                <a:effectLst/>
              </a:rPr>
              <a:t>mít důležité role v zaměstnání, v rodině, v komunitě, k níž patříme nebo v jiných oblastech života.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Tyto </a:t>
            </a:r>
            <a:r>
              <a:rPr lang="cs-CZ" dirty="0">
                <a:effectLst/>
              </a:rPr>
              <a:t>role představují naši odpovědnost, vztahy a oblasti přispění.</a:t>
            </a:r>
            <a:endParaRPr lang="en-US" dirty="0">
              <a:effectLst/>
            </a:endParaRPr>
          </a:p>
          <a:p>
            <a:r>
              <a:rPr lang="cs-CZ" dirty="0">
                <a:effectLst/>
              </a:rPr>
              <a:t>Řídící pracovník v oblasti vývoje by si mohl vymezit své role například takto:</a:t>
            </a:r>
            <a:endParaRPr lang="en-US" dirty="0">
              <a:effectLst/>
            </a:endParaRPr>
          </a:p>
          <a:p>
            <a:pPr lvl="1"/>
            <a:r>
              <a:rPr lang="cs-CZ" dirty="0">
                <a:effectLst/>
              </a:rPr>
              <a:t>Individuální rozvoj</a:t>
            </a:r>
            <a:endParaRPr lang="en-US" dirty="0">
              <a:effectLst/>
            </a:endParaRPr>
          </a:p>
          <a:p>
            <a:pPr lvl="1"/>
            <a:r>
              <a:rPr lang="cs-CZ" dirty="0" smtClean="0">
                <a:effectLst/>
              </a:rPr>
              <a:t>Manžel/</a:t>
            </a:r>
            <a:r>
              <a:rPr lang="cs-CZ" dirty="0" err="1" smtClean="0">
                <a:effectLst/>
              </a:rPr>
              <a:t>ka</a:t>
            </a:r>
            <a:endParaRPr lang="en-US" dirty="0">
              <a:effectLst/>
            </a:endParaRPr>
          </a:p>
          <a:p>
            <a:pPr lvl="1"/>
            <a:r>
              <a:rPr lang="cs-CZ" dirty="0" smtClean="0">
                <a:effectLst/>
              </a:rPr>
              <a:t>Otec/matka</a:t>
            </a:r>
          </a:p>
          <a:p>
            <a:pPr lvl="1"/>
            <a:r>
              <a:rPr lang="cs-CZ" dirty="0" smtClean="0">
                <a:effectLst/>
              </a:rPr>
              <a:t>Syn/dcera</a:t>
            </a:r>
          </a:p>
          <a:p>
            <a:pPr lvl="1"/>
            <a:r>
              <a:rPr lang="cs-CZ" dirty="0">
                <a:effectLst/>
              </a:rPr>
              <a:t>Manažer – nové výrobky</a:t>
            </a:r>
            <a:endParaRPr lang="en-US" dirty="0">
              <a:effectLst/>
            </a:endParaRPr>
          </a:p>
          <a:p>
            <a:pPr lvl="1"/>
            <a:r>
              <a:rPr lang="cs-CZ" dirty="0">
                <a:effectLst/>
              </a:rPr>
              <a:t>Manažer - výzkum</a:t>
            </a:r>
            <a:endParaRPr lang="en-US" dirty="0">
              <a:effectLst/>
            </a:endParaRPr>
          </a:p>
          <a:p>
            <a:pPr lvl="1"/>
            <a:r>
              <a:rPr lang="cs-CZ" dirty="0">
                <a:effectLst/>
              </a:rPr>
              <a:t>Manažer – rozvoj </a:t>
            </a:r>
            <a:r>
              <a:rPr lang="cs-CZ" dirty="0" smtClean="0">
                <a:effectLst/>
              </a:rPr>
              <a:t>zaměstnanců</a:t>
            </a:r>
            <a:endParaRPr lang="en-US" dirty="0">
              <a:effectLst/>
            </a:endParaRPr>
          </a:p>
          <a:p>
            <a:pPr lvl="1"/>
            <a:r>
              <a:rPr lang="cs-CZ" dirty="0" smtClean="0">
                <a:effectLst/>
              </a:rPr>
              <a:t>Předseda </a:t>
            </a:r>
            <a:r>
              <a:rPr lang="cs-CZ" dirty="0">
                <a:effectLst/>
              </a:rPr>
              <a:t>neziskové </a:t>
            </a:r>
            <a:r>
              <a:rPr lang="cs-CZ" dirty="0" smtClean="0">
                <a:effectLst/>
              </a:rPr>
              <a:t>organizace</a:t>
            </a:r>
          </a:p>
          <a:p>
            <a:pPr lvl="1"/>
            <a:r>
              <a:rPr lang="is-IS" dirty="0" smtClean="0">
                <a:effectLst/>
              </a:rPr>
              <a:t>…</a:t>
            </a:r>
            <a:endParaRPr lang="en-US" dirty="0">
              <a:effectLst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7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Krok tři: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Pro </a:t>
            </a:r>
            <a:r>
              <a:rPr lang="cs-CZ" b="1" dirty="0"/>
              <a:t>každou roli stanovte cíle v Kvadrantu </a:t>
            </a:r>
            <a:r>
              <a:rPr lang="cs-CZ" b="1" dirty="0" smtClean="0"/>
              <a:t>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Položte si otázku:</a:t>
            </a:r>
            <a:endParaRPr lang="en-US" dirty="0">
              <a:effectLst/>
            </a:endParaRPr>
          </a:p>
          <a:p>
            <a:endParaRPr lang="cs-CZ" i="1" dirty="0" smtClean="0">
              <a:effectLst/>
            </a:endParaRPr>
          </a:p>
          <a:p>
            <a:r>
              <a:rPr lang="cs-CZ" i="1" dirty="0" smtClean="0">
                <a:effectLst/>
              </a:rPr>
              <a:t>Co </a:t>
            </a:r>
            <a:r>
              <a:rPr lang="cs-CZ" i="1" dirty="0">
                <a:effectLst/>
              </a:rPr>
              <a:t>nejdůležitějšího bych mohl/a v každé roli tento týden udělat, aby to mělo co největší pozitivní dopady?</a:t>
            </a:r>
            <a:endParaRPr lang="en-US" dirty="0">
              <a:effectLst/>
            </a:endParaRPr>
          </a:p>
          <a:p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Zapište </a:t>
            </a:r>
            <a:r>
              <a:rPr lang="cs-CZ" dirty="0">
                <a:effectLst/>
              </a:rPr>
              <a:t>si své cíle do oblasti „cílů“ nebo na týdenní pracovní list.</a:t>
            </a:r>
            <a:endParaRPr lang="en-US" dirty="0">
              <a:effectLst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732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Krok čtyři: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Vytvořte </a:t>
            </a:r>
            <a:r>
              <a:rPr lang="cs-CZ" b="1" dirty="0"/>
              <a:t>rámec pro týdenní </a:t>
            </a:r>
            <a:r>
              <a:rPr lang="cs-CZ" b="1" dirty="0" smtClean="0"/>
              <a:t>rozhodování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049134" cy="3599316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effectLst/>
              </a:rPr>
              <a:t>Paradigma, které bychom mohli nazvat „více je lepší“ nás vede k tomu, že se vždy snažíme do času, který máme k dispozici, vtěsnat více aktivit.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Jenže </a:t>
            </a:r>
            <a:r>
              <a:rPr lang="cs-CZ" dirty="0">
                <a:effectLst/>
              </a:rPr>
              <a:t>jaký má smysl, kolik toho uděláme, když neděláme to, na čem nejvíce záleží?</a:t>
            </a:r>
            <a:endParaRPr lang="en-US" dirty="0">
              <a:effectLst/>
            </a:endParaRPr>
          </a:p>
          <a:p>
            <a:r>
              <a:rPr lang="cs-CZ" dirty="0">
                <a:effectLst/>
              </a:rPr>
              <a:t>Vezměte si týdenní pracovní list a zaznamenejte si do něj cíle Kvadrantu II.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Pro </a:t>
            </a:r>
            <a:r>
              <a:rPr lang="cs-CZ" dirty="0">
                <a:effectLst/>
              </a:rPr>
              <a:t>každý den naleznete na pracovním listě dvě oblasti.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Jedna </a:t>
            </a:r>
            <a:r>
              <a:rPr lang="cs-CZ" dirty="0">
                <a:effectLst/>
              </a:rPr>
              <a:t>je rozdělena po hodinách a je určena pro záznamy o „schůzkách se sebou samými“, o konkrétních aktivitách, které budete dělat. 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Druhá </a:t>
            </a:r>
            <a:r>
              <a:rPr lang="cs-CZ" dirty="0">
                <a:effectLst/>
              </a:rPr>
              <a:t>poskytuje prostor pro záznamy o prioritních činnostech v daném </a:t>
            </a:r>
            <a:r>
              <a:rPr lang="cs-CZ" dirty="0" smtClean="0">
                <a:effectLst/>
              </a:rPr>
              <a:t>dni.</a:t>
            </a:r>
            <a:r>
              <a:rPr lang="en-US" dirty="0" smtClean="0">
                <a:effectLst/>
              </a:rPr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181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pět: Jednejte s </a:t>
            </a:r>
            <a:r>
              <a:rPr lang="cs-CZ" b="1" dirty="0" smtClean="0"/>
              <a:t>integritou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01881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effectLst/>
              </a:rPr>
              <a:t>Osobní integrita = </a:t>
            </a:r>
            <a:r>
              <a:rPr lang="cs-CZ" dirty="0">
                <a:effectLst/>
              </a:rPr>
              <a:t>schopnost jednat s vědomím </a:t>
            </a:r>
            <a:r>
              <a:rPr lang="cs-CZ" dirty="0" smtClean="0">
                <a:effectLst/>
              </a:rPr>
              <a:t>integrity</a:t>
            </a:r>
            <a:r>
              <a:rPr lang="cs-CZ" dirty="0">
                <a:effectLst/>
              </a:rPr>
              <a:t>.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 smtClean="0">
                <a:effectLst/>
              </a:rPr>
              <a:t>Jinak řečeno: </a:t>
            </a:r>
            <a:r>
              <a:rPr lang="cs-CZ" dirty="0">
                <a:effectLst/>
              </a:rPr>
              <a:t>v klidu a se sebedůvěrou realizovat v každém okamžiku své poslání – ať už dávat to nejdůležitější na první místo </a:t>
            </a:r>
            <a:r>
              <a:rPr lang="cs-CZ" dirty="0" smtClean="0">
                <a:effectLst/>
              </a:rPr>
              <a:t>znamená </a:t>
            </a:r>
            <a:r>
              <a:rPr lang="cs-CZ" dirty="0">
                <a:effectLst/>
              </a:rPr>
              <a:t>realizovat svůj plán nebo udělat promyšlenou změnu. </a:t>
            </a:r>
            <a:endParaRPr lang="cs-CZ" dirty="0" smtClean="0">
              <a:effectLst/>
            </a:endParaRPr>
          </a:p>
          <a:p>
            <a:r>
              <a:rPr lang="cs-CZ" dirty="0">
                <a:effectLst/>
              </a:rPr>
              <a:t>Schopnost dávat to nejdůležitější na první místo můžete posílit, když na začátku dne uděláte následující tři věci:</a:t>
            </a:r>
            <a:endParaRPr lang="en-US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i="1" dirty="0">
                <a:effectLst/>
              </a:rPr>
              <a:t>Přehlédněte nastávající den.</a:t>
            </a:r>
            <a:endParaRPr lang="en-US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i="1" dirty="0">
                <a:effectLst/>
              </a:rPr>
              <a:t>Stanovte priority.</a:t>
            </a:r>
            <a:endParaRPr lang="en-US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i="1" dirty="0">
                <a:effectLst/>
              </a:rPr>
              <a:t>Využijte nějakou formu tzv. T plánování času.</a:t>
            </a:r>
            <a:r>
              <a:rPr lang="cs-CZ" dirty="0">
                <a:effectLst/>
              </a:rPr>
              <a:t> </a:t>
            </a:r>
            <a:endParaRPr lang="cs-CZ" dirty="0" smtClean="0">
              <a:effectLst/>
            </a:endParaRPr>
          </a:p>
          <a:p>
            <a:pPr lvl="1"/>
            <a:r>
              <a:rPr lang="cs-CZ" dirty="0" smtClean="0">
                <a:effectLst/>
              </a:rPr>
              <a:t>Základní </a:t>
            </a:r>
            <a:r>
              <a:rPr lang="cs-CZ" dirty="0">
                <a:effectLst/>
              </a:rPr>
              <a:t>struktura plánovacího listu umožňuje uvádět „časově citlivé“ aktivity na levé straně a aktivity, které je možné udělat kdykoli během dne, na pravé straně. </a:t>
            </a:r>
            <a:endParaRPr lang="cs-CZ" dirty="0" smtClean="0">
              <a:effectLst/>
            </a:endParaRPr>
          </a:p>
          <a:p>
            <a:pPr lvl="1"/>
            <a:r>
              <a:rPr lang="cs-CZ" dirty="0" smtClean="0">
                <a:effectLst/>
              </a:rPr>
              <a:t>Tím</a:t>
            </a:r>
            <a:r>
              <a:rPr lang="cs-CZ" dirty="0">
                <a:effectLst/>
              </a:rPr>
              <a:t>, že časově citlivé aktivity oddělíme od ostatních, si vytváříme podmínky pro efektivnější rozhodování při plánování aktivit na konkrétní čas, aniž bychom ztráceli ze zřetele důležité otázky</a:t>
            </a:r>
            <a:r>
              <a:rPr lang="cs-CZ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197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šest: </a:t>
            </a:r>
            <a:r>
              <a:rPr lang="cs-CZ" b="1" dirty="0" smtClean="0"/>
              <a:t>Vyhodnoťte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7977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>
                <a:effectLst/>
              </a:rPr>
              <a:t>Na konci týdne – před tím, než znovu posoudíte své osobní poslání a vizi a začnete organizovat následující týden – si položte otázky jako jsou například tyto:</a:t>
            </a:r>
            <a:endParaRPr lang="en-US" dirty="0">
              <a:effectLst/>
            </a:endParaRPr>
          </a:p>
          <a:p>
            <a:pPr lvl="0"/>
            <a:r>
              <a:rPr lang="cs-CZ" dirty="0">
                <a:effectLst/>
              </a:rPr>
              <a:t>Kterých cílů jsem dosáhl/a?</a:t>
            </a:r>
            <a:endParaRPr lang="en-US" dirty="0">
              <a:effectLst/>
            </a:endParaRPr>
          </a:p>
          <a:p>
            <a:pPr lvl="0"/>
            <a:r>
              <a:rPr lang="cs-CZ" dirty="0">
                <a:effectLst/>
              </a:rPr>
              <a:t>Jakým obtížím jsem čelil/a?</a:t>
            </a:r>
            <a:endParaRPr lang="en-US" dirty="0">
              <a:effectLst/>
            </a:endParaRPr>
          </a:p>
          <a:p>
            <a:pPr lvl="0"/>
            <a:r>
              <a:rPr lang="cs-CZ" dirty="0">
                <a:effectLst/>
              </a:rPr>
              <a:t>Jaká rozhodnutí jsem udělal/a?</a:t>
            </a:r>
            <a:endParaRPr lang="en-US" dirty="0">
              <a:effectLst/>
            </a:endParaRPr>
          </a:p>
          <a:p>
            <a:pPr lvl="0"/>
            <a:r>
              <a:rPr lang="cs-CZ" dirty="0">
                <a:effectLst/>
              </a:rPr>
              <a:t>Když jsem se rozhodoval/a, dával/a jsem to nejdůležitější na první místo?</a:t>
            </a:r>
            <a:endParaRPr lang="en-US" dirty="0">
              <a:effectLst/>
            </a:endParaRPr>
          </a:p>
          <a:p>
            <a:r>
              <a:rPr lang="cs-CZ" dirty="0">
                <a:effectLst/>
              </a:rPr>
              <a:t>(podrobněji se k hodnocení týdne vrátíme ještě v dalším textu)</a:t>
            </a:r>
            <a:endParaRPr lang="en-US" dirty="0">
              <a:effectLst/>
            </a:endParaRPr>
          </a:p>
          <a:p>
            <a:r>
              <a:rPr lang="cs-CZ" dirty="0">
                <a:effectLst/>
              </a:rPr>
              <a:t>Tímto posledním krokem se proces organizování aktivit v Kvadrantu II uzavírá a završuje, stává se cyklem života a učení, který vytváří vzestupnou spirálu růstu.</a:t>
            </a:r>
            <a:endParaRPr lang="en-US" dirty="0">
              <a:effectLst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86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PRIMÁRNÍ A SEKUNDÁRNÍ VELIKOST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50947" y="2286000"/>
            <a:ext cx="4828130" cy="33528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/>
              <a:t>To jací jsme o nás vypovídá mnohem výmluvněji, než to, co říkáme nebo děláme.</a:t>
            </a:r>
          </a:p>
          <a:p>
            <a:pPr eaLnBrk="1" hangingPunct="1">
              <a:buFont typeface="Wingdings" pitchFamily="2" charset="2"/>
              <a:buNone/>
            </a:pPr>
            <a:endParaRPr lang="cs-CZ" sz="2400" dirty="0"/>
          </a:p>
          <a:p>
            <a:pPr eaLnBrk="1" hangingPunct="1">
              <a:buFont typeface="Wingdings" pitchFamily="2" charset="2"/>
              <a:buNone/>
            </a:pPr>
            <a:r>
              <a:rPr lang="cs-CZ" sz="2400" u="sng" dirty="0"/>
              <a:t>Některým lidem absolutně věříme protože známe jejich charakter.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0321" y="5867400"/>
            <a:ext cx="9759079" cy="838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2400"/>
              <a:t>Sekundární techniky nemají trvalou hodnotu v dlouhodobých vztazích.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5</a:t>
            </a:fld>
            <a:endParaRPr lang="cs-CZ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0322" y="2286000"/>
            <a:ext cx="43435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cs-CZ" dirty="0"/>
              <a:t>Pozitivní prvky etiky osobnosti: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cs-CZ" dirty="0"/>
              <a:t>Růst osobnosti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cs-CZ" dirty="0"/>
              <a:t>Výcvik komunikativních dovedností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cs-CZ" dirty="0"/>
              <a:t>Pozitivní myšlení …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</a:pPr>
            <a:r>
              <a:rPr lang="cs-CZ" u="sng" dirty="0"/>
              <a:t>Jsou to však 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</a:pPr>
            <a:r>
              <a:rPr lang="cs-CZ" u="sng" dirty="0"/>
              <a:t>sekundární rysy</a:t>
            </a:r>
          </a:p>
        </p:txBody>
      </p:sp>
    </p:spTree>
    <p:extLst>
      <p:ext uri="{BB962C8B-B14F-4D97-AF65-F5344CB8AC3E}">
        <p14:creationId xmlns:p14="http://schemas.microsoft.com/office/powerpoint/2010/main" val="202932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PARADIGMA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cs-CZ" sz="2800" dirty="0"/>
              <a:t>Znamená model, teorii vnímání, předpoklad nebo rámec (konstrukci) vztahů.</a:t>
            </a:r>
          </a:p>
          <a:p>
            <a:pPr eaLnBrk="1" hangingPunct="1"/>
            <a:r>
              <a:rPr lang="cs-CZ" sz="2800" dirty="0"/>
              <a:t>V obecnějším smyslu je to způsob, jakým „vidíme“ svět ve smyslu jeho chápání, porozumění, interpretace.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Příklad mapy – mapa není území, </a:t>
            </a:r>
          </a:p>
          <a:p>
            <a:pPr marL="0" indent="0" eaLnBrk="1" hangingPunct="1">
              <a:buNone/>
            </a:pPr>
            <a:r>
              <a:rPr lang="cs-CZ" dirty="0" smtClean="0"/>
              <a:t>ale </a:t>
            </a:r>
            <a:r>
              <a:rPr lang="cs-CZ" dirty="0"/>
              <a:t>pouze jeho popis. Což je i paradigma.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6</a:t>
            </a:fld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51" y="4136531"/>
            <a:ext cx="3137131" cy="20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4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Každý z nás má v hlavě mnoho map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cs-CZ" sz="2800"/>
              <a:t>Můžeme je rozdělit do dvou kategorií: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dirty="0"/>
              <a:t>Mapy toho jaké věci jsou – </a:t>
            </a:r>
            <a:r>
              <a:rPr lang="cs-CZ" sz="2800" u="sng" dirty="0"/>
              <a:t>reálie</a:t>
            </a:r>
            <a:r>
              <a:rPr lang="cs-CZ" sz="2800" dirty="0"/>
              <a:t>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dirty="0"/>
              <a:t>Mapy toho jaké by věci měly být – </a:t>
            </a:r>
            <a:r>
              <a:rPr lang="cs-CZ" sz="2800" u="sng" dirty="0"/>
              <a:t>hodnoty</a:t>
            </a:r>
            <a:r>
              <a:rPr lang="cs-CZ" sz="2800" dirty="0"/>
              <a:t>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cs-CZ" sz="2800" dirty="0"/>
          </a:p>
          <a:p>
            <a:pPr marL="609600" indent="-609600">
              <a:buNone/>
            </a:pPr>
            <a:r>
              <a:rPr lang="cs-CZ" sz="2800" dirty="0"/>
              <a:t>Zřídka se zabýváme jejich přesností.</a:t>
            </a:r>
          </a:p>
          <a:p>
            <a:pPr marL="609600" indent="-609600">
              <a:buNone/>
            </a:pPr>
            <a:r>
              <a:rPr lang="cs-CZ" sz="2800" dirty="0"/>
              <a:t>Zpravidla si ani neuvědomujeme, že je máme.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68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Čím více si uvědomujeme svá paradigmata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0321" y="2214564"/>
            <a:ext cx="9611443" cy="4338637"/>
          </a:xfrm>
          <a:ln>
            <a:solidFill>
              <a:schemeClr val="folHlink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/>
              <a:t>mapy nebo domněnky a míru svého ovlivnění předchozími zkušenostmi, tím větší odpovědnost můžeme za tato paradigmata převzít: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zkoumat je,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ověřovat je na skutečnosti,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naslouchat druhým a být otevřeni vůči jejich vjemům 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tak získat širší obraz a mnohem objektivnější pohled.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06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POSUN PARADIGMATU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Každý významný průlom v oblasti vědeckého snažení je nejprve porušením tradice, starého způsobu myšlení, neboli starých paradigmat.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i="1" dirty="0"/>
              <a:t>Thomas </a:t>
            </a:r>
            <a:r>
              <a:rPr lang="cs-CZ" i="1" dirty="0" err="1"/>
              <a:t>Khun</a:t>
            </a:r>
            <a:endParaRPr lang="cs-CZ" i="1" dirty="0"/>
          </a:p>
          <a:p>
            <a:pPr eaLnBrk="1" hangingPunct="1">
              <a:buFont typeface="Wingdings" pitchFamily="2" charset="2"/>
              <a:buNone/>
            </a:pPr>
            <a:r>
              <a:rPr lang="cs-CZ" sz="2000" i="1" dirty="0"/>
              <a:t>Vzpomeňme si na Koperníka, Einsteina …</a:t>
            </a:r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55B-0598-934F-B957-8F727ECC8E9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4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1505</Words>
  <Application>Microsoft Macintosh PowerPoint</Application>
  <PresentationFormat>Widescreen</PresentationFormat>
  <Paragraphs>401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Calibri</vt:lpstr>
      <vt:lpstr>Calibri Light</vt:lpstr>
      <vt:lpstr>Lucida Sans Unicode</vt:lpstr>
      <vt:lpstr>Tahoma</vt:lpstr>
      <vt:lpstr>Wingdings 3</vt:lpstr>
      <vt:lpstr>Arial</vt:lpstr>
      <vt:lpstr>Wingdings</vt:lpstr>
      <vt:lpstr>Office Theme</vt:lpstr>
      <vt:lpstr>Jak si stanovovat priority  a dávat  to nejdůležitější na první místo </vt:lpstr>
      <vt:lpstr>„Podstata toho, co děláte, a důvod, kvůli kterému to děláte, je mnohem důležitější  než rychlost, kterou to děláte.“</vt:lpstr>
      <vt:lpstr>2. Jaké jsou návyky vysoce efektivních lidí</vt:lpstr>
      <vt:lpstr>ETIKA CHARAKTERU A ETIKA OSOBNOSTI</vt:lpstr>
      <vt:lpstr>PRIMÁRNÍ A SEKUNDÁRNÍ VELIKOST</vt:lpstr>
      <vt:lpstr>PARADIGMA</vt:lpstr>
      <vt:lpstr>Každý z nás má v hlavě mnoho map</vt:lpstr>
      <vt:lpstr>Čím více si uvědomujeme svá paradigmata</vt:lpstr>
      <vt:lpstr>POSUN PARADIGMATU</vt:lpstr>
      <vt:lpstr>Jak se měnit?</vt:lpstr>
      <vt:lpstr>PARADIGMATA JSOU SILNÁ</vt:lpstr>
      <vt:lpstr>PROBLÉMEM JE ZPŮSOB, JAKÝM PROBLÉM VIDÍME</vt:lpstr>
      <vt:lpstr>Definice „Návyků“</vt:lpstr>
      <vt:lpstr>Kontinuum zrání</vt:lpstr>
      <vt:lpstr>Produkce a  Produkční schopnost</vt:lpstr>
      <vt:lpstr>  1. Buďte proaktivní </vt:lpstr>
      <vt:lpstr>Buďte proaktivní</vt:lpstr>
      <vt:lpstr>Okruh zájmu a  okruh působnosti</vt:lpstr>
      <vt:lpstr>  2. Začínejte s myšlenkou na konec Poslání, hodnoty, vize a strategie </vt:lpstr>
      <vt:lpstr>PowerPoint Presentation</vt:lpstr>
      <vt:lpstr>  2. Začínejte s myšlenkou na konec Cíle </vt:lpstr>
      <vt:lpstr>DŮLEŽITÉ JE TO, CO VEDE K NAPLŇOVÁNÍ VAŠEHO POSLÁNÍ, VAŠICH VIZÍ A VAŠICH HLAVNÍCH CÍLŮ!</vt:lpstr>
      <vt:lpstr>PowerPoint Presentation</vt:lpstr>
      <vt:lpstr>4. Myslete způsobem výhra/výhra  Paradigma mezilidské interakce</vt:lpstr>
      <vt:lpstr> 5. Nejdříve se snažte pochopit  a teprve potom být pochopeni </vt:lpstr>
      <vt:lpstr>6. Vytvářejte synergii</vt:lpstr>
      <vt:lpstr>PowerPoint Presentation</vt:lpstr>
      <vt:lpstr> 7. Broušení pily </vt:lpstr>
      <vt:lpstr>8. návyk: Od efektivnosti k výjimečnosti </vt:lpstr>
      <vt:lpstr>8. NÁVYK:</vt:lpstr>
      <vt:lpstr>Čím se liší IV. generace plánování času  od dřívějších přístupů</vt:lpstr>
      <vt:lpstr>TŘI GENERACE TRADIČNÍHO ŘÍZENÍ ČASU </vt:lpstr>
      <vt:lpstr>První generace  řízení času </vt:lpstr>
      <vt:lpstr>Druhá generace </vt:lpstr>
      <vt:lpstr>Třetí generace </vt:lpstr>
      <vt:lpstr>ČTVRTÁ GENERACE:  PŘECHOD OD ŘÍZENÍ ČASU K ŘÍZENÍ SEBE SAMA</vt:lpstr>
      <vt:lpstr>Čtvrtá generace je založena na třech základních myšlenkách:</vt:lpstr>
      <vt:lpstr>JAK DÁVAT TO NEJDŮLEŽITĚJŠÍ NA PRVNÍ MÍSTO </vt:lpstr>
      <vt:lpstr>Krok jedna: Zapojte vizi a poslání</vt:lpstr>
      <vt:lpstr>Krok dva: Určete své role</vt:lpstr>
      <vt:lpstr>Krok tři:  Pro každou roli stanovte cíle v Kvadrantu II</vt:lpstr>
      <vt:lpstr>Krok čtyři:  Vytvořte rámec pro týdenní rozhodování</vt:lpstr>
      <vt:lpstr>Krok pět: Jednejte s integritou</vt:lpstr>
      <vt:lpstr>Krok šest: Vyhodnoťte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si stanovovat priority  a dávat  to nejdůležitější na první místo </dc:title>
  <dc:creator>Vladimír Hřebíček</dc:creator>
  <cp:lastModifiedBy>Vladimír Hřebíček</cp:lastModifiedBy>
  <cp:revision>32</cp:revision>
  <cp:lastPrinted>2016-05-18T20:44:58Z</cp:lastPrinted>
  <dcterms:created xsi:type="dcterms:W3CDTF">2016-05-18T13:49:06Z</dcterms:created>
  <dcterms:modified xsi:type="dcterms:W3CDTF">2016-05-25T14:15:52Z</dcterms:modified>
</cp:coreProperties>
</file>