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5" r:id="rId4"/>
    <p:sldId id="261" r:id="rId5"/>
    <p:sldId id="262" r:id="rId6"/>
    <p:sldId id="263" r:id="rId7"/>
    <p:sldId id="264" r:id="rId8"/>
    <p:sldId id="257" r:id="rId9"/>
    <p:sldId id="258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103" d="100"/>
          <a:sy n="103" d="100"/>
        </p:scale>
        <p:origin x="17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F32F2-4CF5-4FED-9091-168CF448C920}" type="datetimeFigureOut">
              <a:rPr lang="cs-CZ" smtClean="0"/>
              <a:pPr/>
              <a:t>19.04.16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4C1B5-D43D-4993-B3FF-46F11450A9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407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5D4D8-326F-4DA4-A033-4D3C5E78BE67}" type="slidenum">
              <a:rPr lang="cs-CZ"/>
              <a:pPr/>
              <a:t>2</a:t>
            </a:fld>
            <a:endParaRPr 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5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5D649-E8EE-44D9-8108-7BF9383418E3}" type="slidenum">
              <a:rPr lang="cs-CZ"/>
              <a:pPr/>
              <a:t>4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89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2B7B3-2493-4935-AE9D-2DFA829E1166}" type="slidenum">
              <a:rPr lang="cs-CZ"/>
              <a:pPr/>
              <a:t>5</a:t>
            </a:fld>
            <a:endParaRPr lang="cs-CZ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38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9979A-12D2-4CE9-9471-AE7260525DB4}" type="slidenum">
              <a:rPr lang="cs-CZ"/>
              <a:pPr/>
              <a:t>6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32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73226-FF6E-4B9C-8EBE-B4D305D96CEA}" type="slidenum">
              <a:rPr lang="cs-CZ"/>
              <a:pPr/>
              <a:t>7</a:t>
            </a:fld>
            <a:endParaRPr lang="cs-CZ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03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0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92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F445-3230-4B86-BED4-44C7EE0B20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PRODEJ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Manažerská ekonomie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zvýšit zisk?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Získat více nových klientů 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Prodat více 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Zdražit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21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Získat více nových klientů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Tato možnost je asi jediné, na co se většina firem soustředí. </a:t>
            </a:r>
          </a:p>
          <a:p>
            <a:r>
              <a:rPr lang="cs-CZ" dirty="0" smtClean="0"/>
              <a:t>Problém je v tom, že získání nového zákazníka je tou nejdražší možností. </a:t>
            </a:r>
          </a:p>
          <a:p>
            <a:r>
              <a:rPr lang="cs-CZ" dirty="0" smtClean="0"/>
              <a:t>Musí existovat klient číslo jedna. Získání každého dalšího, je už pak jednodušší a lehčí. </a:t>
            </a:r>
          </a:p>
          <a:p>
            <a:r>
              <a:rPr lang="cs-CZ" dirty="0" smtClean="0"/>
              <a:t>Tato oblast je ale obtížnější, než ostatní možnosti zvýšení zisku... </a:t>
            </a:r>
          </a:p>
          <a:p>
            <a:r>
              <a:rPr lang="cs-CZ" dirty="0" smtClean="0"/>
              <a:t>Majitelé, kteří si toto zautomatizují, se mohou soustředit na zábavnější, jednodušší a efektivnější způsoby zvyšování zisku.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Prodávání většího množství produktů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Klienta</a:t>
            </a:r>
            <a:r>
              <a:rPr lang="en-US" dirty="0" smtClean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máte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Většinou</a:t>
            </a:r>
            <a:r>
              <a:rPr lang="en-US" dirty="0" smtClean="0"/>
              <a:t> </a:t>
            </a:r>
            <a:r>
              <a:rPr lang="en-US" dirty="0" err="1"/>
              <a:t>stačí</a:t>
            </a:r>
            <a:r>
              <a:rPr lang="en-US" dirty="0"/>
              <a:t> </a:t>
            </a:r>
            <a:r>
              <a:rPr lang="en-US" dirty="0" err="1"/>
              <a:t>myslet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to, </a:t>
            </a:r>
            <a:r>
              <a:rPr lang="en-US" dirty="0" err="1"/>
              <a:t>že</a:t>
            </a:r>
            <a:r>
              <a:rPr lang="en-US" dirty="0"/>
              <a:t> mu </a:t>
            </a:r>
            <a:r>
              <a:rPr lang="en-US" dirty="0" err="1"/>
              <a:t>máte</a:t>
            </a:r>
            <a:r>
              <a:rPr lang="en-US" dirty="0"/>
              <a:t> k </a:t>
            </a:r>
            <a:r>
              <a:rPr lang="en-US" dirty="0" err="1"/>
              <a:t>hranolkám</a:t>
            </a:r>
            <a:r>
              <a:rPr lang="en-US" dirty="0"/>
              <a:t> </a:t>
            </a:r>
            <a:r>
              <a:rPr lang="en-US" dirty="0" err="1"/>
              <a:t>nabídnout</a:t>
            </a:r>
            <a:r>
              <a:rPr lang="en-US" dirty="0"/>
              <a:t> hamburger, k </a:t>
            </a:r>
            <a:r>
              <a:rPr lang="en-US" dirty="0" err="1"/>
              <a:t>sekačce</a:t>
            </a:r>
            <a:r>
              <a:rPr lang="en-US" dirty="0"/>
              <a:t> </a:t>
            </a:r>
            <a:r>
              <a:rPr lang="en-US" dirty="0" err="1"/>
              <a:t>náhradní</a:t>
            </a:r>
            <a:r>
              <a:rPr lang="en-US" dirty="0"/>
              <a:t> </a:t>
            </a:r>
            <a:r>
              <a:rPr lang="en-US" dirty="0" err="1"/>
              <a:t>filtr</a:t>
            </a:r>
            <a:r>
              <a:rPr lang="en-US" dirty="0"/>
              <a:t>, a </a:t>
            </a:r>
            <a:r>
              <a:rPr lang="en-US" dirty="0" err="1"/>
              <a:t>nebo</a:t>
            </a:r>
            <a:r>
              <a:rPr lang="en-US" dirty="0"/>
              <a:t> k </a:t>
            </a:r>
            <a:r>
              <a:rPr lang="en-US" dirty="0" err="1"/>
              <a:t>botám</a:t>
            </a:r>
            <a:r>
              <a:rPr lang="en-US" dirty="0"/>
              <a:t> </a:t>
            </a:r>
            <a:r>
              <a:rPr lang="en-US" dirty="0" err="1"/>
              <a:t>nějaký</a:t>
            </a:r>
            <a:r>
              <a:rPr lang="en-US" dirty="0"/>
              <a:t> </a:t>
            </a:r>
            <a:r>
              <a:rPr lang="en-US" dirty="0" err="1"/>
              <a:t>krém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impregnační</a:t>
            </a:r>
            <a:r>
              <a:rPr lang="en-US" dirty="0"/>
              <a:t> </a:t>
            </a:r>
            <a:r>
              <a:rPr lang="en-US" dirty="0" err="1"/>
              <a:t>sprej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Tato</a:t>
            </a:r>
            <a:r>
              <a:rPr lang="en-US" dirty="0" smtClean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zákazníka</a:t>
            </a:r>
            <a:r>
              <a:rPr lang="en-US" dirty="0"/>
              <a:t> </a:t>
            </a:r>
            <a:r>
              <a:rPr lang="en-US" dirty="0" err="1"/>
              <a:t>namotivujete</a:t>
            </a:r>
            <a:r>
              <a:rPr lang="en-US" dirty="0"/>
              <a:t>, aby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váš</a:t>
            </a:r>
            <a:r>
              <a:rPr lang="en-US" dirty="0"/>
              <a:t> </a:t>
            </a:r>
            <a:r>
              <a:rPr lang="en-US" dirty="0" err="1"/>
              <a:t>produkt</a:t>
            </a:r>
            <a:r>
              <a:rPr lang="en-US" dirty="0"/>
              <a:t> </a:t>
            </a:r>
            <a:r>
              <a:rPr lang="en-US" dirty="0" err="1"/>
              <a:t>kupoval</a:t>
            </a:r>
            <a:r>
              <a:rPr lang="en-US" dirty="0"/>
              <a:t> </a:t>
            </a:r>
            <a:r>
              <a:rPr lang="en-US" dirty="0" err="1"/>
              <a:t>častěji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Z</a:t>
            </a:r>
            <a:r>
              <a:rPr lang="en-US" dirty="0" err="1" smtClean="0"/>
              <a:t>ákazník</a:t>
            </a:r>
            <a:r>
              <a:rPr lang="en-US" dirty="0" smtClean="0"/>
              <a:t> </a:t>
            </a:r>
            <a:r>
              <a:rPr lang="en-US" dirty="0" err="1"/>
              <a:t>přijde</a:t>
            </a:r>
            <a:r>
              <a:rPr lang="en-US" dirty="0"/>
              <a:t> a s </a:t>
            </a:r>
            <a:r>
              <a:rPr lang="en-US" dirty="0" err="1"/>
              <a:t>radostí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vybere</a:t>
            </a:r>
            <a:r>
              <a:rPr lang="en-US" dirty="0"/>
              <a:t> </a:t>
            </a:r>
            <a:r>
              <a:rPr lang="en-US" dirty="0" err="1"/>
              <a:t>nový</a:t>
            </a:r>
            <a:r>
              <a:rPr lang="en-US" dirty="0"/>
              <a:t> </a:t>
            </a:r>
            <a:r>
              <a:rPr lang="en-US" dirty="0" err="1"/>
              <a:t>produkt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3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UPSELLING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„</a:t>
            </a:r>
            <a:r>
              <a:rPr lang="en-US" dirty="0" err="1"/>
              <a:t>Dáte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k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hranolky</a:t>
            </a:r>
            <a:r>
              <a:rPr lang="en-US" dirty="0"/>
              <a:t>?“ - je </a:t>
            </a:r>
            <a:r>
              <a:rPr lang="en-US" dirty="0" err="1"/>
              <a:t>asi</a:t>
            </a:r>
            <a:r>
              <a:rPr lang="en-US" dirty="0"/>
              <a:t> </a:t>
            </a:r>
            <a:r>
              <a:rPr lang="en-US" dirty="0" err="1"/>
              <a:t>nejčastější</a:t>
            </a:r>
            <a:r>
              <a:rPr lang="en-US" dirty="0"/>
              <a:t> forma </a:t>
            </a:r>
            <a:r>
              <a:rPr lang="en-US" dirty="0" err="1"/>
              <a:t>upsellingu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Cílem</a:t>
            </a:r>
            <a:r>
              <a:rPr lang="en-US" dirty="0" smtClean="0"/>
              <a:t> </a:t>
            </a:r>
            <a:r>
              <a:rPr lang="en-US" dirty="0" err="1"/>
              <a:t>upsellingu</a:t>
            </a:r>
            <a:r>
              <a:rPr lang="en-US" dirty="0"/>
              <a:t> je </a:t>
            </a:r>
            <a:r>
              <a:rPr lang="en-US" dirty="0" err="1"/>
              <a:t>jednoduše</a:t>
            </a:r>
            <a:r>
              <a:rPr lang="en-US" dirty="0"/>
              <a:t> </a:t>
            </a:r>
            <a:r>
              <a:rPr lang="en-US" dirty="0" err="1"/>
              <a:t>vydělat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v </a:t>
            </a:r>
            <a:r>
              <a:rPr lang="en-US" dirty="0" err="1"/>
              <a:t>případě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zákazník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rozhodl</a:t>
            </a:r>
            <a:r>
              <a:rPr lang="en-US" dirty="0"/>
              <a:t> k </a:t>
            </a:r>
            <a:r>
              <a:rPr lang="en-US" dirty="0" err="1"/>
              <a:t>nákupu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Nejběžnější</a:t>
            </a:r>
            <a:r>
              <a:rPr lang="en-US" dirty="0" smtClean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/>
              <a:t>nabídnutí</a:t>
            </a:r>
            <a:r>
              <a:rPr lang="en-US" dirty="0" smtClean="0"/>
              <a:t> </a:t>
            </a:r>
            <a:r>
              <a:rPr lang="en-US" dirty="0" err="1"/>
              <a:t>výrobku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je </a:t>
            </a:r>
            <a:r>
              <a:rPr lang="en-US" dirty="0" err="1"/>
              <a:t>dražší</a:t>
            </a:r>
            <a:r>
              <a:rPr lang="en-US" dirty="0"/>
              <a:t> (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funkcí</a:t>
            </a:r>
            <a:r>
              <a:rPr lang="en-US" dirty="0"/>
              <a:t>) • </a:t>
            </a:r>
            <a:r>
              <a:rPr lang="en-US" dirty="0" err="1"/>
              <a:t>prodej</a:t>
            </a:r>
            <a:r>
              <a:rPr lang="en-US" dirty="0"/>
              <a:t> </a:t>
            </a:r>
            <a:r>
              <a:rPr lang="en-US" dirty="0" err="1"/>
              <a:t>doplňkové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produktu</a:t>
            </a:r>
            <a:r>
              <a:rPr lang="en-US" dirty="0"/>
              <a:t> (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pojištění</a:t>
            </a:r>
            <a:r>
              <a:rPr lang="en-US" dirty="0"/>
              <a:t> k </a:t>
            </a:r>
            <a:r>
              <a:rPr lang="en-US" dirty="0" err="1"/>
              <a:t>zájezdu</a:t>
            </a:r>
            <a:r>
              <a:rPr lang="en-US" dirty="0"/>
              <a:t>, </a:t>
            </a:r>
            <a:r>
              <a:rPr lang="en-US" dirty="0" err="1"/>
              <a:t>krém</a:t>
            </a:r>
            <a:r>
              <a:rPr lang="en-US" dirty="0"/>
              <a:t> k </a:t>
            </a:r>
            <a:r>
              <a:rPr lang="en-US" dirty="0" err="1" smtClean="0"/>
              <a:t>botám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/>
              <a:t>kusů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výhodnější</a:t>
            </a:r>
            <a:r>
              <a:rPr lang="en-US" dirty="0"/>
              <a:t> </a:t>
            </a:r>
            <a:r>
              <a:rPr lang="en-US" dirty="0" err="1"/>
              <a:t>cenu</a:t>
            </a:r>
            <a:r>
              <a:rPr lang="en-US" dirty="0"/>
              <a:t>, </a:t>
            </a:r>
            <a:r>
              <a:rPr lang="en-US" dirty="0" err="1"/>
              <a:t>případně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jinou</a:t>
            </a:r>
            <a:r>
              <a:rPr lang="en-US" dirty="0"/>
              <a:t> </a:t>
            </a:r>
            <a:r>
              <a:rPr lang="en-US" dirty="0" err="1"/>
              <a:t>výhodu</a:t>
            </a:r>
            <a:r>
              <a:rPr lang="en-US" dirty="0"/>
              <a:t> (</a:t>
            </a:r>
            <a:r>
              <a:rPr lang="en-US" dirty="0" err="1"/>
              <a:t>zákazník</a:t>
            </a:r>
            <a:r>
              <a:rPr lang="en-US" dirty="0"/>
              <a:t> </a:t>
            </a:r>
            <a:r>
              <a:rPr lang="en-US" dirty="0" err="1"/>
              <a:t>vlastně</a:t>
            </a:r>
            <a:r>
              <a:rPr lang="en-US" dirty="0"/>
              <a:t> </a:t>
            </a:r>
            <a:r>
              <a:rPr lang="en-US" dirty="0" err="1"/>
              <a:t>utratí</a:t>
            </a:r>
            <a:r>
              <a:rPr lang="en-US" dirty="0"/>
              <a:t> </a:t>
            </a:r>
            <a:r>
              <a:rPr lang="en-US" dirty="0" err="1"/>
              <a:t>víc</a:t>
            </a:r>
            <a:r>
              <a:rPr lang="en-US" dirty="0"/>
              <a:t> </a:t>
            </a:r>
            <a:r>
              <a:rPr lang="en-US" dirty="0" err="1"/>
              <a:t>peněz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plánoval</a:t>
            </a:r>
            <a:r>
              <a:rPr lang="en-US" dirty="0"/>
              <a:t>: </a:t>
            </a:r>
            <a:r>
              <a:rPr lang="en-US" dirty="0" err="1"/>
              <a:t>trojbalení</a:t>
            </a:r>
            <a:r>
              <a:rPr lang="en-US" dirty="0"/>
              <a:t> </a:t>
            </a:r>
            <a:r>
              <a:rPr lang="en-US" dirty="0" err="1"/>
              <a:t>produktu</a:t>
            </a:r>
            <a:r>
              <a:rPr lang="en-US" dirty="0"/>
              <a:t>.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dražší</a:t>
            </a:r>
            <a:r>
              <a:rPr lang="en-US" dirty="0"/>
              <a:t> </a:t>
            </a:r>
            <a:r>
              <a:rPr lang="en-US" dirty="0" err="1"/>
              <a:t>pračka</a:t>
            </a:r>
            <a:r>
              <a:rPr lang="en-US" dirty="0"/>
              <a:t>, </a:t>
            </a:r>
            <a:r>
              <a:rPr lang="en-US" dirty="0" err="1"/>
              <a:t>abyste</a:t>
            </a:r>
            <a:r>
              <a:rPr lang="en-US" dirty="0"/>
              <a:t> </a:t>
            </a:r>
            <a:r>
              <a:rPr lang="en-US" dirty="0" err="1"/>
              <a:t>získali</a:t>
            </a:r>
            <a:r>
              <a:rPr lang="en-US" dirty="0"/>
              <a:t> </a:t>
            </a:r>
            <a:r>
              <a:rPr lang="en-US" dirty="0" err="1"/>
              <a:t>odvoz</a:t>
            </a:r>
            <a:r>
              <a:rPr lang="en-US" dirty="0"/>
              <a:t> </a:t>
            </a:r>
            <a:r>
              <a:rPr lang="en-US" dirty="0" err="1"/>
              <a:t>zdarma</a:t>
            </a:r>
            <a:r>
              <a:rPr lang="en-US" dirty="0"/>
              <a:t>.) </a:t>
            </a:r>
            <a:endParaRPr lang="en-US" dirty="0" smtClean="0"/>
          </a:p>
          <a:p>
            <a:r>
              <a:rPr lang="en-US" dirty="0" smtClean="0"/>
              <a:t>Upselling </a:t>
            </a:r>
            <a:r>
              <a:rPr lang="en-US" dirty="0"/>
              <a:t>se </a:t>
            </a:r>
            <a:r>
              <a:rPr lang="en-US" dirty="0" err="1"/>
              <a:t>používá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nabídkách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existujícím</a:t>
            </a:r>
            <a:r>
              <a:rPr lang="en-US" dirty="0"/>
              <a:t> </a:t>
            </a:r>
            <a:r>
              <a:rPr lang="en-US" dirty="0" err="1"/>
              <a:t>zákazníkům</a:t>
            </a:r>
            <a:r>
              <a:rPr lang="en-US" dirty="0"/>
              <a:t>. </a:t>
            </a:r>
            <a:r>
              <a:rPr lang="en-US" dirty="0" err="1"/>
              <a:t>Například</a:t>
            </a:r>
            <a:r>
              <a:rPr lang="en-US" dirty="0"/>
              <a:t>: </a:t>
            </a:r>
            <a:r>
              <a:rPr lang="en-US" dirty="0" err="1"/>
              <a:t>změna</a:t>
            </a:r>
            <a:r>
              <a:rPr lang="en-US" dirty="0"/>
              <a:t> </a:t>
            </a:r>
            <a:r>
              <a:rPr lang="en-US" dirty="0" err="1"/>
              <a:t>paušálu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dražší</a:t>
            </a:r>
            <a:r>
              <a:rPr lang="en-US" dirty="0"/>
              <a:t> (</a:t>
            </a:r>
            <a:r>
              <a:rPr lang="en-US" dirty="0" err="1"/>
              <a:t>většinou</a:t>
            </a:r>
            <a:r>
              <a:rPr lang="en-US" dirty="0"/>
              <a:t> pod </a:t>
            </a:r>
            <a:r>
              <a:rPr lang="en-US" dirty="0" err="1"/>
              <a:t>záminkou</a:t>
            </a:r>
            <a:r>
              <a:rPr lang="en-US" dirty="0"/>
              <a:t> </a:t>
            </a:r>
            <a:r>
              <a:rPr lang="en-US" dirty="0" err="1"/>
              <a:t>levnějšího</a:t>
            </a:r>
            <a:r>
              <a:rPr lang="en-US" dirty="0"/>
              <a:t> </a:t>
            </a:r>
            <a:r>
              <a:rPr lang="en-US" dirty="0" err="1"/>
              <a:t>volání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minutu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zkratce</a:t>
            </a:r>
            <a:r>
              <a:rPr lang="en-US" dirty="0"/>
              <a:t> se </a:t>
            </a:r>
            <a:r>
              <a:rPr lang="en-US" dirty="0" err="1"/>
              <a:t>dá</a:t>
            </a:r>
            <a:r>
              <a:rPr lang="en-US" dirty="0"/>
              <a:t> </a:t>
            </a:r>
            <a:r>
              <a:rPr lang="en-US" dirty="0" err="1"/>
              <a:t>říci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cílem</a:t>
            </a:r>
            <a:r>
              <a:rPr lang="en-US" dirty="0"/>
              <a:t> </a:t>
            </a:r>
            <a:r>
              <a:rPr lang="en-US" dirty="0" err="1"/>
              <a:t>upsellingu</a:t>
            </a:r>
            <a:r>
              <a:rPr lang="en-US" dirty="0"/>
              <a:t> je </a:t>
            </a:r>
            <a:r>
              <a:rPr lang="en-US" dirty="0" err="1"/>
              <a:t>zvýšit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zisk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zákazníkovi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je </a:t>
            </a:r>
            <a:r>
              <a:rPr lang="en-US" dirty="0" err="1"/>
              <a:t>rozhodnutý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nakoupit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1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</a:t>
            </a:r>
            <a:r>
              <a:rPr lang="en-US" dirty="0"/>
              <a:t>- SELLING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strategie</a:t>
            </a:r>
            <a:r>
              <a:rPr lang="en-US" dirty="0"/>
              <a:t> </a:t>
            </a:r>
            <a:r>
              <a:rPr lang="en-US" dirty="0" err="1"/>
              <a:t>hraničí</a:t>
            </a:r>
            <a:r>
              <a:rPr lang="en-US" dirty="0"/>
              <a:t> s </a:t>
            </a:r>
            <a:r>
              <a:rPr lang="en-US" dirty="0" err="1"/>
              <a:t>upsellingem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Jejím</a:t>
            </a:r>
            <a:r>
              <a:rPr lang="en-US" dirty="0" smtClean="0"/>
              <a:t> </a:t>
            </a:r>
            <a:r>
              <a:rPr lang="en-US" dirty="0" err="1"/>
              <a:t>cílem</a:t>
            </a:r>
            <a:r>
              <a:rPr lang="en-US" dirty="0"/>
              <a:t> je </a:t>
            </a:r>
            <a:r>
              <a:rPr lang="en-US" dirty="0" err="1"/>
              <a:t>uspokojit</a:t>
            </a:r>
            <a:r>
              <a:rPr lang="en-US" dirty="0"/>
              <a:t> co </a:t>
            </a:r>
            <a:r>
              <a:rPr lang="en-US" dirty="0" err="1"/>
              <a:t>nejvíce</a:t>
            </a:r>
            <a:r>
              <a:rPr lang="en-US" dirty="0"/>
              <a:t> </a:t>
            </a:r>
            <a:r>
              <a:rPr lang="en-US" dirty="0" err="1"/>
              <a:t>potřeb</a:t>
            </a:r>
            <a:r>
              <a:rPr lang="en-US" dirty="0"/>
              <a:t> </a:t>
            </a:r>
            <a:r>
              <a:rPr lang="en-US" dirty="0" err="1"/>
              <a:t>zákazníka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Dokonce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potřeby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souviset</a:t>
            </a:r>
            <a:r>
              <a:rPr lang="en-US" dirty="0"/>
              <a:t> s </a:t>
            </a:r>
            <a:r>
              <a:rPr lang="en-US" dirty="0" err="1"/>
              <a:t>původním</a:t>
            </a:r>
            <a:r>
              <a:rPr lang="en-US" dirty="0"/>
              <a:t> </a:t>
            </a:r>
            <a:r>
              <a:rPr lang="en-US" dirty="0" err="1"/>
              <a:t>záměrem</a:t>
            </a:r>
            <a:r>
              <a:rPr lang="en-US" dirty="0"/>
              <a:t> </a:t>
            </a:r>
            <a:r>
              <a:rPr lang="en-US" dirty="0" err="1"/>
              <a:t>nákupu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Například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speciální</a:t>
            </a:r>
            <a:r>
              <a:rPr lang="en-US" dirty="0"/>
              <a:t> </a:t>
            </a:r>
            <a:r>
              <a:rPr lang="en-US" dirty="0" err="1"/>
              <a:t>stůl</a:t>
            </a:r>
            <a:r>
              <a:rPr lang="en-US" dirty="0"/>
              <a:t> k </a:t>
            </a:r>
            <a:r>
              <a:rPr lang="en-US" dirty="0" err="1"/>
              <a:t>počítači</a:t>
            </a:r>
            <a:r>
              <a:rPr lang="en-US" dirty="0"/>
              <a:t>, </a:t>
            </a:r>
            <a:r>
              <a:rPr lang="en-US" dirty="0" err="1"/>
              <a:t>kabelka</a:t>
            </a:r>
            <a:r>
              <a:rPr lang="en-US" dirty="0"/>
              <a:t> k </a:t>
            </a:r>
            <a:r>
              <a:rPr lang="en-US" dirty="0" err="1"/>
              <a:t>botám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DVD </a:t>
            </a:r>
            <a:r>
              <a:rPr lang="en-US" dirty="0" err="1"/>
              <a:t>přehrávač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stereo </a:t>
            </a:r>
            <a:r>
              <a:rPr lang="en-US" dirty="0" err="1"/>
              <a:t>soupravě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16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DOWNSELLING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Představte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tuto</a:t>
            </a:r>
            <a:r>
              <a:rPr lang="en-US" dirty="0"/>
              <a:t> </a:t>
            </a:r>
            <a:r>
              <a:rPr lang="en-US" dirty="0" err="1"/>
              <a:t>situaci</a:t>
            </a:r>
            <a:r>
              <a:rPr lang="en-US" dirty="0"/>
              <a:t>: </a:t>
            </a:r>
            <a:r>
              <a:rPr lang="en-US" dirty="0" err="1"/>
              <a:t>Zákazníkovi</a:t>
            </a:r>
            <a:r>
              <a:rPr lang="en-US" dirty="0"/>
              <a:t> se </a:t>
            </a:r>
            <a:r>
              <a:rPr lang="en-US" dirty="0" err="1"/>
              <a:t>věnujete</a:t>
            </a:r>
            <a:r>
              <a:rPr lang="en-US" dirty="0"/>
              <a:t>, </a:t>
            </a:r>
            <a:r>
              <a:rPr lang="en-US" dirty="0" err="1"/>
              <a:t>ukazujete</a:t>
            </a:r>
            <a:r>
              <a:rPr lang="en-US" dirty="0"/>
              <a:t> mu </a:t>
            </a:r>
            <a:r>
              <a:rPr lang="en-US" dirty="0" err="1"/>
              <a:t>různé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, </a:t>
            </a:r>
            <a:r>
              <a:rPr lang="en-US" dirty="0" err="1"/>
              <a:t>výrobky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vaši</a:t>
            </a:r>
            <a:r>
              <a:rPr lang="en-US" dirty="0"/>
              <a:t> </a:t>
            </a:r>
            <a:r>
              <a:rPr lang="en-US" dirty="0" err="1"/>
              <a:t>nabídku</a:t>
            </a:r>
            <a:r>
              <a:rPr lang="en-US" dirty="0"/>
              <a:t> </a:t>
            </a:r>
            <a:r>
              <a:rPr lang="en-US" dirty="0" err="1"/>
              <a:t>odmítne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Zde</a:t>
            </a:r>
            <a:r>
              <a:rPr lang="en-US" dirty="0" smtClean="0"/>
              <a:t> </a:t>
            </a:r>
            <a:r>
              <a:rPr lang="en-US" dirty="0" err="1"/>
              <a:t>přichází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řadu</a:t>
            </a:r>
            <a:r>
              <a:rPr lang="en-US" dirty="0"/>
              <a:t> </a:t>
            </a:r>
            <a:r>
              <a:rPr lang="en-US" dirty="0" err="1"/>
              <a:t>downselling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Technika</a:t>
            </a:r>
            <a:r>
              <a:rPr lang="en-US" dirty="0"/>
              <a:t>,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klientovi</a:t>
            </a:r>
            <a:r>
              <a:rPr lang="en-US" dirty="0"/>
              <a:t> </a:t>
            </a:r>
            <a:r>
              <a:rPr lang="en-US" dirty="0" err="1"/>
              <a:t>nabídnete</a:t>
            </a:r>
            <a:r>
              <a:rPr lang="en-US" dirty="0"/>
              <a:t> </a:t>
            </a:r>
            <a:r>
              <a:rPr lang="en-US" dirty="0" err="1"/>
              <a:t>levnější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. 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makléř</a:t>
            </a:r>
            <a:r>
              <a:rPr lang="en-US" dirty="0"/>
              <a:t> </a:t>
            </a:r>
            <a:r>
              <a:rPr lang="en-US" dirty="0" err="1"/>
              <a:t>nabízí</a:t>
            </a:r>
            <a:r>
              <a:rPr lang="en-US" dirty="0"/>
              <a:t> </a:t>
            </a:r>
            <a:r>
              <a:rPr lang="en-US" dirty="0" err="1"/>
              <a:t>pronájem</a:t>
            </a:r>
            <a:r>
              <a:rPr lang="en-US" dirty="0"/>
              <a:t> </a:t>
            </a:r>
            <a:r>
              <a:rPr lang="en-US" dirty="0" err="1"/>
              <a:t>kancelářských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o </a:t>
            </a:r>
            <a:r>
              <a:rPr lang="en-US" dirty="0" err="1"/>
              <a:t>rozloze</a:t>
            </a:r>
            <a:r>
              <a:rPr lang="en-US" dirty="0"/>
              <a:t> 140 m2. Firma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nepotřebuje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prostory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finančně</a:t>
            </a:r>
            <a:r>
              <a:rPr lang="en-US" dirty="0"/>
              <a:t> </a:t>
            </a:r>
            <a:r>
              <a:rPr lang="en-US" dirty="0" err="1"/>
              <a:t>mimo</a:t>
            </a:r>
            <a:r>
              <a:rPr lang="en-US" dirty="0"/>
              <a:t>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7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Prodávání za více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Zvýšení ceny. Toto je nejčastější pouze psychologická překážka prodejců.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4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Produkt - Produktová politika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100" b="1"/>
              <a:t>Rozhodnutí jaké výrobky zařadit do výrobního programu, jaké výrobky vyřadiť a na jakou úroveň parametrů se orientovat</a:t>
            </a:r>
          </a:p>
          <a:p>
            <a:pPr>
              <a:lnSpc>
                <a:spcPct val="90000"/>
              </a:lnSpc>
            </a:pPr>
            <a:r>
              <a:rPr lang="cs-CZ" sz="2100" b="1"/>
              <a:t>Výrobek = </a:t>
            </a:r>
            <a:r>
              <a:rPr lang="cs-CZ" sz="2100"/>
              <a:t>je v marketingovém pojetí chápán jako hmotný statek nebo služba, která  má uspokojit potřeby zákazníka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900"/>
          </a:p>
          <a:p>
            <a:pPr>
              <a:lnSpc>
                <a:spcPct val="90000"/>
              </a:lnSpc>
            </a:pPr>
            <a:r>
              <a:rPr lang="cs-CZ" sz="2100" b="1"/>
              <a:t>Totální výrobek obsahuje 3 vrstvy</a:t>
            </a:r>
            <a:r>
              <a:rPr lang="cs-CZ" sz="2100"/>
              <a:t>: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900"/>
          </a:p>
          <a:p>
            <a:pPr lvl="2">
              <a:lnSpc>
                <a:spcPct val="90000"/>
              </a:lnSpc>
            </a:pPr>
            <a:r>
              <a:rPr lang="cs-CZ" sz="2000" b="1"/>
              <a:t>jádro, </a:t>
            </a:r>
            <a:r>
              <a:rPr lang="cs-CZ" sz="2000"/>
              <a:t>který představuje základní  užitný efekt</a:t>
            </a:r>
            <a:endParaRPr lang="cs-CZ" sz="2000" b="1"/>
          </a:p>
          <a:p>
            <a:pPr lvl="2">
              <a:lnSpc>
                <a:spcPct val="90000"/>
              </a:lnSpc>
            </a:pPr>
            <a:r>
              <a:rPr lang="cs-CZ" sz="2000" b="1"/>
              <a:t>fyzická podoba výrobku  - </a:t>
            </a:r>
            <a:r>
              <a:rPr lang="cs-CZ" sz="2000"/>
              <a:t>značka, kvalita, design, obal, styl</a:t>
            </a:r>
            <a:endParaRPr lang="cs-CZ" sz="2000" b="1"/>
          </a:p>
          <a:p>
            <a:pPr lvl="2">
              <a:lnSpc>
                <a:spcPct val="90000"/>
              </a:lnSpc>
            </a:pPr>
            <a:r>
              <a:rPr lang="cs-CZ" sz="2000" b="1"/>
              <a:t>rozšířené pojetí výrobku – </a:t>
            </a:r>
            <a:r>
              <a:rPr lang="cs-CZ" sz="2000"/>
              <a:t>záruka, instalace, dodávka, prodejní služby, úvěr</a:t>
            </a:r>
          </a:p>
          <a:p>
            <a:pPr>
              <a:lnSpc>
                <a:spcPct val="90000"/>
              </a:lnSpc>
            </a:pPr>
            <a:endParaRPr lang="cs-CZ" sz="260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57" y="332656"/>
            <a:ext cx="8229600" cy="1143000"/>
          </a:xfrm>
        </p:spPr>
        <p:txBody>
          <a:bodyPr/>
          <a:lstStyle/>
          <a:p>
            <a:r>
              <a:rPr lang="cs-CZ" dirty="0" smtClean="0"/>
              <a:t>Prodejní kanály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KLASICKÉ</a:t>
            </a:r>
          </a:p>
          <a:p>
            <a:pPr>
              <a:spcBef>
                <a:spcPts val="0"/>
              </a:spcBef>
            </a:pPr>
            <a:r>
              <a:rPr lang="cs-CZ" dirty="0"/>
              <a:t>Dodavatelsko-odběratelské vztahy mezi podniky</a:t>
            </a:r>
          </a:p>
          <a:p>
            <a:pPr>
              <a:spcBef>
                <a:spcPts val="0"/>
              </a:spcBef>
            </a:pP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Velkoobchod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Maloobchod</a:t>
            </a:r>
          </a:p>
          <a:p>
            <a:pPr>
              <a:spcBef>
                <a:spcPts val="0"/>
              </a:spcBef>
            </a:pP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Podomní prodej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Přímý prodej </a:t>
            </a:r>
            <a:r>
              <a:rPr lang="cs-CZ" sz="2400" dirty="0" smtClean="0"/>
              <a:t>(</a:t>
            </a:r>
            <a:r>
              <a:rPr lang="cs-CZ" sz="2400" dirty="0" err="1" smtClean="0"/>
              <a:t>příklad:„mléčná</a:t>
            </a:r>
            <a:r>
              <a:rPr lang="cs-CZ" sz="2400" dirty="0" smtClean="0"/>
              <a:t> dráha“)</a:t>
            </a:r>
            <a:endParaRPr lang="cs-CZ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MODERNÍ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E-</a:t>
            </a:r>
            <a:r>
              <a:rPr lang="cs-CZ" dirty="0" err="1" smtClean="0"/>
              <a:t>shopy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Prodejní automaty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MLM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Zákaznické kluby</a:t>
            </a:r>
          </a:p>
          <a:p>
            <a:pPr>
              <a:spcBef>
                <a:spcPts val="0"/>
              </a:spcBef>
            </a:pPr>
            <a:r>
              <a:rPr lang="cs-CZ" dirty="0" err="1" smtClean="0"/>
              <a:t>Info</a:t>
            </a:r>
            <a:r>
              <a:rPr lang="cs-CZ" dirty="0" smtClean="0"/>
              <a:t>-marketingový prodej</a:t>
            </a:r>
          </a:p>
          <a:p>
            <a:pPr>
              <a:spcBef>
                <a:spcPts val="0"/>
              </a:spcBef>
            </a:pPr>
            <a:r>
              <a:rPr lang="cs-CZ" dirty="0" err="1" smtClean="0"/>
              <a:t>Clienting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Partnerství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 smtClean="0"/>
              <a:t>Přidružený prodej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9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Cena - Cenová politika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270750" cy="4184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Metody stanovení ceny</a:t>
            </a:r>
          </a:p>
          <a:p>
            <a:pPr lvl="1">
              <a:lnSpc>
                <a:spcPct val="90000"/>
              </a:lnSpc>
            </a:pPr>
            <a:r>
              <a:rPr lang="cs-CZ" b="1">
                <a:latin typeface="Tahoma" pitchFamily="34" charset="0"/>
              </a:rPr>
              <a:t>Nákladov</a:t>
            </a:r>
            <a:r>
              <a:rPr lang="cs-CZ" b="1">
                <a:latin typeface="Lucida Grande" pitchFamily="-32" charset="0"/>
              </a:rPr>
              <a:t>ě</a:t>
            </a:r>
            <a:r>
              <a:rPr lang="cs-CZ" b="1">
                <a:latin typeface="Tahoma" pitchFamily="34" charset="0"/>
              </a:rPr>
              <a:t> orientovaná cena = kalkula</a:t>
            </a:r>
            <a:r>
              <a:rPr lang="cs-CZ" b="1">
                <a:latin typeface="Lucida Grande" pitchFamily="-32" charset="0"/>
              </a:rPr>
              <a:t>č</a:t>
            </a:r>
            <a:r>
              <a:rPr lang="cs-CZ" b="1">
                <a:latin typeface="Tahoma" pitchFamily="34" charset="0"/>
              </a:rPr>
              <a:t>ní metoda</a:t>
            </a:r>
            <a:r>
              <a:rPr lang="cs-CZ">
                <a:latin typeface="Tahoma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cs-CZ" b="1">
                <a:latin typeface="Tahoma" pitchFamily="34" charset="0"/>
              </a:rPr>
              <a:t>Metoda orientovaná na konkurenci = metoda cenového porovnání</a:t>
            </a:r>
            <a:r>
              <a:rPr lang="cs-CZ">
                <a:latin typeface="Tahoma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cs-CZ" b="1">
                <a:latin typeface="Tahoma" pitchFamily="34" charset="0"/>
              </a:rPr>
              <a:t>Metoda dle vnímání hodnoty zákazníka</a:t>
            </a:r>
            <a:r>
              <a:rPr lang="cs-CZ">
                <a:latin typeface="Tahoma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cs-CZ" b="1">
                <a:latin typeface="Tahoma" pitchFamily="34" charset="0"/>
              </a:rPr>
              <a:t>Metoda orientovaná na poptávku</a:t>
            </a:r>
          </a:p>
          <a:p>
            <a:pPr>
              <a:lnSpc>
                <a:spcPct val="90000"/>
              </a:lnSpc>
            </a:pPr>
            <a:r>
              <a:rPr lang="cs-CZ" b="1">
                <a:latin typeface="Tahoma" pitchFamily="34" charset="0"/>
              </a:rPr>
              <a:t>faktory ovliv</a:t>
            </a:r>
            <a:r>
              <a:rPr lang="cs-CZ" b="1">
                <a:latin typeface="Lucida Grande" pitchFamily="-32" charset="0"/>
              </a:rPr>
              <a:t>ň</a:t>
            </a:r>
            <a:r>
              <a:rPr lang="cs-CZ" b="1">
                <a:latin typeface="Tahoma" pitchFamily="34" charset="0"/>
              </a:rPr>
              <a:t>ující výši ceny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cs-CZ"/>
              <a:t>Kalkulační metoda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4648200" cy="4953000"/>
          </a:xfrm>
        </p:spPr>
        <p:txBody>
          <a:bodyPr/>
          <a:lstStyle/>
          <a:p>
            <a:r>
              <a:rPr lang="cs-CZ" sz="2100" dirty="0">
                <a:latin typeface="Tahoma" pitchFamily="34" charset="0"/>
              </a:rPr>
              <a:t>firma musí stanovit pr</a:t>
            </a:r>
            <a:r>
              <a:rPr lang="cs-CZ" sz="2100" dirty="0">
                <a:latin typeface="Lucida Grande" pitchFamily="-32" charset="0"/>
              </a:rPr>
              <a:t>ů</a:t>
            </a:r>
            <a:r>
              <a:rPr lang="cs-CZ" sz="2100" dirty="0">
                <a:latin typeface="Tahoma" pitchFamily="34" charset="0"/>
              </a:rPr>
              <a:t>m</a:t>
            </a:r>
            <a:r>
              <a:rPr lang="cs-CZ" sz="2100" dirty="0">
                <a:latin typeface="Lucida Grande" pitchFamily="-32" charset="0"/>
              </a:rPr>
              <a:t>ě</a:t>
            </a:r>
            <a:r>
              <a:rPr lang="cs-CZ" sz="2100" dirty="0">
                <a:latin typeface="Tahoma" pitchFamily="34" charset="0"/>
              </a:rPr>
              <a:t>rnou   </a:t>
            </a:r>
            <a:r>
              <a:rPr lang="cs-CZ" sz="2100" dirty="0" smtClean="0">
                <a:latin typeface="Tahoma" pitchFamily="34" charset="0"/>
              </a:rPr>
              <a:t> </a:t>
            </a:r>
            <a:r>
              <a:rPr lang="cs-CZ" sz="2100" dirty="0">
                <a:latin typeface="Tahoma" pitchFamily="34" charset="0"/>
              </a:rPr>
              <a:t>míru zisku, kterou p</a:t>
            </a:r>
            <a:r>
              <a:rPr lang="cs-CZ" sz="2100" dirty="0">
                <a:latin typeface="Lucida Grande" pitchFamily="-32" charset="0"/>
              </a:rPr>
              <a:t>ř</a:t>
            </a:r>
            <a:r>
              <a:rPr lang="cs-CZ" sz="2100" dirty="0">
                <a:latin typeface="Tahoma" pitchFamily="34" charset="0"/>
              </a:rPr>
              <a:t>i</a:t>
            </a:r>
            <a:r>
              <a:rPr lang="cs-CZ" sz="2100" dirty="0">
                <a:latin typeface="Lucida Grande" pitchFamily="-32" charset="0"/>
              </a:rPr>
              <a:t>č</a:t>
            </a:r>
            <a:r>
              <a:rPr lang="cs-CZ" sz="2100" dirty="0">
                <a:latin typeface="Tahoma" pitchFamily="34" charset="0"/>
              </a:rPr>
              <a:t>te ke kalkulaci vlastních</a:t>
            </a:r>
            <a:r>
              <a:rPr lang="cs-CZ" sz="2100" b="1" dirty="0">
                <a:latin typeface="Tahoma" pitchFamily="34" charset="0"/>
              </a:rPr>
              <a:t> </a:t>
            </a:r>
            <a:r>
              <a:rPr lang="cs-CZ" sz="2100" dirty="0">
                <a:latin typeface="Tahoma" pitchFamily="34" charset="0"/>
              </a:rPr>
              <a:t>náklad</a:t>
            </a:r>
            <a:r>
              <a:rPr lang="cs-CZ" sz="2100" dirty="0">
                <a:latin typeface="Lucida Grande" pitchFamily="-32" charset="0"/>
              </a:rPr>
              <a:t>ů</a:t>
            </a:r>
            <a:r>
              <a:rPr lang="cs-CZ" sz="2100" dirty="0">
                <a:latin typeface="Tahoma" pitchFamily="34" charset="0"/>
              </a:rPr>
              <a:t> = kalkulace ceny nového</a:t>
            </a:r>
            <a:r>
              <a:rPr lang="cs-CZ" sz="2100" b="1" dirty="0">
                <a:latin typeface="Tahoma" pitchFamily="34" charset="0"/>
              </a:rPr>
              <a:t> </a:t>
            </a:r>
            <a:r>
              <a:rPr lang="cs-CZ" sz="2100" dirty="0">
                <a:latin typeface="Tahoma" pitchFamily="34" charset="0"/>
              </a:rPr>
              <a:t>výrobku</a:t>
            </a:r>
          </a:p>
          <a:p>
            <a:endParaRPr lang="cs-CZ" sz="2100" dirty="0" smtClean="0">
              <a:latin typeface="Tahoma" pitchFamily="34" charset="0"/>
            </a:endParaRPr>
          </a:p>
          <a:p>
            <a:endParaRPr lang="cs-CZ" sz="2100" dirty="0">
              <a:latin typeface="Tahoma" pitchFamily="34" charset="0"/>
            </a:endParaRPr>
          </a:p>
          <a:p>
            <a:r>
              <a:rPr lang="cs-CZ" sz="2100" dirty="0" smtClean="0">
                <a:latin typeface="Tahoma" pitchFamily="34" charset="0"/>
              </a:rPr>
              <a:t>Výhoda </a:t>
            </a:r>
            <a:r>
              <a:rPr lang="cs-CZ" sz="2100" dirty="0">
                <a:latin typeface="Tahoma" pitchFamily="34" charset="0"/>
              </a:rPr>
              <a:t>- je zaru</a:t>
            </a:r>
            <a:r>
              <a:rPr lang="cs-CZ" sz="2100" dirty="0">
                <a:latin typeface="Lucida Grande" pitchFamily="-32" charset="0"/>
              </a:rPr>
              <a:t>č</a:t>
            </a:r>
            <a:r>
              <a:rPr lang="cs-CZ" sz="2100" dirty="0">
                <a:latin typeface="Tahoma" pitchFamily="34" charset="0"/>
              </a:rPr>
              <a:t>ená míra zisku</a:t>
            </a:r>
            <a:r>
              <a:rPr lang="cs-CZ" sz="2100" dirty="0"/>
              <a:t>, jednoduchost, transparentnost</a:t>
            </a:r>
          </a:p>
          <a:p>
            <a:r>
              <a:rPr lang="cs-CZ" sz="2100" dirty="0">
                <a:latin typeface="Tahoma" pitchFamily="34" charset="0"/>
              </a:rPr>
              <a:t>Nevýhoda -  neodráží reálnou situaci na </a:t>
            </a:r>
            <a:r>
              <a:rPr lang="cs-CZ" sz="2100" dirty="0" smtClean="0">
                <a:latin typeface="Tahoma" pitchFamily="34" charset="0"/>
              </a:rPr>
              <a:t>trhu</a:t>
            </a:r>
            <a:r>
              <a:rPr lang="cs-CZ" sz="2100" dirty="0" smtClean="0"/>
              <a:t> </a:t>
            </a:r>
            <a:r>
              <a:rPr lang="cs-CZ" sz="2100" dirty="0"/>
              <a:t>(nebere ohled na poptávku a konkurenci</a:t>
            </a:r>
          </a:p>
          <a:p>
            <a:endParaRPr lang="cs-CZ" sz="2100" dirty="0"/>
          </a:p>
          <a:p>
            <a:endParaRPr lang="cs-CZ" sz="2100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860032" y="1196752"/>
            <a:ext cx="3888432" cy="516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cs-CZ" sz="1400" b="1">
                <a:latin typeface="Tahoma" pitchFamily="34" charset="0"/>
              </a:rPr>
              <a:t>př</a:t>
            </a:r>
            <a:r>
              <a:rPr lang="cs-CZ" sz="1400" b="1">
                <a:latin typeface="Times New Roman"/>
              </a:rPr>
              <a:t>í</a:t>
            </a:r>
            <a:r>
              <a:rPr lang="cs-CZ" sz="1400" b="1">
                <a:latin typeface="Tahoma" pitchFamily="34" charset="0"/>
              </a:rPr>
              <a:t>mý materi</a:t>
            </a:r>
            <a:r>
              <a:rPr lang="cs-CZ" sz="1400" b="1">
                <a:latin typeface="Times New Roman"/>
              </a:rPr>
              <a:t>á</a:t>
            </a:r>
            <a:r>
              <a:rPr lang="cs-CZ" sz="1400" b="1">
                <a:latin typeface="Tahoma" pitchFamily="34" charset="0"/>
              </a:rPr>
              <a:t>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cs-CZ" sz="1400" b="1">
                <a:latin typeface="Tahoma" pitchFamily="34" charset="0"/>
              </a:rPr>
              <a:t>př</a:t>
            </a:r>
            <a:r>
              <a:rPr lang="cs-CZ" sz="1400" b="1">
                <a:latin typeface="Times New Roman"/>
              </a:rPr>
              <a:t>í</a:t>
            </a:r>
            <a:r>
              <a:rPr lang="cs-CZ" sz="1400" b="1">
                <a:latin typeface="Tahoma" pitchFamily="34" charset="0"/>
              </a:rPr>
              <a:t>m</a:t>
            </a:r>
            <a:r>
              <a:rPr lang="cs-CZ" sz="1400" b="1">
                <a:latin typeface="Times New Roman"/>
              </a:rPr>
              <a:t>é</a:t>
            </a:r>
            <a:r>
              <a:rPr lang="cs-CZ" sz="1400" b="1">
                <a:latin typeface="Tahoma" pitchFamily="34" charset="0"/>
              </a:rPr>
              <a:t> mzdy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cs-CZ" sz="1400" b="1">
                <a:latin typeface="Tahoma" pitchFamily="34" charset="0"/>
              </a:rPr>
              <a:t>ostatn</a:t>
            </a:r>
            <a:r>
              <a:rPr lang="cs-CZ" sz="1400" b="1">
                <a:latin typeface="Times New Roman"/>
              </a:rPr>
              <a:t>í</a:t>
            </a:r>
            <a:r>
              <a:rPr lang="cs-CZ" sz="1400" b="1">
                <a:latin typeface="Tahoma" pitchFamily="34" charset="0"/>
              </a:rPr>
              <a:t> př</a:t>
            </a:r>
            <a:r>
              <a:rPr lang="cs-CZ" sz="1400" b="1">
                <a:latin typeface="Times New Roman"/>
              </a:rPr>
              <a:t>í</a:t>
            </a:r>
            <a:r>
              <a:rPr lang="cs-CZ" sz="1400" b="1">
                <a:latin typeface="Tahoma" pitchFamily="34" charset="0"/>
              </a:rPr>
              <a:t>m</a:t>
            </a:r>
            <a:r>
              <a:rPr lang="cs-CZ" sz="1400" b="1">
                <a:latin typeface="Times New Roman"/>
              </a:rPr>
              <a:t>é</a:t>
            </a:r>
            <a:r>
              <a:rPr lang="cs-CZ" sz="1400" b="1">
                <a:latin typeface="Tahoma" pitchFamily="34" charset="0"/>
              </a:rPr>
              <a:t> n</a:t>
            </a:r>
            <a:r>
              <a:rPr lang="cs-CZ" sz="1400" b="1">
                <a:latin typeface="Times New Roman"/>
              </a:rPr>
              <a:t>á</a:t>
            </a:r>
            <a:r>
              <a:rPr lang="cs-CZ" sz="1400" b="1">
                <a:latin typeface="Tahoma" pitchFamily="34" charset="0"/>
              </a:rPr>
              <a:t>klady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cs-CZ" sz="1400" b="1">
                <a:latin typeface="Tahoma" pitchFamily="34" charset="0"/>
              </a:rPr>
              <a:t>výrobn</a:t>
            </a:r>
            <a:r>
              <a:rPr lang="cs-CZ" sz="1400" b="1">
                <a:latin typeface="Times New Roman"/>
              </a:rPr>
              <a:t>í</a:t>
            </a:r>
            <a:r>
              <a:rPr lang="cs-CZ" sz="1400" b="1">
                <a:latin typeface="Tahoma" pitchFamily="34" charset="0"/>
              </a:rPr>
              <a:t> režie</a:t>
            </a:r>
            <a:endParaRPr lang="cs-CZ" sz="1400">
              <a:latin typeface="Tahoma" pitchFamily="34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cs-CZ" sz="1400">
                <a:latin typeface="Tahoma" pitchFamily="34" charset="0"/>
              </a:rPr>
              <a:t> ---------------------------</a:t>
            </a:r>
          </a:p>
          <a:p>
            <a:pPr marL="609600" indent="-609600">
              <a:spcBef>
                <a:spcPct val="20000"/>
              </a:spcBef>
            </a:pPr>
            <a:r>
              <a:rPr lang="cs-CZ" sz="1400">
                <a:latin typeface="Tahoma" pitchFamily="34" charset="0"/>
              </a:rPr>
              <a:t>=   </a:t>
            </a:r>
            <a:r>
              <a:rPr lang="cs-CZ" sz="1400" b="1">
                <a:latin typeface="Tahoma" pitchFamily="34" charset="0"/>
              </a:rPr>
              <a:t>vlastn</a:t>
            </a:r>
            <a:r>
              <a:rPr lang="cs-CZ" sz="1400" b="1">
                <a:latin typeface="Times New Roman"/>
              </a:rPr>
              <a:t>í</a:t>
            </a:r>
            <a:r>
              <a:rPr lang="cs-CZ" sz="1400" b="1">
                <a:latin typeface="Tahoma" pitchFamily="34" charset="0"/>
              </a:rPr>
              <a:t> n</a:t>
            </a:r>
            <a:r>
              <a:rPr lang="cs-CZ" sz="1400" b="1">
                <a:latin typeface="Times New Roman"/>
              </a:rPr>
              <a:t>á</a:t>
            </a:r>
            <a:r>
              <a:rPr lang="cs-CZ" sz="1400" b="1">
                <a:latin typeface="Tahoma" pitchFamily="34" charset="0"/>
              </a:rPr>
              <a:t>klady výroby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správní režie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zásobovací režie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------------------------------</a:t>
            </a:r>
            <a:endParaRPr lang="cs-CZ" sz="14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=  vlastní náklady výkonu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odbytové náklady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------------------------------</a:t>
            </a:r>
            <a:endParaRPr lang="cs-CZ" sz="14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= úplné vlastní náklady výkonu</a:t>
            </a:r>
            <a:endParaRPr lang="cs-CZ" sz="14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zisk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  -------------------------------------</a:t>
            </a:r>
            <a:endParaRPr lang="cs-CZ" sz="14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=</a:t>
            </a: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	výrobní cena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obchodní a odbytové přirážky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  ------------------------------------------</a:t>
            </a:r>
            <a:endParaRPr lang="cs-CZ" sz="14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= prodejní cena bez DPH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DPH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   -------------------------------------------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cs-CZ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   Prodejní cena s DPH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</a:pPr>
            <a:endParaRPr lang="cs-CZ" sz="1400" b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Distribuce - Distribuční politika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rozhodování jakými cestami výrobky prodávat</a:t>
            </a:r>
          </a:p>
          <a:p>
            <a:r>
              <a:rPr lang="cs-CZ"/>
              <a:t>Přímý prodej uživateli</a:t>
            </a:r>
          </a:p>
          <a:p>
            <a:r>
              <a:rPr lang="cs-CZ"/>
              <a:t>Prodej přes velkoobchod (prostředník)</a:t>
            </a:r>
          </a:p>
          <a:p>
            <a:r>
              <a:rPr lang="cs-CZ"/>
              <a:t>Prodej přes prodejce (zprostředkovatel)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Komunikační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Jak bude u jednotlivých produktů kladen důraz na jednotlivé nástroje komunikačního mixu</a:t>
            </a:r>
          </a:p>
          <a:p>
            <a:pPr>
              <a:lnSpc>
                <a:spcPct val="90000"/>
              </a:lnSpc>
            </a:pPr>
            <a:r>
              <a:rPr lang="cs-CZ"/>
              <a:t>Reklama</a:t>
            </a:r>
          </a:p>
          <a:p>
            <a:pPr>
              <a:lnSpc>
                <a:spcPct val="90000"/>
              </a:lnSpc>
            </a:pPr>
            <a:r>
              <a:rPr lang="cs-CZ"/>
              <a:t>Podpora prodeje</a:t>
            </a:r>
          </a:p>
          <a:p>
            <a:pPr>
              <a:lnSpc>
                <a:spcPct val="90000"/>
              </a:lnSpc>
            </a:pPr>
            <a:r>
              <a:rPr lang="cs-CZ"/>
              <a:t>Osobní prodej</a:t>
            </a:r>
          </a:p>
          <a:p>
            <a:pPr>
              <a:lnSpc>
                <a:spcPct val="90000"/>
              </a:lnSpc>
            </a:pPr>
            <a:r>
              <a:rPr lang="cs-CZ"/>
              <a:t>přímý marketing</a:t>
            </a:r>
          </a:p>
          <a:p>
            <a:pPr>
              <a:lnSpc>
                <a:spcPct val="90000"/>
              </a:lnSpc>
            </a:pPr>
            <a:r>
              <a:rPr lang="cs-CZ"/>
              <a:t>Public relations</a:t>
            </a:r>
          </a:p>
          <a:p>
            <a:pPr>
              <a:lnSpc>
                <a:spcPct val="90000"/>
              </a:lnSpc>
            </a:pPr>
            <a:r>
              <a:rPr lang="cs-CZ"/>
              <a:t>e-promotion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642910" y="5357826"/>
            <a:ext cx="77867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-1429586" y="3786190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572266" y="3785397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2642380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4642644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6357156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071538" y="557214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Vstup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70725" y="557214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Růst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2066" y="557214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Zralost 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099815" y="557214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Odchod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23777" y="3929066"/>
            <a:ext cx="3148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Objem prodeje</a:t>
            </a:r>
            <a:endParaRPr lang="cs-CZ" sz="3200" b="1" dirty="0"/>
          </a:p>
        </p:txBody>
      </p:sp>
      <p:sp>
        <p:nvSpPr>
          <p:cNvPr id="19" name="Volný tvar 18"/>
          <p:cNvSpPr/>
          <p:nvPr/>
        </p:nvSpPr>
        <p:spPr>
          <a:xfrm>
            <a:off x="671513" y="1888331"/>
            <a:ext cx="8051006" cy="3540919"/>
          </a:xfrm>
          <a:custGeom>
            <a:avLst/>
            <a:gdLst>
              <a:gd name="connsiteX0" fmla="*/ 0 w 8051006"/>
              <a:gd name="connsiteY0" fmla="*/ 3540919 h 3540919"/>
              <a:gd name="connsiteX1" fmla="*/ 2000250 w 8051006"/>
              <a:gd name="connsiteY1" fmla="*/ 2940844 h 3540919"/>
              <a:gd name="connsiteX2" fmla="*/ 4043362 w 8051006"/>
              <a:gd name="connsiteY2" fmla="*/ 1454944 h 3540919"/>
              <a:gd name="connsiteX3" fmla="*/ 6043612 w 8051006"/>
              <a:gd name="connsiteY3" fmla="*/ 83344 h 3540919"/>
              <a:gd name="connsiteX4" fmla="*/ 7758112 w 8051006"/>
              <a:gd name="connsiteY4" fmla="*/ 954882 h 3540919"/>
              <a:gd name="connsiteX5" fmla="*/ 7800975 w 8051006"/>
              <a:gd name="connsiteY5" fmla="*/ 1069182 h 3540919"/>
              <a:gd name="connsiteX6" fmla="*/ 7858125 w 8051006"/>
              <a:gd name="connsiteY6" fmla="*/ 1154907 h 3540919"/>
              <a:gd name="connsiteX7" fmla="*/ 7915275 w 8051006"/>
              <a:gd name="connsiteY7" fmla="*/ 1069182 h 354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1006" h="3540919">
                <a:moveTo>
                  <a:pt x="0" y="3540919"/>
                </a:moveTo>
                <a:cubicBezTo>
                  <a:pt x="663178" y="3414713"/>
                  <a:pt x="1326356" y="3288507"/>
                  <a:pt x="2000250" y="2940844"/>
                </a:cubicBezTo>
                <a:cubicBezTo>
                  <a:pt x="2674144" y="2593182"/>
                  <a:pt x="3369468" y="1931194"/>
                  <a:pt x="4043362" y="1454944"/>
                </a:cubicBezTo>
                <a:cubicBezTo>
                  <a:pt x="4717256" y="978694"/>
                  <a:pt x="5424487" y="166688"/>
                  <a:pt x="6043612" y="83344"/>
                </a:cubicBezTo>
                <a:cubicBezTo>
                  <a:pt x="6662737" y="0"/>
                  <a:pt x="7465218" y="790576"/>
                  <a:pt x="7758112" y="954882"/>
                </a:cubicBezTo>
                <a:cubicBezTo>
                  <a:pt x="8051006" y="1119188"/>
                  <a:pt x="7784306" y="1035845"/>
                  <a:pt x="7800975" y="1069182"/>
                </a:cubicBezTo>
                <a:cubicBezTo>
                  <a:pt x="7817644" y="1102519"/>
                  <a:pt x="7839075" y="1154907"/>
                  <a:pt x="7858125" y="1154907"/>
                </a:cubicBezTo>
                <a:cubicBezTo>
                  <a:pt x="7877175" y="1154907"/>
                  <a:pt x="7896225" y="1112044"/>
                  <a:pt x="7915275" y="106918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14324" y="1481329"/>
            <a:ext cx="2043098" cy="49480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u="sng" dirty="0" smtClean="0"/>
              <a:t>Vstup</a:t>
            </a:r>
          </a:p>
          <a:p>
            <a:r>
              <a:rPr lang="cs-CZ" sz="1500" dirty="0" smtClean="0"/>
              <a:t>Výrobek je rozhodující </a:t>
            </a:r>
          </a:p>
          <a:p>
            <a:r>
              <a:rPr lang="cs-CZ" sz="1500" dirty="0" smtClean="0"/>
              <a:t>Musí být dostatek kapacit</a:t>
            </a:r>
          </a:p>
          <a:p>
            <a:r>
              <a:rPr lang="cs-CZ" sz="1500" dirty="0" smtClean="0"/>
              <a:t>Krátké výrobní časy a malé dávky</a:t>
            </a:r>
          </a:p>
          <a:p>
            <a:r>
              <a:rPr lang="cs-CZ" sz="1500" dirty="0" smtClean="0"/>
              <a:t>Kvalifikovaná pracovní síla</a:t>
            </a:r>
          </a:p>
          <a:p>
            <a:r>
              <a:rPr lang="cs-CZ" sz="1500" dirty="0" smtClean="0"/>
              <a:t>Vyšší náklady jsou akceptovatelné</a:t>
            </a:r>
          </a:p>
          <a:p>
            <a:r>
              <a:rPr lang="cs-CZ" sz="1500" dirty="0" smtClean="0"/>
              <a:t>Limitovaný počet typů výrobku</a:t>
            </a:r>
          </a:p>
          <a:p>
            <a:r>
              <a:rPr lang="cs-CZ" sz="1500" dirty="0" smtClean="0"/>
              <a:t>Vysoký důraz na kvalitu</a:t>
            </a:r>
          </a:p>
          <a:p>
            <a:r>
              <a:rPr lang="cs-CZ" sz="1500" dirty="0" smtClean="0"/>
              <a:t>Řízení zaměřeno na výrobní proces</a:t>
            </a:r>
          </a:p>
          <a:p>
            <a:r>
              <a:rPr lang="cs-CZ" sz="1500" dirty="0" smtClean="0"/>
              <a:t>Dokonalý servis</a:t>
            </a:r>
            <a:endParaRPr lang="cs-CZ" sz="15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428860" y="1500174"/>
            <a:ext cx="2043098" cy="492922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None/>
              <a:tabLst/>
              <a:defRPr/>
            </a:pPr>
            <a:r>
              <a:rPr kumimoji="0" lang="cs-CZ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Významné jsou dobré předpovědi prodeje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Spolehlivost výrobků a dodávek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Zvyšování konkurenceschopnosti výrobku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Zvětšování kapacit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Řízení výrobního procesu postupně zaměřováno na výrobek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Důraz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zlepšování distribuce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1"/>
          <p:cNvSpPr>
            <a:spLocks noGrp="1"/>
          </p:cNvSpPr>
          <p:nvPr>
            <p:ph sz="half" idx="1"/>
          </p:nvPr>
        </p:nvSpPr>
        <p:spPr>
          <a:xfrm>
            <a:off x="4600604" y="1481329"/>
            <a:ext cx="2043098" cy="4948067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u="sng" dirty="0" smtClean="0"/>
              <a:t>Zralost</a:t>
            </a:r>
          </a:p>
          <a:p>
            <a:r>
              <a:rPr lang="cs-CZ" sz="1400" dirty="0" smtClean="0"/>
              <a:t>Více standardizace</a:t>
            </a:r>
          </a:p>
          <a:p>
            <a:r>
              <a:rPr lang="cs-CZ" sz="1400" dirty="0" smtClean="0"/>
              <a:t>Méně výrobkových změn</a:t>
            </a:r>
          </a:p>
          <a:p>
            <a:r>
              <a:rPr lang="cs-CZ" sz="1400" dirty="0" smtClean="0"/>
              <a:t>Optimalizace kapacit</a:t>
            </a:r>
          </a:p>
          <a:p>
            <a:r>
              <a:rPr lang="cs-CZ" sz="1400" dirty="0" smtClean="0"/>
              <a:t>Vysoká stabilita výrobního procesu</a:t>
            </a:r>
          </a:p>
          <a:p>
            <a:r>
              <a:rPr lang="cs-CZ" sz="1400" dirty="0" smtClean="0"/>
              <a:t>Méně kvalifikovaná pracovní síla</a:t>
            </a:r>
          </a:p>
          <a:p>
            <a:r>
              <a:rPr lang="cs-CZ" sz="1400" dirty="0" smtClean="0"/>
              <a:t>Zvětšování (resp. Optimalizace ) výrobních dávek</a:t>
            </a:r>
          </a:p>
          <a:p>
            <a:r>
              <a:rPr lang="cs-CZ" sz="1400" dirty="0" smtClean="0"/>
              <a:t>Důraz na snižování nákladů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ástupný symbol pro obsah 1"/>
          <p:cNvSpPr>
            <a:spLocks noGrp="1"/>
          </p:cNvSpPr>
          <p:nvPr>
            <p:ph sz="half" idx="1"/>
          </p:nvPr>
        </p:nvSpPr>
        <p:spPr>
          <a:xfrm>
            <a:off x="6743744" y="1481329"/>
            <a:ext cx="2043098" cy="4525963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cs-CZ" u="sng" dirty="0" smtClean="0"/>
              <a:t>Odchod</a:t>
            </a:r>
          </a:p>
          <a:p>
            <a:r>
              <a:rPr lang="cs-CZ" sz="1400" dirty="0" smtClean="0"/>
              <a:t>Velmi malá diferenciace výrobku</a:t>
            </a:r>
          </a:p>
          <a:p>
            <a:r>
              <a:rPr lang="cs-CZ" sz="1400" dirty="0" smtClean="0"/>
              <a:t>Minimalizace nákladů</a:t>
            </a:r>
          </a:p>
          <a:p>
            <a:r>
              <a:rPr lang="cs-CZ" sz="1400" dirty="0" smtClean="0"/>
              <a:t>Nadbytečné kapacity využívány i jinými způsoby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3" name="Zástupný symbol pro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F445-3230-4B86-BED4-44C7EE0B202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801</Words>
  <Application>Microsoft Macintosh PowerPoint</Application>
  <PresentationFormat>On-screen Show (4:3)</PresentationFormat>
  <Paragraphs>176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Lucida Grande</vt:lpstr>
      <vt:lpstr>Tahoma</vt:lpstr>
      <vt:lpstr>Wingdings 3</vt:lpstr>
      <vt:lpstr>Arial</vt:lpstr>
      <vt:lpstr>Calibri</vt:lpstr>
      <vt:lpstr>Times New Roman</vt:lpstr>
      <vt:lpstr>Wingdings</vt:lpstr>
      <vt:lpstr>Motiv sady Office</vt:lpstr>
      <vt:lpstr>PRODEJ</vt:lpstr>
      <vt:lpstr>Produkt - Produktová politika</vt:lpstr>
      <vt:lpstr>Prodejní kanály</vt:lpstr>
      <vt:lpstr>Cena - Cenová politika</vt:lpstr>
      <vt:lpstr>Kalkulační metoda</vt:lpstr>
      <vt:lpstr>Distribuce - Distribuční politika</vt:lpstr>
      <vt:lpstr>Komunikační politika</vt:lpstr>
      <vt:lpstr>Fáze životního cyklu výrobku</vt:lpstr>
      <vt:lpstr>Fáze životního cyklu výrobku</vt:lpstr>
      <vt:lpstr>Jak si zvýšit zisk?</vt:lpstr>
      <vt:lpstr>1. Získat více nových klientů</vt:lpstr>
      <vt:lpstr>2. Prodávání většího množství produktů</vt:lpstr>
      <vt:lpstr>UPSELLING</vt:lpstr>
      <vt:lpstr>CROSS - SELLING</vt:lpstr>
      <vt:lpstr>DOWNSELLING</vt:lpstr>
      <vt:lpstr>3. Prodávání za více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PRODEJ</dc:title>
  <dc:creator>Vladimír Hřebíček</dc:creator>
  <cp:lastModifiedBy>Vladimír Hřebíček</cp:lastModifiedBy>
  <cp:revision>14</cp:revision>
  <dcterms:created xsi:type="dcterms:W3CDTF">2013-03-12T18:03:11Z</dcterms:created>
  <dcterms:modified xsi:type="dcterms:W3CDTF">2016-04-19T13:20:22Z</dcterms:modified>
</cp:coreProperties>
</file>