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45"/>
  </p:notesMasterIdLst>
  <p:handoutMasterIdLst>
    <p:handoutMasterId r:id="rId46"/>
  </p:handoutMasterIdLst>
  <p:sldIdLst>
    <p:sldId id="259" r:id="rId2"/>
    <p:sldId id="322" r:id="rId3"/>
    <p:sldId id="263" r:id="rId4"/>
    <p:sldId id="264" r:id="rId5"/>
    <p:sldId id="265" r:id="rId6"/>
    <p:sldId id="266" r:id="rId7"/>
    <p:sldId id="261" r:id="rId8"/>
    <p:sldId id="258" r:id="rId9"/>
    <p:sldId id="268" r:id="rId10"/>
    <p:sldId id="272" r:id="rId11"/>
    <p:sldId id="270" r:id="rId12"/>
    <p:sldId id="271" r:id="rId13"/>
    <p:sldId id="273" r:id="rId14"/>
    <p:sldId id="289" r:id="rId15"/>
    <p:sldId id="274" r:id="rId16"/>
    <p:sldId id="275" r:id="rId17"/>
    <p:sldId id="276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303" r:id="rId27"/>
    <p:sldId id="304" r:id="rId28"/>
    <p:sldId id="302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5" r:id="rId39"/>
    <p:sldId id="316" r:id="rId40"/>
    <p:sldId id="317" r:id="rId41"/>
    <p:sldId id="318" r:id="rId42"/>
    <p:sldId id="319" r:id="rId43"/>
    <p:sldId id="321" r:id="rId4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80" autoAdjust="0"/>
  </p:normalViewPr>
  <p:slideViewPr>
    <p:cSldViewPr>
      <p:cViewPr>
        <p:scale>
          <a:sx n="67" d="100"/>
          <a:sy n="67" d="100"/>
        </p:scale>
        <p:origin x="2824" y="1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FAD9ADF-CC7C-4001-9CED-1A3D2C7BAAE5}" type="datetimeFigureOut">
              <a:rPr lang="cs-CZ" smtClean="0"/>
              <a:pPr/>
              <a:t>14.04.16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cs-CZ" smtClean="0"/>
              <a:t>eurorail consulting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335063-B299-4C1B-975A-227B161916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44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842907C-D0AA-4C58-9F94-58B40AD65B29}" type="datetimeFigureOut">
              <a:rPr lang="en-US" smtClean="0"/>
              <a:pPr/>
              <a:t>4/14/16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541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73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12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09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58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27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AE800-4B29-4750-B694-B6B8E87A3BBB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7216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52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96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967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36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27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A8FC37-15F3-AB4F-8BB9-2D5AFE731714}" type="slidenum">
              <a:rPr lang="cs-CZ" altLang="en-US"/>
              <a:pPr eaLnBrk="1" hangingPunct="1"/>
              <a:t>2</a:t>
            </a:fld>
            <a:endParaRPr lang="cs-CZ" alt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594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36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58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626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341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919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092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951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509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24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8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50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211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30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372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189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28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39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509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2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587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969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698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11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20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04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0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72431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72431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9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9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Manažerská ekonomika Výroba 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jsou: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Výrobní </a:t>
            </a:r>
            <a:r>
              <a:rPr lang="cs-CZ" sz="2400" b="1" dirty="0"/>
              <a:t>program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účast na rozhodování o zásadních směrech rozvoje výrobního programu, spolurozhodování o zakázkách velkého objemu,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Kapacity a zařízení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zásadní směry rozvoje a racionalizace, rekonstrukce, objem a dislokace zdrojů (investic),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Plánování a řízení výroby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a metody plánování a řízení výroby, koncepce využití informačních technologií v řízení výroby,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Řízení jakosti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řízení jakosti výroby (například rozhodnutí o </a:t>
            </a:r>
            <a:r>
              <a:rPr lang="cs-CZ" sz="2400" dirty="0" smtClean="0"/>
              <a:t>certifikaci dle </a:t>
            </a:r>
            <a:r>
              <a:rPr lang="cs-CZ" sz="2400" dirty="0"/>
              <a:t>ISO</a:t>
            </a:r>
            <a:r>
              <a:rPr lang="cs-CZ" sz="2400" dirty="0" smtClean="0"/>
              <a:t>), dlouhodobé </a:t>
            </a:r>
            <a:r>
              <a:rPr lang="cs-CZ" sz="2400" dirty="0"/>
              <a:t>trendy vývoje a opatření v oblasti jakosti výroby</a:t>
            </a:r>
            <a:r>
              <a:rPr lang="cs-CZ" sz="2400" dirty="0" smtClean="0"/>
              <a:t>,</a:t>
            </a: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</a:t>
            </a:r>
            <a:r>
              <a:rPr lang="cs-CZ" sz="2400" u="sng" dirty="0" smtClean="0"/>
              <a:t>jsou </a:t>
            </a:r>
            <a:r>
              <a:rPr lang="cs-CZ" sz="1600" u="sng" dirty="0" smtClean="0"/>
              <a:t>(2)</a:t>
            </a:r>
            <a:r>
              <a:rPr lang="cs-CZ" sz="2400" u="sng" dirty="0" smtClean="0"/>
              <a:t>:</a:t>
            </a:r>
            <a:endParaRPr lang="cs-CZ" sz="2400" u="sng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rm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Řízení </a:t>
            </a:r>
            <a:r>
              <a:rPr lang="cs-CZ" sz="2400" b="1" dirty="0"/>
              <a:t>zásob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způsob zajišťování, rozhodování o klíčových dodavatelích, objem a dislokace, racionalizace,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Pracovní síla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zvyšování kvalifikace, motivace, mzdová politika, vztahy s odbory,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Organizace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organizační struktura, centralizace a decentralizace řízení, typ organizace výroby, role, pravomoci, odpovědnosti,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Integrace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systém vnitřního ekonomického řízení, vztahy se zákazníky, dodavateli atd.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800" u="sng" dirty="0" smtClean="0"/>
              <a:t>By měla splňovat zejména následující požadavky:</a:t>
            </a:r>
          </a:p>
          <a:p>
            <a:r>
              <a:rPr lang="cs-CZ" dirty="0" smtClean="0"/>
              <a:t>Jasně vyjadřovat návaznosti na nadřazenou obchodní strategii i na související funkční strategie, cíle řízení výroby, jejich priority a kritéria hodnocení</a:t>
            </a:r>
          </a:p>
          <a:p>
            <a:r>
              <a:rPr lang="cs-CZ" dirty="0" smtClean="0"/>
              <a:t>Dávat záruku, že budou k dispozici potřebné výrobní kapacity nebo, že bude zamýšlená výroba slučitelná s existující výrobní základnou</a:t>
            </a:r>
          </a:p>
          <a:p>
            <a:r>
              <a:rPr lang="cs-CZ" dirty="0" smtClean="0"/>
              <a:t>Vytyčovat investiční politiku a technický rozvoj v oblasti výrobní základny,</a:t>
            </a:r>
          </a:p>
          <a:p>
            <a:r>
              <a:rPr lang="cs-CZ" dirty="0" smtClean="0"/>
              <a:t>Vytyčovat koncepci řízení výroby a principy plánování výroby (např. JIT, MRP II apod.)</a:t>
            </a:r>
          </a:p>
          <a:p>
            <a:r>
              <a:rPr lang="cs-CZ" dirty="0" smtClean="0"/>
              <a:t>Vytyčovat přístup k řízení objemu výroby v návaznosti na řízení fixních a variabilních nákladů.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strategie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300" u="sng" dirty="0" smtClean="0"/>
              <a:t>By měla dále splňovat následující požadavky:</a:t>
            </a:r>
          </a:p>
          <a:p>
            <a:r>
              <a:rPr lang="cs-CZ" dirty="0" smtClean="0"/>
              <a:t>Vytyčovat opatření na zajištění průběžných dob a dob odezvy podle potřeb zákazníků,</a:t>
            </a:r>
          </a:p>
          <a:p>
            <a:r>
              <a:rPr lang="cs-CZ" dirty="0" smtClean="0"/>
              <a:t>Vytyčovat přístup k časovému uspořádání výrobního procesu a řízení zásob,</a:t>
            </a:r>
          </a:p>
          <a:p>
            <a:r>
              <a:rPr lang="cs-CZ" dirty="0" smtClean="0"/>
              <a:t>Vytyčovat stabilizační faktory a přístup k eliminaci rizik</a:t>
            </a:r>
          </a:p>
          <a:p>
            <a:r>
              <a:rPr lang="cs-CZ" dirty="0" smtClean="0"/>
              <a:t>Vytyčovat přístup k řízení kvality v oblasti výroby,</a:t>
            </a:r>
          </a:p>
          <a:p>
            <a:r>
              <a:rPr lang="cs-CZ" dirty="0" smtClean="0"/>
              <a:t>Vytyčovat přístup k zajišťování pracovní síly, motivaci pracovníků ve výrobě, …</a:t>
            </a:r>
          </a:p>
          <a:p>
            <a:r>
              <a:rPr lang="cs-CZ" dirty="0" smtClean="0"/>
              <a:t>Vytyčovat principy organizace výroby,</a:t>
            </a:r>
          </a:p>
          <a:p>
            <a:r>
              <a:rPr lang="cs-CZ" dirty="0" smtClean="0"/>
              <a:t>Vytyčovat principy ekonomického řízení výroby,</a:t>
            </a:r>
          </a:p>
          <a:p>
            <a:r>
              <a:rPr lang="cs-CZ" dirty="0" smtClean="0"/>
              <a:t>Identifikovat problematické oblasti a určovat specifické úkoly na zlepšení stávajícího stavu.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strategie</a:t>
            </a:r>
            <a:r>
              <a:rPr lang="cs-CZ" sz="1600" dirty="0" smtClean="0"/>
              <a:t>(2)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23850" y="765175"/>
            <a:ext cx="8639175" cy="4176713"/>
            <a:chOff x="204" y="482"/>
            <a:chExt cx="5442" cy="2631"/>
          </a:xfrm>
        </p:grpSpPr>
        <p:sp>
          <p:nvSpPr>
            <p:cNvPr id="6147" name="Text Box 4"/>
            <p:cNvSpPr txBox="1">
              <a:spLocks noChangeArrowheads="1"/>
            </p:cNvSpPr>
            <p:nvPr/>
          </p:nvSpPr>
          <p:spPr bwMode="auto">
            <a:xfrm>
              <a:off x="204" y="1253"/>
              <a:ext cx="1361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production hromadná výroba</a:t>
              </a:r>
            </a:p>
          </p:txBody>
        </p:sp>
        <p:sp>
          <p:nvSpPr>
            <p:cNvPr id="6148" name="Text Box 6"/>
            <p:cNvSpPr txBox="1">
              <a:spLocks noChangeArrowheads="1"/>
            </p:cNvSpPr>
            <p:nvPr/>
          </p:nvSpPr>
          <p:spPr bwMode="auto">
            <a:xfrm>
              <a:off x="204" y="2024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custom made výroba na zakázku</a:t>
              </a:r>
            </a:p>
          </p:txBody>
        </p:sp>
        <p:sp>
          <p:nvSpPr>
            <p:cNvPr id="6149" name="Text Box 7"/>
            <p:cNvSpPr txBox="1">
              <a:spLocks noChangeArrowheads="1"/>
            </p:cNvSpPr>
            <p:nvPr/>
          </p:nvSpPr>
          <p:spPr bwMode="auto">
            <a:xfrm>
              <a:off x="1655" y="482"/>
              <a:ext cx="222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dirty="0"/>
                <a:t>slabé přizpůsobení </a:t>
              </a:r>
              <a:r>
                <a:rPr lang="cs-CZ" sz="1600" dirty="0" smtClean="0"/>
                <a:t>zákazníkovi</a:t>
              </a:r>
              <a:endParaRPr lang="cs-CZ" sz="1600" dirty="0"/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1882" y="1162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nízké náklady</a:t>
              </a:r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1882" y="2160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silné přizpůsobení zákazníkovy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1610" y="2886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vysoké náklady</a:t>
              </a:r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3560" y="1706"/>
              <a:ext cx="2086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customization  hromadná výroba na zakázku</a:t>
              </a:r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V="1">
              <a:off x="1565" y="1298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V="1">
              <a:off x="1565" y="709"/>
              <a:ext cx="9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>
              <a:off x="1565" y="2205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>
              <a:off x="1565" y="2205"/>
              <a:ext cx="45" cy="6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3243" y="1933"/>
              <a:ext cx="317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>
              <a:off x="3152" y="1253"/>
              <a:ext cx="408" cy="5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6160" name="Picture 18" descr="car250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8" y="2160"/>
              <a:ext cx="1571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19" descr="car0005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23" y="754"/>
              <a:ext cx="1452" cy="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stock</a:t>
            </a:r>
            <a:r>
              <a:rPr lang="cs-CZ" b="1" dirty="0" smtClean="0"/>
              <a:t> </a:t>
            </a:r>
            <a:r>
              <a:rPr lang="cs-CZ" sz="2000" dirty="0" smtClean="0"/>
              <a:t>(výroba na sklad)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organizována tak, že hotové výrobky jsou dodávané do skladů, z nichž jsou distribuovány zákazníkům.</a:t>
            </a:r>
          </a:p>
          <a:p>
            <a:endParaRPr lang="cs-CZ" b="1" dirty="0" smtClean="0"/>
          </a:p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b="1" dirty="0" smtClean="0"/>
              <a:t> </a:t>
            </a:r>
            <a:r>
              <a:rPr lang="cs-CZ" sz="2000" dirty="0" smtClean="0"/>
              <a:t>(výroba na objednávku, zakázková výroba)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uskutečňována podle individuálních objednávek zákazníků.</a:t>
            </a:r>
          </a:p>
          <a:p>
            <a:endParaRPr lang="cs-CZ" b="1" dirty="0" smtClean="0"/>
          </a:p>
          <a:p>
            <a:r>
              <a:rPr lang="cs-CZ" b="1" dirty="0" err="1" smtClean="0"/>
              <a:t>Assemble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dirty="0" smtClean="0"/>
              <a:t> </a:t>
            </a:r>
            <a:r>
              <a:rPr lang="cs-CZ" sz="2000" dirty="0" smtClean="0"/>
              <a:t>(montáž na objednávku)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produktů zohledňující individuální požadavky zákazníků. Používají se však standardní díly.</a:t>
            </a:r>
            <a:endParaRPr lang="cs-CZ" sz="2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Výrobní strategie musí rovněž formulovat zásady a principy organizace výroby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79388" y="188913"/>
            <a:ext cx="8891105" cy="6251327"/>
            <a:chOff x="158" y="346"/>
            <a:chExt cx="5443" cy="3723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2426" y="1888"/>
              <a:ext cx="907" cy="45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800"/>
                <a:t>VÝROBA</a:t>
              </a: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3560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560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3560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694" y="288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4694" y="1933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694" y="111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338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338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338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8" y="306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58" y="2341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58" y="143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158" y="34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245" y="1933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245" y="1026"/>
              <a:ext cx="181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 flipV="1">
              <a:off x="2245" y="2205"/>
              <a:ext cx="1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V="1">
              <a:off x="3334" y="1026"/>
              <a:ext cx="226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 flipV="1">
              <a:off x="3334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3334" y="2251"/>
              <a:ext cx="1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3334" y="2296"/>
              <a:ext cx="226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4468" y="616"/>
              <a:ext cx="82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 flipV="1">
              <a:off x="4468" y="1344"/>
              <a:ext cx="226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4468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4468" y="2840"/>
              <a:ext cx="22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1066" y="482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flipV="1">
              <a:off x="1066" y="1071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1066" y="1706"/>
              <a:ext cx="272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1066" y="2568"/>
              <a:ext cx="27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V="1">
              <a:off x="1066" y="2931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295" y="3631"/>
              <a:ext cx="81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4728" y="3547"/>
              <a:ext cx="81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9" name="Text Box 39"/>
            <p:cNvSpPr txBox="1">
              <a:spLocks noChangeArrowheads="1"/>
            </p:cNvSpPr>
            <p:nvPr/>
          </p:nvSpPr>
          <p:spPr bwMode="auto">
            <a:xfrm>
              <a:off x="1565" y="3631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3678" y="3552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748" y="3850"/>
              <a:ext cx="998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Dodavatelé</a:t>
              </a: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4022" y="3807"/>
              <a:ext cx="880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Odběratelé</a:t>
              </a:r>
            </a:p>
          </p:txBody>
        </p:sp>
      </p:grpSp>
      <p:sp>
        <p:nvSpPr>
          <p:cNvPr id="39" name="TextovéPole 38"/>
          <p:cNvSpPr txBox="1"/>
          <p:nvPr/>
        </p:nvSpPr>
        <p:spPr>
          <a:xfrm>
            <a:off x="2143108" y="214290"/>
            <a:ext cx="5759910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Síť dodavatelů a odběratelů podniku </a:t>
            </a:r>
            <a:endParaRPr lang="cs-CZ" sz="2400" dirty="0"/>
          </a:p>
        </p:txBody>
      </p:sp>
      <p:sp>
        <p:nvSpPr>
          <p:cNvPr id="42" name="Zástupný symbol pro číslo snímku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b="1"/>
              <a:t>Kritéria rozhodování</a:t>
            </a:r>
          </a:p>
          <a:p>
            <a:pPr algn="ctr"/>
            <a:r>
              <a:rPr lang="cs-CZ" sz="1800" b="1"/>
              <a:t>o networkingu</a:t>
            </a:r>
          </a:p>
          <a:p>
            <a:pPr algn="ctr"/>
            <a:r>
              <a:rPr lang="cs-CZ" sz="1800" b="1"/>
              <a:t>a vertikální integraci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627313" y="908050"/>
            <a:ext cx="381635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vnější faktory</a:t>
            </a:r>
          </a:p>
          <a:p>
            <a:pPr algn="ctr"/>
            <a:r>
              <a:rPr lang="cs-CZ" sz="1800"/>
              <a:t>(politické, ekologické,</a:t>
            </a:r>
          </a:p>
          <a:p>
            <a:pPr algn="ctr"/>
            <a:r>
              <a:rPr lang="cs-CZ" sz="1800"/>
              <a:t>strategické aliance atd.)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468313" y="2420938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know - how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042988" y="39338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rychlost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62731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kvalita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14826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pružnost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588125" y="3933825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náklady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804025" y="2420938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spolehlivost</a:t>
            </a:r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Dodávky</a:t>
            </a:r>
          </a:p>
          <a:p>
            <a:pPr algn="ctr"/>
            <a:r>
              <a:rPr lang="cs-CZ" sz="1800"/>
              <a:t>surovin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24300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Montáž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2407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Výroba</a:t>
            </a:r>
          </a:p>
          <a:p>
            <a:pPr algn="ctr"/>
            <a:r>
              <a:rPr lang="cs-CZ" sz="1800"/>
              <a:t>komponent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245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Velko-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596188" y="1268413"/>
            <a:ext cx="1296987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Malo-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547813" y="17732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19475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219700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7019925" y="17732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924300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50825" y="3933825"/>
            <a:ext cx="864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619250" y="50847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492500" y="63087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851275" y="26368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Úzký záběr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779838" y="35004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Široký záběr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763713" y="46529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Zpětná vertikální integrace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419475" y="58769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Dopředná vertikální integrace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48038" y="333375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Vertikální integrace</a:t>
            </a: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58204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Etická,</a:t>
            </a:r>
          </a:p>
          <a:p>
            <a:r>
              <a:rPr lang="cs-CZ" dirty="0" smtClean="0"/>
              <a:t>Ekologická,</a:t>
            </a:r>
          </a:p>
          <a:p>
            <a:r>
              <a:rPr lang="cs-CZ" dirty="0" smtClean="0"/>
              <a:t>Hygienická,</a:t>
            </a:r>
          </a:p>
          <a:p>
            <a:r>
              <a:rPr lang="cs-CZ" dirty="0" smtClean="0"/>
              <a:t>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Může jít o rozhodování o:</a:t>
            </a:r>
          </a:p>
          <a:p>
            <a:pPr lvl="1"/>
            <a:r>
              <a:rPr lang="cs-CZ" dirty="0" smtClean="0"/>
              <a:t>Výrobku,</a:t>
            </a:r>
          </a:p>
          <a:p>
            <a:pPr lvl="1"/>
            <a:r>
              <a:rPr lang="cs-CZ" dirty="0" smtClean="0"/>
              <a:t>Rozmístění výroby,</a:t>
            </a:r>
          </a:p>
          <a:p>
            <a:pPr lvl="1"/>
            <a:r>
              <a:rPr lang="cs-CZ" dirty="0" smtClean="0"/>
              <a:t>Uspořádání pracovišť,</a:t>
            </a:r>
          </a:p>
          <a:p>
            <a:pPr lvl="1"/>
            <a:r>
              <a:rPr lang="cs-CZ" dirty="0" smtClean="0"/>
              <a:t>Vlivu na okolí výrobních provozů,</a:t>
            </a:r>
          </a:p>
          <a:p>
            <a:pPr lvl="1"/>
            <a:r>
              <a:rPr lang="cs-CZ" dirty="0" smtClean="0"/>
              <a:t>Organizaci a plánování výroby.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Výrobní strategie by měla respektovat hlediska: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800"/>
              <a:t>Výrobní činnost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329"/>
            <a:ext cx="8229600" cy="4827991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cs-CZ" altLang="en-US" sz="2100" dirty="0"/>
              <a:t>Výrobní činnost = přímá přeměna výrobních faktorů (vstupů) na výrobky nebo služby (výstupy).</a:t>
            </a:r>
          </a:p>
          <a:p>
            <a:pPr marL="457200" indent="-457200" eaLnBrk="1" hangingPunct="1"/>
            <a:endParaRPr lang="cs-CZ" altLang="en-US" sz="2100" dirty="0" smtClean="0"/>
          </a:p>
          <a:p>
            <a:pPr marL="457200" indent="-457200" eaLnBrk="1" hangingPunct="1"/>
            <a:r>
              <a:rPr lang="cs-CZ" altLang="en-US" sz="2100" dirty="0" smtClean="0"/>
              <a:t>nutné </a:t>
            </a:r>
            <a:r>
              <a:rPr lang="cs-CZ" altLang="en-US" sz="2100" dirty="0"/>
              <a:t>řádně připravit a naplánovat (stanovení výrobní dávky, lhůtového plánu a plánu výrobních kapacit, šíře sortimentu…). </a:t>
            </a:r>
          </a:p>
          <a:p>
            <a:pPr marL="457200" indent="-457200" eaLnBrk="1" hangingPunct="1">
              <a:buFont typeface="Wingdings" charset="2"/>
              <a:buNone/>
            </a:pPr>
            <a:r>
              <a:rPr lang="cs-CZ" altLang="en-US" sz="2100" dirty="0"/>
              <a:t>Typologie výrobního procesu</a:t>
            </a:r>
          </a:p>
          <a:p>
            <a:pPr marL="457200" indent="-457200" eaLnBrk="1" hangingPunct="1"/>
            <a:r>
              <a:rPr lang="cs-CZ" altLang="en-US" sz="2100" dirty="0"/>
              <a:t>Ve výrobním podniku členíme výrobu na hlavní, vedlejší (polotovary, náhradní díly) a doplňkovou (využití odpadů a volné kapacity)</a:t>
            </a:r>
          </a:p>
          <a:p>
            <a:pPr marL="457200" indent="-457200" eaLnBrk="1" hangingPunct="1"/>
            <a:r>
              <a:rPr lang="cs-CZ" altLang="en-US" sz="2100" dirty="0"/>
              <a:t>Podle způsobu organizace výroby: proudová, dílenská</a:t>
            </a:r>
          </a:p>
          <a:p>
            <a:pPr marL="457200" indent="-457200" eaLnBrk="1" hangingPunct="1"/>
            <a:r>
              <a:rPr lang="cs-CZ" altLang="en-US" sz="2100" dirty="0"/>
              <a:t>Podle počtu vyráběných kusů: Výroba kusová (zakázková), druhová, sériová, výroba v šaržích a hromadná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32138" y="188913"/>
            <a:ext cx="2808287" cy="1081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Základní cíle pro oblast</a:t>
            </a:r>
          </a:p>
          <a:p>
            <a:pPr algn="ctr"/>
            <a:r>
              <a:rPr lang="cs-CZ" sz="1800"/>
              <a:t>výroby a návaznosti</a:t>
            </a:r>
          </a:p>
          <a:p>
            <a:pPr algn="ctr"/>
            <a:r>
              <a:rPr lang="cs-CZ" sz="1800"/>
              <a:t>na nadřazenou strategii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/>
              <a:t>STRATEGIE</a:t>
            </a:r>
          </a:p>
          <a:p>
            <a:pPr algn="ctr"/>
            <a:r>
              <a:rPr lang="cs-CZ" sz="2400" b="1"/>
              <a:t>ŘÍZENÍ VÝROBY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27088" y="1268413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Stabilizační</a:t>
            </a:r>
          </a:p>
          <a:p>
            <a:pPr algn="ctr"/>
            <a:r>
              <a:rPr lang="cs-CZ" sz="1800"/>
              <a:t>opatření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9388" y="25654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Lidské zdroje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79388" y="42926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Organizace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900113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Jakost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300788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Přístup k řízení</a:t>
            </a:r>
          </a:p>
          <a:p>
            <a:pPr algn="ctr"/>
            <a:r>
              <a:rPr lang="cs-CZ" sz="1800"/>
              <a:t>zásob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143636" y="1268413"/>
            <a:ext cx="217327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dirty="0"/>
              <a:t>Přístup k </a:t>
            </a:r>
            <a:r>
              <a:rPr lang="cs-CZ" sz="1800" dirty="0" err="1"/>
              <a:t>uspokojo</a:t>
            </a:r>
            <a:r>
              <a:rPr lang="cs-CZ" sz="1800" dirty="0"/>
              <a:t>-</a:t>
            </a:r>
          </a:p>
          <a:p>
            <a:pPr algn="ctr"/>
            <a:r>
              <a:rPr lang="cs-CZ" sz="1800" dirty="0"/>
              <a:t>vání poptávky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019925" y="25654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Uspořádání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019925" y="42926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Plánování a řízení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563938" y="594995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Zabezpečování </a:t>
            </a:r>
          </a:p>
          <a:p>
            <a:pPr algn="ctr"/>
            <a:r>
              <a:rPr lang="cs-CZ" sz="1800"/>
              <a:t>výrobních faktorů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1835150" y="4149725"/>
            <a:ext cx="27368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572000" y="414972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4602163" y="4144963"/>
            <a:ext cx="2708275" cy="1446212"/>
          </a:xfrm>
          <a:custGeom>
            <a:avLst/>
            <a:gdLst/>
            <a:ahLst/>
            <a:cxnLst>
              <a:cxn ang="0">
                <a:pos x="1706" y="911"/>
              </a:cxn>
              <a:cxn ang="0">
                <a:pos x="0" y="0"/>
              </a:cxn>
            </a:cxnLst>
            <a:rect l="0" t="0" r="r" b="b"/>
            <a:pathLst>
              <a:path w="1706" h="911">
                <a:moveTo>
                  <a:pt x="1706" y="911"/>
                </a:moveTo>
                <a:lnTo>
                  <a:pt x="0" y="0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2124075" y="3429000"/>
            <a:ext cx="10080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24075" y="2924175"/>
            <a:ext cx="10080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5940425" y="2924175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 flipV="1">
            <a:off x="5940425" y="3429000"/>
            <a:ext cx="10795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572000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692275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H="1">
            <a:off x="4572000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642910" y="5357826"/>
            <a:ext cx="77867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-1429586" y="3786190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572266" y="3785397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2642380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4642644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6357156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071538" y="557214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Vstup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70725" y="557214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Růst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2066" y="557214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Zralost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99815" y="557214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Odchod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3777" y="3929066"/>
            <a:ext cx="314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Objem prodeje</a:t>
            </a:r>
            <a:endParaRPr lang="cs-CZ" sz="3200" b="1" dirty="0"/>
          </a:p>
        </p:txBody>
      </p:sp>
      <p:sp>
        <p:nvSpPr>
          <p:cNvPr id="19" name="Volný tvar 18"/>
          <p:cNvSpPr/>
          <p:nvPr/>
        </p:nvSpPr>
        <p:spPr>
          <a:xfrm>
            <a:off x="671513" y="1888331"/>
            <a:ext cx="8051006" cy="3540919"/>
          </a:xfrm>
          <a:custGeom>
            <a:avLst/>
            <a:gdLst>
              <a:gd name="connsiteX0" fmla="*/ 0 w 8051006"/>
              <a:gd name="connsiteY0" fmla="*/ 3540919 h 3540919"/>
              <a:gd name="connsiteX1" fmla="*/ 2000250 w 8051006"/>
              <a:gd name="connsiteY1" fmla="*/ 2940844 h 3540919"/>
              <a:gd name="connsiteX2" fmla="*/ 4043362 w 8051006"/>
              <a:gd name="connsiteY2" fmla="*/ 1454944 h 3540919"/>
              <a:gd name="connsiteX3" fmla="*/ 6043612 w 8051006"/>
              <a:gd name="connsiteY3" fmla="*/ 83344 h 3540919"/>
              <a:gd name="connsiteX4" fmla="*/ 7758112 w 8051006"/>
              <a:gd name="connsiteY4" fmla="*/ 954882 h 3540919"/>
              <a:gd name="connsiteX5" fmla="*/ 7800975 w 8051006"/>
              <a:gd name="connsiteY5" fmla="*/ 1069182 h 3540919"/>
              <a:gd name="connsiteX6" fmla="*/ 7858125 w 8051006"/>
              <a:gd name="connsiteY6" fmla="*/ 1154907 h 3540919"/>
              <a:gd name="connsiteX7" fmla="*/ 7915275 w 8051006"/>
              <a:gd name="connsiteY7" fmla="*/ 1069182 h 354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1006" h="3540919">
                <a:moveTo>
                  <a:pt x="0" y="3540919"/>
                </a:moveTo>
                <a:cubicBezTo>
                  <a:pt x="663178" y="3414713"/>
                  <a:pt x="1326356" y="3288507"/>
                  <a:pt x="2000250" y="2940844"/>
                </a:cubicBezTo>
                <a:cubicBezTo>
                  <a:pt x="2674144" y="2593182"/>
                  <a:pt x="3369468" y="1931194"/>
                  <a:pt x="4043362" y="1454944"/>
                </a:cubicBezTo>
                <a:cubicBezTo>
                  <a:pt x="4717256" y="978694"/>
                  <a:pt x="5424487" y="166688"/>
                  <a:pt x="6043612" y="83344"/>
                </a:cubicBezTo>
                <a:cubicBezTo>
                  <a:pt x="6662737" y="0"/>
                  <a:pt x="7465218" y="790576"/>
                  <a:pt x="7758112" y="954882"/>
                </a:cubicBezTo>
                <a:cubicBezTo>
                  <a:pt x="8051006" y="1119188"/>
                  <a:pt x="7784306" y="1035845"/>
                  <a:pt x="7800975" y="1069182"/>
                </a:cubicBezTo>
                <a:cubicBezTo>
                  <a:pt x="7817644" y="1102519"/>
                  <a:pt x="7839075" y="1154907"/>
                  <a:pt x="7858125" y="1154907"/>
                </a:cubicBezTo>
                <a:cubicBezTo>
                  <a:pt x="7877175" y="1154907"/>
                  <a:pt x="7896225" y="1112044"/>
                  <a:pt x="7915275" y="106918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14324" y="1481329"/>
            <a:ext cx="2043098" cy="4948067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u="sng" dirty="0" smtClean="0"/>
              <a:t>Vstup</a:t>
            </a:r>
          </a:p>
          <a:p>
            <a:r>
              <a:rPr lang="cs-CZ" sz="1500" dirty="0" smtClean="0"/>
              <a:t>Výrobek je rozhodující </a:t>
            </a:r>
          </a:p>
          <a:p>
            <a:r>
              <a:rPr lang="cs-CZ" sz="1500" dirty="0" smtClean="0"/>
              <a:t>Musí být dostatek kapacit</a:t>
            </a:r>
          </a:p>
          <a:p>
            <a:r>
              <a:rPr lang="cs-CZ" sz="1500" dirty="0" smtClean="0"/>
              <a:t>Krátké výrobní časy a malé dávky</a:t>
            </a:r>
          </a:p>
          <a:p>
            <a:r>
              <a:rPr lang="cs-CZ" sz="1500" dirty="0" smtClean="0"/>
              <a:t>Kvalifikovaná pracovní síla</a:t>
            </a:r>
          </a:p>
          <a:p>
            <a:r>
              <a:rPr lang="cs-CZ" sz="1500" dirty="0" smtClean="0"/>
              <a:t>Vyšší náklady jsou akceptovatelné</a:t>
            </a:r>
          </a:p>
          <a:p>
            <a:r>
              <a:rPr lang="cs-CZ" sz="1500" dirty="0" smtClean="0"/>
              <a:t>Limitovaný počet typů výrobku</a:t>
            </a:r>
          </a:p>
          <a:p>
            <a:r>
              <a:rPr lang="cs-CZ" sz="1500" dirty="0" smtClean="0"/>
              <a:t>Vysoký důraz na kvalitu</a:t>
            </a:r>
          </a:p>
          <a:p>
            <a:r>
              <a:rPr lang="cs-CZ" sz="1500" dirty="0" smtClean="0"/>
              <a:t>Řízení zaměřeno na výrobní proces</a:t>
            </a:r>
          </a:p>
          <a:p>
            <a:r>
              <a:rPr lang="cs-CZ" sz="1500" dirty="0" smtClean="0"/>
              <a:t>Dokonalý servis</a:t>
            </a:r>
            <a:endParaRPr lang="cs-CZ" sz="15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428860" y="1500174"/>
            <a:ext cx="2043098" cy="492922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Významné jsou dobré předpovědi prodeje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Spolehlivost výrobků a dodávek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Zvyšování konkurenceschopnosti výrobku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Zvětšování kapacit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Řízení výrobního procesu postupně zaměřováno na výrobek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Důraz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zlepšování distribuce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1"/>
          <p:cNvSpPr>
            <a:spLocks noGrp="1"/>
          </p:cNvSpPr>
          <p:nvPr>
            <p:ph sz="half" idx="1"/>
          </p:nvPr>
        </p:nvSpPr>
        <p:spPr>
          <a:xfrm>
            <a:off x="4600604" y="1481329"/>
            <a:ext cx="2043098" cy="4948067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u="sng" dirty="0" smtClean="0"/>
              <a:t>Zralost</a:t>
            </a:r>
          </a:p>
          <a:p>
            <a:r>
              <a:rPr lang="cs-CZ" sz="1400" dirty="0" smtClean="0"/>
              <a:t>Více standardizace</a:t>
            </a:r>
          </a:p>
          <a:p>
            <a:r>
              <a:rPr lang="cs-CZ" sz="1400" dirty="0" smtClean="0"/>
              <a:t>Méně výrobkových změn</a:t>
            </a:r>
          </a:p>
          <a:p>
            <a:r>
              <a:rPr lang="cs-CZ" sz="1400" dirty="0" smtClean="0"/>
              <a:t>Optimalizace kapacit</a:t>
            </a:r>
          </a:p>
          <a:p>
            <a:r>
              <a:rPr lang="cs-CZ" sz="1400" dirty="0" smtClean="0"/>
              <a:t>Vysoká stabilita výrobního procesu</a:t>
            </a:r>
          </a:p>
          <a:p>
            <a:r>
              <a:rPr lang="cs-CZ" sz="1400" dirty="0" smtClean="0"/>
              <a:t>Méně kvalifikovaná pracovní síla</a:t>
            </a:r>
          </a:p>
          <a:p>
            <a:r>
              <a:rPr lang="cs-CZ" sz="1400" dirty="0" smtClean="0"/>
              <a:t>Zvětšování (resp. Optimalizace ) výrobních dávek</a:t>
            </a:r>
          </a:p>
          <a:p>
            <a:r>
              <a:rPr lang="cs-CZ" sz="1400" dirty="0" smtClean="0"/>
              <a:t>Důraz na snižování nákladů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1"/>
          <p:cNvSpPr>
            <a:spLocks noGrp="1"/>
          </p:cNvSpPr>
          <p:nvPr>
            <p:ph sz="half" idx="1"/>
          </p:nvPr>
        </p:nvSpPr>
        <p:spPr>
          <a:xfrm>
            <a:off x="6743744" y="1481329"/>
            <a:ext cx="2043098" cy="452596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cs-CZ" u="sng" dirty="0" smtClean="0"/>
              <a:t>Odchod</a:t>
            </a:r>
          </a:p>
          <a:p>
            <a:r>
              <a:rPr lang="cs-CZ" sz="1400" dirty="0" smtClean="0"/>
              <a:t>Velmi malá diferenciace výrobku</a:t>
            </a:r>
          </a:p>
          <a:p>
            <a:r>
              <a:rPr lang="cs-CZ" sz="1400" dirty="0" smtClean="0"/>
              <a:t>Minimalizace nákladů</a:t>
            </a:r>
          </a:p>
          <a:p>
            <a:r>
              <a:rPr lang="cs-CZ" sz="1400" dirty="0" smtClean="0"/>
              <a:t>Nadbytečné kapacity využívány i jinými způsoby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Typické úlohy taktického řízení výroby jsou:</a:t>
            </a:r>
          </a:p>
          <a:p>
            <a:r>
              <a:rPr lang="cs-CZ" dirty="0" smtClean="0"/>
              <a:t>Přijímání zakázek menšího a středního objemu,</a:t>
            </a:r>
          </a:p>
          <a:p>
            <a:r>
              <a:rPr lang="cs-CZ" dirty="0" smtClean="0"/>
              <a:t>Výběr dodavatelů a dlouhodobá spolupráce s nimi,</a:t>
            </a:r>
          </a:p>
          <a:p>
            <a:r>
              <a:rPr lang="cs-CZ" dirty="0" smtClean="0"/>
              <a:t>Obnova a modernizace strojního vybavení,</a:t>
            </a:r>
          </a:p>
          <a:p>
            <a:r>
              <a:rPr lang="cs-CZ" dirty="0" smtClean="0"/>
              <a:t>Střednědobé plány výroby (tzv. lhůtové plánování)</a:t>
            </a:r>
          </a:p>
          <a:p>
            <a:r>
              <a:rPr lang="cs-CZ" dirty="0" smtClean="0"/>
              <a:t>Plánování pracovních sil.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Taktické řízení výroby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soubor činností, jejichž nejdůležitějším cílem je zajistit plánovaný průběh výroby při maximálně hospodárném využití vstupů.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řízení výroby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plánování a řízení je velmi krátký (týden – měsíc),</a:t>
            </a:r>
          </a:p>
          <a:p>
            <a:r>
              <a:rPr lang="cs-CZ" dirty="0" smtClean="0"/>
              <a:t>Úroveň podrobnosti plánování je velmi vysoká,</a:t>
            </a:r>
          </a:p>
          <a:p>
            <a:r>
              <a:rPr lang="cs-CZ" dirty="0" smtClean="0"/>
              <a:t>Operativní řízení výroby je uskutečňováno na úrovni nejnižších organizačních jednotek,</a:t>
            </a:r>
          </a:p>
          <a:p>
            <a:r>
              <a:rPr lang="cs-CZ" dirty="0" smtClean="0"/>
              <a:t>Operativní evidence představuje  zpětnou vazbu pro nadřízené  řídící složky o skutečném průběhu výroby.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vlastnosti operativního řízení výroby: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Výroba a výrobní proces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26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Plynulá (nepřetržitá),</a:t>
            </a:r>
          </a:p>
          <a:p>
            <a:r>
              <a:rPr lang="cs-CZ" sz="2800" dirty="0" smtClean="0"/>
              <a:t>Přerušovaná,</a:t>
            </a:r>
          </a:p>
          <a:p>
            <a:r>
              <a:rPr lang="cs-CZ" sz="2800" dirty="0" smtClean="0"/>
              <a:t>Kombinovaná.</a:t>
            </a:r>
            <a:endParaRPr lang="cs-CZ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míry plynulosti výrobního procesu bývá rozlišována výroba: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428596" y="342900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Podle množství a počtu druhů výrobků bývá rozlišována výroba: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410287"/>
            <a:ext cx="8229600" cy="18047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Kusová či malosériová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800" dirty="0" smtClean="0"/>
              <a:t>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Hromadná.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pohledu můžeme rozlišit strukturu:</a:t>
            </a:r>
          </a:p>
          <a:p>
            <a:r>
              <a:rPr lang="cs-CZ" dirty="0" smtClean="0"/>
              <a:t>Věcnou,</a:t>
            </a:r>
          </a:p>
          <a:p>
            <a:r>
              <a:rPr lang="cs-CZ" dirty="0" smtClean="0"/>
              <a:t>Časovou,</a:t>
            </a:r>
          </a:p>
          <a:p>
            <a:r>
              <a:rPr lang="cs-CZ" dirty="0" smtClean="0"/>
              <a:t>Prostorovou.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Strukturu výrobního procesu můžeme sledovat ze 3 hledisek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Jedná se především o takzvaný:</a:t>
            </a:r>
          </a:p>
          <a:p>
            <a:endParaRPr lang="cs-CZ" dirty="0" smtClean="0"/>
          </a:p>
          <a:p>
            <a:r>
              <a:rPr lang="cs-CZ" dirty="0" smtClean="0"/>
              <a:t>Výrobní profil,</a:t>
            </a:r>
          </a:p>
          <a:p>
            <a:r>
              <a:rPr lang="cs-CZ" dirty="0" smtClean="0"/>
              <a:t>Výrobní program.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Věcné hledisko výrobního procesu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řízení výroby</a:t>
            </a:r>
          </a:p>
          <a:p>
            <a:r>
              <a:rPr lang="cs-CZ" dirty="0" smtClean="0"/>
              <a:t>Taktické řízení výroby</a:t>
            </a:r>
          </a:p>
          <a:p>
            <a:r>
              <a:rPr lang="cs-CZ" dirty="0" smtClean="0"/>
              <a:t>Operativní řízení výroby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Každá z těchto úrovní zahrnuje všechny ze základních řídících funkcí: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 </a:t>
            </a:r>
          </a:p>
          <a:p>
            <a:pPr lvl="1"/>
            <a:r>
              <a:rPr lang="cs-CZ" dirty="0" smtClean="0"/>
              <a:t>Vedení lidí</a:t>
            </a:r>
          </a:p>
          <a:p>
            <a:pPr lvl="1"/>
            <a:r>
              <a:rPr lang="cs-CZ" dirty="0" smtClean="0"/>
              <a:t>Kontrolu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řízení výroby: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(výrobní možnosti podniku)</a:t>
            </a:r>
          </a:p>
          <a:p>
            <a:r>
              <a:rPr lang="cs-CZ" dirty="0" smtClean="0"/>
              <a:t>Je určen souhrnem jeho výrobních kapacit.</a:t>
            </a:r>
          </a:p>
          <a:p>
            <a:endParaRPr lang="cs-CZ" dirty="0" smtClean="0"/>
          </a:p>
          <a:p>
            <a:r>
              <a:rPr lang="cs-CZ" dirty="0" smtClean="0"/>
              <a:t>Výrobci se nesnaží vyrábět vše, co potřebují ke kompletaci svých výrobků, ale snaží se maximálně uplatňovat princip </a:t>
            </a:r>
          </a:p>
          <a:p>
            <a:pPr algn="ctr">
              <a:buNone/>
            </a:pPr>
            <a:r>
              <a:rPr lang="cs-CZ" dirty="0" smtClean="0"/>
              <a:t>„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Nevyráběj to, co jiný umí dělat lépe a co můžeš nakoupit levněji jinde.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profil podniku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souhrn výrobků, které podnik vyrábí a nabízí na trhu.</a:t>
            </a:r>
          </a:p>
          <a:p>
            <a:r>
              <a:rPr lang="cs-CZ" dirty="0" smtClean="0"/>
              <a:t>V tržní ekonomice je naprosto nezbytné, aby byl výrobní program stanovován pouze na podkladě výsledků důkladného a spolehlivého průzkumu trhu – požadavků zákazníků.</a:t>
            </a:r>
          </a:p>
          <a:p>
            <a:r>
              <a:rPr lang="cs-CZ" dirty="0" smtClean="0"/>
              <a:t>Stanovení výrobního programu není záležitostí výrobních pracovišť.</a:t>
            </a:r>
          </a:p>
          <a:p>
            <a:r>
              <a:rPr lang="cs-CZ" dirty="0" smtClean="0"/>
              <a:t>Řízení výroby je však ve vztahu k výrobnímu programu zodpovědné za jeho naplňování.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program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hlediska bývají výrobní procesy děleny na:</a:t>
            </a:r>
          </a:p>
          <a:p>
            <a:endParaRPr lang="cs-CZ" dirty="0" smtClean="0"/>
          </a:p>
          <a:p>
            <a:r>
              <a:rPr lang="cs-CZ" dirty="0" smtClean="0"/>
              <a:t>Technologické a</a:t>
            </a:r>
          </a:p>
          <a:p>
            <a:r>
              <a:rPr lang="cs-CZ" dirty="0" smtClean="0"/>
              <a:t>Netechnologické.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přetváření vstupních surovin a materiálů na výrobek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61919"/>
          </a:xfrm>
        </p:spPr>
        <p:txBody>
          <a:bodyPr/>
          <a:lstStyle/>
          <a:p>
            <a:r>
              <a:rPr lang="cs-CZ" dirty="0" smtClean="0"/>
              <a:t>Jsou výrobní procesy přímo spojené s výrobou výrobku – například: tavení, soustružení, řezání, …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Technologické procesy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Net</a:t>
            </a: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echnologické</a:t>
            </a: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procesy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214818"/>
            <a:ext cx="8229600" cy="166191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Lze charakterizovat jako pomocné či obslužné.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700" dirty="0" smtClean="0"/>
              <a:t>Typickými netechnologickými procesy jsou doprava polotovarů mezi pracovišti nebo kontrola kvality.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Předzhtovující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Zhotovující,</a:t>
            </a:r>
          </a:p>
          <a:p>
            <a:r>
              <a:rPr lang="cs-CZ" dirty="0" smtClean="0"/>
              <a:t>Dohotovující.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Z hlediska plánování průběhu výroby a měření výkonu pracovníků je důležité členění výrobních procesů na </a:t>
            </a:r>
            <a:r>
              <a:rPr lang="cs-CZ" b="1" u="sng" dirty="0" smtClean="0"/>
              <a:t>operace, </a:t>
            </a:r>
            <a:r>
              <a:rPr lang="cs-CZ" dirty="0" smtClean="0"/>
              <a:t>které mohou být dále členěny na </a:t>
            </a:r>
          </a:p>
          <a:p>
            <a:pPr lvl="1" algn="ctr"/>
            <a:r>
              <a:rPr lang="cs-CZ" dirty="0" smtClean="0"/>
              <a:t>Úseky</a:t>
            </a:r>
          </a:p>
          <a:p>
            <a:pPr lvl="1" algn="ctr"/>
            <a:r>
              <a:rPr lang="cs-CZ" dirty="0" smtClean="0"/>
              <a:t>Úkony</a:t>
            </a:r>
          </a:p>
          <a:p>
            <a:pPr lvl="1" algn="ctr"/>
            <a:r>
              <a:rPr lang="cs-CZ" dirty="0" smtClean="0"/>
              <a:t>Pohyby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Dílčí výrobní procesy bývají sdružovány do tzv. fází výroby: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Výrobní proces bývá většinou vyjádřen ve formě technologického postupu.</a:t>
            </a:r>
          </a:p>
          <a:p>
            <a:endParaRPr lang="cs-CZ" dirty="0" smtClean="0"/>
          </a:p>
          <a:p>
            <a:r>
              <a:rPr lang="cs-CZ" dirty="0" smtClean="0"/>
              <a:t>Technologický postup je tvořen popisem posloupností operací vedoucích ke zhotovení výrobku.</a:t>
            </a:r>
          </a:p>
          <a:p>
            <a:r>
              <a:rPr lang="cs-CZ" dirty="0" smtClean="0"/>
              <a:t>Technologické postupy zpravidla sestavují specialisté – technologové a normovači výkonu.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Technologický postup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Zahrnuje především řešení následujících aspektů řízení výroby:</a:t>
            </a:r>
          </a:p>
          <a:p>
            <a:r>
              <a:rPr lang="cs-CZ" dirty="0" smtClean="0"/>
              <a:t>Časové uspořádání výrobního procesu</a:t>
            </a:r>
          </a:p>
          <a:p>
            <a:r>
              <a:rPr lang="cs-CZ" dirty="0" smtClean="0"/>
              <a:t>Výrobní a dopravní dávky</a:t>
            </a:r>
          </a:p>
          <a:p>
            <a:r>
              <a:rPr lang="cs-CZ" dirty="0" smtClean="0"/>
              <a:t>Průběžné doby výroby</a:t>
            </a:r>
          </a:p>
          <a:p>
            <a:r>
              <a:rPr lang="cs-CZ" dirty="0" smtClean="0"/>
              <a:t>Směnnosti </a:t>
            </a:r>
          </a:p>
          <a:p>
            <a:r>
              <a:rPr lang="cs-CZ" dirty="0" smtClean="0"/>
              <a:t>Využití výrobních kapacit</a:t>
            </a:r>
          </a:p>
          <a:p>
            <a:r>
              <a:rPr lang="cs-CZ" dirty="0" smtClean="0"/>
              <a:t>Prostojů pracovišť</a:t>
            </a:r>
          </a:p>
          <a:p>
            <a:r>
              <a:rPr lang="cs-CZ" dirty="0" smtClean="0"/>
              <a:t>Rozpracované (nedokončené) výroby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Časové hledisko </a:t>
            </a:r>
            <a:br>
              <a:rPr lang="cs-CZ" dirty="0" smtClean="0"/>
            </a:br>
            <a:r>
              <a:rPr lang="cs-CZ" dirty="0" smtClean="0"/>
              <a:t>výrobního procesu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Dva vzájemně související aspekty řízení výroby:</a:t>
            </a:r>
          </a:p>
          <a:p>
            <a:pPr marL="624078" indent="-514350">
              <a:buAutoNum type="arabicPeriod"/>
            </a:pPr>
            <a:r>
              <a:rPr lang="cs-CZ" dirty="0" smtClean="0"/>
              <a:t>Materiálové toky, kde rozhodujícími kritérii jejich uspořádání jsou:</a:t>
            </a:r>
          </a:p>
          <a:p>
            <a:pPr marL="880110" lvl="1" indent="-514350"/>
            <a:r>
              <a:rPr lang="cs-CZ" dirty="0" smtClean="0"/>
              <a:t>Rychlost</a:t>
            </a:r>
          </a:p>
          <a:p>
            <a:pPr marL="880110" lvl="1" indent="-514350"/>
            <a:r>
              <a:rPr lang="cs-CZ" dirty="0" smtClean="0"/>
              <a:t>Vzdálenost</a:t>
            </a:r>
          </a:p>
          <a:p>
            <a:pPr marL="880110" lvl="1" indent="-514350"/>
            <a:r>
              <a:rPr lang="cs-CZ" dirty="0" smtClean="0"/>
              <a:t>Plynulost přepravy</a:t>
            </a:r>
          </a:p>
          <a:p>
            <a:pPr marL="624078" indent="-514350">
              <a:buAutoNum type="arabicPeriod"/>
            </a:pPr>
            <a:r>
              <a:rPr lang="cs-CZ" dirty="0" smtClean="0"/>
              <a:t>Uspořádání pracovišť, které může být:</a:t>
            </a:r>
          </a:p>
          <a:p>
            <a:pPr marL="880110" lvl="1" indent="-514350"/>
            <a:r>
              <a:rPr lang="cs-CZ" dirty="0" smtClean="0"/>
              <a:t>S pevnou pozicí výrobku</a:t>
            </a:r>
          </a:p>
          <a:p>
            <a:pPr marL="880110" lvl="1" indent="-514350"/>
            <a:r>
              <a:rPr lang="cs-CZ" dirty="0" smtClean="0"/>
              <a:t>Technologické uspořádání pracovišť</a:t>
            </a:r>
          </a:p>
          <a:p>
            <a:pPr marL="880110" lvl="1" indent="-514350"/>
            <a:r>
              <a:rPr lang="cs-CZ" dirty="0" smtClean="0"/>
              <a:t>Buňkové uspořádání</a:t>
            </a:r>
          </a:p>
          <a:p>
            <a:pPr marL="880110" lvl="1" indent="-514350"/>
            <a:r>
              <a:rPr lang="cs-CZ" dirty="0" smtClean="0"/>
              <a:t>Předmětné – produktové uspořádání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Hledisko prostorového a organizačního uspořádání výrobního procesu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Výrobný proces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Výroba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systém výrobných procesov a ich zabezpečenie na určitej organizačnej jednotke podniku</a:t>
            </a:r>
            <a:endParaRPr lang="sk-SK" sz="2000"/>
          </a:p>
          <a:p>
            <a:pPr>
              <a:lnSpc>
                <a:spcPct val="80000"/>
              </a:lnSpc>
            </a:pPr>
            <a:r>
              <a:rPr lang="sk-SK" sz="2000"/>
              <a:t>Kritéria na riadenie: ekonomické, ( zisk, náklady, produktivita, cena... )</a:t>
            </a: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Výrobné procesy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systém výrobných, dopravných, manipulačných a skladovacích operácií súvisiacich s výrobou určitého výrobku.</a:t>
            </a:r>
          </a:p>
          <a:p>
            <a:pPr>
              <a:lnSpc>
                <a:spcPct val="80000"/>
              </a:lnSpc>
            </a:pPr>
            <a:r>
              <a:rPr lang="cs-CZ" sz="2000"/>
              <a:t>Kritéria na riadenie:  ekonomicko-technologické ( technické parametre )          </a:t>
            </a: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Technologické procesy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fyzikálne, ekonomické procesy  nad materiálmi, ktoré účelovo menia parametre spracovávaného materiálu.</a:t>
            </a:r>
          </a:p>
          <a:p>
            <a:pPr>
              <a:lnSpc>
                <a:spcPct val="80000"/>
              </a:lnSpc>
            </a:pPr>
            <a:r>
              <a:rPr lang="cs-CZ" sz="2000"/>
              <a:t>Kritéria na riadenie:  technologické.</a:t>
            </a:r>
            <a:endParaRPr lang="sk-SK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r>
              <a:rPr lang="sk-SK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Podľa sortimentu výstupov rozdeľujeme na :</a:t>
            </a:r>
          </a:p>
          <a:p>
            <a:r>
              <a:rPr lang="cs-CZ"/>
              <a:t>homogénne  (úzky sortiment)</a:t>
            </a:r>
          </a:p>
          <a:p>
            <a:r>
              <a:rPr lang="cs-CZ"/>
              <a:t>nehomogénne (široký sortiment)</a:t>
            </a:r>
          </a:p>
          <a:p>
            <a:pPr>
              <a:buFontTx/>
              <a:buNone/>
            </a:pPr>
            <a:endParaRPr lang="sk-SK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r>
              <a:rPr lang="cs-CZ" sz="1600"/>
              <a:t>Obr. Homogénna a nehomogénna výr. linka</a:t>
            </a:r>
            <a:endParaRPr lang="sk-SK" sz="1600"/>
          </a:p>
          <a:p>
            <a:endParaRPr lang="sk-SK" sz="160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28728" y="2928934"/>
            <a:ext cx="4822825" cy="1462088"/>
            <a:chOff x="994" y="3399"/>
            <a:chExt cx="3038" cy="921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55" y="3472"/>
              <a:ext cx="399" cy="791"/>
            </a:xfrm>
            <a:prstGeom prst="can">
              <a:avLst>
                <a:gd name="adj" fmla="val 4956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1685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1858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030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>
              <a:off x="2203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1512" y="4090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994" y="3399"/>
              <a:ext cx="1425" cy="92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5" name="AutoShape 11"/>
            <p:cNvSpPr>
              <a:spLocks noChangeArrowheads="1"/>
            </p:cNvSpPr>
            <p:nvPr/>
          </p:nvSpPr>
          <p:spPr bwMode="auto">
            <a:xfrm>
              <a:off x="2608" y="3517"/>
              <a:ext cx="422" cy="803"/>
            </a:xfrm>
            <a:prstGeom prst="can">
              <a:avLst>
                <a:gd name="adj" fmla="val 4757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AutoShape 12"/>
            <p:cNvSpPr>
              <a:spLocks noChangeArrowheads="1"/>
            </p:cNvSpPr>
            <p:nvPr/>
          </p:nvSpPr>
          <p:spPr bwMode="auto">
            <a:xfrm>
              <a:off x="3341" y="362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>
              <a:off x="3840" y="362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AutoShape 14"/>
            <p:cNvSpPr>
              <a:spLocks noChangeArrowheads="1"/>
            </p:cNvSpPr>
            <p:nvPr/>
          </p:nvSpPr>
          <p:spPr bwMode="auto">
            <a:xfrm>
              <a:off x="3226" y="3785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9" name="AutoShape 15"/>
            <p:cNvSpPr>
              <a:spLocks noChangeArrowheads="1"/>
            </p:cNvSpPr>
            <p:nvPr/>
          </p:nvSpPr>
          <p:spPr bwMode="auto">
            <a:xfrm>
              <a:off x="3110" y="395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AutoShape 16"/>
            <p:cNvSpPr>
              <a:spLocks noChangeArrowheads="1"/>
            </p:cNvSpPr>
            <p:nvPr/>
          </p:nvSpPr>
          <p:spPr bwMode="auto">
            <a:xfrm>
              <a:off x="3564" y="3725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AutoShape 17"/>
            <p:cNvSpPr>
              <a:spLocks noChangeArrowheads="1"/>
            </p:cNvSpPr>
            <p:nvPr/>
          </p:nvSpPr>
          <p:spPr bwMode="auto">
            <a:xfrm>
              <a:off x="3456" y="3893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AutoShape 18"/>
            <p:cNvSpPr>
              <a:spLocks noChangeArrowheads="1"/>
            </p:cNvSpPr>
            <p:nvPr/>
          </p:nvSpPr>
          <p:spPr bwMode="auto">
            <a:xfrm>
              <a:off x="3762" y="379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AutoShape 19"/>
            <p:cNvSpPr>
              <a:spLocks noChangeArrowheads="1"/>
            </p:cNvSpPr>
            <p:nvPr/>
          </p:nvSpPr>
          <p:spPr bwMode="auto">
            <a:xfrm>
              <a:off x="3654" y="394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AutoShape 20"/>
            <p:cNvSpPr>
              <a:spLocks noChangeArrowheads="1"/>
            </p:cNvSpPr>
            <p:nvPr/>
          </p:nvSpPr>
          <p:spPr bwMode="auto">
            <a:xfrm>
              <a:off x="3558" y="410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5" name="AutoShape 21"/>
            <p:cNvSpPr>
              <a:spLocks noChangeArrowheads="1"/>
            </p:cNvSpPr>
            <p:nvPr/>
          </p:nvSpPr>
          <p:spPr bwMode="auto">
            <a:xfrm>
              <a:off x="3053" y="3761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57620" y="2928934"/>
            <a:ext cx="2470150" cy="1470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" name="Zástupný symbol pro číslo snímk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formulace výrobní strategie.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Mělo by být prováděno vrcholovým vedením firmy.</a:t>
            </a:r>
          </a:p>
          <a:p>
            <a:pPr lvl="1"/>
            <a:r>
              <a:rPr lang="cs-CZ" dirty="0" smtClean="0"/>
              <a:t>Představenstvo akciové společnosti,</a:t>
            </a:r>
          </a:p>
          <a:p>
            <a:pPr lvl="1"/>
            <a:r>
              <a:rPr lang="cs-CZ" dirty="0" smtClean="0"/>
              <a:t>Generální ředitel,</a:t>
            </a:r>
          </a:p>
          <a:p>
            <a:pPr lvl="1"/>
            <a:r>
              <a:rPr lang="cs-CZ" dirty="0" smtClean="0"/>
              <a:t>Výrobní ředitel,</a:t>
            </a:r>
          </a:p>
          <a:p>
            <a:pPr lvl="1"/>
            <a:r>
              <a:rPr lang="cs-CZ" dirty="0" smtClean="0"/>
              <a:t>Vedoucí divizí.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Strategické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endParaRPr lang="sk-SK" sz="40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050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/>
              <a:t>Podľa zmeny v čase</a:t>
            </a: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Zmena dynamického stavu výrobného procesu v čase sa môže uskutočniť :</a:t>
            </a:r>
          </a:p>
          <a:p>
            <a:pPr>
              <a:lnSpc>
                <a:spcPct val="90000"/>
              </a:lnSpc>
            </a:pPr>
            <a:r>
              <a:rPr lang="cs-CZ" sz="2400"/>
              <a:t>spojité ( tepelné, hutnícke ... )</a:t>
            </a:r>
          </a:p>
          <a:p>
            <a:pPr>
              <a:lnSpc>
                <a:spcPct val="90000"/>
              </a:lnSpc>
            </a:pPr>
            <a:r>
              <a:rPr lang="cs-CZ" sz="2400"/>
              <a:t>diskrétne ( elektro, strojár ...)</a:t>
            </a:r>
          </a:p>
          <a:p>
            <a:pPr>
              <a:lnSpc>
                <a:spcPct val="90000"/>
              </a:lnSpc>
            </a:pPr>
            <a:r>
              <a:rPr lang="cs-CZ" sz="2400"/>
              <a:t>kombinované</a:t>
            </a:r>
            <a:endParaRPr lang="sk-SK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4365625"/>
            <a:ext cx="7632700" cy="1385888"/>
            <a:chOff x="2304" y="4194"/>
            <a:chExt cx="8064" cy="2070"/>
          </a:xfrm>
        </p:grpSpPr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2436" y="4391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2304" y="6084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auto">
            <a:xfrm>
              <a:off x="2466" y="4891"/>
              <a:ext cx="2160" cy="413"/>
            </a:xfrm>
            <a:custGeom>
              <a:avLst/>
              <a:gdLst/>
              <a:ahLst/>
              <a:cxnLst>
                <a:cxn ang="0">
                  <a:pos x="0" y="338"/>
                </a:cxn>
                <a:cxn ang="0">
                  <a:pos x="315" y="413"/>
                </a:cxn>
                <a:cxn ang="0">
                  <a:pos x="510" y="398"/>
                </a:cxn>
                <a:cxn ang="0">
                  <a:pos x="690" y="248"/>
                </a:cxn>
                <a:cxn ang="0">
                  <a:pos x="720" y="203"/>
                </a:cxn>
                <a:cxn ang="0">
                  <a:pos x="810" y="173"/>
                </a:cxn>
                <a:cxn ang="0">
                  <a:pos x="900" y="128"/>
                </a:cxn>
                <a:cxn ang="0">
                  <a:pos x="1485" y="113"/>
                </a:cxn>
                <a:cxn ang="0">
                  <a:pos x="1530" y="68"/>
                </a:cxn>
                <a:cxn ang="0">
                  <a:pos x="1620" y="8"/>
                </a:cxn>
                <a:cxn ang="0">
                  <a:pos x="1785" y="23"/>
                </a:cxn>
                <a:cxn ang="0">
                  <a:pos x="1845" y="113"/>
                </a:cxn>
                <a:cxn ang="0">
                  <a:pos x="1890" y="128"/>
                </a:cxn>
                <a:cxn ang="0">
                  <a:pos x="1950" y="203"/>
                </a:cxn>
                <a:cxn ang="0">
                  <a:pos x="1980" y="248"/>
                </a:cxn>
                <a:cxn ang="0">
                  <a:pos x="2070" y="293"/>
                </a:cxn>
                <a:cxn ang="0">
                  <a:pos x="2115" y="323"/>
                </a:cxn>
                <a:cxn ang="0">
                  <a:pos x="2160" y="338"/>
                </a:cxn>
              </a:cxnLst>
              <a:rect l="0" t="0" r="r" b="b"/>
              <a:pathLst>
                <a:path w="2160" h="413">
                  <a:moveTo>
                    <a:pt x="0" y="338"/>
                  </a:moveTo>
                  <a:cubicBezTo>
                    <a:pt x="126" y="349"/>
                    <a:pt x="212" y="344"/>
                    <a:pt x="315" y="413"/>
                  </a:cubicBezTo>
                  <a:cubicBezTo>
                    <a:pt x="380" y="408"/>
                    <a:pt x="446" y="409"/>
                    <a:pt x="510" y="398"/>
                  </a:cubicBezTo>
                  <a:cubicBezTo>
                    <a:pt x="568" y="388"/>
                    <a:pt x="632" y="287"/>
                    <a:pt x="690" y="248"/>
                  </a:cubicBezTo>
                  <a:cubicBezTo>
                    <a:pt x="700" y="233"/>
                    <a:pt x="705" y="213"/>
                    <a:pt x="720" y="203"/>
                  </a:cubicBezTo>
                  <a:cubicBezTo>
                    <a:pt x="747" y="186"/>
                    <a:pt x="784" y="191"/>
                    <a:pt x="810" y="173"/>
                  </a:cubicBezTo>
                  <a:cubicBezTo>
                    <a:pt x="868" y="134"/>
                    <a:pt x="838" y="149"/>
                    <a:pt x="900" y="128"/>
                  </a:cubicBezTo>
                  <a:cubicBezTo>
                    <a:pt x="1099" y="137"/>
                    <a:pt x="1291" y="162"/>
                    <a:pt x="1485" y="113"/>
                  </a:cubicBezTo>
                  <a:cubicBezTo>
                    <a:pt x="1500" y="98"/>
                    <a:pt x="1513" y="81"/>
                    <a:pt x="1530" y="68"/>
                  </a:cubicBezTo>
                  <a:cubicBezTo>
                    <a:pt x="1558" y="46"/>
                    <a:pt x="1620" y="8"/>
                    <a:pt x="1620" y="8"/>
                  </a:cubicBezTo>
                  <a:cubicBezTo>
                    <a:pt x="1675" y="13"/>
                    <a:pt x="1735" y="0"/>
                    <a:pt x="1785" y="23"/>
                  </a:cubicBezTo>
                  <a:cubicBezTo>
                    <a:pt x="1818" y="38"/>
                    <a:pt x="1811" y="102"/>
                    <a:pt x="1845" y="113"/>
                  </a:cubicBezTo>
                  <a:cubicBezTo>
                    <a:pt x="1860" y="118"/>
                    <a:pt x="1875" y="123"/>
                    <a:pt x="1890" y="128"/>
                  </a:cubicBezTo>
                  <a:cubicBezTo>
                    <a:pt x="1919" y="216"/>
                    <a:pt x="1882" y="135"/>
                    <a:pt x="1950" y="203"/>
                  </a:cubicBezTo>
                  <a:cubicBezTo>
                    <a:pt x="1963" y="216"/>
                    <a:pt x="1967" y="235"/>
                    <a:pt x="1980" y="248"/>
                  </a:cubicBezTo>
                  <a:cubicBezTo>
                    <a:pt x="2023" y="291"/>
                    <a:pt x="2021" y="269"/>
                    <a:pt x="2070" y="293"/>
                  </a:cubicBezTo>
                  <a:cubicBezTo>
                    <a:pt x="2086" y="301"/>
                    <a:pt x="2099" y="315"/>
                    <a:pt x="2115" y="323"/>
                  </a:cubicBezTo>
                  <a:cubicBezTo>
                    <a:pt x="2129" y="330"/>
                    <a:pt x="2160" y="338"/>
                    <a:pt x="2160" y="338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2304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5040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5328" y="5291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>
              <a:off x="5328" y="4715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5328" y="5003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1" name="AutoShape 13"/>
            <p:cNvSpPr>
              <a:spLocks noChangeArrowheads="1"/>
            </p:cNvSpPr>
            <p:nvPr/>
          </p:nvSpPr>
          <p:spPr bwMode="auto">
            <a:xfrm>
              <a:off x="6480" y="5291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2" name="AutoShape 14"/>
            <p:cNvSpPr>
              <a:spLocks noChangeArrowheads="1"/>
            </p:cNvSpPr>
            <p:nvPr/>
          </p:nvSpPr>
          <p:spPr bwMode="auto">
            <a:xfrm>
              <a:off x="5760" y="5003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3" name="AutoShape 15"/>
            <p:cNvSpPr>
              <a:spLocks noChangeArrowheads="1"/>
            </p:cNvSpPr>
            <p:nvPr/>
          </p:nvSpPr>
          <p:spPr bwMode="auto">
            <a:xfrm>
              <a:off x="5760" y="4715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4" name="AutoShape 16"/>
            <p:cNvSpPr>
              <a:spLocks noChangeArrowheads="1"/>
            </p:cNvSpPr>
            <p:nvPr/>
          </p:nvSpPr>
          <p:spPr bwMode="auto">
            <a:xfrm>
              <a:off x="6480" y="5003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6480" y="4715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AutoShape 18"/>
            <p:cNvSpPr>
              <a:spLocks noChangeArrowheads="1"/>
            </p:cNvSpPr>
            <p:nvPr/>
          </p:nvSpPr>
          <p:spPr bwMode="auto">
            <a:xfrm>
              <a:off x="5760" y="5291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>
              <a:off x="5184" y="4334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>
              <a:off x="5040" y="6062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7749" y="4194"/>
              <a:ext cx="2619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AutoShape 22"/>
            <p:cNvSpPr>
              <a:spLocks noChangeArrowheads="1"/>
            </p:cNvSpPr>
            <p:nvPr/>
          </p:nvSpPr>
          <p:spPr bwMode="auto">
            <a:xfrm>
              <a:off x="8082" y="464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AutoShape 23"/>
            <p:cNvSpPr>
              <a:spLocks noChangeArrowheads="1"/>
            </p:cNvSpPr>
            <p:nvPr/>
          </p:nvSpPr>
          <p:spPr bwMode="auto">
            <a:xfrm>
              <a:off x="8067" y="491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AutoShape 24"/>
            <p:cNvSpPr>
              <a:spLocks noChangeArrowheads="1"/>
            </p:cNvSpPr>
            <p:nvPr/>
          </p:nvSpPr>
          <p:spPr bwMode="auto">
            <a:xfrm>
              <a:off x="8082" y="5199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Line 25"/>
            <p:cNvSpPr>
              <a:spLocks noChangeShapeType="1"/>
            </p:cNvSpPr>
            <p:nvPr/>
          </p:nvSpPr>
          <p:spPr bwMode="auto">
            <a:xfrm>
              <a:off x="8496" y="4764"/>
              <a:ext cx="0" cy="6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8421" y="5334"/>
              <a:ext cx="9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auto">
            <a:xfrm>
              <a:off x="8511" y="4877"/>
              <a:ext cx="660" cy="262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135" y="172"/>
                </a:cxn>
                <a:cxn ang="0">
                  <a:pos x="195" y="82"/>
                </a:cxn>
                <a:cxn ang="0">
                  <a:pos x="300" y="37"/>
                </a:cxn>
                <a:cxn ang="0">
                  <a:pos x="405" y="187"/>
                </a:cxn>
                <a:cxn ang="0">
                  <a:pos x="480" y="202"/>
                </a:cxn>
                <a:cxn ang="0">
                  <a:pos x="660" y="262"/>
                </a:cxn>
              </a:cxnLst>
              <a:rect l="0" t="0" r="r" b="b"/>
              <a:pathLst>
                <a:path w="660" h="262">
                  <a:moveTo>
                    <a:pt x="0" y="187"/>
                  </a:moveTo>
                  <a:cubicBezTo>
                    <a:pt x="45" y="182"/>
                    <a:pt x="95" y="193"/>
                    <a:pt x="135" y="172"/>
                  </a:cubicBezTo>
                  <a:cubicBezTo>
                    <a:pt x="167" y="155"/>
                    <a:pt x="165" y="102"/>
                    <a:pt x="195" y="82"/>
                  </a:cubicBezTo>
                  <a:cubicBezTo>
                    <a:pt x="257" y="41"/>
                    <a:pt x="223" y="56"/>
                    <a:pt x="300" y="37"/>
                  </a:cubicBezTo>
                  <a:cubicBezTo>
                    <a:pt x="511" y="107"/>
                    <a:pt x="281" y="0"/>
                    <a:pt x="405" y="187"/>
                  </a:cubicBezTo>
                  <a:cubicBezTo>
                    <a:pt x="419" y="208"/>
                    <a:pt x="455" y="196"/>
                    <a:pt x="480" y="202"/>
                  </a:cubicBezTo>
                  <a:cubicBezTo>
                    <a:pt x="547" y="219"/>
                    <a:pt x="586" y="262"/>
                    <a:pt x="660" y="262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6" name="AutoShape 28"/>
            <p:cNvSpPr>
              <a:spLocks noChangeArrowheads="1"/>
            </p:cNvSpPr>
            <p:nvPr/>
          </p:nvSpPr>
          <p:spPr bwMode="auto">
            <a:xfrm>
              <a:off x="9429" y="4899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AutoShape 29"/>
            <p:cNvSpPr>
              <a:spLocks noChangeArrowheads="1"/>
            </p:cNvSpPr>
            <p:nvPr/>
          </p:nvSpPr>
          <p:spPr bwMode="auto">
            <a:xfrm>
              <a:off x="9429" y="5169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 flipV="1">
              <a:off x="7776" y="6047"/>
              <a:ext cx="24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 flipV="1">
              <a:off x="7920" y="4319"/>
              <a:ext cx="0" cy="18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971550" y="5949950"/>
            <a:ext cx="724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Obr.. Spojité                      Diskrétne                                Kombinované</a:t>
            </a:r>
          </a:p>
        </p:txBody>
      </p: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/>
              <a:t>Výrobková stratégia</a:t>
            </a:r>
            <a:r>
              <a:rPr lang="sk-SK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32923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/>
              <a:t>a)výrobky vyrábané na objednávku</a:t>
            </a:r>
            <a:r>
              <a:rPr lang="cs-CZ" sz="2000"/>
              <a:t> - špeciálne navrhovaného pre daného zákazníka, podľa jeho priania a požiadaviek. Nie je bežný na trhu.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Jeho charakteristiky sú :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jedinečnosť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čas dodania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vysoká kvalita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náklady a cena sú menej dôležité faktory ( Ferari, Raketoplan)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b) </a:t>
            </a:r>
            <a:r>
              <a:rPr lang="cs-CZ" sz="2000" b="1"/>
              <a:t>štandardizované výrobky</a:t>
            </a:r>
            <a:r>
              <a:rPr lang="cs-CZ" sz="2000"/>
              <a:t> - výrobok je bežne k dosiahnutiu na trhu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Jeho charakteristiky sú :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dôležitá je cena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malé rozdiely medzi výrobkami rôznych výrobcov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kvalita je dôležitá, nie rozhodujúca		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c) </a:t>
            </a:r>
            <a:r>
              <a:rPr lang="cs-CZ" sz="2000" b="1"/>
              <a:t>stredná kategória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množstvo výrobkov je dostupných na trhu, mnohé je možné objednať u výrobcu s malými úpravami</a:t>
            </a:r>
            <a:endParaRPr lang="sk-SK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cs-CZ" b="1"/>
              <a:t>Typy výrobných systémov</a:t>
            </a:r>
            <a:r>
              <a:rPr lang="sk-SK"/>
              <a:t>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684213" y="928670"/>
          <a:ext cx="7345362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4" imgW="6736080" imgH="3877056" progId="">
                  <p:embed/>
                </p:oleObj>
              </mc:Choice>
              <mc:Fallback>
                <p:oleObj name="VISIO" r:id="rId4" imgW="6736080" imgH="387705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28670"/>
                        <a:ext cx="7345362" cy="281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795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827088" y="4313220"/>
          <a:ext cx="7200900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6" imgW="6007608" imgH="1322832" progId="">
                  <p:embed/>
                </p:oleObj>
              </mc:Choice>
              <mc:Fallback>
                <p:oleObj name="VISIO" r:id="rId6" imgW="6007608" imgH="1322832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313220"/>
                        <a:ext cx="7200900" cy="158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685938" y="5919808"/>
            <a:ext cx="474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 err="1"/>
              <a:t>Výrobkovo</a:t>
            </a:r>
            <a:r>
              <a:rPr lang="cs-CZ" b="1" dirty="0"/>
              <a:t> </a:t>
            </a:r>
            <a:r>
              <a:rPr lang="cs-CZ" b="1" dirty="0" err="1"/>
              <a:t>usporiadané</a:t>
            </a:r>
            <a:r>
              <a:rPr lang="cs-CZ" b="1" dirty="0"/>
              <a:t> </a:t>
            </a:r>
            <a:r>
              <a:rPr lang="cs-CZ" b="1" dirty="0" err="1"/>
              <a:t>výrobné</a:t>
            </a:r>
            <a:r>
              <a:rPr lang="cs-CZ" b="1" dirty="0"/>
              <a:t> procesy</a:t>
            </a:r>
            <a:r>
              <a:rPr lang="sk-SK" dirty="0"/>
              <a:t> 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687524" y="3776667"/>
            <a:ext cx="452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err="1"/>
              <a:t>Procesne</a:t>
            </a:r>
            <a:r>
              <a:rPr lang="cs-CZ" b="1" dirty="0"/>
              <a:t> </a:t>
            </a:r>
            <a:r>
              <a:rPr lang="cs-CZ" b="1" dirty="0" err="1"/>
              <a:t>usporiadané</a:t>
            </a:r>
            <a:r>
              <a:rPr lang="cs-CZ" b="1" dirty="0"/>
              <a:t> </a:t>
            </a:r>
            <a:r>
              <a:rPr lang="cs-CZ" b="1" dirty="0" err="1"/>
              <a:t>výrobné</a:t>
            </a:r>
            <a:r>
              <a:rPr lang="cs-CZ" b="1" dirty="0"/>
              <a:t> procesy</a:t>
            </a:r>
            <a:endParaRPr lang="sk-SK" b="1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79388" y="350838"/>
            <a:ext cx="8713787" cy="616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k-SK" sz="2400" b="1"/>
              <a:t>Základné typy procesov</a:t>
            </a:r>
            <a:endParaRPr lang="sk-SK" sz="2400"/>
          </a:p>
          <a:p>
            <a:endParaRPr lang="sk-SK" i="1"/>
          </a:p>
          <a:p>
            <a:r>
              <a:rPr lang="sk-SK" u="sng"/>
              <a:t>Podľa druhu substancie</a:t>
            </a:r>
            <a:r>
              <a:rPr lang="sk-SK" i="1"/>
              <a:t>: </a:t>
            </a:r>
          </a:p>
          <a:p>
            <a:r>
              <a:rPr lang="sk-SK" i="1"/>
              <a:t>- materiálne</a:t>
            </a:r>
            <a:r>
              <a:rPr lang="sk-SK"/>
              <a:t> : - látkové ( fyzikálne, chemické, biologické)</a:t>
            </a:r>
          </a:p>
          <a:p>
            <a:r>
              <a:rPr lang="sk-SK"/>
              <a:t>	        - energetické (mechanické, elektrické, tepelné)</a:t>
            </a:r>
          </a:p>
          <a:p>
            <a:r>
              <a:rPr lang="sk-SK" i="1"/>
              <a:t>- informačné.</a:t>
            </a:r>
            <a:endParaRPr lang="sk-SK"/>
          </a:p>
          <a:p>
            <a:endParaRPr lang="sk-SK" sz="1000" u="sng"/>
          </a:p>
          <a:p>
            <a:r>
              <a:rPr lang="sk-SK" u="sng"/>
              <a:t>Podľa oblasti transformácií :</a:t>
            </a:r>
            <a:r>
              <a:rPr lang="sk-SK"/>
              <a:t>	- technické</a:t>
            </a:r>
          </a:p>
          <a:p>
            <a:r>
              <a:rPr lang="sk-SK"/>
              <a:t>				- ekonomické</a:t>
            </a:r>
          </a:p>
          <a:p>
            <a:r>
              <a:rPr lang="sk-SK"/>
              <a:t>				- sociálne</a:t>
            </a:r>
          </a:p>
          <a:p>
            <a:r>
              <a:rPr lang="sk-SK"/>
              <a:t>				- politické.</a:t>
            </a:r>
          </a:p>
          <a:p>
            <a:endParaRPr lang="sk-SK" sz="1000" u="sng"/>
          </a:p>
          <a:p>
            <a:r>
              <a:rPr lang="sk-SK" u="sng"/>
              <a:t>Podľa účelu :</a:t>
            </a:r>
            <a:r>
              <a:rPr lang="sk-SK"/>
              <a:t>	- výkonné</a:t>
            </a:r>
          </a:p>
          <a:p>
            <a:r>
              <a:rPr lang="sk-SK"/>
              <a:t>		- riadiace.</a:t>
            </a:r>
          </a:p>
          <a:p>
            <a:endParaRPr lang="sk-SK" sz="1000"/>
          </a:p>
          <a:p>
            <a:r>
              <a:rPr lang="sk-SK" u="sng"/>
              <a:t>Podľa charakteru transformácií</a:t>
            </a:r>
            <a:r>
              <a:rPr lang="sk-SK"/>
              <a:t> :	- deterministické</a:t>
            </a:r>
          </a:p>
          <a:p>
            <a:r>
              <a:rPr lang="sk-SK"/>
              <a:t>			 	- stochastické</a:t>
            </a:r>
          </a:p>
          <a:p>
            <a:endParaRPr lang="sk-SK" sz="1000" u="sng"/>
          </a:p>
          <a:p>
            <a:r>
              <a:rPr lang="sk-SK" u="sng"/>
              <a:t>Podľa charakteru veličín</a:t>
            </a:r>
            <a:r>
              <a:rPr lang="sk-SK"/>
              <a:t> :	- spojité</a:t>
            </a:r>
          </a:p>
          <a:p>
            <a:r>
              <a:rPr lang="sk-SK"/>
              <a:t>			- diskrétne spojité</a:t>
            </a:r>
          </a:p>
          <a:p>
            <a:r>
              <a:rPr lang="sk-SK"/>
              <a:t>			- diskrétne</a:t>
            </a:r>
          </a:p>
          <a:p>
            <a:endParaRPr lang="sk-SK" sz="1000" u="sng"/>
          </a:p>
          <a:p>
            <a:r>
              <a:rPr lang="sk-SK" u="sng"/>
              <a:t>Podľa časového priebehu veličín</a:t>
            </a:r>
            <a:r>
              <a:rPr lang="sk-SK"/>
              <a:t> :	- statické</a:t>
            </a:r>
          </a:p>
          <a:p>
            <a:r>
              <a:rPr lang="sk-SK"/>
              <a:t>				- dynamické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43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svěřeno útvaru s celopodnikovou působností, zodpovědnému za </a:t>
            </a:r>
          </a:p>
          <a:p>
            <a:endParaRPr lang="cs-CZ" dirty="0" smtClean="0"/>
          </a:p>
          <a:p>
            <a:r>
              <a:rPr lang="cs-CZ" dirty="0" smtClean="0"/>
              <a:t>střednědobé plánování výroby v souladu s přijatou výrobní strategií a za</a:t>
            </a:r>
          </a:p>
          <a:p>
            <a:r>
              <a:rPr lang="cs-CZ" dirty="0" smtClean="0"/>
              <a:t>koordinaci činností orgánů operativního řízení výroby v rámci podniku.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Taktické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Bývá zajišťováno </a:t>
            </a:r>
          </a:p>
          <a:p>
            <a:r>
              <a:rPr lang="cs-CZ" dirty="0" smtClean="0"/>
              <a:t>speciálními útvary, většinou působícími jako součást vedení výrobních provozů,</a:t>
            </a:r>
          </a:p>
          <a:p>
            <a:r>
              <a:rPr lang="cs-CZ" dirty="0" smtClean="0"/>
              <a:t>dále</a:t>
            </a:r>
          </a:p>
          <a:p>
            <a:r>
              <a:rPr lang="cs-CZ" dirty="0" smtClean="0"/>
              <a:t>Pracovníky odpovědnými za plánování a řízení výroby na dílnách</a:t>
            </a:r>
          </a:p>
          <a:p>
            <a:pPr lvl="1"/>
            <a:r>
              <a:rPr lang="cs-CZ" dirty="0" smtClean="0"/>
              <a:t>Mistry,</a:t>
            </a:r>
          </a:p>
          <a:p>
            <a:pPr lvl="1"/>
            <a:r>
              <a:rPr lang="cs-CZ" dirty="0" smtClean="0"/>
              <a:t>Dílenskými plánovači,</a:t>
            </a:r>
          </a:p>
          <a:p>
            <a:pPr lvl="1"/>
            <a:r>
              <a:rPr lang="cs-CZ" dirty="0" smtClean="0"/>
              <a:t>Pracovníky ve skladech a</a:t>
            </a:r>
          </a:p>
          <a:p>
            <a:pPr lvl="1"/>
            <a:r>
              <a:rPr lang="cs-CZ" dirty="0" smtClean="0"/>
              <a:t>Pracovníky v některých dalších útvarech souvisejících s výrobou.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Operativní</a:t>
            </a:r>
            <a:r>
              <a:rPr lang="sk-SK" dirty="0" smtClean="0"/>
              <a:t>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Činitelé</a:t>
            </a:r>
            <a:r>
              <a:rPr lang="sk-SK" dirty="0" smtClean="0"/>
              <a:t> </a:t>
            </a:r>
            <a:r>
              <a:rPr lang="sk-SK" dirty="0" smtClean="0"/>
              <a:t>výroby </a:t>
            </a:r>
            <a:br>
              <a:rPr lang="sk-SK" dirty="0" smtClean="0"/>
            </a:br>
            <a:r>
              <a:rPr lang="sk-SK" dirty="0" smtClean="0"/>
              <a:t>a </a:t>
            </a:r>
            <a:r>
              <a:rPr lang="sk-SK" dirty="0" err="1" smtClean="0"/>
              <a:t>jejich</a:t>
            </a:r>
            <a:r>
              <a:rPr lang="sk-SK" dirty="0" smtClean="0"/>
              <a:t> </a:t>
            </a:r>
            <a:r>
              <a:rPr lang="sk-SK" dirty="0" smtClean="0"/>
              <a:t>význam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organizace závodu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714744" y="1285860"/>
            <a:ext cx="207170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Vedení závodu</a:t>
            </a:r>
            <a:endParaRPr lang="cs-CZ" dirty="0"/>
          </a:p>
        </p:txBody>
      </p:sp>
      <p:sp>
        <p:nvSpPr>
          <p:cNvPr id="12" name="Obdélník se zakulaceným rohem na stejné straně 11"/>
          <p:cNvSpPr/>
          <p:nvPr/>
        </p:nvSpPr>
        <p:spPr>
          <a:xfrm>
            <a:off x="178591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Nákup, logistika</a:t>
            </a:r>
            <a:endParaRPr lang="cs-CZ" dirty="0"/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3214678" y="2786058"/>
            <a:ext cx="1285884" cy="100013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Vnitřní logistika, plánování výroby</a:t>
            </a:r>
            <a:endParaRPr lang="cs-CZ" dirty="0"/>
          </a:p>
        </p:txBody>
      </p:sp>
      <p:sp>
        <p:nvSpPr>
          <p:cNvPr id="14" name="Obdélník se zakulaceným rohem na stejné straně 13"/>
          <p:cNvSpPr/>
          <p:nvPr/>
        </p:nvSpPr>
        <p:spPr>
          <a:xfrm>
            <a:off x="464343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 </a:t>
            </a:r>
            <a:endParaRPr lang="cs-CZ" dirty="0"/>
          </a:p>
        </p:txBody>
      </p:sp>
      <p:sp>
        <p:nvSpPr>
          <p:cNvPr id="15" name="Obdélník se zakulaceným rohem na stejné straně 14"/>
          <p:cNvSpPr/>
          <p:nvPr/>
        </p:nvSpPr>
        <p:spPr>
          <a:xfrm>
            <a:off x="607219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</a:t>
            </a:r>
            <a:endParaRPr lang="cs-CZ" dirty="0"/>
          </a:p>
        </p:txBody>
      </p:sp>
      <p:sp>
        <p:nvSpPr>
          <p:cNvPr id="16" name="Obdélník se zakulaceným rohem na stejné straně 15"/>
          <p:cNvSpPr/>
          <p:nvPr/>
        </p:nvSpPr>
        <p:spPr>
          <a:xfrm>
            <a:off x="750095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Údržba, technika</a:t>
            </a:r>
            <a:endParaRPr lang="cs-CZ" dirty="0"/>
          </a:p>
        </p:txBody>
      </p:sp>
      <p:cxnSp>
        <p:nvCxnSpPr>
          <p:cNvPr id="18" name="Pravoúhlá spojovací čára 17"/>
          <p:cNvCxnSpPr>
            <a:stCxn id="11" idx="2"/>
            <a:endCxn id="16" idx="3"/>
          </p:cNvCxnSpPr>
          <p:nvPr/>
        </p:nvCxnSpPr>
        <p:spPr>
          <a:xfrm rot="16200000" flipH="1">
            <a:off x="6054338" y="696496"/>
            <a:ext cx="785818" cy="339330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oúhlá spojovací čára 19"/>
          <p:cNvCxnSpPr>
            <a:stCxn id="11" idx="2"/>
            <a:endCxn id="15" idx="3"/>
          </p:cNvCxnSpPr>
          <p:nvPr/>
        </p:nvCxnSpPr>
        <p:spPr>
          <a:xfrm rot="16200000" flipH="1">
            <a:off x="5339958" y="1410876"/>
            <a:ext cx="785818" cy="19645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ovací čára 21"/>
          <p:cNvCxnSpPr>
            <a:stCxn id="11" idx="2"/>
            <a:endCxn id="14" idx="3"/>
          </p:cNvCxnSpPr>
          <p:nvPr/>
        </p:nvCxnSpPr>
        <p:spPr>
          <a:xfrm rot="16200000" flipH="1">
            <a:off x="4625578" y="2125256"/>
            <a:ext cx="785818" cy="53578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ovací čára 23"/>
          <p:cNvCxnSpPr>
            <a:stCxn id="11" idx="2"/>
            <a:endCxn id="13" idx="3"/>
          </p:cNvCxnSpPr>
          <p:nvPr/>
        </p:nvCxnSpPr>
        <p:spPr>
          <a:xfrm rot="5400000">
            <a:off x="3911199" y="1946662"/>
            <a:ext cx="785818" cy="8929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>
            <a:stCxn id="11" idx="2"/>
            <a:endCxn id="12" idx="3"/>
          </p:cNvCxnSpPr>
          <p:nvPr/>
        </p:nvCxnSpPr>
        <p:spPr>
          <a:xfrm rot="5400000">
            <a:off x="3196819" y="1232282"/>
            <a:ext cx="785818" cy="232173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214282" y="4071942"/>
          <a:ext cx="871543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017"/>
                <a:gridCol w="1367128"/>
                <a:gridCol w="1452573"/>
                <a:gridCol w="1428761"/>
                <a:gridCol w="1571636"/>
                <a:gridCol w="135732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Typická měřítka výkonnosti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Materiálové náklady, </a:t>
                      </a:r>
                      <a:r>
                        <a:rPr lang="cs-CZ" sz="1600" b="0" dirty="0" err="1" smtClean="0"/>
                        <a:t>dosažitel</a:t>
                      </a:r>
                      <a:r>
                        <a:rPr lang="cs-CZ" sz="1600" b="0" dirty="0" smtClean="0"/>
                        <a:t>-</a:t>
                      </a:r>
                      <a:r>
                        <a:rPr lang="cs-CZ" sz="1600" b="0" dirty="0" err="1" smtClean="0"/>
                        <a:t>nost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Zásoby úroveň/</a:t>
                      </a:r>
                      <a:r>
                        <a:rPr lang="cs-CZ" sz="1600" b="0" dirty="0" err="1" smtClean="0"/>
                        <a:t>ná</a:t>
                      </a:r>
                      <a:r>
                        <a:rPr lang="cs-CZ" sz="1600" b="0" dirty="0" smtClean="0"/>
                        <a:t>-klady,</a:t>
                      </a:r>
                    </a:p>
                    <a:p>
                      <a:r>
                        <a:rPr lang="cs-CZ" sz="1600" b="0" dirty="0" smtClean="0"/>
                        <a:t>Úroveň služeb zákazníkům</a:t>
                      </a:r>
                    </a:p>
                    <a:p>
                      <a:r>
                        <a:rPr lang="cs-CZ" sz="1600" b="0" dirty="0" smtClean="0"/>
                        <a:t>Chybějící položky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Plnění dodacích termínů,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odchylky nákladů,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pracovní výkony,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využití strojů</a:t>
                      </a:r>
                      <a:endParaRPr lang="cs-CZ" sz="1600" b="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Zmetkovitost,</a:t>
                      </a:r>
                    </a:p>
                    <a:p>
                      <a:r>
                        <a:rPr lang="cs-CZ" sz="1600" b="0" dirty="0" smtClean="0"/>
                        <a:t>Náklady na opravu vadných výrobků,</a:t>
                      </a:r>
                    </a:p>
                    <a:p>
                      <a:r>
                        <a:rPr lang="cs-CZ" sz="1600" b="0" dirty="0" smtClean="0"/>
                        <a:t>Náklady na zjišťování kvality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Prostoje</a:t>
                      </a:r>
                      <a:r>
                        <a:rPr lang="cs-CZ" sz="1600" b="0" baseline="0" dirty="0" smtClean="0"/>
                        <a:t> strojů,</a:t>
                      </a:r>
                    </a:p>
                    <a:p>
                      <a:r>
                        <a:rPr lang="cs-CZ" sz="1600" b="0" baseline="0" dirty="0" smtClean="0"/>
                        <a:t>Náklady na údržbu</a:t>
                      </a:r>
                      <a:endParaRPr lang="cs-CZ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Základními úlohami strategického řízení výroby jsou: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Zajišťování potřebného souladu strategického řízení výroby s celkovou strategií firmy,</a:t>
            </a:r>
          </a:p>
          <a:p>
            <a:r>
              <a:rPr lang="cs-CZ" dirty="0" smtClean="0"/>
              <a:t>Formulace a realizace výrobní strategie firmy.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Strategické řízení výroby a </a:t>
            </a:r>
            <a:br>
              <a:rPr lang="cs-CZ" dirty="0" smtClean="0"/>
            </a:br>
            <a:r>
              <a:rPr lang="cs-CZ" dirty="0" smtClean="0"/>
              <a:t>výrobní strategie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1918</Words>
  <Application>Microsoft Macintosh PowerPoint</Application>
  <PresentationFormat>On-screen Show (4:3)</PresentationFormat>
  <Paragraphs>511</Paragraphs>
  <Slides>43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Lucida Sans Unicode</vt:lpstr>
      <vt:lpstr>Verdana</vt:lpstr>
      <vt:lpstr>Wingdings 3</vt:lpstr>
      <vt:lpstr>Arial</vt:lpstr>
      <vt:lpstr>Calibri</vt:lpstr>
      <vt:lpstr>Wingdings</vt:lpstr>
      <vt:lpstr>Wingdings 2</vt:lpstr>
      <vt:lpstr>Presentation on brainstorming</vt:lpstr>
      <vt:lpstr>VISIO</vt:lpstr>
      <vt:lpstr>Manažerská ekonomika Výroba </vt:lpstr>
      <vt:lpstr>Výrobní činnost</vt:lpstr>
      <vt:lpstr>Úrovně řízení výroby:</vt:lpstr>
      <vt:lpstr>Strategické řízení výroby </vt:lpstr>
      <vt:lpstr>Taktické řízení výroby </vt:lpstr>
      <vt:lpstr>Operativní řízení výroby </vt:lpstr>
      <vt:lpstr>Činitelé výroby  a jejich význam</vt:lpstr>
      <vt:lpstr>Typická organizace závodu </vt:lpstr>
      <vt:lpstr>Strategické řízení výroby a  výrobní strategie</vt:lpstr>
      <vt:lpstr>Typická rozhodování uskutečňovaná ve strategickém řízení výroby jsou:</vt:lpstr>
      <vt:lpstr>Typická rozhodování uskutečňovaná ve strategickém řízení výroby jsou (2):</vt:lpstr>
      <vt:lpstr>Výrobní strategie</vt:lpstr>
      <vt:lpstr>Výrobní strategie(2)</vt:lpstr>
      <vt:lpstr>PowerPoint Presentation</vt:lpstr>
      <vt:lpstr>Výrobní strategie musí rovněž formulovat zásady a principy organizace výroby</vt:lpstr>
      <vt:lpstr>PowerPoint Presentation</vt:lpstr>
      <vt:lpstr>PowerPoint Presentation</vt:lpstr>
      <vt:lpstr>PowerPoint Presentation</vt:lpstr>
      <vt:lpstr>Výrobní strategie by měla respektovat hlediska:</vt:lpstr>
      <vt:lpstr>PowerPoint Presentation</vt:lpstr>
      <vt:lpstr>Fáze životního cyklu výrobku</vt:lpstr>
      <vt:lpstr>Fáze životního cyklu výrobku</vt:lpstr>
      <vt:lpstr>Taktické řízení výroby</vt:lpstr>
      <vt:lpstr>Operativní řízení výroby</vt:lpstr>
      <vt:lpstr>Charakteristické vlastnosti operativního řízení výroby:</vt:lpstr>
      <vt:lpstr>Výroba a výrobní proces</vt:lpstr>
      <vt:lpstr>Podle míry plynulosti výrobního procesu bývá rozlišována výroba:</vt:lpstr>
      <vt:lpstr>Strukturu výrobního procesu můžeme sledovat ze 3 hledisek</vt:lpstr>
      <vt:lpstr>Věcné hledisko výrobního procesu</vt:lpstr>
      <vt:lpstr>Výrobní profil podniku</vt:lpstr>
      <vt:lpstr>Výrobní program</vt:lpstr>
      <vt:lpstr>Způsob přetváření vstupních surovin a materiálů na výrobek</vt:lpstr>
      <vt:lpstr>Technologické procesy</vt:lpstr>
      <vt:lpstr>Dílčí výrobní procesy bývají sdružovány do tzv. fází výroby:</vt:lpstr>
      <vt:lpstr>Technologický postup</vt:lpstr>
      <vt:lpstr>Časové hledisko  výrobního procesu</vt:lpstr>
      <vt:lpstr>Hledisko prostorového a organizačního uspořádání výrobního procesu </vt:lpstr>
      <vt:lpstr>Výrobný proces</vt:lpstr>
      <vt:lpstr>Klasifikácia výrobných procesov </vt:lpstr>
      <vt:lpstr>Klasifikácia výrobných procesov</vt:lpstr>
      <vt:lpstr>Výrobková stratégia </vt:lpstr>
      <vt:lpstr>Typy výrobných systémov 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2008-08-23T15:36:21Z</dcterms:created>
  <dcterms:modified xsi:type="dcterms:W3CDTF">2016-04-14T09:37:28Z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1029</vt:lpwstr>
  </property>
  <property fmtid="{D5CDD505-2E9C-101B-9397-08002B2CF9AE}" pid="3" name="_TemplateID">
    <vt:lpwstr>TC101671231029</vt:lpwstr>
  </property>
</Properties>
</file>