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B007E-D5A1-4F43-A612-300E13453EB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85AC-0BD4-4E52-801C-343FF5812E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41E1C-9F55-488D-B42A-4A398C7C9BBD}" type="slidenum">
              <a:rPr lang="en-US"/>
              <a:pPr/>
              <a:t>11</a:t>
            </a:fld>
            <a:endParaRPr lang="en-US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703263"/>
            <a:ext cx="4586288" cy="3440112"/>
          </a:xfrm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56100"/>
            <a:ext cx="5006975" cy="4073525"/>
          </a:xfrm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F15C4A-75B0-43BA-91B0-A3CC14BC7534}" type="slidenum">
              <a:rPr lang="en-US"/>
              <a:pPr/>
              <a:t>12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8" y="38100"/>
            <a:ext cx="6445250" cy="4833938"/>
          </a:xfrm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53A7E9-F6B8-4447-B8D8-D441C9667066}" type="slidenum">
              <a:rPr lang="en-US"/>
              <a:pPr/>
              <a:t>13</a:t>
            </a:fld>
            <a:endParaRPr lang="en-US"/>
          </a:p>
        </p:txBody>
      </p:sp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9550" y="38100"/>
            <a:ext cx="6445250" cy="4833938"/>
          </a:xfrm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9B06E-5695-442B-B094-584763880DFA}" type="slidenum">
              <a:rPr lang="en-US"/>
              <a:pPr/>
              <a:t>14</a:t>
            </a:fld>
            <a:endParaRPr lang="en-U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</p:spPr>
        <p:txBody>
          <a:bodyPr lIns="90078" tIns="45039" rIns="90078" bIns="45039"/>
          <a:lstStyle/>
          <a:p>
            <a:pPr defTabSz="955675">
              <a:spcBef>
                <a:spcPct val="0"/>
              </a:spcBef>
            </a:pPr>
            <a:r>
              <a:rPr lang="en-US" sz="1700">
                <a:latin typeface="Times New Roman" pitchFamily="18" charset="0"/>
              </a:rPr>
              <a:t>Jak the Kdole program fits together - highlighted topics / columns are those covered in this workshop.  </a:t>
            </a:r>
          </a:p>
          <a:p>
            <a:pPr defTabSz="955675">
              <a:spcBef>
                <a:spcPct val="0"/>
              </a:spcBef>
            </a:pPr>
            <a:r>
              <a:rPr lang="en-US" sz="1700">
                <a:latin typeface="Times New Roman" pitchFamily="18" charset="0"/>
              </a:rPr>
              <a:t>This is a good starting point for discussions around program design and Jak to train all the constituents that will need to participate in a Six Sigma program.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B2478-7246-4C08-82C3-9F1AD669D91A}" type="slidenum">
              <a:rPr lang="en-US"/>
              <a:pPr/>
              <a:t>15</a:t>
            </a:fld>
            <a:endParaRPr lang="en-US"/>
          </a:p>
        </p:txBody>
      </p:sp>
      <p:sp>
        <p:nvSpPr>
          <p:cNvPr id="80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9550" y="38100"/>
            <a:ext cx="6445250" cy="4833938"/>
          </a:xfrm>
          <a:ln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12FC6-9845-4365-9B27-68C2A53BFD47}" type="slidenum">
              <a:rPr lang="en-US"/>
              <a:pPr/>
              <a:t>16</a:t>
            </a:fld>
            <a:endParaRPr lang="en-US"/>
          </a:p>
        </p:txBody>
      </p:sp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963" y="38100"/>
            <a:ext cx="6445250" cy="4833938"/>
          </a:xfrm>
          <a:ln/>
        </p:spPr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85AC-0BD4-4E52-801C-343FF5812EF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AA658E-6F62-4380-AA42-A791F16CE900}" type="datetimeFigureOut">
              <a:rPr lang="cs-CZ" smtClean="0"/>
              <a:pPr/>
              <a:t>29.3.2015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DDBCEF9-C04D-47C9-90D6-A26636E23AF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Plánování může naplnit své poslání jen tehdy, jsou-li stanovena kritéria jeho plnění.</a:t>
            </a:r>
          </a:p>
          <a:p>
            <a:endParaRPr lang="cs-CZ" dirty="0" smtClean="0"/>
          </a:p>
          <a:p>
            <a:r>
              <a:rPr lang="cs-CZ" dirty="0" smtClean="0"/>
              <a:t>Předpokládá to, že v plánu budou stanovena měřítka kontroly a způsoby hodnocení dosažených výsledků.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Role a zodpovědnosti</a:t>
            </a:r>
            <a:endParaRPr lang="en-US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50825" indent="-250825">
              <a:tabLst>
                <a:tab pos="1831975" algn="l"/>
              </a:tabLst>
            </a:pPr>
            <a:r>
              <a:rPr lang="cs-CZ" sz="1600" dirty="0"/>
              <a:t>Dohodnout se, kdo je za co zodpovědný. Například</a:t>
            </a:r>
            <a:r>
              <a:rPr lang="en-US" sz="1600" dirty="0"/>
              <a:t>:</a:t>
            </a:r>
          </a:p>
          <a:p>
            <a:pPr marL="593725" lvl="1">
              <a:tabLst>
                <a:tab pos="1831975" algn="l"/>
              </a:tabLst>
            </a:pPr>
            <a:r>
              <a:rPr lang="cs-CZ" sz="1500" dirty="0"/>
              <a:t>Svolání schůzek (program, předběžná práce apod.</a:t>
            </a:r>
            <a:r>
              <a:rPr lang="en-US" sz="1500" dirty="0"/>
              <a:t>)</a:t>
            </a:r>
          </a:p>
          <a:p>
            <a:pPr marL="593725" lvl="1">
              <a:tabLst>
                <a:tab pos="1831975" algn="l"/>
              </a:tabLst>
            </a:pPr>
            <a:r>
              <a:rPr lang="cs-CZ" sz="1500" dirty="0"/>
              <a:t>Běžná expertiza</a:t>
            </a:r>
            <a:endParaRPr lang="en-US" sz="1500" dirty="0"/>
          </a:p>
          <a:p>
            <a:pPr marL="593725" lvl="1">
              <a:tabLst>
                <a:tab pos="1831975" algn="l"/>
              </a:tabLst>
            </a:pPr>
            <a:r>
              <a:rPr lang="cs-CZ" sz="1500" dirty="0"/>
              <a:t>Milníky úkolů</a:t>
            </a:r>
            <a:endParaRPr lang="en-US" sz="1500" dirty="0"/>
          </a:p>
          <a:p>
            <a:pPr marL="250825" indent="-250825">
              <a:buNone/>
              <a:tabLst>
                <a:tab pos="1831975" algn="l"/>
              </a:tabLst>
            </a:pPr>
            <a:endParaRPr lang="cs-CZ" sz="1600" dirty="0" smtClean="0"/>
          </a:p>
          <a:p>
            <a:pPr marL="250825" indent="-250825">
              <a:buNone/>
              <a:tabLst>
                <a:tab pos="1831975" algn="l"/>
              </a:tabLst>
            </a:pPr>
            <a:endParaRPr lang="cs-CZ" sz="1600" dirty="0" smtClean="0"/>
          </a:p>
          <a:p>
            <a:pPr marL="250825" indent="-250825">
              <a:buNone/>
              <a:tabLst>
                <a:tab pos="1831975" algn="l"/>
              </a:tabLst>
            </a:pPr>
            <a:r>
              <a:rPr lang="cs-CZ" sz="1600" dirty="0" smtClean="0"/>
              <a:t>Obvykle </a:t>
            </a:r>
            <a:r>
              <a:rPr lang="cs-CZ" sz="1600" dirty="0"/>
              <a:t>s využitím formátu RACI</a:t>
            </a:r>
            <a:r>
              <a:rPr lang="en-US" sz="1600" dirty="0"/>
              <a:t> (</a:t>
            </a:r>
            <a:r>
              <a:rPr lang="cs-CZ" sz="1600" dirty="0"/>
              <a:t>ve formě tabulky</a:t>
            </a:r>
            <a:r>
              <a:rPr lang="en-US" sz="1600" dirty="0"/>
              <a:t>)</a:t>
            </a:r>
          </a:p>
          <a:p>
            <a:pPr marL="593725" lvl="1">
              <a:tabLst>
                <a:tab pos="1831975" algn="l"/>
              </a:tabLst>
            </a:pPr>
            <a:r>
              <a:rPr lang="en-US" sz="1500" dirty="0"/>
              <a:t>R – Responsible</a:t>
            </a:r>
            <a:r>
              <a:rPr lang="cs-CZ" sz="1500" dirty="0"/>
              <a:t> (zodpovědný)</a:t>
            </a:r>
            <a:endParaRPr lang="en-US" sz="1500" dirty="0"/>
          </a:p>
          <a:p>
            <a:pPr marL="593725" lvl="1">
              <a:tabLst>
                <a:tab pos="1831975" algn="l"/>
              </a:tabLst>
            </a:pPr>
            <a:r>
              <a:rPr lang="en-US" sz="1500" dirty="0"/>
              <a:t>A - Accountable</a:t>
            </a:r>
            <a:r>
              <a:rPr lang="cs-CZ" sz="1500" dirty="0"/>
              <a:t> (mající na starost) </a:t>
            </a:r>
            <a:endParaRPr lang="en-US" sz="1500" dirty="0"/>
          </a:p>
          <a:p>
            <a:pPr marL="593725" lvl="1">
              <a:tabLst>
                <a:tab pos="1831975" algn="l"/>
              </a:tabLst>
            </a:pPr>
            <a:r>
              <a:rPr lang="en-US" sz="1500" dirty="0"/>
              <a:t>C – Consulted</a:t>
            </a:r>
            <a:r>
              <a:rPr lang="cs-CZ" sz="1500" dirty="0"/>
              <a:t> (konzultovaný)</a:t>
            </a:r>
            <a:endParaRPr lang="en-US" sz="1500" dirty="0"/>
          </a:p>
          <a:p>
            <a:pPr marL="593725" lvl="1">
              <a:tabLst>
                <a:tab pos="1831975" algn="l"/>
              </a:tabLst>
            </a:pPr>
            <a:r>
              <a:rPr lang="en-US" sz="1500" dirty="0"/>
              <a:t>I – Informed</a:t>
            </a:r>
            <a:r>
              <a:rPr lang="cs-CZ" sz="1500" dirty="0"/>
              <a:t> (informovaný)</a:t>
            </a:r>
            <a:endParaRPr lang="en-US" sz="1500" dirty="0"/>
          </a:p>
          <a:p>
            <a:pPr marL="250825" indent="-250825">
              <a:tabLst>
                <a:tab pos="1831975" algn="l"/>
              </a:tabLst>
            </a:pPr>
            <a:r>
              <a:rPr lang="cs-CZ" sz="1600" dirty="0"/>
              <a:t>Zajištění nejen shody, ale závazku</a:t>
            </a:r>
          </a:p>
          <a:p>
            <a:pPr marL="250825" indent="-250825">
              <a:buNone/>
              <a:tabLst>
                <a:tab pos="1831975" algn="l"/>
              </a:tabLst>
            </a:pPr>
            <a:endParaRPr lang="cs-CZ" sz="1600" dirty="0"/>
          </a:p>
        </p:txBody>
      </p:sp>
      <p:sp>
        <p:nvSpPr>
          <p:cNvPr id="668676" name="Rectangle 4"/>
          <p:cNvSpPr>
            <a:spLocks noChangeArrowheads="1"/>
          </p:cNvSpPr>
          <p:nvPr/>
        </p:nvSpPr>
        <p:spPr bwMode="gray">
          <a:xfrm>
            <a:off x="2740033" y="5357826"/>
            <a:ext cx="2974975" cy="4667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cs-CZ" sz="2400" dirty="0">
                <a:latin typeface="Tahoma" pitchFamily="34" charset="0"/>
              </a:rPr>
              <a:t>Co je</a:t>
            </a:r>
            <a:r>
              <a:rPr lang="en-US" sz="2400" dirty="0">
                <a:latin typeface="Tahoma" pitchFamily="34" charset="0"/>
              </a:rPr>
              <a:t> RACI?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RACI – </a:t>
            </a:r>
            <a:r>
              <a:rPr lang="cs-CZ"/>
              <a:t>Několik stručných definic</a:t>
            </a:r>
            <a:r>
              <a:rPr lang="en-US"/>
              <a:t> 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/>
              <a:t>R</a:t>
            </a:r>
            <a:r>
              <a:rPr lang="en-US" b="1" dirty="0"/>
              <a:t>esponsible</a:t>
            </a:r>
            <a:r>
              <a:rPr lang="cs-CZ" b="1" dirty="0"/>
              <a:t> (zodpovědný)</a:t>
            </a:r>
            <a:r>
              <a:rPr lang="en-US" dirty="0"/>
              <a:t> – </a:t>
            </a:r>
            <a:r>
              <a:rPr lang="cs-CZ" dirty="0"/>
              <a:t>Osoba (osoby), která provádí daný úkol; muž činu zodpovědný za provedení/ implementaci. Stupeň zodpovědnosti určuje osoba, která jí má na starosti. „R“ je možné rozdělit na více osob</a:t>
            </a:r>
          </a:p>
          <a:p>
            <a:r>
              <a:rPr lang="en-US" b="1" u="sng" dirty="0"/>
              <a:t>A</a:t>
            </a:r>
            <a:r>
              <a:rPr lang="en-US" b="1" dirty="0"/>
              <a:t>ccountable</a:t>
            </a:r>
            <a:r>
              <a:rPr lang="cs-CZ" b="1" dirty="0"/>
              <a:t> (mající na starosti)</a:t>
            </a:r>
            <a:r>
              <a:rPr lang="en-US" dirty="0"/>
              <a:t> – </a:t>
            </a:r>
            <a:r>
              <a:rPr lang="cs-CZ" dirty="0"/>
              <a:t>Osoba, která je nakonec zodpovědná; zahrnuje ano/ne a právo veta. Jednomu úkolu je možné přiřadit pouze jedno „A“</a:t>
            </a:r>
          </a:p>
          <a:p>
            <a:r>
              <a:rPr lang="en-US" b="1" u="sng" dirty="0"/>
              <a:t>C</a:t>
            </a:r>
            <a:r>
              <a:rPr lang="en-US" b="1" dirty="0"/>
              <a:t>onsulted</a:t>
            </a:r>
            <a:r>
              <a:rPr lang="cs-CZ" b="1" dirty="0"/>
              <a:t> (konzultovaný)</a:t>
            </a:r>
            <a:r>
              <a:rPr lang="en-US" dirty="0"/>
              <a:t> –</a:t>
            </a:r>
            <a:r>
              <a:rPr lang="cs-CZ" dirty="0"/>
              <a:t> Osoby, se kterými je nutné se poradit před konečným rozhodnutím nebo krokem. Dvoucestná komunikace</a:t>
            </a:r>
          </a:p>
          <a:p>
            <a:r>
              <a:rPr lang="en-US" b="1" u="sng" dirty="0"/>
              <a:t>I</a:t>
            </a:r>
            <a:r>
              <a:rPr lang="en-US" b="1" dirty="0"/>
              <a:t>nformed</a:t>
            </a:r>
            <a:r>
              <a:rPr lang="cs-CZ" b="1" dirty="0"/>
              <a:t> (informovaný)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cs-CZ" dirty="0"/>
              <a:t>Osoby, které musí být po rozhodnutí nebo provedeném kroku informovány. 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 </a:t>
            </a:r>
            <a:fld id="{F8962FBF-7E6B-4107-907A-AD074785AE23}" type="slidenum">
              <a:rPr lang="en-US"/>
              <a:pPr/>
              <a:t>13</a:t>
            </a:fld>
            <a:endParaRPr lang="en-US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RACI – </a:t>
            </a:r>
            <a:r>
              <a:rPr lang="cs-CZ"/>
              <a:t>Akční termíny</a:t>
            </a:r>
            <a:endParaRPr lang="en-US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34963" indent="-334963">
              <a:tabLst>
                <a:tab pos="2684463" algn="l"/>
              </a:tabLst>
            </a:pPr>
            <a:r>
              <a:rPr lang="en-US" b="1">
                <a:solidFill>
                  <a:schemeClr val="tx2"/>
                </a:solidFill>
              </a:rPr>
              <a:t>Responsible</a:t>
            </a:r>
            <a:r>
              <a:rPr lang="en-US"/>
              <a:t>	„</a:t>
            </a:r>
            <a:r>
              <a:rPr lang="cs-CZ"/>
              <a:t>Muž činu</a:t>
            </a:r>
            <a:r>
              <a:rPr lang="en-US"/>
              <a:t>”</a:t>
            </a:r>
          </a:p>
          <a:p>
            <a:pPr marL="334963" indent="-334963">
              <a:tabLst>
                <a:tab pos="2684463" algn="l"/>
              </a:tabLst>
            </a:pPr>
            <a:endParaRPr lang="en-US"/>
          </a:p>
          <a:p>
            <a:pPr marL="334963" indent="-334963">
              <a:tabLst>
                <a:tab pos="2684463" algn="l"/>
              </a:tabLst>
            </a:pPr>
            <a:r>
              <a:rPr lang="en-US" b="1">
                <a:solidFill>
                  <a:schemeClr val="tx2"/>
                </a:solidFill>
              </a:rPr>
              <a:t>Accountable</a:t>
            </a:r>
            <a:r>
              <a:rPr lang="en-US"/>
              <a:t>	„</a:t>
            </a:r>
            <a:r>
              <a:rPr lang="cs-CZ"/>
              <a:t>Na kom je zodpovědnost</a:t>
            </a:r>
            <a:r>
              <a:rPr lang="en-US"/>
              <a:t>”</a:t>
            </a:r>
          </a:p>
          <a:p>
            <a:pPr marL="334963" indent="-334963">
              <a:tabLst>
                <a:tab pos="2684463" algn="l"/>
              </a:tabLst>
            </a:pPr>
            <a:endParaRPr lang="en-US"/>
          </a:p>
          <a:p>
            <a:pPr marL="334963" indent="-334963">
              <a:tabLst>
                <a:tab pos="2684463" algn="l"/>
              </a:tabLst>
            </a:pPr>
            <a:r>
              <a:rPr lang="en-US" b="1">
                <a:solidFill>
                  <a:schemeClr val="tx2"/>
                </a:solidFill>
              </a:rPr>
              <a:t>Consult</a:t>
            </a:r>
            <a:r>
              <a:rPr lang="en-US"/>
              <a:t>	„</a:t>
            </a:r>
            <a:r>
              <a:rPr lang="cs-CZ"/>
              <a:t>Zasvěcenec</a:t>
            </a:r>
            <a:r>
              <a:rPr lang="en-US"/>
              <a:t>” - </a:t>
            </a:r>
            <a:r>
              <a:rPr lang="cs-CZ"/>
              <a:t>před</a:t>
            </a:r>
            <a:endParaRPr lang="en-US"/>
          </a:p>
          <a:p>
            <a:pPr marL="334963" indent="-334963">
              <a:tabLst>
                <a:tab pos="2684463" algn="l"/>
              </a:tabLst>
            </a:pPr>
            <a:endParaRPr lang="en-US"/>
          </a:p>
          <a:p>
            <a:pPr marL="334963" indent="-334963">
              <a:tabLst>
                <a:tab pos="2684463" algn="l"/>
              </a:tabLst>
            </a:pPr>
            <a:r>
              <a:rPr lang="en-US" b="1">
                <a:solidFill>
                  <a:schemeClr val="tx2"/>
                </a:solidFill>
              </a:rPr>
              <a:t>Inform</a:t>
            </a:r>
            <a:r>
              <a:rPr lang="en-US"/>
              <a:t>	„</a:t>
            </a:r>
            <a:r>
              <a:rPr lang="cs-CZ"/>
              <a:t>Uchovat v obrazu</a:t>
            </a:r>
            <a:r>
              <a:rPr lang="en-US"/>
              <a:t>” - </a:t>
            </a:r>
            <a:r>
              <a:rPr lang="cs-CZ"/>
              <a:t>poté</a:t>
            </a:r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Text Box 2"/>
          <p:cNvSpPr txBox="1">
            <a:spLocks noChangeArrowheads="1"/>
          </p:cNvSpPr>
          <p:nvPr/>
        </p:nvSpPr>
        <p:spPr bwMode="gray">
          <a:xfrm rot="18000000">
            <a:off x="7510462" y="1809751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cs-CZ" sz="1200"/>
              <a:t>Přispění podrobnými znalostmi o procesu</a:t>
            </a:r>
            <a:endParaRPr lang="en-US" sz="120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Lean Six Sigma</a:t>
            </a:r>
            <a:br>
              <a:rPr lang="en-US"/>
            </a:br>
            <a:r>
              <a:rPr lang="cs-CZ"/>
              <a:t>Role a zodpovědnosti</a:t>
            </a:r>
            <a:endParaRPr lang="en-US"/>
          </a:p>
        </p:txBody>
      </p:sp>
      <p:sp>
        <p:nvSpPr>
          <p:cNvPr id="689156" name="Text Box 4"/>
          <p:cNvSpPr txBox="1">
            <a:spLocks noChangeArrowheads="1"/>
          </p:cNvSpPr>
          <p:nvPr/>
        </p:nvSpPr>
        <p:spPr bwMode="gray">
          <a:xfrm rot="18000000">
            <a:off x="1940718" y="1853407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cs-CZ" sz="1200"/>
              <a:t>Vedení, fond, vlastní proces</a:t>
            </a:r>
            <a:endParaRPr lang="en-US" sz="1200"/>
          </a:p>
        </p:txBody>
      </p:sp>
      <p:sp>
        <p:nvSpPr>
          <p:cNvPr id="689157" name="Text Box 5"/>
          <p:cNvSpPr txBox="1">
            <a:spLocks noChangeArrowheads="1"/>
          </p:cNvSpPr>
          <p:nvPr/>
        </p:nvSpPr>
        <p:spPr bwMode="gray">
          <a:xfrm rot="18000000">
            <a:off x="3125788" y="2278063"/>
            <a:ext cx="11636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Výběr projektů</a:t>
            </a:r>
            <a:endParaRPr lang="en-US" sz="1200"/>
          </a:p>
        </p:txBody>
      </p:sp>
      <p:sp>
        <p:nvSpPr>
          <p:cNvPr id="689158" name="Text Box 6"/>
          <p:cNvSpPr txBox="1">
            <a:spLocks noChangeArrowheads="1"/>
          </p:cNvSpPr>
          <p:nvPr/>
        </p:nvSpPr>
        <p:spPr bwMode="gray">
          <a:xfrm rot="18000000">
            <a:off x="3539331" y="2158207"/>
            <a:ext cx="1431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Realizace projektů</a:t>
            </a:r>
            <a:endParaRPr lang="en-US" sz="1200"/>
          </a:p>
        </p:txBody>
      </p:sp>
      <p:sp>
        <p:nvSpPr>
          <p:cNvPr id="689159" name="Text Box 7"/>
          <p:cNvSpPr txBox="1">
            <a:spLocks noChangeArrowheads="1"/>
          </p:cNvSpPr>
          <p:nvPr/>
        </p:nvSpPr>
        <p:spPr bwMode="gray">
          <a:xfrm rot="18000000">
            <a:off x="3977482" y="2062956"/>
            <a:ext cx="1644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Monitorování projektů</a:t>
            </a:r>
            <a:endParaRPr lang="en-US" sz="1200"/>
          </a:p>
        </p:txBody>
      </p:sp>
      <p:sp>
        <p:nvSpPr>
          <p:cNvPr id="689160" name="Text Box 8"/>
          <p:cNvSpPr txBox="1">
            <a:spLocks noChangeArrowheads="1"/>
          </p:cNvSpPr>
          <p:nvPr/>
        </p:nvSpPr>
        <p:spPr bwMode="gray">
          <a:xfrm rot="18000000">
            <a:off x="4431507" y="1977231"/>
            <a:ext cx="1847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Udržení přínosů projektu</a:t>
            </a:r>
            <a:endParaRPr lang="en-US" sz="1200"/>
          </a:p>
        </p:txBody>
      </p:sp>
      <p:sp>
        <p:nvSpPr>
          <p:cNvPr id="689161" name="Text Box 9"/>
          <p:cNvSpPr txBox="1">
            <a:spLocks noChangeArrowheads="1"/>
          </p:cNvSpPr>
          <p:nvPr/>
        </p:nvSpPr>
        <p:spPr bwMode="gray">
          <a:xfrm rot="18000000">
            <a:off x="5288757" y="2056606"/>
            <a:ext cx="1663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Trénování</a:t>
            </a:r>
            <a:r>
              <a:rPr lang="en-US" sz="1200"/>
              <a:t> Black Belts</a:t>
            </a:r>
          </a:p>
        </p:txBody>
      </p:sp>
      <p:sp>
        <p:nvSpPr>
          <p:cNvPr id="689162" name="Text Box 10"/>
          <p:cNvSpPr txBox="1">
            <a:spLocks noChangeArrowheads="1"/>
          </p:cNvSpPr>
          <p:nvPr/>
        </p:nvSpPr>
        <p:spPr bwMode="gray">
          <a:xfrm rot="18000000">
            <a:off x="5791200" y="2066925"/>
            <a:ext cx="1470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cs-CZ" sz="1200"/>
              <a:t>Poskytování info o</a:t>
            </a:r>
            <a:r>
              <a:rPr lang="en-US" sz="1200"/>
              <a:t> </a:t>
            </a:r>
            <a:br>
              <a:rPr lang="en-US" sz="1200"/>
            </a:br>
            <a:r>
              <a:rPr lang="en-US" sz="1200"/>
              <a:t>Lean Six Sigma</a:t>
            </a:r>
          </a:p>
        </p:txBody>
      </p:sp>
      <p:sp>
        <p:nvSpPr>
          <p:cNvPr id="689163" name="Text Box 11"/>
          <p:cNvSpPr txBox="1">
            <a:spLocks noChangeArrowheads="1"/>
          </p:cNvSpPr>
          <p:nvPr/>
        </p:nvSpPr>
        <p:spPr bwMode="gray">
          <a:xfrm rot="18000000">
            <a:off x="6319044" y="2235994"/>
            <a:ext cx="1247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Přiřazení zdrojů</a:t>
            </a:r>
            <a:endParaRPr lang="en-US" sz="1200"/>
          </a:p>
        </p:txBody>
      </p:sp>
      <p:sp>
        <p:nvSpPr>
          <p:cNvPr id="689164" name="Text Box 12"/>
          <p:cNvSpPr txBox="1">
            <a:spLocks noChangeArrowheads="1"/>
          </p:cNvSpPr>
          <p:nvPr/>
        </p:nvSpPr>
        <p:spPr bwMode="gray">
          <a:xfrm rot="18000000">
            <a:off x="6772275" y="2184400"/>
            <a:ext cx="1366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Odstranění bariér</a:t>
            </a:r>
            <a:endParaRPr lang="en-US" sz="1200"/>
          </a:p>
        </p:txBody>
      </p:sp>
      <p:sp>
        <p:nvSpPr>
          <p:cNvPr id="689165" name="Text Box 13"/>
          <p:cNvSpPr txBox="1">
            <a:spLocks noChangeArrowheads="1"/>
          </p:cNvSpPr>
          <p:nvPr/>
        </p:nvSpPr>
        <p:spPr bwMode="gray">
          <a:xfrm rot="18000000">
            <a:off x="7234237" y="2085976"/>
            <a:ext cx="13827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Aplikace nástrojů</a:t>
            </a:r>
            <a:r>
              <a:rPr lang="en-US" sz="1200"/>
              <a:t> </a:t>
            </a:r>
            <a:endParaRPr lang="cs-CZ" sz="1200"/>
          </a:p>
          <a:p>
            <a:pPr algn="l" eaLnBrk="0" hangingPunct="0"/>
            <a:r>
              <a:rPr lang="en-US" sz="1200"/>
              <a:t>Lean Six Sigma </a:t>
            </a:r>
          </a:p>
          <a:p>
            <a:pPr algn="l" eaLnBrk="0" hangingPunct="0"/>
            <a:endParaRPr lang="en-US" sz="1200"/>
          </a:p>
        </p:txBody>
      </p:sp>
      <p:sp>
        <p:nvSpPr>
          <p:cNvPr id="689166" name="Text Box 14"/>
          <p:cNvSpPr txBox="1">
            <a:spLocks noChangeArrowheads="1"/>
          </p:cNvSpPr>
          <p:nvPr/>
        </p:nvSpPr>
        <p:spPr bwMode="gray">
          <a:xfrm rot="18000000">
            <a:off x="2678113" y="2255838"/>
            <a:ext cx="1214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Určení projektů</a:t>
            </a:r>
            <a:endParaRPr lang="en-US" sz="1200"/>
          </a:p>
        </p:txBody>
      </p:sp>
      <p:sp>
        <p:nvSpPr>
          <p:cNvPr id="689167" name="Text Box 15"/>
          <p:cNvSpPr txBox="1">
            <a:spLocks noChangeArrowheads="1"/>
          </p:cNvSpPr>
          <p:nvPr/>
        </p:nvSpPr>
        <p:spPr bwMode="gray">
          <a:xfrm>
            <a:off x="420688" y="3255963"/>
            <a:ext cx="992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Champion</a:t>
            </a:r>
          </a:p>
        </p:txBody>
      </p:sp>
      <p:sp>
        <p:nvSpPr>
          <p:cNvPr id="689168" name="Text Box 16"/>
          <p:cNvSpPr txBox="1">
            <a:spLocks noChangeArrowheads="1"/>
          </p:cNvSpPr>
          <p:nvPr/>
        </p:nvSpPr>
        <p:spPr bwMode="gray">
          <a:xfrm>
            <a:off x="420688" y="3624263"/>
            <a:ext cx="1446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Project Sponsor</a:t>
            </a:r>
          </a:p>
        </p:txBody>
      </p:sp>
      <p:sp>
        <p:nvSpPr>
          <p:cNvPr id="689169" name="Text Box 17"/>
          <p:cNvSpPr txBox="1">
            <a:spLocks noChangeArrowheads="1"/>
          </p:cNvSpPr>
          <p:nvPr/>
        </p:nvSpPr>
        <p:spPr bwMode="gray">
          <a:xfrm>
            <a:off x="420688" y="5135563"/>
            <a:ext cx="169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Master Black Belt </a:t>
            </a:r>
            <a:r>
              <a:rPr lang="en-US" sz="1600" b="1" baseline="30000"/>
              <a:t>1</a:t>
            </a:r>
            <a:endParaRPr lang="en-US" sz="1400"/>
          </a:p>
        </p:txBody>
      </p:sp>
      <p:sp>
        <p:nvSpPr>
          <p:cNvPr id="689170" name="Text Box 18"/>
          <p:cNvSpPr txBox="1">
            <a:spLocks noChangeArrowheads="1"/>
          </p:cNvSpPr>
          <p:nvPr/>
        </p:nvSpPr>
        <p:spPr bwMode="gray">
          <a:xfrm>
            <a:off x="420688" y="4017963"/>
            <a:ext cx="974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Black Belt</a:t>
            </a:r>
          </a:p>
        </p:txBody>
      </p:sp>
      <p:sp>
        <p:nvSpPr>
          <p:cNvPr id="689171" name="Text Box 19"/>
          <p:cNvSpPr txBox="1">
            <a:spLocks noChangeArrowheads="1"/>
          </p:cNvSpPr>
          <p:nvPr/>
        </p:nvSpPr>
        <p:spPr bwMode="gray">
          <a:xfrm>
            <a:off x="420688" y="4398963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/>
              <a:t>Green Belt</a:t>
            </a:r>
          </a:p>
        </p:txBody>
      </p:sp>
      <p:sp>
        <p:nvSpPr>
          <p:cNvPr id="689172" name="Text Box 20"/>
          <p:cNvSpPr txBox="1">
            <a:spLocks noChangeArrowheads="1"/>
          </p:cNvSpPr>
          <p:nvPr/>
        </p:nvSpPr>
        <p:spPr bwMode="gray">
          <a:xfrm>
            <a:off x="420688" y="4767263"/>
            <a:ext cx="982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400"/>
              <a:t>Člen týmu</a:t>
            </a:r>
            <a:endParaRPr lang="en-US" sz="1400"/>
          </a:p>
        </p:txBody>
      </p:sp>
      <p:sp>
        <p:nvSpPr>
          <p:cNvPr id="689173" name="Text Box 21"/>
          <p:cNvSpPr txBox="1">
            <a:spLocks noChangeArrowheads="1"/>
          </p:cNvSpPr>
          <p:nvPr/>
        </p:nvSpPr>
        <p:spPr bwMode="gray">
          <a:xfrm>
            <a:off x="420688" y="2900363"/>
            <a:ext cx="1455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400"/>
              <a:t>Výkonné vedení</a:t>
            </a:r>
            <a:endParaRPr lang="en-US" sz="1400"/>
          </a:p>
        </p:txBody>
      </p:sp>
      <p:sp>
        <p:nvSpPr>
          <p:cNvPr id="689174" name="Text Box 22"/>
          <p:cNvSpPr txBox="1">
            <a:spLocks noChangeArrowheads="1"/>
          </p:cNvSpPr>
          <p:nvPr/>
        </p:nvSpPr>
        <p:spPr bwMode="gray">
          <a:xfrm>
            <a:off x="420688" y="5529263"/>
            <a:ext cx="165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400"/>
              <a:t>Zbytek společnosti</a:t>
            </a:r>
            <a:endParaRPr lang="en-US" sz="1400"/>
          </a:p>
        </p:txBody>
      </p:sp>
      <p:sp>
        <p:nvSpPr>
          <p:cNvPr id="689175" name="Rectangle 23"/>
          <p:cNvSpPr>
            <a:spLocks noChangeArrowheads="1"/>
          </p:cNvSpPr>
          <p:nvPr/>
        </p:nvSpPr>
        <p:spPr bwMode="gray">
          <a:xfrm>
            <a:off x="3214688" y="29384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76" name="Rectangle 24"/>
          <p:cNvSpPr>
            <a:spLocks noChangeArrowheads="1"/>
          </p:cNvSpPr>
          <p:nvPr/>
        </p:nvSpPr>
        <p:spPr bwMode="gray">
          <a:xfrm>
            <a:off x="5957888" y="3294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77" name="Rectangle 25"/>
          <p:cNvSpPr>
            <a:spLocks noChangeArrowheads="1"/>
          </p:cNvSpPr>
          <p:nvPr/>
        </p:nvSpPr>
        <p:spPr bwMode="gray">
          <a:xfrm>
            <a:off x="5500688" y="3294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78" name="Rectangle 26"/>
          <p:cNvSpPr>
            <a:spLocks noChangeArrowheads="1"/>
          </p:cNvSpPr>
          <p:nvPr/>
        </p:nvSpPr>
        <p:spPr bwMode="gray">
          <a:xfrm>
            <a:off x="5043488" y="3294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79" name="Rectangle 27"/>
          <p:cNvSpPr>
            <a:spLocks noChangeArrowheads="1"/>
          </p:cNvSpPr>
          <p:nvPr/>
        </p:nvSpPr>
        <p:spPr bwMode="gray">
          <a:xfrm>
            <a:off x="7329488" y="5173663"/>
            <a:ext cx="457200" cy="228600"/>
          </a:xfrm>
          <a:prstGeom prst="rect">
            <a:avLst/>
          </a:prstGeom>
          <a:solidFill>
            <a:srgbClr val="66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180" name="Rectangle 28"/>
          <p:cNvSpPr>
            <a:spLocks noChangeArrowheads="1"/>
          </p:cNvSpPr>
          <p:nvPr/>
        </p:nvSpPr>
        <p:spPr bwMode="gray">
          <a:xfrm>
            <a:off x="3671888" y="4056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81" name="Rectangle 29"/>
          <p:cNvSpPr>
            <a:spLocks noChangeArrowheads="1"/>
          </p:cNvSpPr>
          <p:nvPr/>
        </p:nvSpPr>
        <p:spPr bwMode="gray">
          <a:xfrm>
            <a:off x="5957888" y="4056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182" name="Rectangle 30"/>
          <p:cNvSpPr>
            <a:spLocks noChangeArrowheads="1"/>
          </p:cNvSpPr>
          <p:nvPr/>
        </p:nvSpPr>
        <p:spPr bwMode="gray">
          <a:xfrm>
            <a:off x="6415088" y="36623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83" name="Rectangle 31"/>
          <p:cNvSpPr>
            <a:spLocks noChangeArrowheads="1"/>
          </p:cNvSpPr>
          <p:nvPr/>
        </p:nvSpPr>
        <p:spPr bwMode="gray">
          <a:xfrm>
            <a:off x="7329488" y="48053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9184" name="Rectangle 32"/>
          <p:cNvSpPr>
            <a:spLocks noChangeArrowheads="1"/>
          </p:cNvSpPr>
          <p:nvPr/>
        </p:nvSpPr>
        <p:spPr bwMode="gray">
          <a:xfrm>
            <a:off x="4129088" y="48053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9185" name="Rectangle 33"/>
          <p:cNvSpPr>
            <a:spLocks noChangeArrowheads="1"/>
          </p:cNvSpPr>
          <p:nvPr/>
        </p:nvSpPr>
        <p:spPr bwMode="gray">
          <a:xfrm>
            <a:off x="5957888" y="29384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186" name="Rectangle 34"/>
          <p:cNvSpPr>
            <a:spLocks noChangeArrowheads="1"/>
          </p:cNvSpPr>
          <p:nvPr/>
        </p:nvSpPr>
        <p:spPr bwMode="gray">
          <a:xfrm>
            <a:off x="2757488" y="5570538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689187" name="Rectangle 35"/>
          <p:cNvSpPr>
            <a:spLocks noChangeArrowheads="1"/>
          </p:cNvSpPr>
          <p:nvPr/>
        </p:nvSpPr>
        <p:spPr bwMode="gray">
          <a:xfrm>
            <a:off x="4129088" y="5570538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689188" name="Rectangle 36"/>
          <p:cNvSpPr>
            <a:spLocks noChangeArrowheads="1"/>
          </p:cNvSpPr>
          <p:nvPr/>
        </p:nvSpPr>
        <p:spPr bwMode="gray">
          <a:xfrm>
            <a:off x="7329488" y="5570538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689189" name="AutoShape 37"/>
          <p:cNvSpPr>
            <a:spLocks noChangeArrowheads="1"/>
          </p:cNvSpPr>
          <p:nvPr/>
        </p:nvSpPr>
        <p:spPr bwMode="gray">
          <a:xfrm>
            <a:off x="471488" y="1757363"/>
            <a:ext cx="1635125" cy="914400"/>
          </a:xfrm>
          <a:prstGeom prst="roundRect">
            <a:avLst>
              <a:gd name="adj" fmla="val 10287"/>
            </a:avLst>
          </a:prstGeom>
          <a:solidFill>
            <a:srgbClr val="FFFFCC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9190" name="Text Box 38"/>
          <p:cNvSpPr txBox="1">
            <a:spLocks noChangeArrowheads="1"/>
          </p:cNvSpPr>
          <p:nvPr/>
        </p:nvSpPr>
        <p:spPr bwMode="gray">
          <a:xfrm>
            <a:off x="895350" y="1841500"/>
            <a:ext cx="877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 i="1"/>
              <a:t>Accountable</a:t>
            </a:r>
          </a:p>
        </p:txBody>
      </p:sp>
      <p:sp>
        <p:nvSpPr>
          <p:cNvPr id="689191" name="Rectangle 39"/>
          <p:cNvSpPr>
            <a:spLocks noChangeArrowheads="1"/>
          </p:cNvSpPr>
          <p:nvPr/>
        </p:nvSpPr>
        <p:spPr bwMode="gray">
          <a:xfrm>
            <a:off x="652463" y="2041525"/>
            <a:ext cx="242887" cy="122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000" b="1"/>
              <a:t>R</a:t>
            </a:r>
          </a:p>
        </p:txBody>
      </p:sp>
      <p:sp>
        <p:nvSpPr>
          <p:cNvPr id="689192" name="Text Box 40"/>
          <p:cNvSpPr txBox="1">
            <a:spLocks noChangeArrowheads="1"/>
          </p:cNvSpPr>
          <p:nvPr/>
        </p:nvSpPr>
        <p:spPr bwMode="gray">
          <a:xfrm>
            <a:off x="895350" y="2012950"/>
            <a:ext cx="879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 i="1"/>
              <a:t>Responsible</a:t>
            </a:r>
          </a:p>
        </p:txBody>
      </p:sp>
      <p:sp>
        <p:nvSpPr>
          <p:cNvPr id="689193" name="Rectangle 41"/>
          <p:cNvSpPr>
            <a:spLocks noChangeArrowheads="1"/>
          </p:cNvSpPr>
          <p:nvPr/>
        </p:nvSpPr>
        <p:spPr bwMode="gray">
          <a:xfrm>
            <a:off x="652463" y="2225675"/>
            <a:ext cx="242887" cy="123825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000" b="1"/>
              <a:t>C</a:t>
            </a:r>
          </a:p>
        </p:txBody>
      </p:sp>
      <p:sp>
        <p:nvSpPr>
          <p:cNvPr id="689194" name="Text Box 42"/>
          <p:cNvSpPr txBox="1">
            <a:spLocks noChangeArrowheads="1"/>
          </p:cNvSpPr>
          <p:nvPr/>
        </p:nvSpPr>
        <p:spPr bwMode="gray">
          <a:xfrm>
            <a:off x="895350" y="2197100"/>
            <a:ext cx="752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 i="1"/>
              <a:t>Consulted</a:t>
            </a:r>
          </a:p>
        </p:txBody>
      </p:sp>
      <p:sp>
        <p:nvSpPr>
          <p:cNvPr id="689195" name="Rectangle 43"/>
          <p:cNvSpPr>
            <a:spLocks noChangeArrowheads="1"/>
          </p:cNvSpPr>
          <p:nvPr/>
        </p:nvSpPr>
        <p:spPr bwMode="gray">
          <a:xfrm>
            <a:off x="652463" y="2411413"/>
            <a:ext cx="242887" cy="12223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9196" name="Text Box 44"/>
          <p:cNvSpPr txBox="1">
            <a:spLocks noChangeArrowheads="1"/>
          </p:cNvSpPr>
          <p:nvPr/>
        </p:nvSpPr>
        <p:spPr bwMode="gray">
          <a:xfrm>
            <a:off x="895350" y="2382838"/>
            <a:ext cx="1228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000" i="1"/>
              <a:t>Částečné zapojení</a:t>
            </a:r>
            <a:endParaRPr lang="en-US" sz="1000" i="1"/>
          </a:p>
        </p:txBody>
      </p:sp>
      <p:sp>
        <p:nvSpPr>
          <p:cNvPr id="689197" name="Rectangle 45"/>
          <p:cNvSpPr>
            <a:spLocks noChangeArrowheads="1"/>
          </p:cNvSpPr>
          <p:nvPr/>
        </p:nvSpPr>
        <p:spPr bwMode="gray">
          <a:xfrm>
            <a:off x="652463" y="1871663"/>
            <a:ext cx="242887" cy="122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0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198" name="Rectangle 46"/>
          <p:cNvSpPr>
            <a:spLocks noChangeArrowheads="1"/>
          </p:cNvSpPr>
          <p:nvPr/>
        </p:nvSpPr>
        <p:spPr bwMode="gray">
          <a:xfrm>
            <a:off x="7786688" y="3294063"/>
            <a:ext cx="457200" cy="228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199" name="Rectangle 47"/>
          <p:cNvSpPr>
            <a:spLocks noChangeArrowheads="1"/>
          </p:cNvSpPr>
          <p:nvPr/>
        </p:nvSpPr>
        <p:spPr bwMode="gray">
          <a:xfrm>
            <a:off x="7786688" y="4056063"/>
            <a:ext cx="457200" cy="228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200" name="Rectangle 48"/>
          <p:cNvSpPr>
            <a:spLocks noChangeArrowheads="1"/>
          </p:cNvSpPr>
          <p:nvPr/>
        </p:nvSpPr>
        <p:spPr bwMode="gray">
          <a:xfrm>
            <a:off x="7786688" y="36623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01" name="Rectangle 49"/>
          <p:cNvSpPr>
            <a:spLocks noChangeArrowheads="1"/>
          </p:cNvSpPr>
          <p:nvPr/>
        </p:nvSpPr>
        <p:spPr bwMode="gray">
          <a:xfrm>
            <a:off x="7786688" y="4805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02" name="Rectangle 50"/>
          <p:cNvSpPr>
            <a:spLocks noChangeArrowheads="1"/>
          </p:cNvSpPr>
          <p:nvPr/>
        </p:nvSpPr>
        <p:spPr bwMode="gray">
          <a:xfrm>
            <a:off x="7786688" y="29384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689203" name="Rectangle 51"/>
          <p:cNvSpPr>
            <a:spLocks noChangeArrowheads="1"/>
          </p:cNvSpPr>
          <p:nvPr/>
        </p:nvSpPr>
        <p:spPr bwMode="gray">
          <a:xfrm>
            <a:off x="7786688" y="55673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689204" name="Rectangle 52"/>
          <p:cNvSpPr>
            <a:spLocks noChangeArrowheads="1"/>
          </p:cNvSpPr>
          <p:nvPr/>
        </p:nvSpPr>
        <p:spPr bwMode="gray">
          <a:xfrm>
            <a:off x="2757488" y="3294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05" name="Rectangle 53"/>
          <p:cNvSpPr>
            <a:spLocks noChangeArrowheads="1"/>
          </p:cNvSpPr>
          <p:nvPr/>
        </p:nvSpPr>
        <p:spPr bwMode="gray">
          <a:xfrm>
            <a:off x="4586288" y="36623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06" name="Rectangle 54"/>
          <p:cNvSpPr>
            <a:spLocks noChangeArrowheads="1"/>
          </p:cNvSpPr>
          <p:nvPr/>
        </p:nvSpPr>
        <p:spPr bwMode="gray">
          <a:xfrm>
            <a:off x="64150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07" name="Rectangle 55"/>
          <p:cNvSpPr>
            <a:spLocks noChangeArrowheads="1"/>
          </p:cNvSpPr>
          <p:nvPr/>
        </p:nvSpPr>
        <p:spPr bwMode="gray">
          <a:xfrm>
            <a:off x="68722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08" name="Rectangle 56"/>
          <p:cNvSpPr>
            <a:spLocks noChangeArrowheads="1"/>
          </p:cNvSpPr>
          <p:nvPr/>
        </p:nvSpPr>
        <p:spPr bwMode="gray">
          <a:xfrm>
            <a:off x="73294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09" name="Rectangle 57"/>
          <p:cNvSpPr>
            <a:spLocks noChangeArrowheads="1"/>
          </p:cNvSpPr>
          <p:nvPr/>
        </p:nvSpPr>
        <p:spPr bwMode="gray">
          <a:xfrm>
            <a:off x="41290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0" name="Rectangle 58"/>
          <p:cNvSpPr>
            <a:spLocks noChangeArrowheads="1"/>
          </p:cNvSpPr>
          <p:nvPr/>
        </p:nvSpPr>
        <p:spPr bwMode="gray">
          <a:xfrm>
            <a:off x="2757488" y="5173663"/>
            <a:ext cx="457200" cy="228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211" name="Rectangle 59"/>
          <p:cNvSpPr>
            <a:spLocks noChangeArrowheads="1"/>
          </p:cNvSpPr>
          <p:nvPr/>
        </p:nvSpPr>
        <p:spPr bwMode="gray">
          <a:xfrm>
            <a:off x="3671888" y="5173663"/>
            <a:ext cx="457200" cy="228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212" name="Rectangle 60"/>
          <p:cNvSpPr>
            <a:spLocks noChangeArrowheads="1"/>
          </p:cNvSpPr>
          <p:nvPr/>
        </p:nvSpPr>
        <p:spPr bwMode="gray">
          <a:xfrm>
            <a:off x="50434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3" name="Rectangle 61"/>
          <p:cNvSpPr>
            <a:spLocks noChangeArrowheads="1"/>
          </p:cNvSpPr>
          <p:nvPr/>
        </p:nvSpPr>
        <p:spPr bwMode="gray">
          <a:xfrm>
            <a:off x="55006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4" name="Rectangle 62"/>
          <p:cNvSpPr>
            <a:spLocks noChangeArrowheads="1"/>
          </p:cNvSpPr>
          <p:nvPr/>
        </p:nvSpPr>
        <p:spPr bwMode="gray">
          <a:xfrm>
            <a:off x="59578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5" name="Rectangle 63"/>
          <p:cNvSpPr>
            <a:spLocks noChangeArrowheads="1"/>
          </p:cNvSpPr>
          <p:nvPr/>
        </p:nvSpPr>
        <p:spPr bwMode="gray">
          <a:xfrm>
            <a:off x="64150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6" name="Rectangle 64"/>
          <p:cNvSpPr>
            <a:spLocks noChangeArrowheads="1"/>
          </p:cNvSpPr>
          <p:nvPr/>
        </p:nvSpPr>
        <p:spPr bwMode="gray">
          <a:xfrm>
            <a:off x="68722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7" name="Rectangle 65"/>
          <p:cNvSpPr>
            <a:spLocks noChangeArrowheads="1"/>
          </p:cNvSpPr>
          <p:nvPr/>
        </p:nvSpPr>
        <p:spPr bwMode="gray">
          <a:xfrm>
            <a:off x="77866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18" name="Text Box 66"/>
          <p:cNvSpPr txBox="1">
            <a:spLocks noChangeArrowheads="1"/>
          </p:cNvSpPr>
          <p:nvPr/>
        </p:nvSpPr>
        <p:spPr bwMode="gray">
          <a:xfrm>
            <a:off x="471488" y="5948363"/>
            <a:ext cx="449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4950" indent="-234950" algn="l" eaLnBrk="0" hangingPunct="0"/>
            <a:r>
              <a:rPr lang="cs-CZ" sz="1200" b="1" i="1"/>
              <a:t>Poznámky</a:t>
            </a:r>
            <a:r>
              <a:rPr lang="en-US" sz="1200" b="1" i="1"/>
              <a:t>:</a:t>
            </a:r>
            <a:endParaRPr lang="en-US" sz="1000" i="1"/>
          </a:p>
          <a:p>
            <a:pPr marL="234950" indent="-234950" algn="l" eaLnBrk="0" hangingPunct="0"/>
            <a:r>
              <a:rPr lang="en-US" sz="1000" i="1"/>
              <a:t>1) 	RACI </a:t>
            </a:r>
            <a:r>
              <a:rPr lang="cs-CZ" sz="1000" i="1"/>
              <a:t>specifické pro roli MBB, nicméně v mnoha případech působí jako BB</a:t>
            </a:r>
            <a:endParaRPr lang="en-US" sz="1000" i="1"/>
          </a:p>
        </p:txBody>
      </p:sp>
      <p:sp>
        <p:nvSpPr>
          <p:cNvPr id="689219" name="Rectangle 67"/>
          <p:cNvSpPr>
            <a:spLocks noChangeArrowheads="1"/>
          </p:cNvSpPr>
          <p:nvPr/>
        </p:nvSpPr>
        <p:spPr bwMode="gray">
          <a:xfrm>
            <a:off x="2757488" y="4056063"/>
            <a:ext cx="457200" cy="228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C</a:t>
            </a:r>
          </a:p>
        </p:txBody>
      </p:sp>
      <p:sp>
        <p:nvSpPr>
          <p:cNvPr id="689220" name="Rectangle 68"/>
          <p:cNvSpPr>
            <a:spLocks noChangeArrowheads="1"/>
          </p:cNvSpPr>
          <p:nvPr/>
        </p:nvSpPr>
        <p:spPr bwMode="gray">
          <a:xfrm>
            <a:off x="6872288" y="4056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1" name="Rectangle 69"/>
          <p:cNvSpPr>
            <a:spLocks noChangeArrowheads="1"/>
          </p:cNvSpPr>
          <p:nvPr/>
        </p:nvSpPr>
        <p:spPr bwMode="gray">
          <a:xfrm>
            <a:off x="4129088" y="4056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2" name="Rectangle 70"/>
          <p:cNvSpPr>
            <a:spLocks noChangeArrowheads="1"/>
          </p:cNvSpPr>
          <p:nvPr/>
        </p:nvSpPr>
        <p:spPr bwMode="gray">
          <a:xfrm>
            <a:off x="3671888" y="4437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3" name="Rectangle 71"/>
          <p:cNvSpPr>
            <a:spLocks noChangeArrowheads="1"/>
          </p:cNvSpPr>
          <p:nvPr/>
        </p:nvSpPr>
        <p:spPr bwMode="gray">
          <a:xfrm>
            <a:off x="5957888" y="4437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4" name="Rectangle 72"/>
          <p:cNvSpPr>
            <a:spLocks noChangeArrowheads="1"/>
          </p:cNvSpPr>
          <p:nvPr/>
        </p:nvSpPr>
        <p:spPr bwMode="gray">
          <a:xfrm>
            <a:off x="7329488" y="4437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5" name="Rectangle 73"/>
          <p:cNvSpPr>
            <a:spLocks noChangeArrowheads="1"/>
          </p:cNvSpPr>
          <p:nvPr/>
        </p:nvSpPr>
        <p:spPr bwMode="gray">
          <a:xfrm>
            <a:off x="7786688" y="4437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6" name="Rectangle 74"/>
          <p:cNvSpPr>
            <a:spLocks noChangeArrowheads="1"/>
          </p:cNvSpPr>
          <p:nvPr/>
        </p:nvSpPr>
        <p:spPr bwMode="gray">
          <a:xfrm>
            <a:off x="6872288" y="3662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7" name="Rectangle 75"/>
          <p:cNvSpPr>
            <a:spLocks noChangeArrowheads="1"/>
          </p:cNvSpPr>
          <p:nvPr/>
        </p:nvSpPr>
        <p:spPr bwMode="gray">
          <a:xfrm>
            <a:off x="5957888" y="3662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8" name="Rectangle 76"/>
          <p:cNvSpPr>
            <a:spLocks noChangeArrowheads="1"/>
          </p:cNvSpPr>
          <p:nvPr/>
        </p:nvSpPr>
        <p:spPr bwMode="gray">
          <a:xfrm>
            <a:off x="2757488" y="3662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29" name="Rectangle 77"/>
          <p:cNvSpPr>
            <a:spLocks noChangeArrowheads="1"/>
          </p:cNvSpPr>
          <p:nvPr/>
        </p:nvSpPr>
        <p:spPr bwMode="gray">
          <a:xfrm>
            <a:off x="5957888" y="48053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9230" name="Rectangle 78"/>
          <p:cNvSpPr>
            <a:spLocks noChangeArrowheads="1"/>
          </p:cNvSpPr>
          <p:nvPr/>
        </p:nvSpPr>
        <p:spPr bwMode="gray">
          <a:xfrm>
            <a:off x="3671888" y="4805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1" name="Rectangle 79"/>
          <p:cNvSpPr>
            <a:spLocks noChangeArrowheads="1"/>
          </p:cNvSpPr>
          <p:nvPr/>
        </p:nvSpPr>
        <p:spPr bwMode="gray">
          <a:xfrm>
            <a:off x="2757488" y="29384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2" name="Rectangle 80"/>
          <p:cNvSpPr>
            <a:spLocks noChangeArrowheads="1"/>
          </p:cNvSpPr>
          <p:nvPr/>
        </p:nvSpPr>
        <p:spPr bwMode="gray">
          <a:xfrm>
            <a:off x="32146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3" name="Rectangle 81"/>
          <p:cNvSpPr>
            <a:spLocks noChangeArrowheads="1"/>
          </p:cNvSpPr>
          <p:nvPr/>
        </p:nvSpPr>
        <p:spPr bwMode="gray">
          <a:xfrm>
            <a:off x="4129088" y="2943225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4" name="Rectangle 82"/>
          <p:cNvSpPr>
            <a:spLocks noChangeArrowheads="1"/>
          </p:cNvSpPr>
          <p:nvPr/>
        </p:nvSpPr>
        <p:spPr bwMode="gray">
          <a:xfrm>
            <a:off x="5043488" y="2943225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5" name="Rectangle 83"/>
          <p:cNvSpPr>
            <a:spLocks noChangeArrowheads="1"/>
          </p:cNvSpPr>
          <p:nvPr/>
        </p:nvSpPr>
        <p:spPr bwMode="gray">
          <a:xfrm>
            <a:off x="4129088" y="51736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36" name="Rectangle 84"/>
          <p:cNvSpPr>
            <a:spLocks noChangeArrowheads="1"/>
          </p:cNvSpPr>
          <p:nvPr/>
        </p:nvSpPr>
        <p:spPr bwMode="gray">
          <a:xfrm>
            <a:off x="3214688" y="5173663"/>
            <a:ext cx="457200" cy="228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cs-CZ" sz="2400">
              <a:latin typeface="Times New Roman" pitchFamily="18" charset="0"/>
            </a:endParaRPr>
          </a:p>
        </p:txBody>
      </p:sp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2300288" y="2878138"/>
            <a:ext cx="5486400" cy="3028950"/>
            <a:chOff x="1440" y="1504"/>
            <a:chExt cx="3456" cy="2312"/>
          </a:xfrm>
        </p:grpSpPr>
        <p:sp>
          <p:nvSpPr>
            <p:cNvPr id="689238" name="Line 86"/>
            <p:cNvSpPr>
              <a:spLocks noChangeShapeType="1"/>
            </p:cNvSpPr>
            <p:nvPr/>
          </p:nvSpPr>
          <p:spPr bwMode="gray">
            <a:xfrm>
              <a:off x="1440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39" name="Line 87"/>
            <p:cNvSpPr>
              <a:spLocks noChangeShapeType="1"/>
            </p:cNvSpPr>
            <p:nvPr/>
          </p:nvSpPr>
          <p:spPr bwMode="gray">
            <a:xfrm>
              <a:off x="1728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0" name="Line 88"/>
            <p:cNvSpPr>
              <a:spLocks noChangeShapeType="1"/>
            </p:cNvSpPr>
            <p:nvPr/>
          </p:nvSpPr>
          <p:spPr bwMode="gray">
            <a:xfrm>
              <a:off x="2016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1" name="Line 89"/>
            <p:cNvSpPr>
              <a:spLocks noChangeShapeType="1"/>
            </p:cNvSpPr>
            <p:nvPr/>
          </p:nvSpPr>
          <p:spPr bwMode="gray">
            <a:xfrm>
              <a:off x="2304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2" name="Line 90"/>
            <p:cNvSpPr>
              <a:spLocks noChangeShapeType="1"/>
            </p:cNvSpPr>
            <p:nvPr/>
          </p:nvSpPr>
          <p:spPr bwMode="gray">
            <a:xfrm>
              <a:off x="2592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3" name="Line 91"/>
            <p:cNvSpPr>
              <a:spLocks noChangeShapeType="1"/>
            </p:cNvSpPr>
            <p:nvPr/>
          </p:nvSpPr>
          <p:spPr bwMode="gray">
            <a:xfrm>
              <a:off x="2880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4" name="Line 92"/>
            <p:cNvSpPr>
              <a:spLocks noChangeShapeType="1"/>
            </p:cNvSpPr>
            <p:nvPr/>
          </p:nvSpPr>
          <p:spPr bwMode="gray">
            <a:xfrm>
              <a:off x="3456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5" name="Line 93"/>
            <p:cNvSpPr>
              <a:spLocks noChangeShapeType="1"/>
            </p:cNvSpPr>
            <p:nvPr/>
          </p:nvSpPr>
          <p:spPr bwMode="gray">
            <a:xfrm>
              <a:off x="3744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6" name="Line 94"/>
            <p:cNvSpPr>
              <a:spLocks noChangeShapeType="1"/>
            </p:cNvSpPr>
            <p:nvPr/>
          </p:nvSpPr>
          <p:spPr bwMode="gray">
            <a:xfrm>
              <a:off x="4032" y="1504"/>
              <a:ext cx="0" cy="2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7" name="Line 95"/>
            <p:cNvSpPr>
              <a:spLocks noChangeShapeType="1"/>
            </p:cNvSpPr>
            <p:nvPr/>
          </p:nvSpPr>
          <p:spPr bwMode="gray">
            <a:xfrm>
              <a:off x="4608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8" name="Line 96"/>
            <p:cNvSpPr>
              <a:spLocks noChangeShapeType="1"/>
            </p:cNvSpPr>
            <p:nvPr/>
          </p:nvSpPr>
          <p:spPr bwMode="gray">
            <a:xfrm>
              <a:off x="4320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49" name="Line 97"/>
            <p:cNvSpPr>
              <a:spLocks noChangeShapeType="1"/>
            </p:cNvSpPr>
            <p:nvPr/>
          </p:nvSpPr>
          <p:spPr bwMode="gray">
            <a:xfrm>
              <a:off x="4896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9250" name="Line 98"/>
            <p:cNvSpPr>
              <a:spLocks noChangeShapeType="1"/>
            </p:cNvSpPr>
            <p:nvPr/>
          </p:nvSpPr>
          <p:spPr bwMode="gray">
            <a:xfrm>
              <a:off x="3168" y="150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89251" name="Text Box 99"/>
          <p:cNvSpPr txBox="1">
            <a:spLocks noChangeArrowheads="1"/>
          </p:cNvSpPr>
          <p:nvPr/>
        </p:nvSpPr>
        <p:spPr bwMode="gray">
          <a:xfrm rot="18000000">
            <a:off x="4953000" y="2206625"/>
            <a:ext cx="13160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cs-CZ" sz="1200"/>
              <a:t>Řízení programu</a:t>
            </a:r>
            <a:endParaRPr lang="en-US" sz="1200"/>
          </a:p>
        </p:txBody>
      </p:sp>
      <p:sp>
        <p:nvSpPr>
          <p:cNvPr id="689252" name="Rectangle 100"/>
          <p:cNvSpPr>
            <a:spLocks noChangeArrowheads="1"/>
          </p:cNvSpPr>
          <p:nvPr/>
        </p:nvSpPr>
        <p:spPr bwMode="gray">
          <a:xfrm>
            <a:off x="4129088" y="36623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53" name="Rectangle 101"/>
          <p:cNvSpPr>
            <a:spLocks noChangeArrowheads="1"/>
          </p:cNvSpPr>
          <p:nvPr/>
        </p:nvSpPr>
        <p:spPr bwMode="gray">
          <a:xfrm>
            <a:off x="4586288" y="4805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54" name="Rectangle 102"/>
          <p:cNvSpPr>
            <a:spLocks noChangeArrowheads="1"/>
          </p:cNvSpPr>
          <p:nvPr/>
        </p:nvSpPr>
        <p:spPr bwMode="gray">
          <a:xfrm>
            <a:off x="4586288" y="55673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55" name="Rectangle 103"/>
          <p:cNvSpPr>
            <a:spLocks noChangeArrowheads="1"/>
          </p:cNvSpPr>
          <p:nvPr/>
        </p:nvSpPr>
        <p:spPr bwMode="gray">
          <a:xfrm>
            <a:off x="4583113" y="2943225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56" name="Rectangle 104"/>
          <p:cNvSpPr>
            <a:spLocks noChangeArrowheads="1"/>
          </p:cNvSpPr>
          <p:nvPr/>
        </p:nvSpPr>
        <p:spPr bwMode="gray">
          <a:xfrm>
            <a:off x="2300288" y="29384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57" name="Rectangle 105"/>
          <p:cNvSpPr>
            <a:spLocks noChangeArrowheads="1"/>
          </p:cNvSpPr>
          <p:nvPr/>
        </p:nvSpPr>
        <p:spPr bwMode="gray">
          <a:xfrm>
            <a:off x="2300288" y="3294063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/>
              <a:t>R</a:t>
            </a:r>
          </a:p>
        </p:txBody>
      </p:sp>
      <p:sp>
        <p:nvSpPr>
          <p:cNvPr id="689258" name="Rectangle 106"/>
          <p:cNvSpPr>
            <a:spLocks noChangeArrowheads="1"/>
          </p:cNvSpPr>
          <p:nvPr/>
        </p:nvSpPr>
        <p:spPr bwMode="gray">
          <a:xfrm>
            <a:off x="7342188" y="4056063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89259" name="Rectangle 107"/>
          <p:cNvSpPr>
            <a:spLocks noChangeArrowheads="1"/>
          </p:cNvSpPr>
          <p:nvPr/>
        </p:nvSpPr>
        <p:spPr bwMode="gray">
          <a:xfrm>
            <a:off x="6881813" y="2943225"/>
            <a:ext cx="4572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chemeClr val="bg1"/>
                </a:solidFill>
              </a:rPr>
              <a:t>A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 </a:t>
            </a:r>
            <a:fld id="{6317B22D-DAD9-46E0-AD72-E3D33A342DC8}" type="slidenum">
              <a:rPr lang="en-US"/>
              <a:pPr/>
              <a:t>15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Výhody</a:t>
            </a:r>
            <a:r>
              <a:rPr lang="en-US"/>
              <a:t> RACI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Poskytuje konzistentní, zjednodušený přístup k definování rolí a zodpovědností</a:t>
            </a:r>
            <a:endParaRPr lang="en-US" sz="1800"/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Zvyšuje produktivitu definováním a zajišťováním zodpovědnosti tam, kam patří</a:t>
            </a:r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Redukuje duplikaci úsilí a zvyšuje kapacitu eliminováním zodpovědnosti/starosti tam, kde to není důležité</a:t>
            </a:r>
            <a:endParaRPr lang="en-US" sz="1800"/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Vyzdvihuje rozpory a redundance a poskytuje metodu pro jejich řešení</a:t>
            </a:r>
            <a:endParaRPr lang="en-US" sz="1800"/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Pomáhá při implementaci nových obchodních procesů</a:t>
            </a:r>
            <a:endParaRPr lang="en-US" sz="1800"/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Zlepšuje výsledky a snižuje chyby a přepracování eliminováním nedorozumění v rolích a zodpovědnostech</a:t>
            </a:r>
          </a:p>
          <a:p>
            <a:pPr>
              <a:spcBef>
                <a:spcPct val="50000"/>
              </a:spcBef>
              <a:tabLst>
                <a:tab pos="1831975" algn="l"/>
              </a:tabLst>
            </a:pPr>
            <a:r>
              <a:rPr lang="cs-CZ" sz="1800"/>
              <a:t>Zlepšuje plánování a administraci následkem vestavění komunikačních spojů</a:t>
            </a:r>
            <a:endParaRPr lang="en-US" sz="18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Page </a:t>
            </a:r>
            <a:fld id="{0629EEB8-FE98-4316-8FDA-2870F42629A7}" type="slidenum">
              <a:rPr lang="en-US"/>
              <a:pPr/>
              <a:t>16</a:t>
            </a:fld>
            <a:endParaRPr lang="en-US"/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Ostatní klíčové problémy v </a:t>
            </a:r>
            <a:r>
              <a:rPr lang="en-US"/>
              <a:t>RACI Charting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ct val="50000"/>
              </a:spcBef>
              <a:buFont typeface="Wingdings" pitchFamily="2" charset="2"/>
              <a:buNone/>
            </a:pPr>
            <a:r>
              <a:rPr lang="cs-CZ" sz="1800" b="1">
                <a:solidFill>
                  <a:schemeClr val="tx2"/>
                </a:solidFill>
              </a:rPr>
              <a:t>Kritické faktory úspěchu RACI Charting</a:t>
            </a:r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Na jednu činnost spadá pouze jedno „A“</a:t>
            </a:r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Oprávnění musí doprovázet „A“</a:t>
            </a:r>
            <a:endParaRPr lang="en-US" sz="1800"/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Minimalizovat počet „C“ a „I“</a:t>
            </a:r>
            <a:endParaRPr lang="en-US" sz="1800"/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Všechny role a zodpovědnosti musí být dokumentovány a projednávány</a:t>
            </a:r>
            <a:endParaRPr lang="en-US" sz="1800"/>
          </a:p>
          <a:p>
            <a:pPr marL="285750" indent="-285750">
              <a:spcBef>
                <a:spcPct val="100000"/>
              </a:spcBef>
              <a:buFont typeface="Wingdings" pitchFamily="2" charset="2"/>
              <a:buNone/>
            </a:pPr>
            <a:r>
              <a:rPr lang="cs-CZ" sz="1800" b="1">
                <a:solidFill>
                  <a:schemeClr val="tx2"/>
                </a:solidFill>
              </a:rPr>
              <a:t>Obvyklé chyby</a:t>
            </a:r>
            <a:endParaRPr lang="en-US" sz="1800" b="1">
              <a:solidFill>
                <a:schemeClr val="tx2"/>
              </a:solidFill>
            </a:endParaRPr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Pokus zpracovat všechno přes RACI (vs. přidaná hodnota)</a:t>
            </a:r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Stálé přemýšlení o „hlavní starosti“</a:t>
            </a:r>
            <a:endParaRPr lang="en-US" sz="1800"/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Nepochopení, když se lidé snaží ospravedlnit jejich práci</a:t>
            </a:r>
            <a:endParaRPr lang="en-US" sz="1800"/>
          </a:p>
          <a:p>
            <a:pPr marL="285750" indent="-285750">
              <a:spcBef>
                <a:spcPct val="50000"/>
              </a:spcBef>
            </a:pPr>
            <a:r>
              <a:rPr lang="cs-CZ" sz="1800"/>
              <a:t>Nepoužívání sloves</a:t>
            </a:r>
            <a:endParaRPr lang="en-US" sz="18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Plánování má přímý vliv na:</a:t>
            </a:r>
          </a:p>
          <a:p>
            <a:r>
              <a:rPr lang="cs-CZ" dirty="0" smtClean="0"/>
              <a:t>Zvyšování efektivity</a:t>
            </a:r>
          </a:p>
          <a:p>
            <a:r>
              <a:rPr lang="cs-CZ" dirty="0" smtClean="0"/>
              <a:t>Snižování rizika</a:t>
            </a:r>
          </a:p>
          <a:p>
            <a:r>
              <a:rPr lang="cs-CZ" dirty="0" smtClean="0"/>
              <a:t>Úspěšné organizační změny</a:t>
            </a:r>
          </a:p>
          <a:p>
            <a:r>
              <a:rPr lang="cs-CZ" dirty="0" smtClean="0"/>
              <a:t>Integrace úsilí</a:t>
            </a:r>
          </a:p>
          <a:p>
            <a:r>
              <a:rPr lang="cs-CZ" dirty="0" smtClean="0"/>
              <a:t>Rozvoj manažerů i zaměstnanců</a:t>
            </a:r>
          </a:p>
          <a:p>
            <a:r>
              <a:rPr lang="cs-CZ" dirty="0" smtClean="0"/>
              <a:t>Vývoj standardů výkonnosti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plánování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Východiska = příležitosti, potřeby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Stanovení cílů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Přijetí plánovacích předpokladů (prognózy, omezení …)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Vytvoření alternativních postupů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Hodnocení alternativ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Výběr postupu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Formulování návazných plánů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Realizace a sledování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Přijímání nápravných opatření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Vyhodnocení.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plánování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stupně obecnosti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délky plánovacího období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oblasti řízení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plánů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Popsat základní prvky plánování</a:t>
            </a:r>
          </a:p>
          <a:p>
            <a:r>
              <a:rPr lang="cs-CZ" dirty="0" smtClean="0"/>
              <a:t>Vysvětlit význam plánování</a:t>
            </a:r>
          </a:p>
          <a:p>
            <a:r>
              <a:rPr lang="cs-CZ" dirty="0" smtClean="0"/>
              <a:t>Popsat kroky procesu plánování</a:t>
            </a:r>
          </a:p>
          <a:p>
            <a:r>
              <a:rPr lang="cs-CZ" dirty="0" smtClean="0"/>
              <a:t>Vyjmenovat druhy plánů</a:t>
            </a:r>
          </a:p>
          <a:p>
            <a:r>
              <a:rPr lang="cs-CZ" dirty="0" smtClean="0"/>
              <a:t>Vysvětlit bariéry plánování</a:t>
            </a:r>
          </a:p>
          <a:p>
            <a:r>
              <a:rPr lang="cs-CZ" dirty="0" smtClean="0"/>
              <a:t>Vyjmenovat zásady efektivního plánování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 prostudování této lekce dokážete: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Měnící se prostředí</a:t>
            </a:r>
          </a:p>
          <a:p>
            <a:r>
              <a:rPr lang="cs-CZ" dirty="0" smtClean="0"/>
              <a:t>Osobní zájmy lidí</a:t>
            </a:r>
          </a:p>
          <a:p>
            <a:r>
              <a:rPr lang="cs-CZ" dirty="0" smtClean="0"/>
              <a:t>Nedostatečná znalost organizace</a:t>
            </a:r>
          </a:p>
          <a:p>
            <a:r>
              <a:rPr lang="cs-CZ" dirty="0" smtClean="0"/>
              <a:t>Odpor ke změně nebo k cíli</a:t>
            </a:r>
          </a:p>
          <a:p>
            <a:r>
              <a:rPr lang="cs-CZ" dirty="0" smtClean="0"/>
              <a:t>Čas a náklady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Bariéry plánování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Strategické cíle</a:t>
            </a:r>
          </a:p>
          <a:p>
            <a:r>
              <a:rPr lang="cs-CZ" sz="4000" dirty="0" smtClean="0"/>
              <a:t>Operační cíle</a:t>
            </a:r>
          </a:p>
          <a:p>
            <a:r>
              <a:rPr lang="cs-CZ" sz="4000" dirty="0" smtClean="0"/>
              <a:t>Operativní cíle</a:t>
            </a: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organizačních cílů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zpravidla více abstraktní a otevřené.</a:t>
            </a:r>
          </a:p>
          <a:p>
            <a:r>
              <a:rPr lang="cs-CZ" dirty="0" smtClean="0"/>
              <a:t>Často obsahují vyjádření jako:</a:t>
            </a:r>
          </a:p>
          <a:p>
            <a:pPr lvl="1"/>
            <a:r>
              <a:rPr lang="cs-CZ" dirty="0" smtClean="0"/>
              <a:t>„produkovat kvalitní výrobky“,</a:t>
            </a:r>
          </a:p>
          <a:p>
            <a:pPr lvl="1"/>
            <a:r>
              <a:rPr lang="cs-CZ" dirty="0" smtClean="0"/>
              <a:t>„Sledovat růst“,</a:t>
            </a:r>
          </a:p>
          <a:p>
            <a:pPr lvl="1"/>
            <a:r>
              <a:rPr lang="cs-CZ" dirty="0" smtClean="0"/>
              <a:t>„vysoký zisk“.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Strategické cíle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Jsou více konkrétní a skládají se z otevřených i uzavřených cílů.</a:t>
            </a:r>
          </a:p>
          <a:p>
            <a:r>
              <a:rPr lang="cs-CZ" dirty="0" smtClean="0"/>
              <a:t>Jsou často definovány na ročním základě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Doporučení P. </a:t>
            </a:r>
            <a:r>
              <a:rPr lang="cs-CZ" dirty="0" err="1" smtClean="0"/>
              <a:t>Druckera</a:t>
            </a:r>
            <a:r>
              <a:rPr lang="cs-CZ" dirty="0" smtClean="0"/>
              <a:t> pro oblasti: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Postavení na trhu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Inovace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Rentabilita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Produktivita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Materiální a finanční zdroje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Výkonnost a odpovědnost manažerů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Výkonnost a postoje pracovníků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Sociální odpovědnost.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cíle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Jsou konkrétní a uzavřené.</a:t>
            </a:r>
          </a:p>
          <a:p>
            <a:r>
              <a:rPr lang="cs-CZ" dirty="0" smtClean="0"/>
              <a:t>Informují vedoucí a pracovníky o kritériích výkonu, času dokončení a normách chování.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cíle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Pomáhají definovat místo organizace v jejím prostředí.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Pomáhají koordinovat rozhodnutí.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Stanovují kritéria pro hodnocení výkonu organizace.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Cíle jsou konkrétnější než vize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cílů pro organizaci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Top managementem</a:t>
            </a:r>
          </a:p>
          <a:p>
            <a:r>
              <a:rPr lang="cs-CZ" dirty="0" smtClean="0"/>
              <a:t>Efektivní komunikace</a:t>
            </a:r>
          </a:p>
          <a:p>
            <a:r>
              <a:rPr lang="cs-CZ" dirty="0" smtClean="0"/>
              <a:t>Participace</a:t>
            </a:r>
          </a:p>
          <a:p>
            <a:r>
              <a:rPr lang="cs-CZ" dirty="0" smtClean="0"/>
              <a:t>Integrace</a:t>
            </a:r>
          </a:p>
          <a:p>
            <a:r>
              <a:rPr lang="cs-CZ" dirty="0" smtClean="0"/>
              <a:t>Srozumitelnost</a:t>
            </a:r>
          </a:p>
          <a:p>
            <a:r>
              <a:rPr lang="cs-CZ" dirty="0" smtClean="0"/>
              <a:t>Flexibilita</a:t>
            </a:r>
          </a:p>
          <a:p>
            <a:r>
              <a:rPr lang="cs-CZ" dirty="0" smtClean="0"/>
              <a:t>Sledování a kontrola</a:t>
            </a:r>
          </a:p>
          <a:p>
            <a:r>
              <a:rPr lang="cs-CZ" smtClean="0"/>
              <a:t>Variantnost 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efektivního plánování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Plánování je rozhodovací proces, který zahrnuje:</a:t>
            </a:r>
          </a:p>
          <a:p>
            <a:r>
              <a:rPr lang="cs-CZ" dirty="0" smtClean="0"/>
              <a:t>Stanovení organizačních cílů,</a:t>
            </a:r>
          </a:p>
          <a:p>
            <a:r>
              <a:rPr lang="cs-CZ" dirty="0" smtClean="0"/>
              <a:t>Výběr vhodných prostředků a způsobu jejich dosažení,</a:t>
            </a:r>
          </a:p>
          <a:p>
            <a:r>
              <a:rPr lang="cs-CZ" dirty="0" smtClean="0"/>
              <a:t>Definování očekávaných výsledků ve stanoveném čase a požadované úrovni.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Plánování je nejdůležitějším nástrojem dosahování organizačních cílů.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plánování?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Při plánování musí manažeři učinit rozhodnutí týkající se jeho základních prvků:</a:t>
            </a:r>
          </a:p>
          <a:p>
            <a:r>
              <a:rPr lang="cs-CZ" dirty="0" smtClean="0"/>
              <a:t>Cílů</a:t>
            </a:r>
          </a:p>
          <a:p>
            <a:r>
              <a:rPr lang="cs-CZ" dirty="0" smtClean="0"/>
              <a:t>Postupů (akcí)</a:t>
            </a:r>
          </a:p>
          <a:p>
            <a:r>
              <a:rPr lang="cs-CZ" dirty="0" smtClean="0"/>
              <a:t>Zdrojů,</a:t>
            </a:r>
          </a:p>
          <a:p>
            <a:r>
              <a:rPr lang="cs-CZ" dirty="0" smtClean="0"/>
              <a:t>Úkolů (zavedení)</a:t>
            </a:r>
          </a:p>
          <a:p>
            <a:r>
              <a:rPr lang="cs-CZ" dirty="0" smtClean="0"/>
              <a:t>Kontroly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prvky plánování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Základní koncept řízení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3306" y="1785926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643306" y="5214950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215074" y="3429000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42976" y="3429000"/>
            <a:ext cx="17859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9" name="Obousměrná vodorovná šipka 8"/>
          <p:cNvSpPr/>
          <p:nvPr/>
        </p:nvSpPr>
        <p:spPr>
          <a:xfrm>
            <a:off x="3571868" y="3500438"/>
            <a:ext cx="2214578" cy="484632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 rot="18689512">
            <a:off x="6357950" y="1928802"/>
            <a:ext cx="484632" cy="147847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840287">
            <a:off x="6472708" y="4361157"/>
            <a:ext cx="484632" cy="147847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8303431">
            <a:off x="2114989" y="4432595"/>
            <a:ext cx="484632" cy="147847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4153473">
            <a:off x="2291554" y="1860278"/>
            <a:ext cx="484632" cy="147847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Cíle jsou specifikované budoucí stavy, které mají být dosaženy.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Účel </a:t>
            </a:r>
          </a:p>
          <a:p>
            <a:pPr>
              <a:buNone/>
            </a:pPr>
            <a:r>
              <a:rPr lang="cs-CZ" dirty="0" smtClean="0"/>
              <a:t>Účel je nižší cíl, který se vztahuje na specifické činnosti nebo předměty. Často vyjadřuje budoucí záměry.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Dosažení cíle umožní vhodně zvolený postup.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Směrnice</a:t>
            </a:r>
          </a:p>
          <a:p>
            <a:pPr>
              <a:buNone/>
            </a:pPr>
            <a:r>
              <a:rPr lang="cs-CZ" dirty="0" smtClean="0"/>
              <a:t>Směrnice obsahují pravidla pro fungování nebo vodítka pro organizaci, která jsou neměnná.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Program/postup</a:t>
            </a:r>
          </a:p>
          <a:p>
            <a:pPr>
              <a:buNone/>
            </a:pPr>
            <a:r>
              <a:rPr lang="cs-CZ" dirty="0" smtClean="0"/>
              <a:t>Program je série kroků v určitém pořadí na uskutečnění plánu.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Podle rozsahu a důležitosti se plánované postupy označují jako strategie nebo taktiky.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 plánování je nutné určit i potřebné zdroje pro dosažení cílů.</a:t>
            </a:r>
          </a:p>
          <a:p>
            <a:r>
              <a:rPr lang="cs-CZ" dirty="0" smtClean="0"/>
              <a:t>Manažeři musí rozhodnout, jaké zdroje budou zapotřebí: </a:t>
            </a:r>
          </a:p>
          <a:p>
            <a:pPr lvl="1"/>
            <a:r>
              <a:rPr lang="cs-CZ" dirty="0" smtClean="0"/>
              <a:t>Lidé,</a:t>
            </a:r>
          </a:p>
          <a:p>
            <a:pPr lvl="1"/>
            <a:r>
              <a:rPr lang="cs-CZ" dirty="0" smtClean="0"/>
              <a:t>Materiál,</a:t>
            </a:r>
          </a:p>
          <a:p>
            <a:pPr lvl="1"/>
            <a:r>
              <a:rPr lang="cs-CZ" dirty="0" smtClean="0"/>
              <a:t>Energie,</a:t>
            </a:r>
          </a:p>
          <a:p>
            <a:pPr lvl="1"/>
            <a:r>
              <a:rPr lang="cs-CZ" dirty="0" smtClean="0"/>
              <a:t>Finance,</a:t>
            </a:r>
          </a:p>
          <a:p>
            <a:pPr lvl="1"/>
            <a:r>
              <a:rPr lang="cs-CZ" dirty="0" smtClean="0"/>
              <a:t>Znalosti .</a:t>
            </a:r>
          </a:p>
          <a:p>
            <a:r>
              <a:rPr lang="cs-CZ" dirty="0" smtClean="0"/>
              <a:t>Musí rozhodnout o tom, jaká bude závislost mezi zdroji a jak budou k dispozici.</a:t>
            </a:r>
          </a:p>
          <a:p>
            <a:r>
              <a:rPr lang="cs-CZ" dirty="0" smtClean="0"/>
              <a:t>Nástrojem této fáze plánování jsou rozpočty, které určují strukturu a objem disponibilních zdrojů.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 realizaci plánovaných činností dochází zpravidla prostřednictvím jiných lidí – pracovníků, kterým musí manažeři úkoly zadat včetně pravomoci a odpovědnosti.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Manažeři musí při plánování rozhodnout, kdo bude za co odpovídat a jak bude motivován.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Pozor: Některé úkoly dělají manažeři sami!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81D58"/>
    </a:dk2>
    <a:lt2>
      <a:srgbClr val="919191"/>
    </a:lt2>
    <a:accent1>
      <a:srgbClr val="FC0128"/>
    </a:accent1>
    <a:accent2>
      <a:srgbClr val="063DE8"/>
    </a:accent2>
    <a:accent3>
      <a:srgbClr val="FFFFFF"/>
    </a:accent3>
    <a:accent4>
      <a:srgbClr val="000000"/>
    </a:accent4>
    <a:accent5>
      <a:srgbClr val="FDAAAC"/>
    </a:accent5>
    <a:accent6>
      <a:srgbClr val="0536D2"/>
    </a:accent6>
    <a:hlink>
      <a:srgbClr val="00DFCA"/>
    </a:hlink>
    <a:folHlink>
      <a:srgbClr val="EAEC5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1090</Words>
  <Application>Microsoft Office PowerPoint</Application>
  <PresentationFormat>Předvádění na obrazovce (4:3)</PresentationFormat>
  <Paragraphs>292</Paragraphs>
  <Slides>26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Shluk</vt:lpstr>
      <vt:lpstr>Plánování</vt:lpstr>
      <vt:lpstr>Po prostudování této lekce dokážete:</vt:lpstr>
      <vt:lpstr>Co je to plánování?</vt:lpstr>
      <vt:lpstr>Základní prvky plánování</vt:lpstr>
      <vt:lpstr>Základní koncept řízení</vt:lpstr>
      <vt:lpstr>CÍLE</vt:lpstr>
      <vt:lpstr>Postupy </vt:lpstr>
      <vt:lpstr>Zdroje </vt:lpstr>
      <vt:lpstr>Úkoly </vt:lpstr>
      <vt:lpstr>Kontrola </vt:lpstr>
      <vt:lpstr>Role a zodpovědnosti</vt:lpstr>
      <vt:lpstr>RACI – Několik stručných definic </vt:lpstr>
      <vt:lpstr>RACI – Akční termíny</vt:lpstr>
      <vt:lpstr>Lean Six Sigma Role a zodpovědnosti</vt:lpstr>
      <vt:lpstr>Výhody RACI</vt:lpstr>
      <vt:lpstr>Ostatní klíčové problémy v RACI Charting</vt:lpstr>
      <vt:lpstr>Význam plánování</vt:lpstr>
      <vt:lpstr>Proces plánování</vt:lpstr>
      <vt:lpstr>Druhy plánů</vt:lpstr>
      <vt:lpstr>Bariéry plánování</vt:lpstr>
      <vt:lpstr>Typy organizačních cílů</vt:lpstr>
      <vt:lpstr>Strategické cíle</vt:lpstr>
      <vt:lpstr>Operační cíle</vt:lpstr>
      <vt:lpstr>Operativní cíle</vt:lpstr>
      <vt:lpstr>Význam cílů pro organizaci</vt:lpstr>
      <vt:lpstr>Zásady efektivního plánování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Manažerská ekonomie </dc:title>
  <dc:creator>NB</dc:creator>
  <cp:lastModifiedBy>Vladimír Hřebíček</cp:lastModifiedBy>
  <cp:revision>2</cp:revision>
  <dcterms:created xsi:type="dcterms:W3CDTF">2010-02-22T08:33:05Z</dcterms:created>
  <dcterms:modified xsi:type="dcterms:W3CDTF">2015-03-29T20:32:46Z</dcterms:modified>
</cp:coreProperties>
</file>