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oleObject"/>
  <Default Extension="vml" ContentType="application/vnd.openxmlformats-officedocument.vmlDrawing"/>
  <Default Extension="rels" ContentType="application/vnd.openxmlformats-package.relationships+xml"/>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258" r:id="rId2"/>
    <p:sldId id="259" r:id="rId3"/>
    <p:sldId id="260" r:id="rId4"/>
    <p:sldId id="261" r:id="rId5"/>
    <p:sldId id="256" r:id="rId6"/>
    <p:sldId id="262" r:id="rId7"/>
    <p:sldId id="263" r:id="rId8"/>
    <p:sldId id="264" r:id="rId9"/>
    <p:sldId id="265" r:id="rId10"/>
    <p:sldId id="266" r:id="rId11"/>
    <p:sldId id="268" r:id="rId12"/>
    <p:sldId id="274" r:id="rId13"/>
    <p:sldId id="257" r:id="rId14"/>
    <p:sldId id="269" r:id="rId15"/>
    <p:sldId id="270" r:id="rId16"/>
    <p:sldId id="271" r:id="rId17"/>
    <p:sldId id="272" r:id="rId18"/>
    <p:sldId id="273" r:id="rId19"/>
    <p:sldId id="275" r:id="rId20"/>
    <p:sldId id="276" r:id="rId21"/>
    <p:sldId id="277" r:id="rId22"/>
    <p:sldId id="278" r:id="rId23"/>
    <p:sldId id="279" r:id="rId24"/>
    <p:sldId id="281" r:id="rId25"/>
    <p:sldId id="282" r:id="rId26"/>
    <p:sldId id="283" r:id="rId27"/>
    <p:sldId id="284" r:id="rId28"/>
    <p:sldId id="285" r:id="rId29"/>
    <p:sldId id="286" r:id="rId30"/>
    <p:sldId id="287" r:id="rId31"/>
    <p:sldId id="289" r:id="rId32"/>
    <p:sldId id="290" r:id="rId33"/>
    <p:sldId id="291" r:id="rId34"/>
    <p:sldId id="292" r:id="rId35"/>
    <p:sldId id="293" r:id="rId36"/>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73" autoAdjust="0"/>
    <p:restoredTop sz="94681"/>
  </p:normalViewPr>
  <p:slideViewPr>
    <p:cSldViewPr>
      <p:cViewPr varScale="1">
        <p:scale>
          <a:sx n="103" d="100"/>
          <a:sy n="103" d="100"/>
        </p:scale>
        <p:origin x="1704" y="1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notesMaster" Target="notesMasters/notesMaster1.xml"/><Relationship Id="rId38" Type="http://schemas.openxmlformats.org/officeDocument/2006/relationships/presProps" Target="presProps.xml"/><Relationship Id="rId39" Type="http://schemas.openxmlformats.org/officeDocument/2006/relationships/viewProps" Target="viewProps.xml"/><Relationship Id="rId40" Type="http://schemas.openxmlformats.org/officeDocument/2006/relationships/theme" Target="theme/theme1.xml"/><Relationship Id="rId41"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D4D0B2B-17A6-43D9-9712-56A4DA3E3D57}" type="datetimeFigureOut">
              <a:rPr lang="cs-CZ" smtClean="0"/>
              <a:t>17.05.16</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9C52B24-F817-476C-AE4C-403EE5304B25}" type="slidenum">
              <a:rPr lang="cs-CZ" smtClean="0"/>
              <a:t>‹#›</a:t>
            </a:fld>
            <a:endParaRPr lang="cs-CZ"/>
          </a:p>
        </p:txBody>
      </p:sp>
    </p:spTree>
    <p:extLst>
      <p:ext uri="{BB962C8B-B14F-4D97-AF65-F5344CB8AC3E}">
        <p14:creationId xmlns:p14="http://schemas.microsoft.com/office/powerpoint/2010/main" val="7267399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14ED4A35-A46C-4D8F-A158-A90CED5FF0E7}" type="slidenum">
              <a:rPr lang="cs-CZ" smtClean="0"/>
              <a:t>1</a:t>
            </a:fld>
            <a:endParaRPr lang="cs-CZ"/>
          </a:p>
        </p:txBody>
      </p:sp>
    </p:spTree>
    <p:extLst>
      <p:ext uri="{BB962C8B-B14F-4D97-AF65-F5344CB8AC3E}">
        <p14:creationId xmlns:p14="http://schemas.microsoft.com/office/powerpoint/2010/main" val="15782677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B9C52B24-F817-476C-AE4C-403EE5304B25}" type="slidenum">
              <a:rPr lang="cs-CZ" smtClean="0"/>
              <a:t>13</a:t>
            </a:fld>
            <a:endParaRPr lang="cs-CZ"/>
          </a:p>
        </p:txBody>
      </p:sp>
    </p:spTree>
    <p:extLst>
      <p:ext uri="{BB962C8B-B14F-4D97-AF65-F5344CB8AC3E}">
        <p14:creationId xmlns:p14="http://schemas.microsoft.com/office/powerpoint/2010/main" val="14642269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C08B937F-9D31-47AE-BD48-B34DA427D9C5}" type="slidenum">
              <a:rPr lang="cs-CZ" smtClean="0"/>
              <a:t>14</a:t>
            </a:fld>
            <a:endParaRPr lang="cs-CZ"/>
          </a:p>
        </p:txBody>
      </p:sp>
    </p:spTree>
    <p:extLst>
      <p:ext uri="{BB962C8B-B14F-4D97-AF65-F5344CB8AC3E}">
        <p14:creationId xmlns:p14="http://schemas.microsoft.com/office/powerpoint/2010/main" val="12472712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C08B937F-9D31-47AE-BD48-B34DA427D9C5}" type="slidenum">
              <a:rPr lang="cs-CZ" smtClean="0"/>
              <a:t>15</a:t>
            </a:fld>
            <a:endParaRPr lang="cs-CZ"/>
          </a:p>
        </p:txBody>
      </p:sp>
    </p:spTree>
    <p:extLst>
      <p:ext uri="{BB962C8B-B14F-4D97-AF65-F5344CB8AC3E}">
        <p14:creationId xmlns:p14="http://schemas.microsoft.com/office/powerpoint/2010/main" val="13007094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C08B937F-9D31-47AE-BD48-B34DA427D9C5}" type="slidenum">
              <a:rPr lang="cs-CZ" smtClean="0"/>
              <a:t>16</a:t>
            </a:fld>
            <a:endParaRPr lang="cs-CZ"/>
          </a:p>
        </p:txBody>
      </p:sp>
    </p:spTree>
    <p:extLst>
      <p:ext uri="{BB962C8B-B14F-4D97-AF65-F5344CB8AC3E}">
        <p14:creationId xmlns:p14="http://schemas.microsoft.com/office/powerpoint/2010/main" val="17880194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C08B937F-9D31-47AE-BD48-B34DA427D9C5}" type="slidenum">
              <a:rPr lang="cs-CZ" smtClean="0"/>
              <a:t>17</a:t>
            </a:fld>
            <a:endParaRPr lang="cs-CZ"/>
          </a:p>
        </p:txBody>
      </p:sp>
    </p:spTree>
    <p:extLst>
      <p:ext uri="{BB962C8B-B14F-4D97-AF65-F5344CB8AC3E}">
        <p14:creationId xmlns:p14="http://schemas.microsoft.com/office/powerpoint/2010/main" val="15046774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C08B937F-9D31-47AE-BD48-B34DA427D9C5}" type="slidenum">
              <a:rPr lang="cs-CZ" smtClean="0"/>
              <a:t>18</a:t>
            </a:fld>
            <a:endParaRPr lang="cs-CZ"/>
          </a:p>
        </p:txBody>
      </p:sp>
    </p:spTree>
    <p:extLst>
      <p:ext uri="{BB962C8B-B14F-4D97-AF65-F5344CB8AC3E}">
        <p14:creationId xmlns:p14="http://schemas.microsoft.com/office/powerpoint/2010/main" val="3467776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14ED4A35-A46C-4D8F-A158-A90CED5FF0E7}" type="slidenum">
              <a:rPr lang="cs-CZ" smtClean="0"/>
              <a:t>19</a:t>
            </a:fld>
            <a:endParaRPr lang="cs-CZ"/>
          </a:p>
        </p:txBody>
      </p:sp>
    </p:spTree>
    <p:extLst>
      <p:ext uri="{BB962C8B-B14F-4D97-AF65-F5344CB8AC3E}">
        <p14:creationId xmlns:p14="http://schemas.microsoft.com/office/powerpoint/2010/main" val="2057247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14ED4A35-A46C-4D8F-A158-A90CED5FF0E7}" type="slidenum">
              <a:rPr lang="cs-CZ" smtClean="0"/>
              <a:t>20</a:t>
            </a:fld>
            <a:endParaRPr lang="cs-CZ"/>
          </a:p>
        </p:txBody>
      </p:sp>
    </p:spTree>
    <p:extLst>
      <p:ext uri="{BB962C8B-B14F-4D97-AF65-F5344CB8AC3E}">
        <p14:creationId xmlns:p14="http://schemas.microsoft.com/office/powerpoint/2010/main" val="1663612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14ED4A35-A46C-4D8F-A158-A90CED5FF0E7}" type="slidenum">
              <a:rPr lang="cs-CZ" smtClean="0"/>
              <a:t>21</a:t>
            </a:fld>
            <a:endParaRPr lang="cs-CZ"/>
          </a:p>
        </p:txBody>
      </p:sp>
    </p:spTree>
    <p:extLst>
      <p:ext uri="{BB962C8B-B14F-4D97-AF65-F5344CB8AC3E}">
        <p14:creationId xmlns:p14="http://schemas.microsoft.com/office/powerpoint/2010/main" val="43044515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14ED4A35-A46C-4D8F-A158-A90CED5FF0E7}" type="slidenum">
              <a:rPr lang="cs-CZ" smtClean="0"/>
              <a:t>22</a:t>
            </a:fld>
            <a:endParaRPr lang="cs-CZ"/>
          </a:p>
        </p:txBody>
      </p:sp>
    </p:spTree>
    <p:extLst>
      <p:ext uri="{BB962C8B-B14F-4D97-AF65-F5344CB8AC3E}">
        <p14:creationId xmlns:p14="http://schemas.microsoft.com/office/powerpoint/2010/main" val="17667297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14ED4A35-A46C-4D8F-A158-A90CED5FF0E7}" type="slidenum">
              <a:rPr lang="cs-CZ" smtClean="0"/>
              <a:t>4</a:t>
            </a:fld>
            <a:endParaRPr lang="cs-CZ"/>
          </a:p>
        </p:txBody>
      </p:sp>
    </p:spTree>
    <p:extLst>
      <p:ext uri="{BB962C8B-B14F-4D97-AF65-F5344CB8AC3E}">
        <p14:creationId xmlns:p14="http://schemas.microsoft.com/office/powerpoint/2010/main" val="22761271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14ED4A35-A46C-4D8F-A158-A90CED5FF0E7}" type="slidenum">
              <a:rPr lang="cs-CZ" smtClean="0"/>
              <a:t>23</a:t>
            </a:fld>
            <a:endParaRPr lang="cs-CZ"/>
          </a:p>
        </p:txBody>
      </p:sp>
    </p:spTree>
    <p:extLst>
      <p:ext uri="{BB962C8B-B14F-4D97-AF65-F5344CB8AC3E}">
        <p14:creationId xmlns:p14="http://schemas.microsoft.com/office/powerpoint/2010/main" val="1707060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14ED4A35-A46C-4D8F-A158-A90CED5FF0E7}" type="slidenum">
              <a:rPr lang="cs-CZ" smtClean="0"/>
              <a:t>24</a:t>
            </a:fld>
            <a:endParaRPr lang="cs-CZ"/>
          </a:p>
        </p:txBody>
      </p:sp>
    </p:spTree>
    <p:extLst>
      <p:ext uri="{BB962C8B-B14F-4D97-AF65-F5344CB8AC3E}">
        <p14:creationId xmlns:p14="http://schemas.microsoft.com/office/powerpoint/2010/main" val="1856441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14ED4A35-A46C-4D8F-A158-A90CED5FF0E7}" type="slidenum">
              <a:rPr lang="cs-CZ" smtClean="0"/>
              <a:t>25</a:t>
            </a:fld>
            <a:endParaRPr lang="cs-CZ"/>
          </a:p>
        </p:txBody>
      </p:sp>
    </p:spTree>
    <p:extLst>
      <p:ext uri="{BB962C8B-B14F-4D97-AF65-F5344CB8AC3E}">
        <p14:creationId xmlns:p14="http://schemas.microsoft.com/office/powerpoint/2010/main" val="62697728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14ED4A35-A46C-4D8F-A158-A90CED5FF0E7}" type="slidenum">
              <a:rPr lang="cs-CZ" smtClean="0"/>
              <a:t>26</a:t>
            </a:fld>
            <a:endParaRPr lang="cs-CZ"/>
          </a:p>
        </p:txBody>
      </p:sp>
    </p:spTree>
    <p:extLst>
      <p:ext uri="{BB962C8B-B14F-4D97-AF65-F5344CB8AC3E}">
        <p14:creationId xmlns:p14="http://schemas.microsoft.com/office/powerpoint/2010/main" val="205242319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14ED4A35-A46C-4D8F-A158-A90CED5FF0E7}" type="slidenum">
              <a:rPr lang="cs-CZ" smtClean="0"/>
              <a:t>27</a:t>
            </a:fld>
            <a:endParaRPr lang="cs-CZ"/>
          </a:p>
        </p:txBody>
      </p:sp>
    </p:spTree>
    <p:extLst>
      <p:ext uri="{BB962C8B-B14F-4D97-AF65-F5344CB8AC3E}">
        <p14:creationId xmlns:p14="http://schemas.microsoft.com/office/powerpoint/2010/main" val="4688383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14ED4A35-A46C-4D8F-A158-A90CED5FF0E7}" type="slidenum">
              <a:rPr lang="cs-CZ" smtClean="0"/>
              <a:t>28</a:t>
            </a:fld>
            <a:endParaRPr lang="cs-CZ"/>
          </a:p>
        </p:txBody>
      </p:sp>
    </p:spTree>
    <p:extLst>
      <p:ext uri="{BB962C8B-B14F-4D97-AF65-F5344CB8AC3E}">
        <p14:creationId xmlns:p14="http://schemas.microsoft.com/office/powerpoint/2010/main" val="199754962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14ED4A35-A46C-4D8F-A158-A90CED5FF0E7}" type="slidenum">
              <a:rPr lang="cs-CZ" smtClean="0"/>
              <a:t>29</a:t>
            </a:fld>
            <a:endParaRPr lang="cs-CZ"/>
          </a:p>
        </p:txBody>
      </p:sp>
    </p:spTree>
    <p:extLst>
      <p:ext uri="{BB962C8B-B14F-4D97-AF65-F5344CB8AC3E}">
        <p14:creationId xmlns:p14="http://schemas.microsoft.com/office/powerpoint/2010/main" val="140431741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14ED4A35-A46C-4D8F-A158-A90CED5FF0E7}" type="slidenum">
              <a:rPr lang="cs-CZ" smtClean="0"/>
              <a:t>30</a:t>
            </a:fld>
            <a:endParaRPr lang="cs-CZ"/>
          </a:p>
        </p:txBody>
      </p:sp>
    </p:spTree>
    <p:extLst>
      <p:ext uri="{BB962C8B-B14F-4D97-AF65-F5344CB8AC3E}">
        <p14:creationId xmlns:p14="http://schemas.microsoft.com/office/powerpoint/2010/main" val="72237448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14ED4A35-A46C-4D8F-A158-A90CED5FF0E7}" type="slidenum">
              <a:rPr lang="cs-CZ" smtClean="0"/>
              <a:t>31</a:t>
            </a:fld>
            <a:endParaRPr lang="cs-CZ"/>
          </a:p>
        </p:txBody>
      </p:sp>
    </p:spTree>
    <p:extLst>
      <p:ext uri="{BB962C8B-B14F-4D97-AF65-F5344CB8AC3E}">
        <p14:creationId xmlns:p14="http://schemas.microsoft.com/office/powerpoint/2010/main" val="122287929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14ED4A35-A46C-4D8F-A158-A90CED5FF0E7}" type="slidenum">
              <a:rPr lang="cs-CZ" smtClean="0"/>
              <a:t>32</a:t>
            </a:fld>
            <a:endParaRPr lang="cs-CZ"/>
          </a:p>
        </p:txBody>
      </p:sp>
    </p:spTree>
    <p:extLst>
      <p:ext uri="{BB962C8B-B14F-4D97-AF65-F5344CB8AC3E}">
        <p14:creationId xmlns:p14="http://schemas.microsoft.com/office/powerpoint/2010/main" val="15137252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B9C52B24-F817-476C-AE4C-403EE5304B25}" type="slidenum">
              <a:rPr lang="cs-CZ" smtClean="0"/>
              <a:t>5</a:t>
            </a:fld>
            <a:endParaRPr lang="cs-CZ"/>
          </a:p>
        </p:txBody>
      </p:sp>
    </p:spTree>
    <p:extLst>
      <p:ext uri="{BB962C8B-B14F-4D97-AF65-F5344CB8AC3E}">
        <p14:creationId xmlns:p14="http://schemas.microsoft.com/office/powerpoint/2010/main" val="81855931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14ED4A35-A46C-4D8F-A158-A90CED5FF0E7}" type="slidenum">
              <a:rPr lang="cs-CZ" smtClean="0"/>
              <a:t>33</a:t>
            </a:fld>
            <a:endParaRPr lang="cs-CZ"/>
          </a:p>
        </p:txBody>
      </p:sp>
    </p:spTree>
    <p:extLst>
      <p:ext uri="{BB962C8B-B14F-4D97-AF65-F5344CB8AC3E}">
        <p14:creationId xmlns:p14="http://schemas.microsoft.com/office/powerpoint/2010/main" val="208882631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14ED4A35-A46C-4D8F-A158-A90CED5FF0E7}" type="slidenum">
              <a:rPr lang="cs-CZ" smtClean="0"/>
              <a:t>34</a:t>
            </a:fld>
            <a:endParaRPr lang="cs-CZ"/>
          </a:p>
        </p:txBody>
      </p:sp>
    </p:spTree>
    <p:extLst>
      <p:ext uri="{BB962C8B-B14F-4D97-AF65-F5344CB8AC3E}">
        <p14:creationId xmlns:p14="http://schemas.microsoft.com/office/powerpoint/2010/main" val="198874911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14ED4A35-A46C-4D8F-A158-A90CED5FF0E7}" type="slidenum">
              <a:rPr lang="cs-CZ" smtClean="0"/>
              <a:t>35</a:t>
            </a:fld>
            <a:endParaRPr lang="cs-CZ"/>
          </a:p>
        </p:txBody>
      </p:sp>
    </p:spTree>
    <p:extLst>
      <p:ext uri="{BB962C8B-B14F-4D97-AF65-F5344CB8AC3E}">
        <p14:creationId xmlns:p14="http://schemas.microsoft.com/office/powerpoint/2010/main" val="14709275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14ED4A35-A46C-4D8F-A158-A90CED5FF0E7}" type="slidenum">
              <a:rPr lang="cs-CZ" smtClean="0"/>
              <a:t>6</a:t>
            </a:fld>
            <a:endParaRPr lang="cs-CZ"/>
          </a:p>
        </p:txBody>
      </p:sp>
    </p:spTree>
    <p:extLst>
      <p:ext uri="{BB962C8B-B14F-4D97-AF65-F5344CB8AC3E}">
        <p14:creationId xmlns:p14="http://schemas.microsoft.com/office/powerpoint/2010/main" val="7461141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14ED4A35-A46C-4D8F-A158-A90CED5FF0E7}" type="slidenum">
              <a:rPr lang="cs-CZ" smtClean="0"/>
              <a:t>7</a:t>
            </a:fld>
            <a:endParaRPr lang="cs-CZ"/>
          </a:p>
        </p:txBody>
      </p:sp>
    </p:spTree>
    <p:extLst>
      <p:ext uri="{BB962C8B-B14F-4D97-AF65-F5344CB8AC3E}">
        <p14:creationId xmlns:p14="http://schemas.microsoft.com/office/powerpoint/2010/main" val="7826974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14ED4A35-A46C-4D8F-A158-A90CED5FF0E7}" type="slidenum">
              <a:rPr lang="cs-CZ" smtClean="0"/>
              <a:t>8</a:t>
            </a:fld>
            <a:endParaRPr lang="cs-CZ"/>
          </a:p>
        </p:txBody>
      </p:sp>
    </p:spTree>
    <p:extLst>
      <p:ext uri="{BB962C8B-B14F-4D97-AF65-F5344CB8AC3E}">
        <p14:creationId xmlns:p14="http://schemas.microsoft.com/office/powerpoint/2010/main" val="14592252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14ED4A35-A46C-4D8F-A158-A90CED5FF0E7}" type="slidenum">
              <a:rPr lang="cs-CZ" smtClean="0"/>
              <a:t>9</a:t>
            </a:fld>
            <a:endParaRPr lang="cs-CZ"/>
          </a:p>
        </p:txBody>
      </p:sp>
    </p:spTree>
    <p:extLst>
      <p:ext uri="{BB962C8B-B14F-4D97-AF65-F5344CB8AC3E}">
        <p14:creationId xmlns:p14="http://schemas.microsoft.com/office/powerpoint/2010/main" val="9362339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14ED4A35-A46C-4D8F-A158-A90CED5FF0E7}" type="slidenum">
              <a:rPr lang="cs-CZ" smtClean="0"/>
              <a:t>10</a:t>
            </a:fld>
            <a:endParaRPr lang="cs-CZ"/>
          </a:p>
        </p:txBody>
      </p:sp>
    </p:spTree>
    <p:extLst>
      <p:ext uri="{BB962C8B-B14F-4D97-AF65-F5344CB8AC3E}">
        <p14:creationId xmlns:p14="http://schemas.microsoft.com/office/powerpoint/2010/main" val="6705429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14ED4A35-A46C-4D8F-A158-A90CED5FF0E7}" type="slidenum">
              <a:rPr lang="cs-CZ" smtClean="0"/>
              <a:t>11</a:t>
            </a:fld>
            <a:endParaRPr lang="cs-CZ"/>
          </a:p>
        </p:txBody>
      </p:sp>
    </p:spTree>
    <p:extLst>
      <p:ext uri="{BB962C8B-B14F-4D97-AF65-F5344CB8AC3E}">
        <p14:creationId xmlns:p14="http://schemas.microsoft.com/office/powerpoint/2010/main" val="19688161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5D41DFAF-2455-4128-B7D0-74FCA37DC020}" type="datetimeFigureOut">
              <a:rPr lang="cs-CZ" smtClean="0"/>
              <a:pPr/>
              <a:t>17.05.16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9636B16-A01D-4825-B521-A69ED8394F7E}"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5D41DFAF-2455-4128-B7D0-74FCA37DC020}" type="datetimeFigureOut">
              <a:rPr lang="cs-CZ" smtClean="0"/>
              <a:pPr/>
              <a:t>17.05.16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9636B16-A01D-4825-B521-A69ED8394F7E}"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5D41DFAF-2455-4128-B7D0-74FCA37DC020}" type="datetimeFigureOut">
              <a:rPr lang="cs-CZ" smtClean="0"/>
              <a:pPr/>
              <a:t>17.05.16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9636B16-A01D-4825-B521-A69ED8394F7E}"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5D41DFAF-2455-4128-B7D0-74FCA37DC020}" type="datetimeFigureOut">
              <a:rPr lang="cs-CZ" smtClean="0"/>
              <a:pPr/>
              <a:t>17.05.16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9636B16-A01D-4825-B521-A69ED8394F7E}"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5D41DFAF-2455-4128-B7D0-74FCA37DC020}" type="datetimeFigureOut">
              <a:rPr lang="cs-CZ" smtClean="0"/>
              <a:pPr/>
              <a:t>17.05.16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9636B16-A01D-4825-B521-A69ED8394F7E}"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5D41DFAF-2455-4128-B7D0-74FCA37DC020}" type="datetimeFigureOut">
              <a:rPr lang="cs-CZ" smtClean="0"/>
              <a:pPr/>
              <a:t>17.05.16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89636B16-A01D-4825-B521-A69ED8394F7E}"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5D41DFAF-2455-4128-B7D0-74FCA37DC020}" type="datetimeFigureOut">
              <a:rPr lang="cs-CZ" smtClean="0"/>
              <a:pPr/>
              <a:t>17.05.16</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89636B16-A01D-4825-B521-A69ED8394F7E}"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5D41DFAF-2455-4128-B7D0-74FCA37DC020}" type="datetimeFigureOut">
              <a:rPr lang="cs-CZ" smtClean="0"/>
              <a:pPr/>
              <a:t>17.05.16</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89636B16-A01D-4825-B521-A69ED8394F7E}"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5D41DFAF-2455-4128-B7D0-74FCA37DC020}" type="datetimeFigureOut">
              <a:rPr lang="cs-CZ" smtClean="0"/>
              <a:pPr/>
              <a:t>17.05.16</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89636B16-A01D-4825-B521-A69ED8394F7E}"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5D41DFAF-2455-4128-B7D0-74FCA37DC020}" type="datetimeFigureOut">
              <a:rPr lang="cs-CZ" smtClean="0"/>
              <a:pPr/>
              <a:t>17.05.16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89636B16-A01D-4825-B521-A69ED8394F7E}"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5D41DFAF-2455-4128-B7D0-74FCA37DC020}" type="datetimeFigureOut">
              <a:rPr lang="cs-CZ" smtClean="0"/>
              <a:pPr/>
              <a:t>17.05.16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89636B16-A01D-4825-B521-A69ED8394F7E}"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41DFAF-2455-4128-B7D0-74FCA37DC020}" type="datetimeFigureOut">
              <a:rPr lang="cs-CZ" smtClean="0"/>
              <a:pPr/>
              <a:t>17.05.16</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636B16-A01D-4825-B521-A69ED8394F7E}"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9.xml"/><Relationship Id="rId3" Type="http://schemas.openxmlformats.org/officeDocument/2006/relationships/image" Target="../media/image2.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image" Target="../media/image3.jpe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4.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5.xml"/><Relationship Id="rId4" Type="http://schemas.openxmlformats.org/officeDocument/2006/relationships/oleObject" Target="../embeddings/oleObject1.bin"/><Relationship Id="rId5" Type="http://schemas.openxmlformats.org/officeDocument/2006/relationships/image" Target="../media/image4.w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6.xml"/><Relationship Id="rId4" Type="http://schemas.openxmlformats.org/officeDocument/2006/relationships/oleObject" Target="../embeddings/oleObject2.bin"/><Relationship Id="rId5" Type="http://schemas.openxmlformats.org/officeDocument/2006/relationships/image" Target="../media/image5.wmf"/><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1.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ctrTitle"/>
          </p:nvPr>
        </p:nvSpPr>
        <p:spPr>
          <a:xfrm>
            <a:off x="1905000" y="2133600"/>
            <a:ext cx="6934200" cy="1658938"/>
          </a:xfrm>
          <a:ln>
            <a:solidFill>
              <a:schemeClr val="tx1"/>
            </a:solidFill>
            <a:headEnd/>
            <a:tailEnd/>
          </a:ln>
        </p:spPr>
        <p:txBody>
          <a:bodyPr/>
          <a:lstStyle/>
          <a:p>
            <a:r>
              <a:rPr lang="cs-CZ" sz="5400"/>
              <a:t>Krizový management </a:t>
            </a:r>
            <a:endParaRPr lang="cs-CZ" sz="4000"/>
          </a:p>
        </p:txBody>
      </p:sp>
      <p:sp>
        <p:nvSpPr>
          <p:cNvPr id="10243" name="Rectangle 3"/>
          <p:cNvSpPr>
            <a:spLocks noGrp="1" noChangeArrowheads="1"/>
          </p:cNvSpPr>
          <p:nvPr>
            <p:ph type="subTitle" idx="1"/>
          </p:nvPr>
        </p:nvSpPr>
        <p:spPr>
          <a:xfrm>
            <a:off x="1926704" y="3884702"/>
            <a:ext cx="6400800" cy="1752600"/>
          </a:xfrm>
        </p:spPr>
        <p:txBody>
          <a:bodyPr/>
          <a:lstStyle/>
          <a:p>
            <a:r>
              <a:rPr lang="cs-CZ" dirty="0" smtClean="0"/>
              <a:t>Lektor: </a:t>
            </a:r>
            <a:r>
              <a:rPr lang="cs-CZ" dirty="0"/>
              <a:t> </a:t>
            </a:r>
            <a:r>
              <a:rPr lang="cs-CZ" dirty="0" smtClean="0"/>
              <a:t>PhDr</a:t>
            </a:r>
            <a:r>
              <a:rPr lang="cs-CZ" dirty="0"/>
              <a:t>. Vladimír Hřebíček</a:t>
            </a:r>
          </a:p>
        </p:txBody>
      </p:sp>
      <p:sp>
        <p:nvSpPr>
          <p:cNvPr id="10244" name="Rectangle 4"/>
          <p:cNvSpPr>
            <a:spLocks noChangeArrowheads="1"/>
          </p:cNvSpPr>
          <p:nvPr/>
        </p:nvSpPr>
        <p:spPr bwMode="auto">
          <a:xfrm>
            <a:off x="1905000" y="1295400"/>
            <a:ext cx="3886200" cy="762000"/>
          </a:xfrm>
          <a:prstGeom prst="rect">
            <a:avLst/>
          </a:prstGeom>
          <a:noFill/>
          <a:ln w="12700" cap="sq">
            <a:noFill/>
            <a:miter lim="800000"/>
            <a:headEnd type="none" w="sm" len="sm"/>
            <a:tailEnd type="none" w="sm" len="sm"/>
          </a:ln>
          <a:effectLst/>
        </p:spPr>
        <p:txBody>
          <a:bodyPr/>
          <a:lstStyle/>
          <a:p>
            <a:pPr>
              <a:spcBef>
                <a:spcPct val="20000"/>
              </a:spcBef>
              <a:buClr>
                <a:schemeClr val="tx2"/>
              </a:buClr>
              <a:buSzPct val="90000"/>
              <a:buFont typeface="Symbol" pitchFamily="18" charset="2"/>
              <a:buNone/>
            </a:pPr>
            <a:r>
              <a:rPr lang="cs-CZ" sz="3200"/>
              <a:t>Vítejte na semináři: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normAutofit fontScale="90000"/>
          </a:bodyPr>
          <a:lstStyle/>
          <a:p>
            <a:r>
              <a:rPr lang="cs-CZ" u="sng">
                <a:latin typeface="Arial" pitchFamily="34" charset="0"/>
                <a:cs typeface="Arial" pitchFamily="34" charset="0"/>
              </a:rPr>
              <a:t>V krizové situaci se nevyplácí snižovat závažnost situace</a:t>
            </a:r>
            <a:r>
              <a:rPr lang="cs-CZ">
                <a:latin typeface="Arial" pitchFamily="34" charset="0"/>
              </a:rPr>
              <a:t>!</a:t>
            </a:r>
          </a:p>
        </p:txBody>
      </p:sp>
      <p:sp>
        <p:nvSpPr>
          <p:cNvPr id="21507" name="Rectangle 3"/>
          <p:cNvSpPr>
            <a:spLocks noGrp="1" noChangeArrowheads="1"/>
          </p:cNvSpPr>
          <p:nvPr>
            <p:ph type="body" idx="1"/>
          </p:nvPr>
        </p:nvSpPr>
        <p:spPr/>
        <p:txBody>
          <a:bodyPr/>
          <a:lstStyle/>
          <a:p>
            <a:r>
              <a:rPr lang="cs-CZ" sz="2800">
                <a:latin typeface="Arial" pitchFamily="34" charset="0"/>
                <a:ea typeface="Arial Unicode MS" pitchFamily="34" charset="-128"/>
                <a:cs typeface="Arial Unicode MS" pitchFamily="34" charset="-128"/>
              </a:rPr>
              <a:t>Zcela mylná je představa, že popírání vážnosti situace povede k udržení motivace a loajality zaměstnanců a partnerů vůči firmě.</a:t>
            </a:r>
          </a:p>
          <a:p>
            <a:endParaRPr lang="cs-CZ" sz="2800">
              <a:latin typeface="Arial" pitchFamily="34" charset="0"/>
            </a:endParaRPr>
          </a:p>
          <a:p>
            <a:r>
              <a:rPr lang="cs-CZ" sz="2800">
                <a:latin typeface="Arial" pitchFamily="34" charset="0"/>
                <a:ea typeface="Arial Unicode MS" pitchFamily="34" charset="-128"/>
                <a:cs typeface="Arial Unicode MS" pitchFamily="34" charset="-128"/>
              </a:rPr>
              <a:t>Navíc si zkusme uvědomit, že každá krize v sobě skrývá šanci pro využití nových příležitostí a nový začátek firmy po překonání negativních trendů a jejich příčin.</a:t>
            </a:r>
            <a:endParaRPr lang="cs-CZ" sz="280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cs-CZ">
                <a:latin typeface="Arial" pitchFamily="34" charset="0"/>
                <a:cs typeface="Arial" pitchFamily="34" charset="0"/>
              </a:rPr>
              <a:t>Příčiny krizí organizací</a:t>
            </a:r>
            <a:r>
              <a:rPr lang="cs-CZ"/>
              <a:t> </a:t>
            </a:r>
          </a:p>
        </p:txBody>
      </p:sp>
      <p:sp>
        <p:nvSpPr>
          <p:cNvPr id="23555" name="Rectangle 3"/>
          <p:cNvSpPr>
            <a:spLocks noGrp="1" noChangeArrowheads="1"/>
          </p:cNvSpPr>
          <p:nvPr>
            <p:ph type="body" sz="half" idx="1"/>
          </p:nvPr>
        </p:nvSpPr>
        <p:spPr>
          <a:xfrm>
            <a:off x="4762528" y="2247896"/>
            <a:ext cx="3810000" cy="609600"/>
          </a:xfrm>
          <a:ln>
            <a:solidFill>
              <a:schemeClr val="tx1"/>
            </a:solidFill>
            <a:headEnd/>
            <a:tailEnd/>
          </a:ln>
        </p:spPr>
        <p:txBody>
          <a:bodyPr/>
          <a:lstStyle/>
          <a:p>
            <a:r>
              <a:rPr lang="cs-CZ" b="1">
                <a:latin typeface="Arial" pitchFamily="34" charset="0"/>
                <a:cs typeface="Arial" pitchFamily="34" charset="0"/>
              </a:rPr>
              <a:t>Vnější příčiny</a:t>
            </a:r>
            <a:r>
              <a:rPr lang="cs-CZ">
                <a:latin typeface="Arial" pitchFamily="34" charset="0"/>
                <a:cs typeface="Arial" pitchFamily="34" charset="0"/>
              </a:rPr>
              <a:t> </a:t>
            </a:r>
          </a:p>
        </p:txBody>
      </p:sp>
      <p:pic>
        <p:nvPicPr>
          <p:cNvPr id="23559" name="Picture 7" descr="scheitern_startup"/>
          <p:cNvPicPr>
            <a:picLocks noChangeAspect="1" noChangeArrowheads="1"/>
          </p:cNvPicPr>
          <p:nvPr/>
        </p:nvPicPr>
        <p:blipFill>
          <a:blip r:embed="rId3"/>
          <a:srcRect/>
          <a:stretch>
            <a:fillRect/>
          </a:stretch>
        </p:blipFill>
        <p:spPr bwMode="auto">
          <a:xfrm>
            <a:off x="1524000" y="2209800"/>
            <a:ext cx="3081338" cy="3429000"/>
          </a:xfrm>
          <a:prstGeom prst="rect">
            <a:avLst/>
          </a:prstGeom>
          <a:noFill/>
          <a:ln w="9525">
            <a:noFill/>
            <a:miter lim="800000"/>
            <a:headEnd/>
            <a:tailEnd/>
          </a:ln>
        </p:spPr>
      </p:pic>
      <p:sp>
        <p:nvSpPr>
          <p:cNvPr id="7" name="Rectangle 4"/>
          <p:cNvSpPr txBox="1">
            <a:spLocks noChangeArrowheads="1"/>
          </p:cNvSpPr>
          <p:nvPr/>
        </p:nvSpPr>
        <p:spPr>
          <a:xfrm>
            <a:off x="4786314" y="3429000"/>
            <a:ext cx="3810000" cy="609600"/>
          </a:xfrm>
          <a:prstGeom prst="rect">
            <a:avLst/>
          </a:prstGeom>
          <a:ln>
            <a:solidFill>
              <a:schemeClr val="tx1"/>
            </a:solidFill>
            <a:headEnd/>
            <a:tailEnd/>
          </a:ln>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cs-CZ" sz="2800" b="1" i="0" u="none" strike="noStrike" kern="1200" cap="none" spc="0" normalizeH="0" baseline="0" noProof="0" smtClean="0">
                <a:ln>
                  <a:noFill/>
                </a:ln>
                <a:solidFill>
                  <a:schemeClr val="tx1"/>
                </a:solidFill>
                <a:effectLst/>
                <a:uLnTx/>
                <a:uFillTx/>
                <a:latin typeface="Arial" pitchFamily="34" charset="0"/>
                <a:ea typeface="+mn-ea"/>
                <a:cs typeface="Arial" pitchFamily="34" charset="0"/>
              </a:rPr>
              <a:t>Vnitřní příčiny</a:t>
            </a:r>
            <a:r>
              <a:rPr kumimoji="0" lang="cs-CZ" sz="2800" b="0" i="0" u="none" strike="noStrike" kern="1200" cap="none" spc="0" normalizeH="0" baseline="0" noProof="0" smtClean="0">
                <a:ln>
                  <a:noFill/>
                </a:ln>
                <a:solidFill>
                  <a:schemeClr val="tx1"/>
                </a:solidFill>
                <a:effectLst/>
                <a:uLnTx/>
                <a:uFillTx/>
                <a:latin typeface="Arial" pitchFamily="34" charset="0"/>
                <a:ea typeface="+mn-ea"/>
                <a:cs typeface="Arial" pitchFamily="34" charset="0"/>
              </a:rPr>
              <a:t> </a:t>
            </a:r>
            <a:endParaRPr kumimoji="0" lang="cs-CZ" sz="2800" b="0" i="0" u="none" strike="noStrike" kern="1200" cap="none" spc="0" normalizeH="0" baseline="0" noProof="0">
              <a:ln>
                <a:noFill/>
              </a:ln>
              <a:solidFill>
                <a:schemeClr val="tx1"/>
              </a:solidFill>
              <a:effectLst/>
              <a:uLnTx/>
              <a:uFillTx/>
              <a:latin typeface="Arial" pitchFamily="34" charset="0"/>
              <a:ea typeface="+mn-ea"/>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r>
              <a:rPr lang="cs-CZ" dirty="0" smtClean="0"/>
              <a:t>Mimořádná událost</a:t>
            </a:r>
            <a:endParaRPr lang="cs-CZ" dirty="0"/>
          </a:p>
        </p:txBody>
      </p:sp>
      <p:sp>
        <p:nvSpPr>
          <p:cNvPr id="6" name="Zástupný symbol pro obsah 5"/>
          <p:cNvSpPr>
            <a:spLocks noGrp="1"/>
          </p:cNvSpPr>
          <p:nvPr>
            <p:ph idx="1"/>
          </p:nvPr>
        </p:nvSpPr>
        <p:spPr/>
        <p:txBody>
          <a:bodyPr/>
          <a:lstStyle/>
          <a:p>
            <a:pPr>
              <a:buNone/>
            </a:pPr>
            <a:r>
              <a:rPr lang="cs-CZ" dirty="0" smtClean="0"/>
              <a:t>Rozumí se škodlivé působení sil a jevů vyvolaných </a:t>
            </a:r>
          </a:p>
          <a:p>
            <a:r>
              <a:rPr lang="cs-CZ" dirty="0" smtClean="0"/>
              <a:t>činností člověka, </a:t>
            </a:r>
          </a:p>
          <a:p>
            <a:r>
              <a:rPr lang="cs-CZ" dirty="0" smtClean="0"/>
              <a:t>přírodními vlivy a také </a:t>
            </a:r>
          </a:p>
          <a:p>
            <a:r>
              <a:rPr lang="cs-CZ" dirty="0" smtClean="0"/>
              <a:t>havárie, které ohrožují život, zdraví, majetek nebo životní prostředí a vyžadují provedení záchranných a likvidačních prací.</a:t>
            </a:r>
            <a:endParaRPr lang="cs-CZ"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Druhy rizik a mimořádných událostí</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smtClean="0"/>
              <a:t>Obchodní </a:t>
            </a:r>
          </a:p>
          <a:p>
            <a:r>
              <a:rPr lang="cs-CZ" dirty="0" smtClean="0"/>
              <a:t>Finanční </a:t>
            </a:r>
          </a:p>
          <a:p>
            <a:r>
              <a:rPr lang="cs-CZ" dirty="0" smtClean="0"/>
              <a:t>Technologická</a:t>
            </a:r>
          </a:p>
          <a:p>
            <a:r>
              <a:rPr lang="cs-CZ" dirty="0" smtClean="0"/>
              <a:t>Přírodní </a:t>
            </a:r>
          </a:p>
          <a:p>
            <a:r>
              <a:rPr lang="cs-CZ" dirty="0" smtClean="0"/>
              <a:t>Bezpečnostní</a:t>
            </a:r>
          </a:p>
          <a:p>
            <a:pPr lvl="1"/>
            <a:r>
              <a:rPr lang="cs-CZ" dirty="0" smtClean="0"/>
              <a:t>Rizika/události spojená s bezpečností práce</a:t>
            </a:r>
          </a:p>
          <a:p>
            <a:pPr lvl="1"/>
            <a:r>
              <a:rPr lang="cs-CZ" dirty="0" smtClean="0"/>
              <a:t>Rizika/události spojená s bezpečností lokality nebo celé společnosti</a:t>
            </a:r>
          </a:p>
          <a:p>
            <a:r>
              <a:rPr lang="cs-CZ" dirty="0" smtClean="0"/>
              <a:t>Ekologická</a:t>
            </a:r>
          </a:p>
          <a:p>
            <a:r>
              <a:rPr lang="cs-CZ" dirty="0" smtClean="0"/>
              <a:t>Komunikační </a:t>
            </a:r>
            <a:r>
              <a:rPr lang="cs-CZ" sz="2600" dirty="0" smtClean="0"/>
              <a:t>(negativní ohlas, fámy a podobně)</a:t>
            </a:r>
          </a:p>
          <a:p>
            <a:r>
              <a:rPr lang="cs-CZ" sz="3300" dirty="0" smtClean="0"/>
              <a:t>Sociální </a:t>
            </a:r>
            <a:endParaRPr lang="cs-CZ" sz="2600" dirty="0" smtClean="0"/>
          </a:p>
          <a:p>
            <a:r>
              <a:rPr lang="cs-CZ" dirty="0" smtClean="0"/>
              <a: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8459788" y="6237288"/>
            <a:ext cx="476250" cy="366712"/>
          </a:xfrm>
          <a:prstGeom prst="rect">
            <a:avLst/>
          </a:prstGeom>
          <a:noFill/>
          <a:ln w="9525">
            <a:noFill/>
            <a:miter lim="800000"/>
            <a:headEnd/>
            <a:tailEnd/>
          </a:ln>
          <a:effectLst/>
        </p:spPr>
        <p:txBody>
          <a:bodyPr wrap="none">
            <a:spAutoFit/>
          </a:bodyPr>
          <a:lstStyle/>
          <a:p>
            <a:fld id="{130CAC15-D9B3-48DF-B435-78448DE7ADC1}" type="slidenum">
              <a:rPr lang="cs-CZ">
                <a:latin typeface="Verdana" pitchFamily="34" charset="0"/>
              </a:rPr>
              <a:pPr/>
              <a:t>14</a:t>
            </a:fld>
            <a:endParaRPr lang="cs-CZ">
              <a:latin typeface="Verdana" pitchFamily="34" charset="0"/>
            </a:endParaRPr>
          </a:p>
        </p:txBody>
      </p:sp>
      <p:sp>
        <p:nvSpPr>
          <p:cNvPr id="4099" name="Text Box 3"/>
          <p:cNvSpPr txBox="1">
            <a:spLocks noChangeArrowheads="1"/>
          </p:cNvSpPr>
          <p:nvPr/>
        </p:nvSpPr>
        <p:spPr bwMode="auto">
          <a:xfrm>
            <a:off x="468313" y="1100138"/>
            <a:ext cx="4182555" cy="523220"/>
          </a:xfrm>
          <a:prstGeom prst="rect">
            <a:avLst/>
          </a:prstGeom>
          <a:noFill/>
          <a:ln w="9525">
            <a:noFill/>
            <a:miter lim="800000"/>
            <a:headEnd/>
            <a:tailEnd/>
          </a:ln>
          <a:effectLst/>
        </p:spPr>
        <p:txBody>
          <a:bodyPr wrap="none">
            <a:spAutoFit/>
          </a:bodyPr>
          <a:lstStyle/>
          <a:p>
            <a:r>
              <a:rPr lang="cs-CZ" sz="2800" b="1">
                <a:solidFill>
                  <a:schemeClr val="tx2">
                    <a:lumMod val="75000"/>
                  </a:schemeClr>
                </a:solidFill>
                <a:latin typeface="Verdana" pitchFamily="34" charset="0"/>
              </a:rPr>
              <a:t>Mimořádné události</a:t>
            </a:r>
          </a:p>
        </p:txBody>
      </p:sp>
      <p:sp>
        <p:nvSpPr>
          <p:cNvPr id="4100" name="Rectangle 4"/>
          <p:cNvSpPr>
            <a:spLocks noChangeArrowheads="1"/>
          </p:cNvSpPr>
          <p:nvPr/>
        </p:nvSpPr>
        <p:spPr bwMode="auto">
          <a:xfrm>
            <a:off x="0" y="2120900"/>
            <a:ext cx="184150" cy="366713"/>
          </a:xfrm>
          <a:prstGeom prst="rect">
            <a:avLst/>
          </a:prstGeom>
          <a:noFill/>
          <a:ln w="9525">
            <a:noFill/>
            <a:miter lim="800000"/>
            <a:headEnd/>
            <a:tailEnd/>
          </a:ln>
          <a:effectLst/>
        </p:spPr>
        <p:txBody>
          <a:bodyPr wrap="none" anchor="ctr">
            <a:spAutoFit/>
          </a:bodyPr>
          <a:lstStyle/>
          <a:p>
            <a:endParaRPr lang="cs-CZ">
              <a:latin typeface="Arial" pitchFamily="34" charset="0"/>
            </a:endParaRPr>
          </a:p>
        </p:txBody>
      </p:sp>
      <p:sp>
        <p:nvSpPr>
          <p:cNvPr id="4101" name="Rectangle 5"/>
          <p:cNvSpPr>
            <a:spLocks noChangeArrowheads="1"/>
          </p:cNvSpPr>
          <p:nvPr/>
        </p:nvSpPr>
        <p:spPr bwMode="auto">
          <a:xfrm>
            <a:off x="538163" y="1608138"/>
            <a:ext cx="8426450" cy="4629150"/>
          </a:xfrm>
          <a:prstGeom prst="rect">
            <a:avLst/>
          </a:prstGeom>
          <a:noFill/>
          <a:ln w="9525">
            <a:noFill/>
            <a:miter lim="800000"/>
            <a:headEnd/>
            <a:tailEnd/>
          </a:ln>
          <a:effectLst/>
        </p:spPr>
        <p:txBody>
          <a:bodyPr anchor="ctr">
            <a:spAutoFit/>
          </a:bodyPr>
          <a:lstStyle/>
          <a:p>
            <a:pPr marL="342900" indent="-342900">
              <a:lnSpc>
                <a:spcPct val="120000"/>
              </a:lnSpc>
              <a:spcBef>
                <a:spcPct val="30000"/>
              </a:spcBef>
              <a:buClr>
                <a:srgbClr val="FF0000"/>
              </a:buClr>
              <a:buSzPct val="100000"/>
              <a:buFontTx/>
              <a:buAutoNum type="arabicPeriod"/>
            </a:pPr>
            <a:r>
              <a:rPr lang="cs-CZ" sz="2000" b="1">
                <a:latin typeface="Verdana" pitchFamily="34" charset="0"/>
              </a:rPr>
              <a:t>Mimořádné události přírodní</a:t>
            </a:r>
            <a:r>
              <a:rPr lang="cs-CZ" sz="2000">
                <a:latin typeface="Verdana" pitchFamily="34" charset="0"/>
              </a:rPr>
              <a:t> </a:t>
            </a:r>
            <a:r>
              <a:rPr lang="cs-CZ">
                <a:latin typeface="Verdana" pitchFamily="34" charset="0"/>
              </a:rPr>
              <a:t>(přírodní pohromy a katastrofy)</a:t>
            </a:r>
          </a:p>
          <a:p>
            <a:pPr marL="342900" indent="-342900" algn="just">
              <a:lnSpc>
                <a:spcPct val="120000"/>
              </a:lnSpc>
              <a:spcBef>
                <a:spcPct val="30000"/>
              </a:spcBef>
              <a:buClr>
                <a:srgbClr val="FF0000"/>
              </a:buClr>
              <a:buSzPct val="100000"/>
            </a:pPr>
            <a:r>
              <a:rPr lang="cs-CZ" sz="2000" b="1">
                <a:latin typeface="Verdana" pitchFamily="34" charset="0"/>
              </a:rPr>
              <a:t>a) atmosférické mimořádné události</a:t>
            </a:r>
          </a:p>
          <a:p>
            <a:pPr marL="342900" indent="-342900" algn="just">
              <a:lnSpc>
                <a:spcPct val="120000"/>
              </a:lnSpc>
              <a:spcBef>
                <a:spcPct val="30000"/>
              </a:spcBef>
              <a:buClr>
                <a:srgbClr val="FF0000"/>
              </a:buClr>
              <a:buSzPct val="100000"/>
            </a:pPr>
            <a:r>
              <a:rPr lang="cs-CZ" b="1">
                <a:latin typeface="Verdana" pitchFamily="34" charset="0"/>
              </a:rPr>
              <a:t>- dopady vesmírných těles na zemský povrch</a:t>
            </a:r>
          </a:p>
          <a:p>
            <a:pPr marL="342900" indent="-342900" algn="just">
              <a:lnSpc>
                <a:spcPct val="120000"/>
              </a:lnSpc>
              <a:spcBef>
                <a:spcPct val="30000"/>
              </a:spcBef>
              <a:buClr>
                <a:srgbClr val="FF0000"/>
              </a:buClr>
              <a:buSzPct val="100000"/>
            </a:pPr>
            <a:r>
              <a:rPr lang="cs-CZ" b="1">
                <a:latin typeface="Verdana" pitchFamily="34" charset="0"/>
              </a:rPr>
              <a:t>- kosmické záření a gravitační vlivy kosmických těles</a:t>
            </a:r>
          </a:p>
          <a:p>
            <a:pPr marL="342900" indent="-342900" algn="just">
              <a:lnSpc>
                <a:spcPct val="120000"/>
              </a:lnSpc>
              <a:spcBef>
                <a:spcPct val="30000"/>
              </a:spcBef>
              <a:buClr>
                <a:srgbClr val="FF0000"/>
              </a:buClr>
              <a:buSzPct val="100000"/>
            </a:pPr>
            <a:r>
              <a:rPr lang="cs-CZ" b="1">
                <a:latin typeface="Verdana" pitchFamily="34" charset="0"/>
              </a:rPr>
              <a:t>- vichřice, orkány</a:t>
            </a:r>
          </a:p>
          <a:p>
            <a:pPr marL="342900" indent="-342900" algn="just">
              <a:lnSpc>
                <a:spcPct val="120000"/>
              </a:lnSpc>
              <a:spcBef>
                <a:spcPct val="30000"/>
              </a:spcBef>
              <a:buClr>
                <a:srgbClr val="FF0000"/>
              </a:buClr>
              <a:buSzPct val="100000"/>
            </a:pPr>
            <a:r>
              <a:rPr lang="cs-CZ" b="1">
                <a:latin typeface="Verdana" pitchFamily="34" charset="0"/>
              </a:rPr>
              <a:t>- bouřka a další elektromagnetické jevy v atmosféře</a:t>
            </a:r>
          </a:p>
          <a:p>
            <a:pPr marL="342900" indent="-342900" algn="just">
              <a:lnSpc>
                <a:spcPct val="120000"/>
              </a:lnSpc>
              <a:spcBef>
                <a:spcPct val="30000"/>
              </a:spcBef>
              <a:buClr>
                <a:srgbClr val="FF0000"/>
              </a:buClr>
              <a:buSzPct val="100000"/>
            </a:pPr>
            <a:r>
              <a:rPr lang="cs-CZ" b="1">
                <a:latin typeface="Verdana" pitchFamily="34" charset="0"/>
              </a:rPr>
              <a:t>- krupobití a přívalové deště</a:t>
            </a:r>
          </a:p>
          <a:p>
            <a:pPr marL="342900" indent="-342900" algn="just">
              <a:lnSpc>
                <a:spcPct val="120000"/>
              </a:lnSpc>
              <a:spcBef>
                <a:spcPct val="30000"/>
              </a:spcBef>
              <a:buClr>
                <a:srgbClr val="FF0000"/>
              </a:buClr>
              <a:buSzPct val="100000"/>
            </a:pPr>
            <a:r>
              <a:rPr lang="cs-CZ" b="1">
                <a:latin typeface="Verdana" pitchFamily="34" charset="0"/>
              </a:rPr>
              <a:t>- sněhové kalamity</a:t>
            </a:r>
          </a:p>
          <a:p>
            <a:pPr marL="342900" indent="-342900" algn="just">
              <a:lnSpc>
                <a:spcPct val="120000"/>
              </a:lnSpc>
              <a:spcBef>
                <a:spcPct val="30000"/>
              </a:spcBef>
              <a:buClr>
                <a:srgbClr val="FF0000"/>
              </a:buClr>
              <a:buSzPct val="100000"/>
            </a:pPr>
            <a:r>
              <a:rPr lang="cs-CZ" b="1">
                <a:latin typeface="Verdana" pitchFamily="34" charset="0"/>
              </a:rPr>
              <a:t>- dlouhodobé a silné mrazy</a:t>
            </a:r>
          </a:p>
          <a:p>
            <a:pPr marL="342900" indent="-342900" algn="just">
              <a:lnSpc>
                <a:spcPct val="120000"/>
              </a:lnSpc>
              <a:spcBef>
                <a:spcPct val="30000"/>
              </a:spcBef>
              <a:buClr>
                <a:srgbClr val="FF0000"/>
              </a:buClr>
              <a:buSzPct val="100000"/>
            </a:pPr>
            <a:r>
              <a:rPr lang="cs-CZ" b="1">
                <a:latin typeface="Verdana" pitchFamily="34" charset="0"/>
              </a:rPr>
              <a:t>- dlouhodobá vedra sucha</a:t>
            </a:r>
          </a:p>
          <a:p>
            <a:pPr marL="342900" indent="-342900" algn="just">
              <a:lnSpc>
                <a:spcPct val="120000"/>
              </a:lnSpc>
              <a:spcBef>
                <a:spcPct val="30000"/>
              </a:spcBef>
              <a:buClr>
                <a:srgbClr val="FF0000"/>
              </a:buClr>
              <a:buSzPct val="100000"/>
            </a:pPr>
            <a:r>
              <a:rPr lang="cs-CZ" b="1">
                <a:latin typeface="Verdana" pitchFamily="34" charset="0"/>
              </a:rPr>
              <a:t>- teplotní inverze</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p:cNvSpPr txBox="1">
            <a:spLocks noChangeArrowheads="1"/>
          </p:cNvSpPr>
          <p:nvPr/>
        </p:nvSpPr>
        <p:spPr bwMode="auto">
          <a:xfrm>
            <a:off x="8459788" y="6237288"/>
            <a:ext cx="476250" cy="366712"/>
          </a:xfrm>
          <a:prstGeom prst="rect">
            <a:avLst/>
          </a:prstGeom>
          <a:noFill/>
          <a:ln w="9525">
            <a:noFill/>
            <a:miter lim="800000"/>
            <a:headEnd/>
            <a:tailEnd/>
          </a:ln>
          <a:effectLst/>
        </p:spPr>
        <p:txBody>
          <a:bodyPr wrap="none">
            <a:spAutoFit/>
          </a:bodyPr>
          <a:lstStyle/>
          <a:p>
            <a:fld id="{E2057B83-13CE-4301-9F36-04FE6DA9E64B}" type="slidenum">
              <a:rPr lang="cs-CZ">
                <a:latin typeface="Verdana" pitchFamily="34" charset="0"/>
              </a:rPr>
              <a:pPr/>
              <a:t>15</a:t>
            </a:fld>
            <a:endParaRPr lang="cs-CZ">
              <a:latin typeface="Verdana" pitchFamily="34" charset="0"/>
            </a:endParaRPr>
          </a:p>
        </p:txBody>
      </p:sp>
      <p:sp>
        <p:nvSpPr>
          <p:cNvPr id="5123" name="Text Box 3"/>
          <p:cNvSpPr txBox="1">
            <a:spLocks noChangeArrowheads="1"/>
          </p:cNvSpPr>
          <p:nvPr/>
        </p:nvSpPr>
        <p:spPr bwMode="auto">
          <a:xfrm>
            <a:off x="468313" y="1114425"/>
            <a:ext cx="3573462" cy="457200"/>
          </a:xfrm>
          <a:prstGeom prst="rect">
            <a:avLst/>
          </a:prstGeom>
          <a:noFill/>
          <a:ln w="9525">
            <a:noFill/>
            <a:miter lim="800000"/>
            <a:headEnd/>
            <a:tailEnd/>
          </a:ln>
          <a:effectLst/>
        </p:spPr>
        <p:txBody>
          <a:bodyPr wrap="none">
            <a:spAutoFit/>
          </a:bodyPr>
          <a:lstStyle/>
          <a:p>
            <a:r>
              <a:rPr lang="cs-CZ" sz="2400" b="1" dirty="0">
                <a:solidFill>
                  <a:schemeClr val="tx2">
                    <a:lumMod val="50000"/>
                  </a:schemeClr>
                </a:solidFill>
                <a:latin typeface="Verdana" pitchFamily="34" charset="0"/>
              </a:rPr>
              <a:t>Mimořádné události</a:t>
            </a:r>
          </a:p>
        </p:txBody>
      </p:sp>
      <p:sp>
        <p:nvSpPr>
          <p:cNvPr id="5124" name="Rectangle 4"/>
          <p:cNvSpPr>
            <a:spLocks noChangeArrowheads="1"/>
          </p:cNvSpPr>
          <p:nvPr/>
        </p:nvSpPr>
        <p:spPr bwMode="auto">
          <a:xfrm>
            <a:off x="0" y="2120900"/>
            <a:ext cx="184150" cy="366713"/>
          </a:xfrm>
          <a:prstGeom prst="rect">
            <a:avLst/>
          </a:prstGeom>
          <a:noFill/>
          <a:ln w="9525">
            <a:noFill/>
            <a:miter lim="800000"/>
            <a:headEnd/>
            <a:tailEnd/>
          </a:ln>
          <a:effectLst/>
        </p:spPr>
        <p:txBody>
          <a:bodyPr wrap="none" anchor="ctr">
            <a:spAutoFit/>
          </a:bodyPr>
          <a:lstStyle/>
          <a:p>
            <a:endParaRPr lang="cs-CZ">
              <a:latin typeface="Arial" pitchFamily="34" charset="0"/>
            </a:endParaRPr>
          </a:p>
        </p:txBody>
      </p:sp>
      <p:sp>
        <p:nvSpPr>
          <p:cNvPr id="5125" name="Rectangle 5"/>
          <p:cNvSpPr>
            <a:spLocks noChangeArrowheads="1"/>
          </p:cNvSpPr>
          <p:nvPr/>
        </p:nvSpPr>
        <p:spPr bwMode="auto">
          <a:xfrm>
            <a:off x="538163" y="1681163"/>
            <a:ext cx="8426450" cy="3803650"/>
          </a:xfrm>
          <a:prstGeom prst="rect">
            <a:avLst/>
          </a:prstGeom>
          <a:noFill/>
          <a:ln w="9525">
            <a:noFill/>
            <a:miter lim="800000"/>
            <a:headEnd/>
            <a:tailEnd/>
          </a:ln>
          <a:effectLst/>
        </p:spPr>
        <p:txBody>
          <a:bodyPr anchor="ctr">
            <a:spAutoFit/>
          </a:bodyPr>
          <a:lstStyle/>
          <a:p>
            <a:pPr marL="342900" indent="-342900">
              <a:lnSpc>
                <a:spcPct val="120000"/>
              </a:lnSpc>
              <a:spcBef>
                <a:spcPct val="30000"/>
              </a:spcBef>
              <a:buClr>
                <a:srgbClr val="FF0000"/>
              </a:buClr>
              <a:buSzPct val="100000"/>
              <a:buFontTx/>
              <a:buAutoNum type="arabicPeriod"/>
            </a:pPr>
            <a:r>
              <a:rPr lang="cs-CZ" sz="2000" b="1">
                <a:latin typeface="Verdana" pitchFamily="34" charset="0"/>
              </a:rPr>
              <a:t>Mimořádné události přírodní</a:t>
            </a:r>
            <a:r>
              <a:rPr lang="cs-CZ" sz="2000">
                <a:latin typeface="Verdana" pitchFamily="34" charset="0"/>
              </a:rPr>
              <a:t> </a:t>
            </a:r>
            <a:r>
              <a:rPr lang="cs-CZ">
                <a:latin typeface="Verdana" pitchFamily="34" charset="0"/>
              </a:rPr>
              <a:t>(přírodní pohromy a katastrofy)</a:t>
            </a:r>
          </a:p>
          <a:p>
            <a:pPr marL="342900" indent="-342900">
              <a:lnSpc>
                <a:spcPct val="120000"/>
              </a:lnSpc>
              <a:spcBef>
                <a:spcPct val="30000"/>
              </a:spcBef>
            </a:pPr>
            <a:r>
              <a:rPr lang="cs-CZ" sz="2000" b="1">
                <a:latin typeface="Verdana" pitchFamily="34" charset="0"/>
              </a:rPr>
              <a:t>b) mimořádné události se vznikem na zemském povrchu</a:t>
            </a:r>
          </a:p>
          <a:p>
            <a:pPr marL="342900" indent="-342900">
              <a:lnSpc>
                <a:spcPct val="120000"/>
              </a:lnSpc>
              <a:spcBef>
                <a:spcPct val="30000"/>
              </a:spcBef>
            </a:pPr>
            <a:r>
              <a:rPr lang="cs-CZ" b="1">
                <a:latin typeface="Verdana" pitchFamily="34" charset="0"/>
              </a:rPr>
              <a:t>- požár</a:t>
            </a:r>
          </a:p>
          <a:p>
            <a:pPr marL="342900" indent="-342900">
              <a:lnSpc>
                <a:spcPct val="120000"/>
              </a:lnSpc>
              <a:spcBef>
                <a:spcPct val="30000"/>
              </a:spcBef>
            </a:pPr>
            <a:r>
              <a:rPr lang="cs-CZ" b="1">
                <a:latin typeface="Verdana" pitchFamily="34" charset="0"/>
              </a:rPr>
              <a:t>- záplavy, povodně a zátopy</a:t>
            </a:r>
          </a:p>
          <a:p>
            <a:pPr marL="342900" indent="-342900">
              <a:lnSpc>
                <a:spcPct val="120000"/>
              </a:lnSpc>
              <a:spcBef>
                <a:spcPct val="30000"/>
              </a:spcBef>
            </a:pPr>
            <a:r>
              <a:rPr lang="cs-CZ" b="1">
                <a:latin typeface="Verdana" pitchFamily="34" charset="0"/>
              </a:rPr>
              <a:t>- svahové sesuvy</a:t>
            </a:r>
          </a:p>
          <a:p>
            <a:pPr marL="342900" indent="-342900">
              <a:lnSpc>
                <a:spcPct val="120000"/>
              </a:lnSpc>
              <a:spcBef>
                <a:spcPct val="30000"/>
              </a:spcBef>
            </a:pPr>
            <a:r>
              <a:rPr lang="cs-CZ" b="1">
                <a:latin typeface="Verdana" pitchFamily="34" charset="0"/>
              </a:rPr>
              <a:t>- biologické pohromy</a:t>
            </a:r>
          </a:p>
          <a:p>
            <a:pPr marL="342900" indent="-342900">
              <a:lnSpc>
                <a:spcPct val="120000"/>
              </a:lnSpc>
              <a:spcBef>
                <a:spcPct val="30000"/>
              </a:spcBef>
            </a:pPr>
            <a:r>
              <a:rPr lang="cs-CZ" b="1">
                <a:latin typeface="Verdana" pitchFamily="34" charset="0"/>
              </a:rPr>
              <a:t>- výbuchy</a:t>
            </a:r>
          </a:p>
          <a:p>
            <a:pPr marL="342900" indent="-342900">
              <a:lnSpc>
                <a:spcPct val="120000"/>
              </a:lnSpc>
              <a:spcBef>
                <a:spcPct val="30000"/>
              </a:spcBef>
            </a:pPr>
            <a:r>
              <a:rPr lang="cs-CZ" b="1">
                <a:latin typeface="Verdana" pitchFamily="34" charset="0"/>
              </a:rPr>
              <a:t>- námrazy, náledí, ledovky</a:t>
            </a:r>
          </a:p>
          <a:p>
            <a:pPr marL="342900" indent="-342900">
              <a:lnSpc>
                <a:spcPct val="120000"/>
              </a:lnSpc>
              <a:spcBef>
                <a:spcPct val="30000"/>
              </a:spcBef>
            </a:pPr>
            <a:r>
              <a:rPr lang="cs-CZ" b="1">
                <a:latin typeface="Verdana" pitchFamily="34" charset="0"/>
              </a:rPr>
              <a:t>- pohyb říčního koryta</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8459788" y="6237288"/>
            <a:ext cx="476250" cy="366712"/>
          </a:xfrm>
          <a:prstGeom prst="rect">
            <a:avLst/>
          </a:prstGeom>
          <a:noFill/>
          <a:ln w="9525">
            <a:noFill/>
            <a:miter lim="800000"/>
            <a:headEnd/>
            <a:tailEnd/>
          </a:ln>
          <a:effectLst/>
        </p:spPr>
        <p:txBody>
          <a:bodyPr wrap="none">
            <a:spAutoFit/>
          </a:bodyPr>
          <a:lstStyle/>
          <a:p>
            <a:fld id="{15BA42AC-C8A4-4F35-B09B-220162B102CC}" type="slidenum">
              <a:rPr lang="cs-CZ">
                <a:latin typeface="Verdana" pitchFamily="34" charset="0"/>
              </a:rPr>
              <a:pPr/>
              <a:t>16</a:t>
            </a:fld>
            <a:endParaRPr lang="cs-CZ">
              <a:latin typeface="Verdana" pitchFamily="34" charset="0"/>
            </a:endParaRPr>
          </a:p>
        </p:txBody>
      </p:sp>
      <p:sp>
        <p:nvSpPr>
          <p:cNvPr id="6147" name="Text Box 3"/>
          <p:cNvSpPr txBox="1">
            <a:spLocks noChangeArrowheads="1"/>
          </p:cNvSpPr>
          <p:nvPr/>
        </p:nvSpPr>
        <p:spPr bwMode="auto">
          <a:xfrm>
            <a:off x="468313" y="1100138"/>
            <a:ext cx="3573462" cy="457200"/>
          </a:xfrm>
          <a:prstGeom prst="rect">
            <a:avLst/>
          </a:prstGeom>
          <a:noFill/>
          <a:ln w="9525">
            <a:noFill/>
            <a:miter lim="800000"/>
            <a:headEnd/>
            <a:tailEnd/>
          </a:ln>
          <a:effectLst/>
        </p:spPr>
        <p:txBody>
          <a:bodyPr wrap="none">
            <a:spAutoFit/>
          </a:bodyPr>
          <a:lstStyle/>
          <a:p>
            <a:r>
              <a:rPr lang="cs-CZ" sz="2400" b="1">
                <a:solidFill>
                  <a:schemeClr val="tx2">
                    <a:lumMod val="50000"/>
                  </a:schemeClr>
                </a:solidFill>
                <a:latin typeface="Verdana" pitchFamily="34" charset="0"/>
              </a:rPr>
              <a:t>Mimořádné události</a:t>
            </a:r>
          </a:p>
        </p:txBody>
      </p:sp>
      <p:sp>
        <p:nvSpPr>
          <p:cNvPr id="6148" name="Rectangle 4"/>
          <p:cNvSpPr>
            <a:spLocks noChangeArrowheads="1"/>
          </p:cNvSpPr>
          <p:nvPr/>
        </p:nvSpPr>
        <p:spPr bwMode="auto">
          <a:xfrm>
            <a:off x="0" y="2120900"/>
            <a:ext cx="184150" cy="366713"/>
          </a:xfrm>
          <a:prstGeom prst="rect">
            <a:avLst/>
          </a:prstGeom>
          <a:noFill/>
          <a:ln w="9525">
            <a:noFill/>
            <a:miter lim="800000"/>
            <a:headEnd/>
            <a:tailEnd/>
          </a:ln>
          <a:effectLst/>
        </p:spPr>
        <p:txBody>
          <a:bodyPr wrap="none" anchor="ctr">
            <a:spAutoFit/>
          </a:bodyPr>
          <a:lstStyle/>
          <a:p>
            <a:endParaRPr lang="cs-CZ">
              <a:latin typeface="Arial" pitchFamily="34" charset="0"/>
            </a:endParaRPr>
          </a:p>
        </p:txBody>
      </p:sp>
      <p:sp>
        <p:nvSpPr>
          <p:cNvPr id="6149" name="Rectangle 5"/>
          <p:cNvSpPr>
            <a:spLocks noChangeArrowheads="1"/>
          </p:cNvSpPr>
          <p:nvPr/>
        </p:nvSpPr>
        <p:spPr bwMode="auto">
          <a:xfrm>
            <a:off x="538163" y="1662113"/>
            <a:ext cx="8426450" cy="3390900"/>
          </a:xfrm>
          <a:prstGeom prst="rect">
            <a:avLst/>
          </a:prstGeom>
          <a:noFill/>
          <a:ln w="9525">
            <a:noFill/>
            <a:miter lim="800000"/>
            <a:headEnd/>
            <a:tailEnd/>
          </a:ln>
          <a:effectLst/>
        </p:spPr>
        <p:txBody>
          <a:bodyPr anchor="ctr">
            <a:spAutoFit/>
          </a:bodyPr>
          <a:lstStyle/>
          <a:p>
            <a:pPr marL="342900" indent="-342900">
              <a:lnSpc>
                <a:spcPct val="120000"/>
              </a:lnSpc>
              <a:spcBef>
                <a:spcPct val="30000"/>
              </a:spcBef>
              <a:buClr>
                <a:srgbClr val="FF0000"/>
              </a:buClr>
              <a:buSzPct val="100000"/>
              <a:buFontTx/>
              <a:buAutoNum type="arabicPeriod"/>
            </a:pPr>
            <a:r>
              <a:rPr lang="cs-CZ" sz="2000" b="1">
                <a:latin typeface="Verdana" pitchFamily="34" charset="0"/>
              </a:rPr>
              <a:t>Mimořádné události přírodní</a:t>
            </a:r>
            <a:r>
              <a:rPr lang="cs-CZ" sz="2000">
                <a:latin typeface="Verdana" pitchFamily="34" charset="0"/>
              </a:rPr>
              <a:t> </a:t>
            </a:r>
            <a:r>
              <a:rPr lang="cs-CZ">
                <a:latin typeface="Verdana" pitchFamily="34" charset="0"/>
              </a:rPr>
              <a:t>(přírodní pohromy a katastrofy)</a:t>
            </a:r>
          </a:p>
          <a:p>
            <a:pPr marL="342900" indent="-342900">
              <a:lnSpc>
                <a:spcPct val="120000"/>
              </a:lnSpc>
              <a:spcBef>
                <a:spcPct val="30000"/>
              </a:spcBef>
            </a:pPr>
            <a:r>
              <a:rPr lang="cs-CZ" sz="2000" b="1">
                <a:latin typeface="Verdana" pitchFamily="34" charset="0"/>
              </a:rPr>
              <a:t>c) mimořádné události vznikající v zemském nitru</a:t>
            </a:r>
          </a:p>
          <a:p>
            <a:pPr marL="342900" indent="-342900">
              <a:lnSpc>
                <a:spcPct val="120000"/>
              </a:lnSpc>
              <a:spcBef>
                <a:spcPct val="30000"/>
              </a:spcBef>
            </a:pPr>
            <a:r>
              <a:rPr lang="cs-CZ" b="1">
                <a:latin typeface="Verdana" pitchFamily="34" charset="0"/>
              </a:rPr>
              <a:t>- zemětřesení</a:t>
            </a:r>
          </a:p>
          <a:p>
            <a:pPr marL="342900" indent="-342900">
              <a:lnSpc>
                <a:spcPct val="120000"/>
              </a:lnSpc>
              <a:spcBef>
                <a:spcPct val="30000"/>
              </a:spcBef>
            </a:pPr>
            <a:r>
              <a:rPr lang="cs-CZ" b="1">
                <a:latin typeface="Verdana" pitchFamily="34" charset="0"/>
              </a:rPr>
              <a:t>- sopečná činnost</a:t>
            </a:r>
          </a:p>
          <a:p>
            <a:pPr marL="342900" indent="-342900">
              <a:lnSpc>
                <a:spcPct val="120000"/>
              </a:lnSpc>
              <a:spcBef>
                <a:spcPct val="30000"/>
              </a:spcBef>
            </a:pPr>
            <a:r>
              <a:rPr lang="cs-CZ" b="1">
                <a:latin typeface="Verdana" pitchFamily="34" charset="0"/>
              </a:rPr>
              <a:t>- propady zemských dutin</a:t>
            </a:r>
          </a:p>
          <a:p>
            <a:pPr marL="342900" indent="-342900">
              <a:lnSpc>
                <a:spcPct val="120000"/>
              </a:lnSpc>
              <a:spcBef>
                <a:spcPct val="30000"/>
              </a:spcBef>
            </a:pPr>
            <a:r>
              <a:rPr lang="cs-CZ" b="1">
                <a:latin typeface="Verdana" pitchFamily="34" charset="0"/>
              </a:rPr>
              <a:t>- úniky plynu ze zemského nitra</a:t>
            </a:r>
          </a:p>
          <a:p>
            <a:pPr marL="342900" indent="-342900">
              <a:lnSpc>
                <a:spcPct val="120000"/>
              </a:lnSpc>
              <a:spcBef>
                <a:spcPct val="30000"/>
              </a:spcBef>
            </a:pPr>
            <a:r>
              <a:rPr lang="cs-CZ" b="1">
                <a:latin typeface="Verdana" pitchFamily="34" charset="0"/>
              </a:rPr>
              <a:t>- magnetické anomálie</a:t>
            </a:r>
          </a:p>
          <a:p>
            <a:pPr marL="342900" indent="-342900">
              <a:lnSpc>
                <a:spcPct val="120000"/>
              </a:lnSpc>
              <a:spcBef>
                <a:spcPct val="30000"/>
              </a:spcBef>
            </a:pPr>
            <a:r>
              <a:rPr lang="cs-CZ" b="1">
                <a:latin typeface="Verdana" pitchFamily="34" charset="0"/>
              </a:rPr>
              <a:t>- zvýšené radioaktivní pozadí krajiny</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8459788" y="6237288"/>
            <a:ext cx="476250" cy="366712"/>
          </a:xfrm>
          <a:prstGeom prst="rect">
            <a:avLst/>
          </a:prstGeom>
          <a:noFill/>
          <a:ln w="9525">
            <a:noFill/>
            <a:miter lim="800000"/>
            <a:headEnd/>
            <a:tailEnd/>
          </a:ln>
          <a:effectLst/>
        </p:spPr>
        <p:txBody>
          <a:bodyPr wrap="none">
            <a:spAutoFit/>
          </a:bodyPr>
          <a:lstStyle/>
          <a:p>
            <a:fld id="{049D1BED-D9D9-4B37-8FE6-7520B14B313A}" type="slidenum">
              <a:rPr lang="cs-CZ">
                <a:latin typeface="Verdana" pitchFamily="34" charset="0"/>
              </a:rPr>
              <a:pPr/>
              <a:t>17</a:t>
            </a:fld>
            <a:endParaRPr lang="cs-CZ">
              <a:latin typeface="Verdana" pitchFamily="34" charset="0"/>
            </a:endParaRPr>
          </a:p>
        </p:txBody>
      </p:sp>
      <p:sp>
        <p:nvSpPr>
          <p:cNvPr id="7171" name="Text Box 3"/>
          <p:cNvSpPr txBox="1">
            <a:spLocks noChangeArrowheads="1"/>
          </p:cNvSpPr>
          <p:nvPr/>
        </p:nvSpPr>
        <p:spPr bwMode="auto">
          <a:xfrm>
            <a:off x="468313" y="1100138"/>
            <a:ext cx="3573462" cy="457200"/>
          </a:xfrm>
          <a:prstGeom prst="rect">
            <a:avLst/>
          </a:prstGeom>
          <a:noFill/>
          <a:ln w="9525">
            <a:noFill/>
            <a:miter lim="800000"/>
            <a:headEnd/>
            <a:tailEnd/>
          </a:ln>
          <a:effectLst/>
        </p:spPr>
        <p:txBody>
          <a:bodyPr wrap="none">
            <a:spAutoFit/>
          </a:bodyPr>
          <a:lstStyle/>
          <a:p>
            <a:r>
              <a:rPr lang="cs-CZ" sz="2400" b="1">
                <a:solidFill>
                  <a:schemeClr val="tx2">
                    <a:lumMod val="50000"/>
                  </a:schemeClr>
                </a:solidFill>
                <a:latin typeface="Verdana" pitchFamily="34" charset="0"/>
              </a:rPr>
              <a:t>Mimořádné události</a:t>
            </a:r>
          </a:p>
        </p:txBody>
      </p:sp>
      <p:sp>
        <p:nvSpPr>
          <p:cNvPr id="7172" name="Rectangle 4"/>
          <p:cNvSpPr>
            <a:spLocks noChangeArrowheads="1"/>
          </p:cNvSpPr>
          <p:nvPr/>
        </p:nvSpPr>
        <p:spPr bwMode="auto">
          <a:xfrm>
            <a:off x="0" y="2120900"/>
            <a:ext cx="184150" cy="366713"/>
          </a:xfrm>
          <a:prstGeom prst="rect">
            <a:avLst/>
          </a:prstGeom>
          <a:noFill/>
          <a:ln w="9525">
            <a:noFill/>
            <a:miter lim="800000"/>
            <a:headEnd/>
            <a:tailEnd/>
          </a:ln>
          <a:effectLst/>
        </p:spPr>
        <p:txBody>
          <a:bodyPr wrap="none" anchor="ctr">
            <a:spAutoFit/>
          </a:bodyPr>
          <a:lstStyle/>
          <a:p>
            <a:endParaRPr lang="cs-CZ">
              <a:latin typeface="Arial" pitchFamily="34" charset="0"/>
            </a:endParaRPr>
          </a:p>
        </p:txBody>
      </p:sp>
      <p:sp>
        <p:nvSpPr>
          <p:cNvPr id="7173" name="Rectangle 5"/>
          <p:cNvSpPr>
            <a:spLocks noChangeArrowheads="1"/>
          </p:cNvSpPr>
          <p:nvPr/>
        </p:nvSpPr>
        <p:spPr bwMode="auto">
          <a:xfrm>
            <a:off x="538163" y="1684338"/>
            <a:ext cx="8281987" cy="3346450"/>
          </a:xfrm>
          <a:prstGeom prst="rect">
            <a:avLst/>
          </a:prstGeom>
          <a:noFill/>
          <a:ln w="9525">
            <a:noFill/>
            <a:miter lim="800000"/>
            <a:headEnd/>
            <a:tailEnd/>
          </a:ln>
          <a:effectLst/>
        </p:spPr>
        <p:txBody>
          <a:bodyPr anchor="ctr">
            <a:spAutoFit/>
          </a:bodyPr>
          <a:lstStyle/>
          <a:p>
            <a:pPr marL="342900" indent="-342900" algn="just">
              <a:lnSpc>
                <a:spcPct val="120000"/>
              </a:lnSpc>
              <a:spcBef>
                <a:spcPct val="30000"/>
              </a:spcBef>
              <a:buClr>
                <a:srgbClr val="FF0000"/>
              </a:buClr>
              <a:buSzPct val="100000"/>
            </a:pPr>
            <a:r>
              <a:rPr lang="cs-CZ" sz="2000" b="1">
                <a:latin typeface="Verdana" pitchFamily="34" charset="0"/>
              </a:rPr>
              <a:t>2. Mimořádné události technologické </a:t>
            </a:r>
            <a:r>
              <a:rPr lang="cs-CZ">
                <a:latin typeface="Verdana" pitchFamily="34" charset="0"/>
              </a:rPr>
              <a:t>(havárie a katastrofy)</a:t>
            </a:r>
          </a:p>
          <a:p>
            <a:pPr marL="342900" indent="-342900" algn="just">
              <a:lnSpc>
                <a:spcPct val="120000"/>
              </a:lnSpc>
              <a:spcBef>
                <a:spcPct val="30000"/>
              </a:spcBef>
              <a:buClr>
                <a:srgbClr val="FF0000"/>
              </a:buClr>
              <a:buSzPct val="100000"/>
            </a:pPr>
            <a:r>
              <a:rPr lang="cs-CZ" b="1">
                <a:latin typeface="Verdana" pitchFamily="34" charset="0"/>
              </a:rPr>
              <a:t>- požár</a:t>
            </a:r>
          </a:p>
          <a:p>
            <a:pPr marL="342900" indent="-342900" algn="just">
              <a:lnSpc>
                <a:spcPct val="120000"/>
              </a:lnSpc>
              <a:spcBef>
                <a:spcPct val="30000"/>
              </a:spcBef>
              <a:buClr>
                <a:srgbClr val="FF0000"/>
              </a:buClr>
              <a:buSzPct val="100000"/>
            </a:pPr>
            <a:r>
              <a:rPr lang="cs-CZ" b="1">
                <a:latin typeface="Verdana" pitchFamily="34" charset="0"/>
              </a:rPr>
              <a:t>- havárie jaderně energetických zřízení </a:t>
            </a:r>
          </a:p>
          <a:p>
            <a:pPr marL="342900" indent="-342900" algn="just">
              <a:lnSpc>
                <a:spcPct val="120000"/>
              </a:lnSpc>
              <a:spcBef>
                <a:spcPct val="30000"/>
              </a:spcBef>
              <a:buClr>
                <a:srgbClr val="FF0000"/>
              </a:buClr>
              <a:buSzPct val="100000"/>
            </a:pPr>
            <a:r>
              <a:rPr lang="cs-CZ" b="1">
                <a:latin typeface="Verdana" pitchFamily="34" charset="0"/>
              </a:rPr>
              <a:t>- výbuch</a:t>
            </a:r>
          </a:p>
          <a:p>
            <a:pPr marL="342900" indent="-342900" algn="just">
              <a:lnSpc>
                <a:spcPct val="120000"/>
              </a:lnSpc>
              <a:spcBef>
                <a:spcPct val="30000"/>
              </a:spcBef>
              <a:buClr>
                <a:srgbClr val="FF0000"/>
              </a:buClr>
              <a:buSzPct val="100000"/>
            </a:pPr>
            <a:r>
              <a:rPr lang="cs-CZ" b="1">
                <a:latin typeface="Verdana" pitchFamily="34" charset="0"/>
              </a:rPr>
              <a:t>- mechanické nárazy (rázy a pády)</a:t>
            </a:r>
          </a:p>
          <a:p>
            <a:pPr marL="342900" indent="-342900" algn="just">
              <a:lnSpc>
                <a:spcPct val="120000"/>
              </a:lnSpc>
              <a:spcBef>
                <a:spcPct val="30000"/>
              </a:spcBef>
              <a:buClr>
                <a:srgbClr val="FF0000"/>
              </a:buClr>
              <a:buSzPct val="100000"/>
            </a:pPr>
            <a:r>
              <a:rPr lang="cs-CZ" b="1">
                <a:latin typeface="Verdana" pitchFamily="34" charset="0"/>
              </a:rPr>
              <a:t>- účinky elektromagnetických poli</a:t>
            </a:r>
          </a:p>
          <a:p>
            <a:pPr marL="342900" indent="-342900" algn="just">
              <a:lnSpc>
                <a:spcPct val="120000"/>
              </a:lnSpc>
              <a:spcBef>
                <a:spcPct val="30000"/>
              </a:spcBef>
              <a:buClr>
                <a:srgbClr val="FF0000"/>
              </a:buClr>
              <a:buSzPct val="100000"/>
            </a:pPr>
            <a:r>
              <a:rPr lang="cs-CZ" b="1">
                <a:latin typeface="Verdana" pitchFamily="34" charset="0"/>
              </a:rPr>
              <a:t>- vibrace</a:t>
            </a:r>
          </a:p>
          <a:p>
            <a:pPr marL="342900" indent="-342900" algn="just">
              <a:lnSpc>
                <a:spcPct val="120000"/>
              </a:lnSpc>
              <a:spcBef>
                <a:spcPct val="30000"/>
              </a:spcBef>
              <a:buClr>
                <a:srgbClr val="FF0000"/>
              </a:buClr>
              <a:buSzPct val="100000"/>
            </a:pPr>
            <a:r>
              <a:rPr lang="cs-CZ" b="1">
                <a:latin typeface="Verdana" pitchFamily="34" charset="0"/>
              </a:rPr>
              <a:t>- akustické a optické efekty</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8459788" y="6237288"/>
            <a:ext cx="476250" cy="366712"/>
          </a:xfrm>
          <a:prstGeom prst="rect">
            <a:avLst/>
          </a:prstGeom>
          <a:noFill/>
          <a:ln w="9525">
            <a:noFill/>
            <a:miter lim="800000"/>
            <a:headEnd/>
            <a:tailEnd/>
          </a:ln>
          <a:effectLst/>
        </p:spPr>
        <p:txBody>
          <a:bodyPr wrap="none">
            <a:spAutoFit/>
          </a:bodyPr>
          <a:lstStyle/>
          <a:p>
            <a:fld id="{9494E98B-2BA9-4C65-B356-3D460CA694E6}" type="slidenum">
              <a:rPr lang="cs-CZ">
                <a:latin typeface="Verdana" pitchFamily="34" charset="0"/>
              </a:rPr>
              <a:pPr/>
              <a:t>18</a:t>
            </a:fld>
            <a:endParaRPr lang="cs-CZ">
              <a:latin typeface="Verdana" pitchFamily="34" charset="0"/>
            </a:endParaRPr>
          </a:p>
        </p:txBody>
      </p:sp>
      <p:sp>
        <p:nvSpPr>
          <p:cNvPr id="8195" name="Text Box 3"/>
          <p:cNvSpPr txBox="1">
            <a:spLocks noChangeArrowheads="1"/>
          </p:cNvSpPr>
          <p:nvPr/>
        </p:nvSpPr>
        <p:spPr bwMode="auto">
          <a:xfrm>
            <a:off x="468313" y="1100138"/>
            <a:ext cx="3573462" cy="457200"/>
          </a:xfrm>
          <a:prstGeom prst="rect">
            <a:avLst/>
          </a:prstGeom>
          <a:noFill/>
          <a:ln w="9525">
            <a:noFill/>
            <a:miter lim="800000"/>
            <a:headEnd/>
            <a:tailEnd/>
          </a:ln>
          <a:effectLst/>
        </p:spPr>
        <p:txBody>
          <a:bodyPr wrap="none">
            <a:spAutoFit/>
          </a:bodyPr>
          <a:lstStyle/>
          <a:p>
            <a:r>
              <a:rPr lang="cs-CZ" sz="2400" b="1">
                <a:solidFill>
                  <a:schemeClr val="tx2">
                    <a:lumMod val="50000"/>
                  </a:schemeClr>
                </a:solidFill>
                <a:latin typeface="Verdana" pitchFamily="34" charset="0"/>
              </a:rPr>
              <a:t>Mimořádné události</a:t>
            </a:r>
          </a:p>
        </p:txBody>
      </p:sp>
      <p:sp>
        <p:nvSpPr>
          <p:cNvPr id="8196" name="Rectangle 4"/>
          <p:cNvSpPr>
            <a:spLocks noChangeArrowheads="1"/>
          </p:cNvSpPr>
          <p:nvPr/>
        </p:nvSpPr>
        <p:spPr bwMode="auto">
          <a:xfrm>
            <a:off x="0" y="2120900"/>
            <a:ext cx="184150" cy="366713"/>
          </a:xfrm>
          <a:prstGeom prst="rect">
            <a:avLst/>
          </a:prstGeom>
          <a:noFill/>
          <a:ln w="9525">
            <a:noFill/>
            <a:miter lim="800000"/>
            <a:headEnd/>
            <a:tailEnd/>
          </a:ln>
          <a:effectLst/>
        </p:spPr>
        <p:txBody>
          <a:bodyPr wrap="none" anchor="ctr">
            <a:spAutoFit/>
          </a:bodyPr>
          <a:lstStyle/>
          <a:p>
            <a:endParaRPr lang="cs-CZ">
              <a:latin typeface="Arial" pitchFamily="34" charset="0"/>
            </a:endParaRPr>
          </a:p>
        </p:txBody>
      </p:sp>
      <p:sp>
        <p:nvSpPr>
          <p:cNvPr id="8197" name="Rectangle 5"/>
          <p:cNvSpPr>
            <a:spLocks noChangeArrowheads="1"/>
          </p:cNvSpPr>
          <p:nvPr/>
        </p:nvSpPr>
        <p:spPr bwMode="auto">
          <a:xfrm>
            <a:off x="538163" y="1851025"/>
            <a:ext cx="8281987" cy="3676650"/>
          </a:xfrm>
          <a:prstGeom prst="rect">
            <a:avLst/>
          </a:prstGeom>
          <a:noFill/>
          <a:ln w="9525">
            <a:noFill/>
            <a:miter lim="800000"/>
            <a:headEnd/>
            <a:tailEnd/>
          </a:ln>
          <a:effectLst/>
        </p:spPr>
        <p:txBody>
          <a:bodyPr anchor="ctr">
            <a:spAutoFit/>
          </a:bodyPr>
          <a:lstStyle/>
          <a:p>
            <a:pPr marL="534988" indent="-534988" algn="just">
              <a:lnSpc>
                <a:spcPct val="120000"/>
              </a:lnSpc>
              <a:spcBef>
                <a:spcPct val="30000"/>
              </a:spcBef>
              <a:buClr>
                <a:srgbClr val="FF0000"/>
              </a:buClr>
              <a:buSzPct val="100000"/>
            </a:pPr>
            <a:r>
              <a:rPr lang="cs-CZ" sz="2000" b="1" dirty="0">
                <a:solidFill>
                  <a:schemeClr val="tx2"/>
                </a:solidFill>
                <a:latin typeface="Verdana" pitchFamily="34" charset="0"/>
              </a:rPr>
              <a:t>3. </a:t>
            </a:r>
            <a:r>
              <a:rPr lang="cs-CZ" sz="2000" b="1" dirty="0" smtClean="0">
                <a:solidFill>
                  <a:schemeClr val="tx2"/>
                </a:solidFill>
                <a:latin typeface="Verdana" pitchFamily="34" charset="0"/>
              </a:rPr>
              <a:t>Příčiny sociálních mimořádných událostí</a:t>
            </a:r>
            <a:r>
              <a:rPr lang="cs-CZ" b="1" dirty="0" smtClean="0">
                <a:solidFill>
                  <a:schemeClr val="tx2"/>
                </a:solidFill>
                <a:latin typeface="Verdana" pitchFamily="34" charset="0"/>
              </a:rPr>
              <a:t> </a:t>
            </a:r>
            <a:r>
              <a:rPr lang="cs-CZ" dirty="0">
                <a:solidFill>
                  <a:schemeClr val="tx2"/>
                </a:solidFill>
                <a:latin typeface="Verdana" pitchFamily="34" charset="0"/>
              </a:rPr>
              <a:t>(ve spojení s výrobním procesem)</a:t>
            </a:r>
          </a:p>
          <a:p>
            <a:pPr marL="534988" indent="-534988" algn="just">
              <a:lnSpc>
                <a:spcPct val="120000"/>
              </a:lnSpc>
              <a:spcBef>
                <a:spcPct val="30000"/>
              </a:spcBef>
              <a:buClr>
                <a:srgbClr val="FF0000"/>
              </a:buClr>
              <a:buSzPct val="100000"/>
            </a:pPr>
            <a:r>
              <a:rPr lang="cs-CZ" b="1" dirty="0">
                <a:solidFill>
                  <a:schemeClr val="tx2"/>
                </a:solidFill>
                <a:latin typeface="Verdana" pitchFamily="34" charset="0"/>
              </a:rPr>
              <a:t>- krádeže</a:t>
            </a:r>
          </a:p>
          <a:p>
            <a:pPr marL="534988" indent="-534988" algn="just">
              <a:lnSpc>
                <a:spcPct val="120000"/>
              </a:lnSpc>
              <a:spcBef>
                <a:spcPct val="30000"/>
              </a:spcBef>
              <a:buClr>
                <a:srgbClr val="FF0000"/>
              </a:buClr>
              <a:buSzPct val="100000"/>
            </a:pPr>
            <a:r>
              <a:rPr lang="cs-CZ" b="1" dirty="0">
                <a:solidFill>
                  <a:schemeClr val="tx2"/>
                </a:solidFill>
                <a:latin typeface="Verdana" pitchFamily="34" charset="0"/>
              </a:rPr>
              <a:t>- šikana</a:t>
            </a:r>
          </a:p>
          <a:p>
            <a:pPr marL="534988" indent="-534988" algn="just">
              <a:lnSpc>
                <a:spcPct val="120000"/>
              </a:lnSpc>
              <a:spcBef>
                <a:spcPct val="30000"/>
              </a:spcBef>
              <a:buClr>
                <a:srgbClr val="FF0000"/>
              </a:buClr>
              <a:buSzPct val="100000"/>
            </a:pPr>
            <a:r>
              <a:rPr lang="cs-CZ" b="1" dirty="0">
                <a:solidFill>
                  <a:schemeClr val="tx2"/>
                </a:solidFill>
                <a:latin typeface="Verdana" pitchFamily="34" charset="0"/>
              </a:rPr>
              <a:t>- rutinérství</a:t>
            </a:r>
          </a:p>
          <a:p>
            <a:pPr marL="534988" indent="-534988" algn="just">
              <a:lnSpc>
                <a:spcPct val="120000"/>
              </a:lnSpc>
              <a:spcBef>
                <a:spcPct val="30000"/>
              </a:spcBef>
              <a:buClr>
                <a:srgbClr val="FF0000"/>
              </a:buClr>
              <a:buSzPct val="100000"/>
            </a:pPr>
            <a:r>
              <a:rPr lang="cs-CZ" b="1" dirty="0">
                <a:solidFill>
                  <a:schemeClr val="tx2"/>
                </a:solidFill>
                <a:latin typeface="Verdana" pitchFamily="34" charset="0"/>
              </a:rPr>
              <a:t>- nezodpovědnost</a:t>
            </a:r>
          </a:p>
          <a:p>
            <a:pPr marL="534988" indent="-534988" algn="just">
              <a:lnSpc>
                <a:spcPct val="120000"/>
              </a:lnSpc>
              <a:spcBef>
                <a:spcPct val="30000"/>
              </a:spcBef>
              <a:buClr>
                <a:srgbClr val="FF0000"/>
              </a:buClr>
              <a:buSzPct val="100000"/>
            </a:pPr>
            <a:r>
              <a:rPr lang="cs-CZ" b="1" dirty="0">
                <a:solidFill>
                  <a:schemeClr val="tx2"/>
                </a:solidFill>
                <a:latin typeface="Verdana" pitchFamily="34" charset="0"/>
              </a:rPr>
              <a:t>- neodbornost</a:t>
            </a:r>
          </a:p>
          <a:p>
            <a:pPr marL="534988" indent="-534988" algn="just">
              <a:lnSpc>
                <a:spcPct val="120000"/>
              </a:lnSpc>
              <a:spcBef>
                <a:spcPct val="30000"/>
              </a:spcBef>
              <a:buClr>
                <a:srgbClr val="FF0000"/>
              </a:buClr>
              <a:buSzPct val="100000"/>
            </a:pPr>
            <a:r>
              <a:rPr lang="cs-CZ" b="1" dirty="0">
                <a:solidFill>
                  <a:schemeClr val="tx2"/>
                </a:solidFill>
                <a:latin typeface="Verdana" pitchFamily="34" charset="0"/>
              </a:rPr>
              <a:t>- lenost</a:t>
            </a:r>
          </a:p>
          <a:p>
            <a:pPr marL="534988" indent="-534988" algn="just">
              <a:lnSpc>
                <a:spcPct val="120000"/>
              </a:lnSpc>
              <a:spcBef>
                <a:spcPct val="30000"/>
              </a:spcBef>
              <a:buClr>
                <a:srgbClr val="FF0000"/>
              </a:buClr>
              <a:buSzPct val="100000"/>
            </a:pPr>
            <a:r>
              <a:rPr lang="cs-CZ" b="1" dirty="0">
                <a:solidFill>
                  <a:schemeClr val="tx2"/>
                </a:solidFill>
                <a:latin typeface="Verdana" pitchFamily="34" charset="0"/>
              </a:rPr>
              <a:t>- selhání a chyba obsluhy</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cs-CZ">
                <a:latin typeface="Arial" pitchFamily="34" charset="0"/>
                <a:cs typeface="Times New Roman" pitchFamily="18" charset="0"/>
              </a:rPr>
              <a:t>3 stupn</a:t>
            </a:r>
            <a:r>
              <a:rPr lang="cs-CZ">
                <a:latin typeface="Arial" pitchFamily="34" charset="0"/>
              </a:rPr>
              <a:t>ě</a:t>
            </a:r>
            <a:r>
              <a:rPr lang="cs-CZ">
                <a:latin typeface="Arial" pitchFamily="34" charset="0"/>
                <a:cs typeface="Times New Roman" pitchFamily="18" charset="0"/>
              </a:rPr>
              <a:t> podnikových krizí</a:t>
            </a:r>
            <a:r>
              <a:rPr lang="cs-CZ"/>
              <a:t> </a:t>
            </a:r>
          </a:p>
        </p:txBody>
      </p:sp>
      <p:sp>
        <p:nvSpPr>
          <p:cNvPr id="25603" name="Rectangle 3"/>
          <p:cNvSpPr>
            <a:spLocks noGrp="1" noChangeArrowheads="1"/>
          </p:cNvSpPr>
          <p:nvPr>
            <p:ph type="body" idx="1"/>
          </p:nvPr>
        </p:nvSpPr>
        <p:spPr/>
        <p:txBody>
          <a:bodyPr/>
          <a:lstStyle/>
          <a:p>
            <a:pPr algn="just"/>
            <a:r>
              <a:rPr lang="cs-CZ">
                <a:latin typeface="Arial" pitchFamily="34" charset="0"/>
                <a:ea typeface="Arial Unicode MS" pitchFamily="34" charset="-128"/>
                <a:cs typeface="Arial Unicode MS" pitchFamily="34" charset="-128"/>
              </a:rPr>
              <a:t>1.</a:t>
            </a:r>
            <a:r>
              <a:rPr lang="cs-CZ">
                <a:latin typeface="Times New Roman" pitchFamily="18" charset="0"/>
                <a:ea typeface="Arial Unicode MS" pitchFamily="34" charset="-128"/>
                <a:cs typeface="Arial Unicode MS" pitchFamily="34" charset="-128"/>
              </a:rPr>
              <a:t>       </a:t>
            </a:r>
            <a:r>
              <a:rPr lang="cs-CZ">
                <a:latin typeface="Arial" pitchFamily="34" charset="0"/>
                <a:ea typeface="Arial Unicode MS" pitchFamily="34" charset="-128"/>
                <a:cs typeface="Arial Unicode MS" pitchFamily="34" charset="-128"/>
              </a:rPr>
              <a:t>Krize strategie, </a:t>
            </a:r>
          </a:p>
          <a:p>
            <a:pPr algn="just"/>
            <a:r>
              <a:rPr lang="cs-CZ">
                <a:latin typeface="Arial" pitchFamily="34" charset="0"/>
                <a:ea typeface="Arial Unicode MS" pitchFamily="34" charset="-128"/>
                <a:cs typeface="Arial Unicode MS" pitchFamily="34" charset="-128"/>
              </a:rPr>
              <a:t>2.</a:t>
            </a:r>
            <a:r>
              <a:rPr lang="cs-CZ">
                <a:latin typeface="Times New Roman" pitchFamily="18" charset="0"/>
                <a:ea typeface="Arial Unicode MS" pitchFamily="34" charset="-128"/>
                <a:cs typeface="Arial Unicode MS" pitchFamily="34" charset="-128"/>
              </a:rPr>
              <a:t>       </a:t>
            </a:r>
            <a:r>
              <a:rPr lang="cs-CZ">
                <a:latin typeface="Arial" pitchFamily="34" charset="0"/>
                <a:ea typeface="Arial Unicode MS" pitchFamily="34" charset="-128"/>
                <a:cs typeface="Arial Unicode MS" pitchFamily="34" charset="-128"/>
              </a:rPr>
              <a:t>krize výkonnosti a </a:t>
            </a:r>
          </a:p>
          <a:p>
            <a:pPr algn="just"/>
            <a:r>
              <a:rPr lang="cs-CZ">
                <a:latin typeface="Arial" pitchFamily="34" charset="0"/>
                <a:ea typeface="Arial Unicode MS" pitchFamily="34" charset="-128"/>
                <a:cs typeface="Arial Unicode MS" pitchFamily="34" charset="-128"/>
              </a:rPr>
              <a:t>3.</a:t>
            </a:r>
            <a:r>
              <a:rPr lang="cs-CZ">
                <a:latin typeface="Times New Roman" pitchFamily="18" charset="0"/>
                <a:ea typeface="Arial Unicode MS" pitchFamily="34" charset="-128"/>
                <a:cs typeface="Arial Unicode MS" pitchFamily="34" charset="-128"/>
              </a:rPr>
              <a:t>       </a:t>
            </a:r>
            <a:r>
              <a:rPr lang="cs-CZ">
                <a:latin typeface="Arial" pitchFamily="34" charset="0"/>
                <a:ea typeface="Arial Unicode MS" pitchFamily="34" charset="-128"/>
                <a:cs typeface="Arial Unicode MS" pitchFamily="34" charset="-128"/>
              </a:rPr>
              <a:t>krize likvidity. </a:t>
            </a:r>
          </a:p>
          <a:p>
            <a:endParaRPr lang="cs-CZ">
              <a:latin typeface="Arial" pitchFamily="34" charset="0"/>
            </a:endParaRPr>
          </a:p>
          <a:p>
            <a:r>
              <a:rPr lang="cs-CZ">
                <a:latin typeface="Arial" pitchFamily="34" charset="0"/>
                <a:ea typeface="Arial Unicode MS" pitchFamily="34" charset="-128"/>
                <a:cs typeface="Arial Unicode MS" pitchFamily="34" charset="-128"/>
              </a:rPr>
              <a:t>Krizový management je činnost, která vede k odstranění kteréhokoli z těchto jevů.</a:t>
            </a:r>
            <a:endParaRPr lang="cs-CZ"/>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Cíle semináře:</a:t>
            </a:r>
            <a:endParaRPr lang="cs-CZ" dirty="0"/>
          </a:p>
        </p:txBody>
      </p:sp>
      <p:sp>
        <p:nvSpPr>
          <p:cNvPr id="3" name="Zástupný symbol pro obsah 2"/>
          <p:cNvSpPr>
            <a:spLocks noGrp="1"/>
          </p:cNvSpPr>
          <p:nvPr>
            <p:ph idx="1"/>
          </p:nvPr>
        </p:nvSpPr>
        <p:spPr/>
        <p:txBody>
          <a:bodyPr/>
          <a:lstStyle/>
          <a:p>
            <a:pPr lvl="0"/>
            <a:r>
              <a:rPr lang="cs-CZ" dirty="0" smtClean="0"/>
              <a:t>Simulovat obvyklé mimořádné situace v podniku vyžadující uplatnění krizového managementu</a:t>
            </a:r>
          </a:p>
          <a:p>
            <a:pPr lvl="0"/>
            <a:r>
              <a:rPr lang="cs-CZ" dirty="0" smtClean="0"/>
              <a:t>Připomenout účastníkům principy a pravidla pro řešení krizových situací</a:t>
            </a:r>
          </a:p>
          <a:p>
            <a:endParaRPr lang="cs-CZ"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endParaRPr lang="cs-CZ"/>
          </a:p>
        </p:txBody>
      </p:sp>
      <p:sp>
        <p:nvSpPr>
          <p:cNvPr id="26627" name="Rectangle 3"/>
          <p:cNvSpPr>
            <a:spLocks noGrp="1" noChangeArrowheads="1"/>
          </p:cNvSpPr>
          <p:nvPr>
            <p:ph type="body" idx="1"/>
          </p:nvPr>
        </p:nvSpPr>
        <p:spPr>
          <a:xfrm>
            <a:off x="1187450" y="1600200"/>
            <a:ext cx="7804150" cy="4924425"/>
          </a:xfrm>
        </p:spPr>
        <p:txBody>
          <a:bodyPr/>
          <a:lstStyle/>
          <a:p>
            <a:pPr>
              <a:lnSpc>
                <a:spcPct val="90000"/>
              </a:lnSpc>
            </a:pPr>
            <a:r>
              <a:rPr lang="cs-CZ" sz="2400">
                <a:latin typeface="Arial" pitchFamily="34" charset="0"/>
                <a:ea typeface="Arial Unicode MS" pitchFamily="34" charset="-128"/>
                <a:cs typeface="Arial Unicode MS" pitchFamily="34" charset="-128"/>
              </a:rPr>
              <a:t>Ad 1. Nejvyšším stupněm je </a:t>
            </a:r>
            <a:r>
              <a:rPr lang="cs-CZ" sz="2400" b="1">
                <a:latin typeface="Arial" pitchFamily="34" charset="0"/>
                <a:ea typeface="Arial Unicode MS" pitchFamily="34" charset="-128"/>
                <a:cs typeface="Arial Unicode MS" pitchFamily="34" charset="-128"/>
              </a:rPr>
              <a:t>krize strategická</a:t>
            </a:r>
            <a:r>
              <a:rPr lang="cs-CZ" sz="2400">
                <a:latin typeface="Arial" pitchFamily="34" charset="0"/>
                <a:ea typeface="Arial Unicode MS" pitchFamily="34" charset="-128"/>
                <a:cs typeface="Arial Unicode MS" pitchFamily="34" charset="-128"/>
              </a:rPr>
              <a:t>, kterou například poznalo IBM, když podcenilo rozvoj trhu s osobními počítači a posléze dohánělo firmu Ap</a:t>
            </a:r>
            <a:r>
              <a:rPr lang="cs-CZ" sz="2400">
                <a:latin typeface="Arial" pitchFamily="34" charset="0"/>
              </a:rPr>
              <a:t>p</a:t>
            </a:r>
            <a:r>
              <a:rPr lang="cs-CZ" sz="2400">
                <a:latin typeface="Arial" pitchFamily="34" charset="0"/>
                <a:ea typeface="Arial Unicode MS" pitchFamily="34" charset="-128"/>
                <a:cs typeface="Arial Unicode MS" pitchFamily="34" charset="-128"/>
              </a:rPr>
              <a:t>le.  Dále třeba Microsoft, když Bill Gates zpočátku podcenil rozvoj internetu. Poznal ji i automobilový gigant Ford a mnohé  další významné světové firmy. </a:t>
            </a:r>
          </a:p>
          <a:p>
            <a:pPr>
              <a:lnSpc>
                <a:spcPct val="90000"/>
              </a:lnSpc>
            </a:pPr>
            <a:endParaRPr lang="cs-CZ" sz="2400">
              <a:latin typeface="Arial" pitchFamily="34" charset="0"/>
            </a:endParaRPr>
          </a:p>
          <a:p>
            <a:pPr>
              <a:lnSpc>
                <a:spcPct val="90000"/>
              </a:lnSpc>
            </a:pPr>
            <a:r>
              <a:rPr lang="cs-CZ" sz="2400">
                <a:latin typeface="Arial" pitchFamily="34" charset="0"/>
                <a:cs typeface="Times New Roman" pitchFamily="18" charset="0"/>
              </a:rPr>
              <a:t>Ad 2. </a:t>
            </a:r>
            <a:r>
              <a:rPr lang="cs-CZ" sz="2400" b="1">
                <a:latin typeface="Arial" pitchFamily="34" charset="0"/>
                <a:cs typeface="Times New Roman" pitchFamily="18" charset="0"/>
              </a:rPr>
              <a:t>Krizí výkonnosti</a:t>
            </a:r>
            <a:r>
              <a:rPr lang="cs-CZ" sz="2400">
                <a:latin typeface="Arial" pitchFamily="34" charset="0"/>
                <a:cs typeface="Times New Roman" pitchFamily="18" charset="0"/>
              </a:rPr>
              <a:t> nyní procházejí skoro všechny české firmy. Stačí například porovnat produktivitu tuzemských firem se zahraniční konkurencí. Pak jsou tu ještě téměř "mrtvoly", podniky, které nemají ani na výplaty. Ty se už dostaly </a:t>
            </a:r>
            <a:r>
              <a:rPr lang="cs-CZ" sz="2400" b="1">
                <a:latin typeface="Arial" pitchFamily="34" charset="0"/>
                <a:cs typeface="Times New Roman" pitchFamily="18" charset="0"/>
              </a:rPr>
              <a:t>do krize likvidity</a:t>
            </a:r>
            <a:r>
              <a:rPr lang="cs-CZ" sz="2400">
                <a:latin typeface="Arial" pitchFamily="34" charset="0"/>
                <a:cs typeface="Times New Roman" pitchFamily="18" charset="0"/>
              </a:rPr>
              <a:t> (ad 3).</a:t>
            </a:r>
            <a:r>
              <a:rPr lang="cs-CZ" sz="2800"/>
              <a:t>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ln>
            <a:solidFill>
              <a:schemeClr val="tx1"/>
            </a:solidFill>
            <a:headEnd/>
            <a:tailEnd/>
          </a:ln>
        </p:spPr>
        <p:txBody>
          <a:bodyPr>
            <a:normAutofit fontScale="90000"/>
          </a:bodyPr>
          <a:lstStyle/>
          <a:p>
            <a:r>
              <a:rPr lang="cs-CZ">
                <a:solidFill>
                  <a:schemeClr val="tx1"/>
                </a:solidFill>
                <a:latin typeface="Arial" pitchFamily="34" charset="0"/>
                <a:cs typeface="Times New Roman" pitchFamily="18" charset="0"/>
              </a:rPr>
              <a:t>4 základní typy krizí z jiného úhlu </a:t>
            </a:r>
            <a:r>
              <a:rPr lang="cs-CZ">
                <a:solidFill>
                  <a:schemeClr val="tx1"/>
                </a:solidFill>
                <a:latin typeface="Arial" pitchFamily="34" charset="0"/>
              </a:rPr>
              <a:t>pohledu</a:t>
            </a:r>
          </a:p>
        </p:txBody>
      </p:sp>
      <p:sp>
        <p:nvSpPr>
          <p:cNvPr id="27651" name="Rectangle 3"/>
          <p:cNvSpPr>
            <a:spLocks noGrp="1" noChangeArrowheads="1"/>
          </p:cNvSpPr>
          <p:nvPr>
            <p:ph type="body" idx="1"/>
          </p:nvPr>
        </p:nvSpPr>
        <p:spPr/>
        <p:txBody>
          <a:bodyPr>
            <a:normAutofit lnSpcReduction="10000"/>
          </a:bodyPr>
          <a:lstStyle/>
          <a:p>
            <a:pPr>
              <a:lnSpc>
                <a:spcPct val="90000"/>
              </a:lnSpc>
            </a:pPr>
            <a:r>
              <a:rPr lang="cs-CZ" sz="2800">
                <a:latin typeface="Arial" pitchFamily="34" charset="0"/>
                <a:ea typeface="Arial Unicode MS" pitchFamily="34" charset="-128"/>
                <a:cs typeface="Arial Unicode MS" pitchFamily="34" charset="-128"/>
              </a:rPr>
              <a:t>První je způsoben </a:t>
            </a:r>
            <a:r>
              <a:rPr lang="cs-CZ" sz="2800" b="1">
                <a:solidFill>
                  <a:schemeClr val="accent1"/>
                </a:solidFill>
                <a:latin typeface="Arial" pitchFamily="34" charset="0"/>
                <a:ea typeface="Arial Unicode MS" pitchFamily="34" charset="-128"/>
                <a:cs typeface="Arial Unicode MS" pitchFamily="34" charset="-128"/>
              </a:rPr>
              <a:t>obtížně předvídatelnou nepříznivou vnější okolností</a:t>
            </a:r>
            <a:r>
              <a:rPr lang="cs-CZ" sz="2800">
                <a:latin typeface="Arial" pitchFamily="34" charset="0"/>
                <a:ea typeface="Arial Unicode MS" pitchFamily="34" charset="-128"/>
                <a:cs typeface="Arial Unicode MS" pitchFamily="34" charset="-128"/>
              </a:rPr>
              <a:t>. </a:t>
            </a:r>
            <a:endParaRPr lang="cs-CZ" sz="2800">
              <a:latin typeface="Arial" pitchFamily="34" charset="0"/>
            </a:endParaRPr>
          </a:p>
          <a:p>
            <a:pPr>
              <a:lnSpc>
                <a:spcPct val="90000"/>
              </a:lnSpc>
            </a:pPr>
            <a:r>
              <a:rPr lang="cs-CZ" sz="2800">
                <a:latin typeface="Arial" pitchFamily="34" charset="0"/>
                <a:ea typeface="Arial Unicode MS" pitchFamily="34" charset="-128"/>
                <a:cs typeface="Arial Unicode MS" pitchFamily="34" charset="-128"/>
              </a:rPr>
              <a:t>Příčinou druhého typu jsou </a:t>
            </a:r>
            <a:r>
              <a:rPr lang="cs-CZ" sz="2800" b="1">
                <a:solidFill>
                  <a:schemeClr val="accent1"/>
                </a:solidFill>
                <a:latin typeface="Arial" pitchFamily="34" charset="0"/>
                <a:ea typeface="Arial Unicode MS" pitchFamily="34" charset="-128"/>
                <a:cs typeface="Arial Unicode MS" pitchFamily="34" charset="-128"/>
              </a:rPr>
              <a:t>chyby ve vnitřním řízení firmy</a:t>
            </a:r>
            <a:r>
              <a:rPr lang="cs-CZ" sz="2800">
                <a:latin typeface="Arial" pitchFamily="34" charset="0"/>
                <a:ea typeface="Arial Unicode MS" pitchFamily="34" charset="-128"/>
                <a:cs typeface="Arial Unicode MS" pitchFamily="34" charset="-128"/>
              </a:rPr>
              <a:t>. </a:t>
            </a:r>
            <a:endParaRPr lang="cs-CZ" sz="2800">
              <a:latin typeface="Arial" pitchFamily="34" charset="0"/>
            </a:endParaRPr>
          </a:p>
          <a:p>
            <a:pPr>
              <a:lnSpc>
                <a:spcPct val="90000"/>
              </a:lnSpc>
            </a:pPr>
            <a:r>
              <a:rPr lang="cs-CZ" sz="2800">
                <a:latin typeface="Arial" pitchFamily="34" charset="0"/>
                <a:ea typeface="Arial Unicode MS" pitchFamily="34" charset="-128"/>
                <a:cs typeface="Arial Unicode MS" pitchFamily="34" charset="-128"/>
              </a:rPr>
              <a:t>Krize je </a:t>
            </a:r>
            <a:r>
              <a:rPr lang="cs-CZ" sz="2800" b="1">
                <a:solidFill>
                  <a:schemeClr val="accent1"/>
                </a:solidFill>
                <a:latin typeface="Arial" pitchFamily="34" charset="0"/>
                <a:ea typeface="Arial Unicode MS" pitchFamily="34" charset="-128"/>
                <a:cs typeface="Arial Unicode MS" pitchFamily="34" charset="-128"/>
              </a:rPr>
              <a:t>důsledkem výrazné odchylky od standardu kvality</a:t>
            </a:r>
            <a:r>
              <a:rPr lang="cs-CZ" sz="2800">
                <a:latin typeface="Arial" pitchFamily="34" charset="0"/>
                <a:ea typeface="Arial Unicode MS" pitchFamily="34" charset="-128"/>
                <a:cs typeface="Arial Unicode MS" pitchFamily="34" charset="-128"/>
              </a:rPr>
              <a:t>. </a:t>
            </a:r>
            <a:r>
              <a:rPr lang="cs-CZ" sz="2400" i="1">
                <a:latin typeface="Arial" pitchFamily="34" charset="0"/>
                <a:ea typeface="Arial Unicode MS" pitchFamily="34" charset="-128"/>
                <a:cs typeface="Arial Unicode MS" pitchFamily="34" charset="-128"/>
              </a:rPr>
              <a:t>Ta poškodí firmu natolik, že prakticky skokově se od ní odvracejí zákazníci.</a:t>
            </a:r>
            <a:r>
              <a:rPr lang="cs-CZ" sz="2800">
                <a:latin typeface="Arial" pitchFamily="34" charset="0"/>
                <a:ea typeface="Arial Unicode MS" pitchFamily="34" charset="-128"/>
                <a:cs typeface="Arial Unicode MS" pitchFamily="34" charset="-128"/>
              </a:rPr>
              <a:t> </a:t>
            </a:r>
            <a:endParaRPr lang="cs-CZ" sz="2800">
              <a:latin typeface="Arial" pitchFamily="34" charset="0"/>
            </a:endParaRPr>
          </a:p>
          <a:p>
            <a:pPr>
              <a:lnSpc>
                <a:spcPct val="90000"/>
              </a:lnSpc>
            </a:pPr>
            <a:r>
              <a:rPr lang="cs-CZ" sz="2400">
                <a:latin typeface="Arial" pitchFamily="34" charset="0"/>
              </a:rPr>
              <a:t>Č</a:t>
            </a:r>
            <a:r>
              <a:rPr lang="cs-CZ" sz="2400">
                <a:latin typeface="Arial" pitchFamily="34" charset="0"/>
                <a:ea typeface="Arial Unicode MS" pitchFamily="34" charset="-128"/>
                <a:cs typeface="Arial Unicode MS" pitchFamily="34" charset="-128"/>
              </a:rPr>
              <a:t>tvrtý typ spočívá v tom, že </a:t>
            </a:r>
            <a:r>
              <a:rPr lang="cs-CZ" sz="2400" b="1">
                <a:latin typeface="Arial" pitchFamily="34" charset="0"/>
                <a:ea typeface="Arial Unicode MS" pitchFamily="34" charset="-128"/>
                <a:cs typeface="Arial Unicode MS" pitchFamily="34" charset="-128"/>
              </a:rPr>
              <a:t>se</a:t>
            </a:r>
            <a:r>
              <a:rPr lang="cs-CZ" sz="2800" b="1">
                <a:latin typeface="Arial" pitchFamily="34" charset="0"/>
                <a:ea typeface="Arial Unicode MS" pitchFamily="34" charset="-128"/>
                <a:cs typeface="Arial Unicode MS" pitchFamily="34" charset="-128"/>
              </a:rPr>
              <a:t> </a:t>
            </a:r>
            <a:r>
              <a:rPr lang="cs-CZ" sz="2800" b="1">
                <a:solidFill>
                  <a:schemeClr val="accent1"/>
                </a:solidFill>
                <a:latin typeface="Arial" pitchFamily="34" charset="0"/>
                <a:ea typeface="Arial Unicode MS" pitchFamily="34" charset="-128"/>
                <a:cs typeface="Arial Unicode MS" pitchFamily="34" charset="-128"/>
              </a:rPr>
              <a:t>před podnikem a jeho konkurenty objeví významná tržní příležitost</a:t>
            </a:r>
            <a:r>
              <a:rPr lang="cs-CZ" sz="2800">
                <a:latin typeface="Arial" pitchFamily="34" charset="0"/>
                <a:ea typeface="Arial Unicode MS" pitchFamily="34" charset="-128"/>
                <a:cs typeface="Arial Unicode MS" pitchFamily="34" charset="-128"/>
              </a:rPr>
              <a:t> </a:t>
            </a:r>
            <a:r>
              <a:rPr lang="cs-CZ" sz="2400" i="1">
                <a:latin typeface="Arial" pitchFamily="34" charset="0"/>
                <a:ea typeface="Arial Unicode MS" pitchFamily="34" charset="-128"/>
                <a:cs typeface="Arial Unicode MS" pitchFamily="34" charset="-128"/>
              </a:rPr>
              <a:t>a reakce na ni vyžaduje od podniku výrazné změny cílů, strategie, procesů, kvality a struktury lidských zdrojů. </a:t>
            </a:r>
            <a:endParaRPr lang="cs-CZ" sz="2400" i="1"/>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p:cNvSpPr>
            <a:spLocks noGrp="1" noChangeArrowheads="1"/>
          </p:cNvSpPr>
          <p:nvPr>
            <p:ph type="body" idx="1"/>
          </p:nvPr>
        </p:nvSpPr>
        <p:spPr/>
        <p:txBody>
          <a:bodyPr/>
          <a:lstStyle/>
          <a:p>
            <a:r>
              <a:rPr lang="cs-CZ">
                <a:latin typeface="Arial" pitchFamily="34" charset="0"/>
                <a:ea typeface="Arial Unicode MS" pitchFamily="34" charset="-128"/>
                <a:cs typeface="Arial Unicode MS" pitchFamily="34" charset="-128"/>
              </a:rPr>
              <a:t>Za společný rys většiny případů lze považovat chyby v řízení, jinými slovy nekvalitní management. </a:t>
            </a:r>
            <a:endParaRPr lang="cs-CZ">
              <a:latin typeface="Arial" pitchFamily="34" charset="0"/>
            </a:endParaRPr>
          </a:p>
          <a:p>
            <a:endParaRPr lang="cs-CZ">
              <a:latin typeface="Arial" pitchFamily="34" charset="0"/>
            </a:endParaRPr>
          </a:p>
          <a:p>
            <a:r>
              <a:rPr lang="cs-CZ" b="1">
                <a:latin typeface="Arial" pitchFamily="34" charset="0"/>
                <a:ea typeface="Arial Unicode MS" pitchFamily="34" charset="-128"/>
                <a:cs typeface="Arial Unicode MS" pitchFamily="34" charset="-128"/>
              </a:rPr>
              <a:t>Paradoxem však je, že i velká příležitost vyžaduje krizové řízení.</a:t>
            </a:r>
            <a:endParaRPr lang="cs-CZ">
              <a:latin typeface="Arial" pitchFamily="34" charset="0"/>
              <a:ea typeface="Arial Unicode MS" pitchFamily="34" charset="-128"/>
              <a:cs typeface="Arial Unicode MS" pitchFamily="34" charset="-128"/>
            </a:endParaRPr>
          </a:p>
          <a:p>
            <a:endParaRPr lang="cs-CZ"/>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cs-CZ"/>
              <a:t>Krizový plán (scénář)</a:t>
            </a:r>
          </a:p>
        </p:txBody>
      </p:sp>
      <p:sp>
        <p:nvSpPr>
          <p:cNvPr id="5123" name="Rectangle 3"/>
          <p:cNvSpPr>
            <a:spLocks noGrp="1" noChangeArrowheads="1"/>
          </p:cNvSpPr>
          <p:nvPr>
            <p:ph type="body" idx="1"/>
          </p:nvPr>
        </p:nvSpPr>
        <p:spPr/>
        <p:txBody>
          <a:bodyPr/>
          <a:lstStyle/>
          <a:p>
            <a:pPr>
              <a:lnSpc>
                <a:spcPct val="90000"/>
              </a:lnSpc>
            </a:pPr>
            <a:r>
              <a:rPr lang="cs-CZ">
                <a:latin typeface="Arial" pitchFamily="34" charset="0"/>
              </a:rPr>
              <a:t>Výčet rizikových oblastí</a:t>
            </a:r>
            <a:r>
              <a:rPr lang="cs-CZ">
                <a:cs typeface="Times New Roman" pitchFamily="18" charset="0"/>
              </a:rPr>
              <a:t> </a:t>
            </a:r>
            <a:endParaRPr lang="cs-CZ">
              <a:latin typeface="Times New Roman" pitchFamily="18" charset="0"/>
            </a:endParaRPr>
          </a:p>
          <a:p>
            <a:pPr>
              <a:lnSpc>
                <a:spcPct val="90000"/>
              </a:lnSpc>
            </a:pPr>
            <a:r>
              <a:rPr lang="cs-CZ">
                <a:latin typeface="Arial" pitchFamily="34" charset="0"/>
                <a:cs typeface="Times New Roman" pitchFamily="18" charset="0"/>
              </a:rPr>
              <a:t>Ka</a:t>
            </a:r>
            <a:r>
              <a:rPr lang="cs-CZ">
                <a:latin typeface="Arial" pitchFamily="34" charset="0"/>
              </a:rPr>
              <a:t>ž</a:t>
            </a:r>
            <a:r>
              <a:rPr lang="cs-CZ">
                <a:latin typeface="Arial" pitchFamily="34" charset="0"/>
                <a:cs typeface="Times New Roman" pitchFamily="18" charset="0"/>
              </a:rPr>
              <a:t>dá z rizikových oblastí v organizaci m</a:t>
            </a:r>
            <a:r>
              <a:rPr lang="cs-CZ">
                <a:latin typeface="Arial" pitchFamily="34" charset="0"/>
              </a:rPr>
              <a:t>ůž</a:t>
            </a:r>
            <a:r>
              <a:rPr lang="cs-CZ">
                <a:latin typeface="Arial" pitchFamily="34" charset="0"/>
                <a:cs typeface="Times New Roman" pitchFamily="18" charset="0"/>
              </a:rPr>
              <a:t>e obsahovat</a:t>
            </a:r>
            <a:r>
              <a:rPr lang="cs-CZ">
                <a:latin typeface="Arial" pitchFamily="34" charset="0"/>
              </a:rPr>
              <a:t>:</a:t>
            </a:r>
            <a:r>
              <a:rPr lang="cs-CZ">
                <a:latin typeface="Arial" pitchFamily="34" charset="0"/>
                <a:cs typeface="Times New Roman" pitchFamily="18" charset="0"/>
              </a:rPr>
              <a:t> </a:t>
            </a:r>
            <a:endParaRPr lang="cs-CZ">
              <a:latin typeface="Arial" pitchFamily="34" charset="0"/>
            </a:endParaRPr>
          </a:p>
          <a:p>
            <a:pPr lvl="1">
              <a:lnSpc>
                <a:spcPct val="90000"/>
              </a:lnSpc>
            </a:pPr>
            <a:r>
              <a:rPr lang="cs-CZ">
                <a:latin typeface="Arial" pitchFamily="34" charset="0"/>
                <a:cs typeface="Times New Roman" pitchFamily="18" charset="0"/>
              </a:rPr>
              <a:t>popis projevu, </a:t>
            </a:r>
            <a:endParaRPr lang="cs-CZ">
              <a:latin typeface="Arial" pitchFamily="34" charset="0"/>
            </a:endParaRPr>
          </a:p>
          <a:p>
            <a:pPr lvl="1">
              <a:lnSpc>
                <a:spcPct val="90000"/>
              </a:lnSpc>
            </a:pPr>
            <a:r>
              <a:rPr lang="cs-CZ">
                <a:latin typeface="Arial" pitchFamily="34" charset="0"/>
                <a:cs typeface="Times New Roman" pitchFamily="18" charset="0"/>
              </a:rPr>
              <a:t>zp</a:t>
            </a:r>
            <a:r>
              <a:rPr lang="cs-CZ">
                <a:latin typeface="Arial" pitchFamily="34" charset="0"/>
              </a:rPr>
              <a:t>ů</a:t>
            </a:r>
            <a:r>
              <a:rPr lang="cs-CZ">
                <a:latin typeface="Arial" pitchFamily="34" charset="0"/>
                <a:cs typeface="Times New Roman" pitchFamily="18" charset="0"/>
              </a:rPr>
              <a:t>sob p</a:t>
            </a:r>
            <a:r>
              <a:rPr lang="cs-CZ">
                <a:latin typeface="Arial" pitchFamily="34" charset="0"/>
              </a:rPr>
              <a:t>ř</a:t>
            </a:r>
            <a:r>
              <a:rPr lang="cs-CZ">
                <a:latin typeface="Arial" pitchFamily="34" charset="0"/>
                <a:cs typeface="Times New Roman" pitchFamily="18" charset="0"/>
              </a:rPr>
              <a:t>edcházení, </a:t>
            </a:r>
            <a:endParaRPr lang="cs-CZ">
              <a:latin typeface="Arial" pitchFamily="34" charset="0"/>
            </a:endParaRPr>
          </a:p>
          <a:p>
            <a:pPr lvl="1">
              <a:lnSpc>
                <a:spcPct val="90000"/>
              </a:lnSpc>
            </a:pPr>
            <a:r>
              <a:rPr lang="cs-CZ">
                <a:latin typeface="Arial" pitchFamily="34" charset="0"/>
              </a:rPr>
              <a:t>č</a:t>
            </a:r>
            <a:r>
              <a:rPr lang="cs-CZ">
                <a:latin typeface="Arial" pitchFamily="34" charset="0"/>
                <a:cs typeface="Times New Roman" pitchFamily="18" charset="0"/>
              </a:rPr>
              <a:t>innost</a:t>
            </a:r>
            <a:r>
              <a:rPr lang="cs-CZ">
                <a:latin typeface="Arial" pitchFamily="34" charset="0"/>
              </a:rPr>
              <a:t> = postupy</a:t>
            </a:r>
            <a:r>
              <a:rPr lang="cs-CZ">
                <a:latin typeface="Arial" pitchFamily="34" charset="0"/>
                <a:cs typeface="Times New Roman" pitchFamily="18" charset="0"/>
              </a:rPr>
              <a:t> a zodpov</a:t>
            </a:r>
            <a:r>
              <a:rPr lang="cs-CZ">
                <a:latin typeface="Arial" pitchFamily="34" charset="0"/>
              </a:rPr>
              <a:t>ě</a:t>
            </a:r>
            <a:r>
              <a:rPr lang="cs-CZ">
                <a:latin typeface="Arial" pitchFamily="34" charset="0"/>
                <a:cs typeface="Times New Roman" pitchFamily="18" charset="0"/>
              </a:rPr>
              <a:t>dnosti p</a:t>
            </a:r>
            <a:r>
              <a:rPr lang="cs-CZ">
                <a:latin typeface="Arial" pitchFamily="34" charset="0"/>
              </a:rPr>
              <a:t>ř</a:t>
            </a:r>
            <a:r>
              <a:rPr lang="cs-CZ">
                <a:latin typeface="Arial" pitchFamily="34" charset="0"/>
                <a:cs typeface="Times New Roman" pitchFamily="18" charset="0"/>
              </a:rPr>
              <a:t>i propuknutí krize, </a:t>
            </a:r>
            <a:endParaRPr lang="cs-CZ">
              <a:latin typeface="Arial" pitchFamily="34" charset="0"/>
            </a:endParaRPr>
          </a:p>
          <a:p>
            <a:pPr lvl="1">
              <a:lnSpc>
                <a:spcPct val="90000"/>
              </a:lnSpc>
            </a:pPr>
            <a:r>
              <a:rPr lang="cs-CZ">
                <a:latin typeface="Arial" pitchFamily="34" charset="0"/>
                <a:cs typeface="Times New Roman" pitchFamily="18" charset="0"/>
              </a:rPr>
              <a:t>vy</a:t>
            </a:r>
            <a:r>
              <a:rPr lang="cs-CZ">
                <a:latin typeface="Arial" pitchFamily="34" charset="0"/>
              </a:rPr>
              <a:t>č</a:t>
            </a:r>
            <a:r>
              <a:rPr lang="cs-CZ">
                <a:latin typeface="Arial" pitchFamily="34" charset="0"/>
                <a:cs typeface="Times New Roman" pitchFamily="18" charset="0"/>
              </a:rPr>
              <a:t>íslení škod a </a:t>
            </a:r>
            <a:endParaRPr lang="cs-CZ">
              <a:latin typeface="Arial" pitchFamily="34" charset="0"/>
            </a:endParaRPr>
          </a:p>
          <a:p>
            <a:pPr lvl="1">
              <a:lnSpc>
                <a:spcPct val="90000"/>
              </a:lnSpc>
            </a:pPr>
            <a:r>
              <a:rPr lang="cs-CZ">
                <a:latin typeface="Arial" pitchFamily="34" charset="0"/>
              </a:rPr>
              <a:t>č</a:t>
            </a:r>
            <a:r>
              <a:rPr lang="cs-CZ">
                <a:latin typeface="Arial" pitchFamily="34" charset="0"/>
                <a:cs typeface="Times New Roman" pitchFamily="18" charset="0"/>
              </a:rPr>
              <a:t>innost po krizi.</a:t>
            </a:r>
            <a:endParaRPr lang="cs-CZ">
              <a:latin typeface="Arial"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cs-CZ"/>
              <a:t>Výhody krizového scénáře</a:t>
            </a:r>
          </a:p>
        </p:txBody>
      </p:sp>
      <p:sp>
        <p:nvSpPr>
          <p:cNvPr id="8195" name="Rectangle 3"/>
          <p:cNvSpPr>
            <a:spLocks noGrp="1" noChangeArrowheads="1"/>
          </p:cNvSpPr>
          <p:nvPr>
            <p:ph type="body" idx="1"/>
          </p:nvPr>
        </p:nvSpPr>
        <p:spPr>
          <a:xfrm>
            <a:off x="357158" y="2209816"/>
            <a:ext cx="5410200" cy="3505200"/>
          </a:xfrm>
        </p:spPr>
        <p:txBody>
          <a:bodyPr>
            <a:normAutofit fontScale="92500" lnSpcReduction="20000"/>
          </a:bodyPr>
          <a:lstStyle/>
          <a:p>
            <a:pPr>
              <a:lnSpc>
                <a:spcPct val="90000"/>
              </a:lnSpc>
            </a:pPr>
            <a:r>
              <a:rPr lang="cs-CZ" sz="2800" dirty="0">
                <a:latin typeface="Arial" pitchFamily="34" charset="0"/>
                <a:cs typeface="Times New Roman" pitchFamily="18" charset="0"/>
              </a:rPr>
              <a:t>V akutní krizi není dost </a:t>
            </a:r>
            <a:r>
              <a:rPr lang="cs-CZ" sz="2800" dirty="0">
                <a:latin typeface="Arial" pitchFamily="34" charset="0"/>
              </a:rPr>
              <a:t>č</a:t>
            </a:r>
            <a:r>
              <a:rPr lang="cs-CZ" sz="2800" dirty="0">
                <a:latin typeface="Arial" pitchFamily="34" charset="0"/>
                <a:cs typeface="Times New Roman" pitchFamily="18" charset="0"/>
              </a:rPr>
              <a:t>asu na to provést d</a:t>
            </a:r>
            <a:r>
              <a:rPr lang="cs-CZ" sz="2800" dirty="0">
                <a:latin typeface="Arial" pitchFamily="34" charset="0"/>
              </a:rPr>
              <a:t>ů</a:t>
            </a:r>
            <a:r>
              <a:rPr lang="cs-CZ" sz="2800" dirty="0">
                <a:latin typeface="Arial" pitchFamily="34" charset="0"/>
                <a:cs typeface="Times New Roman" pitchFamily="18" charset="0"/>
              </a:rPr>
              <a:t>kladnou analýzu rizik, a vypracovat postupy </a:t>
            </a:r>
            <a:r>
              <a:rPr lang="cs-CZ" sz="2800" dirty="0">
                <a:latin typeface="Arial" pitchFamily="34" charset="0"/>
              </a:rPr>
              <a:t>ř</a:t>
            </a:r>
            <a:r>
              <a:rPr lang="cs-CZ" sz="2800" dirty="0">
                <a:latin typeface="Arial" pitchFamily="34" charset="0"/>
                <a:cs typeface="Times New Roman" pitchFamily="18" charset="0"/>
              </a:rPr>
              <a:t>ešení, mohou být zmín</a:t>
            </a:r>
            <a:r>
              <a:rPr lang="cs-CZ" sz="2800" dirty="0">
                <a:latin typeface="Arial" pitchFamily="34" charset="0"/>
              </a:rPr>
              <a:t>ě</a:t>
            </a:r>
            <a:r>
              <a:rPr lang="cs-CZ" sz="2800" dirty="0">
                <a:latin typeface="Arial" pitchFamily="34" charset="0"/>
                <a:cs typeface="Times New Roman" pitchFamily="18" charset="0"/>
              </a:rPr>
              <a:t>né  krizové plány velmi u</a:t>
            </a:r>
            <a:r>
              <a:rPr lang="cs-CZ" sz="2800" dirty="0">
                <a:latin typeface="Arial" pitchFamily="34" charset="0"/>
              </a:rPr>
              <a:t>ž</a:t>
            </a:r>
            <a:r>
              <a:rPr lang="cs-CZ" sz="2800" dirty="0">
                <a:latin typeface="Arial" pitchFamily="34" charset="0"/>
                <a:cs typeface="Times New Roman" pitchFamily="18" charset="0"/>
              </a:rPr>
              <a:t>ite</a:t>
            </a:r>
            <a:r>
              <a:rPr lang="cs-CZ" sz="2800" dirty="0">
                <a:latin typeface="Arial" pitchFamily="34" charset="0"/>
              </a:rPr>
              <a:t>č</a:t>
            </a:r>
            <a:r>
              <a:rPr lang="cs-CZ" sz="2800" dirty="0">
                <a:latin typeface="Arial" pitchFamily="34" charset="0"/>
                <a:cs typeface="Times New Roman" pitchFamily="18" charset="0"/>
              </a:rPr>
              <a:t>né. </a:t>
            </a:r>
            <a:endParaRPr lang="cs-CZ" sz="2800" dirty="0">
              <a:latin typeface="Arial" pitchFamily="34" charset="0"/>
            </a:endParaRPr>
          </a:p>
          <a:p>
            <a:pPr>
              <a:lnSpc>
                <a:spcPct val="90000"/>
              </a:lnSpc>
            </a:pPr>
            <a:r>
              <a:rPr lang="cs-CZ" sz="2800" dirty="0">
                <a:latin typeface="Arial" pitchFamily="34" charset="0"/>
                <a:cs typeface="Times New Roman" pitchFamily="18" charset="0"/>
              </a:rPr>
              <a:t>Na jejich základ</a:t>
            </a:r>
            <a:r>
              <a:rPr lang="cs-CZ" sz="2800" dirty="0">
                <a:latin typeface="Arial" pitchFamily="34" charset="0"/>
              </a:rPr>
              <a:t>ě</a:t>
            </a:r>
            <a:r>
              <a:rPr lang="cs-CZ" sz="2800" dirty="0">
                <a:latin typeface="Arial" pitchFamily="34" charset="0"/>
                <a:cs typeface="Times New Roman" pitchFamily="18" charset="0"/>
              </a:rPr>
              <a:t> je mo</a:t>
            </a:r>
            <a:r>
              <a:rPr lang="cs-CZ" sz="2800" dirty="0">
                <a:latin typeface="Arial" pitchFamily="34" charset="0"/>
              </a:rPr>
              <a:t>ž</a:t>
            </a:r>
            <a:r>
              <a:rPr lang="cs-CZ" sz="2800" dirty="0">
                <a:latin typeface="Arial" pitchFamily="34" charset="0"/>
                <a:cs typeface="Times New Roman" pitchFamily="18" charset="0"/>
              </a:rPr>
              <a:t>né rychleji stanovit postup </a:t>
            </a:r>
            <a:r>
              <a:rPr lang="cs-CZ" sz="2800" dirty="0">
                <a:latin typeface="Arial" pitchFamily="34" charset="0"/>
              </a:rPr>
              <a:t>ř</a:t>
            </a:r>
            <a:r>
              <a:rPr lang="cs-CZ" sz="2800" dirty="0">
                <a:latin typeface="Arial" pitchFamily="34" charset="0"/>
                <a:cs typeface="Times New Roman" pitchFamily="18" charset="0"/>
              </a:rPr>
              <a:t>ešení krizové situace.</a:t>
            </a:r>
            <a:endParaRPr lang="cs-CZ" sz="2800" dirty="0">
              <a:latin typeface="Arial" pitchFamily="34" charset="0"/>
            </a:endParaRPr>
          </a:p>
          <a:p>
            <a:pPr>
              <a:lnSpc>
                <a:spcPct val="90000"/>
              </a:lnSpc>
            </a:pPr>
            <a:r>
              <a:rPr lang="cs-CZ" sz="2800" dirty="0">
                <a:latin typeface="Arial" pitchFamily="34" charset="0"/>
              </a:rPr>
              <a:t>Jeho aktualizace nutí uvažovat manažery systematicky o možných rizicích.</a:t>
            </a:r>
          </a:p>
        </p:txBody>
      </p:sp>
      <p:pic>
        <p:nvPicPr>
          <p:cNvPr id="8196" name="Picture 4" descr="10100005"/>
          <p:cNvPicPr>
            <a:picLocks noChangeAspect="1" noChangeArrowheads="1"/>
          </p:cNvPicPr>
          <p:nvPr/>
        </p:nvPicPr>
        <p:blipFill>
          <a:blip r:embed="rId3"/>
          <a:srcRect/>
          <a:stretch>
            <a:fillRect/>
          </a:stretch>
        </p:blipFill>
        <p:spPr bwMode="auto">
          <a:xfrm>
            <a:off x="5929322" y="2243148"/>
            <a:ext cx="2895600" cy="2757488"/>
          </a:xfrm>
          <a:prstGeom prst="rect">
            <a:avLst/>
          </a:prstGeom>
          <a:noFill/>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type="body" sz="half" idx="1"/>
          </p:nvPr>
        </p:nvSpPr>
        <p:spPr>
          <a:xfrm>
            <a:off x="642910" y="1600200"/>
            <a:ext cx="3810000" cy="3429000"/>
          </a:xfrm>
          <a:ln>
            <a:solidFill>
              <a:schemeClr val="tx1"/>
            </a:solidFill>
            <a:headEnd/>
            <a:tailEnd/>
          </a:ln>
        </p:spPr>
        <p:txBody>
          <a:bodyPr/>
          <a:lstStyle/>
          <a:p>
            <a:pPr>
              <a:buFont typeface="Symbol" pitchFamily="18" charset="2"/>
              <a:buNone/>
            </a:pPr>
            <a:r>
              <a:rPr lang="cs-CZ" b="1" u="sng">
                <a:latin typeface="Arial" pitchFamily="34" charset="0"/>
                <a:cs typeface="Times New Roman" pitchFamily="18" charset="0"/>
              </a:rPr>
              <a:t>Doporu</a:t>
            </a:r>
            <a:r>
              <a:rPr lang="cs-CZ" b="1" u="sng">
                <a:latin typeface="Arial" pitchFamily="34" charset="0"/>
              </a:rPr>
              <a:t>č</a:t>
            </a:r>
            <a:r>
              <a:rPr lang="cs-CZ" b="1" u="sng">
                <a:latin typeface="Arial" pitchFamily="34" charset="0"/>
                <a:cs typeface="Times New Roman" pitchFamily="18" charset="0"/>
              </a:rPr>
              <a:t>uje se vypracovávat krizové scéná</a:t>
            </a:r>
            <a:r>
              <a:rPr lang="cs-CZ" b="1" u="sng">
                <a:latin typeface="Arial" pitchFamily="34" charset="0"/>
              </a:rPr>
              <a:t>ře</a:t>
            </a:r>
            <a:r>
              <a:rPr lang="cs-CZ" b="1" u="sng">
                <a:latin typeface="Arial" pitchFamily="34" charset="0"/>
                <a:cs typeface="Times New Roman" pitchFamily="18" charset="0"/>
              </a:rPr>
              <a:t> </a:t>
            </a:r>
            <a:endParaRPr lang="cs-CZ" b="1" u="sng">
              <a:latin typeface="Arial" pitchFamily="34" charset="0"/>
            </a:endParaRPr>
          </a:p>
          <a:p>
            <a:r>
              <a:rPr lang="cs-CZ">
                <a:latin typeface="Arial" pitchFamily="34" charset="0"/>
                <a:cs typeface="Times New Roman" pitchFamily="18" charset="0"/>
              </a:rPr>
              <a:t>v n</a:t>
            </a:r>
            <a:r>
              <a:rPr lang="cs-CZ">
                <a:latin typeface="Arial" pitchFamily="34" charset="0"/>
              </a:rPr>
              <a:t>ě</a:t>
            </a:r>
            <a:r>
              <a:rPr lang="cs-CZ">
                <a:latin typeface="Arial" pitchFamily="34" charset="0"/>
                <a:cs typeface="Times New Roman" pitchFamily="18" charset="0"/>
              </a:rPr>
              <a:t>kolika variantách a </a:t>
            </a:r>
            <a:endParaRPr lang="cs-CZ">
              <a:latin typeface="Arial" pitchFamily="34" charset="0"/>
            </a:endParaRPr>
          </a:p>
          <a:p>
            <a:r>
              <a:rPr lang="cs-CZ">
                <a:latin typeface="Arial" pitchFamily="34" charset="0"/>
                <a:cs typeface="Times New Roman" pitchFamily="18" charset="0"/>
              </a:rPr>
              <a:t>pro r</a:t>
            </a:r>
            <a:r>
              <a:rPr lang="cs-CZ">
                <a:latin typeface="Arial" pitchFamily="34" charset="0"/>
              </a:rPr>
              <a:t>ů</a:t>
            </a:r>
            <a:r>
              <a:rPr lang="cs-CZ">
                <a:latin typeface="Arial" pitchFamily="34" charset="0"/>
                <a:cs typeface="Times New Roman" pitchFamily="18" charset="0"/>
              </a:rPr>
              <a:t>zné stupn</a:t>
            </a:r>
            <a:r>
              <a:rPr lang="cs-CZ">
                <a:latin typeface="Arial" pitchFamily="34" charset="0"/>
              </a:rPr>
              <a:t>ě</a:t>
            </a:r>
            <a:r>
              <a:rPr lang="cs-CZ">
                <a:latin typeface="Arial" pitchFamily="34" charset="0"/>
                <a:cs typeface="Times New Roman" pitchFamily="18" charset="0"/>
              </a:rPr>
              <a:t> vedení organizace </a:t>
            </a:r>
          </a:p>
        </p:txBody>
      </p:sp>
      <p:sp>
        <p:nvSpPr>
          <p:cNvPr id="12292" name="Rectangle 4"/>
          <p:cNvSpPr>
            <a:spLocks noGrp="1" noChangeArrowheads="1"/>
          </p:cNvSpPr>
          <p:nvPr>
            <p:ph type="body" sz="half" idx="2"/>
          </p:nvPr>
        </p:nvSpPr>
        <p:spPr>
          <a:ln>
            <a:solidFill>
              <a:schemeClr val="tx1"/>
            </a:solidFill>
            <a:headEnd/>
            <a:tailEnd/>
          </a:ln>
        </p:spPr>
        <p:txBody>
          <a:bodyPr/>
          <a:lstStyle/>
          <a:p>
            <a:pPr>
              <a:buFont typeface="Symbol" pitchFamily="18" charset="2"/>
              <a:buNone/>
            </a:pPr>
            <a:r>
              <a:rPr lang="cs-CZ" b="1" u="sng">
                <a:latin typeface="Arial" pitchFamily="34" charset="0"/>
                <a:cs typeface="Times New Roman" pitchFamily="18" charset="0"/>
              </a:rPr>
              <a:t>Strategie </a:t>
            </a:r>
            <a:r>
              <a:rPr lang="cs-CZ" b="1" u="sng">
                <a:latin typeface="Arial" pitchFamily="34" charset="0"/>
              </a:rPr>
              <a:t>ř</a:t>
            </a:r>
            <a:r>
              <a:rPr lang="cs-CZ" b="1" u="sng">
                <a:latin typeface="Arial" pitchFamily="34" charset="0"/>
                <a:cs typeface="Times New Roman" pitchFamily="18" charset="0"/>
              </a:rPr>
              <a:t>ešení krize by v</a:t>
            </a:r>
            <a:r>
              <a:rPr lang="cs-CZ" b="1" u="sng">
                <a:latin typeface="Arial" pitchFamily="34" charset="0"/>
              </a:rPr>
              <a:t>ž</a:t>
            </a:r>
            <a:r>
              <a:rPr lang="cs-CZ" b="1" u="sng">
                <a:latin typeface="Arial" pitchFamily="34" charset="0"/>
                <a:cs typeface="Times New Roman" pitchFamily="18" charset="0"/>
              </a:rPr>
              <a:t>dy m</a:t>
            </a:r>
            <a:r>
              <a:rPr lang="cs-CZ" b="1" u="sng">
                <a:latin typeface="Arial" pitchFamily="34" charset="0"/>
              </a:rPr>
              <a:t>ě</a:t>
            </a:r>
            <a:r>
              <a:rPr lang="cs-CZ" b="1" u="sng">
                <a:latin typeface="Arial" pitchFamily="34" charset="0"/>
                <a:cs typeface="Times New Roman" pitchFamily="18" charset="0"/>
              </a:rPr>
              <a:t>la </a:t>
            </a:r>
            <a:endParaRPr lang="cs-CZ" b="1" u="sng">
              <a:latin typeface="Arial" pitchFamily="34" charset="0"/>
            </a:endParaRPr>
          </a:p>
          <a:p>
            <a:r>
              <a:rPr lang="cs-CZ">
                <a:latin typeface="Arial" pitchFamily="34" charset="0"/>
                <a:cs typeface="Times New Roman" pitchFamily="18" charset="0"/>
              </a:rPr>
              <a:t>vycházet z reálných informací, </a:t>
            </a:r>
            <a:endParaRPr lang="cs-CZ">
              <a:latin typeface="Arial" pitchFamily="34" charset="0"/>
            </a:endParaRPr>
          </a:p>
          <a:p>
            <a:r>
              <a:rPr lang="cs-CZ">
                <a:latin typeface="Arial" pitchFamily="34" charset="0"/>
                <a:cs typeface="Times New Roman" pitchFamily="18" charset="0"/>
              </a:rPr>
              <a:t>být jasn</a:t>
            </a:r>
            <a:r>
              <a:rPr lang="cs-CZ">
                <a:latin typeface="Arial" pitchFamily="34" charset="0"/>
              </a:rPr>
              <a:t>ě</a:t>
            </a:r>
            <a:r>
              <a:rPr lang="cs-CZ">
                <a:latin typeface="Arial" pitchFamily="34" charset="0"/>
                <a:cs typeface="Times New Roman" pitchFamily="18" charset="0"/>
              </a:rPr>
              <a:t> formulovaná a </a:t>
            </a:r>
            <a:endParaRPr lang="cs-CZ">
              <a:latin typeface="Arial" pitchFamily="34" charset="0"/>
            </a:endParaRPr>
          </a:p>
          <a:p>
            <a:r>
              <a:rPr lang="cs-CZ">
                <a:latin typeface="Arial" pitchFamily="34" charset="0"/>
                <a:cs typeface="Times New Roman" pitchFamily="18" charset="0"/>
              </a:rPr>
              <a:t>srozumiteln</a:t>
            </a:r>
            <a:r>
              <a:rPr lang="cs-CZ">
                <a:latin typeface="Arial" pitchFamily="34" charset="0"/>
              </a:rPr>
              <a:t>ě</a:t>
            </a:r>
            <a:r>
              <a:rPr lang="cs-CZ">
                <a:latin typeface="Arial" pitchFamily="34" charset="0"/>
                <a:cs typeface="Times New Roman" pitchFamily="18" charset="0"/>
              </a:rPr>
              <a:t> komunikovaná všem zú</a:t>
            </a:r>
            <a:r>
              <a:rPr lang="cs-CZ">
                <a:latin typeface="Arial" pitchFamily="34" charset="0"/>
              </a:rPr>
              <a:t>č</a:t>
            </a:r>
            <a:r>
              <a:rPr lang="cs-CZ">
                <a:latin typeface="Arial" pitchFamily="34" charset="0"/>
                <a:cs typeface="Times New Roman" pitchFamily="18" charset="0"/>
              </a:rPr>
              <a:t>astn</a:t>
            </a:r>
            <a:r>
              <a:rPr lang="cs-CZ">
                <a:latin typeface="Arial" pitchFamily="34" charset="0"/>
              </a:rPr>
              <a:t>ě</a:t>
            </a:r>
            <a:r>
              <a:rPr lang="cs-CZ">
                <a:latin typeface="Arial" pitchFamily="34" charset="0"/>
                <a:cs typeface="Times New Roman" pitchFamily="18" charset="0"/>
              </a:rPr>
              <a:t>ným.</a:t>
            </a:r>
            <a:r>
              <a:rPr lang="cs-CZ">
                <a:latin typeface="Arial" pitchFamily="34" charset="0"/>
              </a:rPr>
              <a:t>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cs-CZ" b="1">
                <a:latin typeface="Arial" pitchFamily="34" charset="0"/>
              </a:rPr>
              <a:t>Krizový manažer </a:t>
            </a:r>
          </a:p>
        </p:txBody>
      </p:sp>
      <p:sp>
        <p:nvSpPr>
          <p:cNvPr id="11267" name="Rectangle 3"/>
          <p:cNvSpPr>
            <a:spLocks noGrp="1" noChangeArrowheads="1"/>
          </p:cNvSpPr>
          <p:nvPr>
            <p:ph type="body" idx="1"/>
          </p:nvPr>
        </p:nvSpPr>
        <p:spPr>
          <a:xfrm>
            <a:off x="642910" y="1600200"/>
            <a:ext cx="7739090" cy="4495800"/>
          </a:xfrm>
        </p:spPr>
        <p:txBody>
          <a:bodyPr/>
          <a:lstStyle/>
          <a:p>
            <a:r>
              <a:rPr lang="cs-CZ" sz="2800" dirty="0">
                <a:latin typeface="Arial" pitchFamily="34" charset="0"/>
                <a:ea typeface="Arial Unicode MS" pitchFamily="34" charset="-128"/>
                <a:cs typeface="Arial Unicode MS" pitchFamily="34" charset="-128"/>
              </a:rPr>
              <a:t>K vyřešení krize je zapotřebí někoho, kdo buď firmu ve svižném tempu </a:t>
            </a:r>
            <a:endParaRPr lang="cs-CZ" sz="2800" dirty="0" smtClean="0">
              <a:latin typeface="Arial" pitchFamily="34" charset="0"/>
              <a:ea typeface="Arial Unicode MS" pitchFamily="34" charset="-128"/>
              <a:cs typeface="Arial Unicode MS" pitchFamily="34" charset="-128"/>
            </a:endParaRPr>
          </a:p>
          <a:p>
            <a:pPr lvl="1"/>
            <a:r>
              <a:rPr lang="cs-CZ" sz="2400" dirty="0" smtClean="0">
                <a:latin typeface="Arial" pitchFamily="34" charset="0"/>
                <a:ea typeface="Arial Unicode MS" pitchFamily="34" charset="-128"/>
                <a:cs typeface="Arial Unicode MS" pitchFamily="34" charset="-128"/>
              </a:rPr>
              <a:t>vyvede z mimořádné situace, </a:t>
            </a:r>
          </a:p>
          <a:p>
            <a:pPr lvl="1"/>
            <a:r>
              <a:rPr lang="cs-CZ" sz="2400" dirty="0" smtClean="0">
                <a:latin typeface="Arial" pitchFamily="34" charset="0"/>
                <a:ea typeface="Arial Unicode MS" pitchFamily="34" charset="-128"/>
                <a:cs typeface="Arial Unicode MS" pitchFamily="34" charset="-128"/>
              </a:rPr>
              <a:t>restrukturalizuje,</a:t>
            </a:r>
          </a:p>
          <a:p>
            <a:pPr lvl="1"/>
            <a:r>
              <a:rPr lang="cs-CZ" sz="2400" dirty="0" smtClean="0">
                <a:latin typeface="Arial" pitchFamily="34" charset="0"/>
                <a:ea typeface="Arial Unicode MS" pitchFamily="34" charset="-128"/>
                <a:cs typeface="Arial Unicode MS" pitchFamily="34" charset="-128"/>
              </a:rPr>
              <a:t> </a:t>
            </a:r>
            <a:r>
              <a:rPr lang="cs-CZ" sz="2400" dirty="0">
                <a:latin typeface="Arial" pitchFamily="34" charset="0"/>
                <a:ea typeface="Arial Unicode MS" pitchFamily="34" charset="-128"/>
                <a:cs typeface="Arial Unicode MS" pitchFamily="34" charset="-128"/>
              </a:rPr>
              <a:t>nebo zlikviduje tak, aby to věřitele, zákazníky, ale i ostatní stálo co nejméně. </a:t>
            </a:r>
            <a:endParaRPr lang="cs-CZ" sz="2400" dirty="0">
              <a:latin typeface="Arial" pitchFamily="34" charset="0"/>
            </a:endParaRPr>
          </a:p>
          <a:p>
            <a:r>
              <a:rPr lang="cs-CZ" sz="2800" dirty="0">
                <a:latin typeface="Arial" pitchFamily="34" charset="0"/>
                <a:ea typeface="Arial Unicode MS" pitchFamily="34" charset="-128"/>
                <a:cs typeface="Arial Unicode MS" pitchFamily="34" charset="-128"/>
              </a:rPr>
              <a:t>Krizový manažer je člověk z podnikové hierarchie nebo najatý specialista se schopnostmi a předpoklady krizi vyřešit. </a:t>
            </a:r>
          </a:p>
          <a:p>
            <a:endParaRPr lang="cs-CZ" sz="2800" dirty="0">
              <a:latin typeface="Arial"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ctrTitle"/>
          </p:nvPr>
        </p:nvSpPr>
        <p:spPr/>
        <p:txBody>
          <a:bodyPr>
            <a:normAutofit fontScale="90000"/>
          </a:bodyPr>
          <a:lstStyle/>
          <a:p>
            <a:r>
              <a:rPr lang="cs-CZ" sz="3200" b="1" dirty="0">
                <a:latin typeface="Arial" pitchFamily="34" charset="0"/>
                <a:cs typeface="Arial" pitchFamily="34" charset="0"/>
              </a:rPr>
              <a:t>V krizové situaci je nezbytná krátkodobá centralizace pravomocí </a:t>
            </a:r>
            <a:r>
              <a:rPr lang="cs-CZ" sz="3200" b="1" dirty="0" smtClean="0">
                <a:latin typeface="Arial" pitchFamily="34" charset="0"/>
                <a:cs typeface="Arial" pitchFamily="34" charset="0"/>
              </a:rPr>
              <a:t>v </a:t>
            </a:r>
            <a:r>
              <a:rPr lang="cs-CZ" sz="3200" b="1" dirty="0">
                <a:latin typeface="Arial" pitchFamily="34" charset="0"/>
                <a:cs typeface="Arial" pitchFamily="34" charset="0"/>
              </a:rPr>
              <a:t>rukou</a:t>
            </a:r>
            <a:r>
              <a:rPr lang="cs-CZ" sz="3200" b="1" dirty="0">
                <a:latin typeface="Arial" pitchFamily="34" charset="0"/>
              </a:rPr>
              <a:t> </a:t>
            </a:r>
            <a:r>
              <a:rPr lang="cs-CZ" sz="3200" b="1" dirty="0" smtClean="0">
                <a:latin typeface="Arial" pitchFamily="34" charset="0"/>
              </a:rPr>
              <a:t/>
            </a:r>
            <a:br>
              <a:rPr lang="cs-CZ" sz="3200" b="1" dirty="0" smtClean="0">
                <a:latin typeface="Arial" pitchFamily="34" charset="0"/>
              </a:rPr>
            </a:br>
            <a:r>
              <a:rPr lang="cs-CZ" sz="3200" b="1" dirty="0" smtClean="0">
                <a:latin typeface="Arial" pitchFamily="34" charset="0"/>
              </a:rPr>
              <a:t>krizového </a:t>
            </a:r>
            <a:r>
              <a:rPr lang="cs-CZ" sz="3200" b="1" dirty="0">
                <a:latin typeface="Arial" pitchFamily="34" charset="0"/>
              </a:rPr>
              <a:t>manažera</a:t>
            </a:r>
            <a:r>
              <a:rPr lang="cs-CZ" dirty="0"/>
              <a:t> </a:t>
            </a:r>
          </a:p>
        </p:txBody>
      </p:sp>
      <p:sp>
        <p:nvSpPr>
          <p:cNvPr id="5" name="Podnadpis 4"/>
          <p:cNvSpPr>
            <a:spLocks noGrp="1"/>
          </p:cNvSpPr>
          <p:nvPr>
            <p:ph type="subTitle" idx="1"/>
          </p:nvPr>
        </p:nvSpPr>
        <p:spPr/>
        <p:txBody>
          <a:bodyPr/>
          <a:lstStyle/>
          <a:p>
            <a:endParaRPr lang="cs-CZ"/>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normAutofit fontScale="90000"/>
          </a:bodyPr>
          <a:lstStyle/>
          <a:p>
            <a:r>
              <a:rPr lang="cs-CZ" sz="3200">
                <a:latin typeface="Arial" pitchFamily="34" charset="0"/>
                <a:cs typeface="Times New Roman" pitchFamily="18" charset="0"/>
              </a:rPr>
              <a:t>D</a:t>
            </a:r>
            <a:r>
              <a:rPr lang="cs-CZ" sz="3200">
                <a:latin typeface="Arial" pitchFamily="34" charset="0"/>
              </a:rPr>
              <a:t>ů</a:t>
            </a:r>
            <a:r>
              <a:rPr lang="cs-CZ" sz="3200">
                <a:latin typeface="Arial" pitchFamily="34" charset="0"/>
                <a:cs typeface="Times New Roman" pitchFamily="18" charset="0"/>
              </a:rPr>
              <a:t>le</a:t>
            </a:r>
            <a:r>
              <a:rPr lang="cs-CZ" sz="3200">
                <a:latin typeface="Arial" pitchFamily="34" charset="0"/>
              </a:rPr>
              <a:t>ž</a:t>
            </a:r>
            <a:r>
              <a:rPr lang="cs-CZ" sz="3200">
                <a:latin typeface="Arial" pitchFamily="34" charset="0"/>
                <a:cs typeface="Times New Roman" pitchFamily="18" charset="0"/>
              </a:rPr>
              <a:t>ité jsou i morální a charakterové vlastnosti krizového mana</a:t>
            </a:r>
            <a:r>
              <a:rPr lang="cs-CZ" sz="3200">
                <a:latin typeface="Arial" pitchFamily="34" charset="0"/>
              </a:rPr>
              <a:t>ž</a:t>
            </a:r>
            <a:r>
              <a:rPr lang="cs-CZ" sz="3200">
                <a:latin typeface="Arial" pitchFamily="34" charset="0"/>
                <a:cs typeface="Times New Roman" pitchFamily="18" charset="0"/>
              </a:rPr>
              <a:t>era</a:t>
            </a:r>
            <a:r>
              <a:rPr lang="cs-CZ">
                <a:latin typeface="Arial" pitchFamily="34" charset="0"/>
              </a:rPr>
              <a:t> </a:t>
            </a:r>
          </a:p>
        </p:txBody>
      </p:sp>
      <p:sp>
        <p:nvSpPr>
          <p:cNvPr id="13315" name="Rectangle 3"/>
          <p:cNvSpPr>
            <a:spLocks noGrp="1" noChangeArrowheads="1"/>
          </p:cNvSpPr>
          <p:nvPr>
            <p:ph type="body" idx="1"/>
          </p:nvPr>
        </p:nvSpPr>
        <p:spPr>
          <a:xfrm>
            <a:off x="1447800" y="1600200"/>
            <a:ext cx="4648200" cy="4495800"/>
          </a:xfrm>
        </p:spPr>
        <p:txBody>
          <a:bodyPr/>
          <a:lstStyle/>
          <a:p>
            <a:r>
              <a:rPr lang="cs-CZ">
                <a:latin typeface="Arial" pitchFamily="34" charset="0"/>
                <a:cs typeface="Times New Roman" pitchFamily="18" charset="0"/>
              </a:rPr>
              <a:t>Musí být d</a:t>
            </a:r>
            <a:r>
              <a:rPr lang="cs-CZ">
                <a:latin typeface="Arial" pitchFamily="34" charset="0"/>
              </a:rPr>
              <a:t>ů</a:t>
            </a:r>
            <a:r>
              <a:rPr lang="cs-CZ">
                <a:latin typeface="Arial" pitchFamily="34" charset="0"/>
                <a:cs typeface="Times New Roman" pitchFamily="18" charset="0"/>
              </a:rPr>
              <a:t>v</a:t>
            </a:r>
            <a:r>
              <a:rPr lang="cs-CZ">
                <a:latin typeface="Arial" pitchFamily="34" charset="0"/>
              </a:rPr>
              <a:t>ě</a:t>
            </a:r>
            <a:r>
              <a:rPr lang="cs-CZ">
                <a:latin typeface="Arial" pitchFamily="34" charset="0"/>
                <a:cs typeface="Times New Roman" pitchFamily="18" charset="0"/>
              </a:rPr>
              <a:t>ryhodný, </a:t>
            </a:r>
            <a:endParaRPr lang="cs-CZ">
              <a:latin typeface="Arial" pitchFamily="34" charset="0"/>
            </a:endParaRPr>
          </a:p>
          <a:p>
            <a:r>
              <a:rPr lang="cs-CZ">
                <a:latin typeface="Arial" pitchFamily="34" charset="0"/>
                <a:cs typeface="Times New Roman" pitchFamily="18" charset="0"/>
              </a:rPr>
              <a:t>tak</a:t>
            </a:r>
            <a:r>
              <a:rPr lang="cs-CZ">
                <a:latin typeface="Arial" pitchFamily="34" charset="0"/>
              </a:rPr>
              <a:t>ř</a:t>
            </a:r>
            <a:r>
              <a:rPr lang="cs-CZ">
                <a:latin typeface="Arial" pitchFamily="34" charset="0"/>
                <a:cs typeface="Times New Roman" pitchFamily="18" charset="0"/>
              </a:rPr>
              <a:t>íkajíc pro organizaci dýchat, </a:t>
            </a:r>
            <a:endParaRPr lang="cs-CZ">
              <a:latin typeface="Arial" pitchFamily="34" charset="0"/>
            </a:endParaRPr>
          </a:p>
          <a:p>
            <a:r>
              <a:rPr lang="cs-CZ">
                <a:latin typeface="Arial" pitchFamily="34" charset="0"/>
                <a:cs typeface="Times New Roman" pitchFamily="18" charset="0"/>
              </a:rPr>
              <a:t>být p</a:t>
            </a:r>
            <a:r>
              <a:rPr lang="cs-CZ">
                <a:latin typeface="Arial" pitchFamily="34" charset="0"/>
              </a:rPr>
              <a:t>ř</a:t>
            </a:r>
            <a:r>
              <a:rPr lang="cs-CZ">
                <a:latin typeface="Arial" pitchFamily="34" charset="0"/>
                <a:cs typeface="Times New Roman" pitchFamily="18" charset="0"/>
              </a:rPr>
              <a:t>íkladem pro ostatní zainteresované, tak aby je svým chováním získal a p</a:t>
            </a:r>
            <a:r>
              <a:rPr lang="cs-CZ">
                <a:latin typeface="Arial" pitchFamily="34" charset="0"/>
              </a:rPr>
              <a:t>ř</a:t>
            </a:r>
            <a:r>
              <a:rPr lang="cs-CZ">
                <a:latin typeface="Arial" pitchFamily="34" charset="0"/>
                <a:cs typeface="Times New Roman" pitchFamily="18" charset="0"/>
              </a:rPr>
              <a:t>esv</a:t>
            </a:r>
            <a:r>
              <a:rPr lang="cs-CZ">
                <a:latin typeface="Arial" pitchFamily="34" charset="0"/>
              </a:rPr>
              <a:t>ě</a:t>
            </a:r>
            <a:r>
              <a:rPr lang="cs-CZ">
                <a:latin typeface="Arial" pitchFamily="34" charset="0"/>
                <a:cs typeface="Times New Roman" pitchFamily="18" charset="0"/>
              </a:rPr>
              <a:t>d</a:t>
            </a:r>
            <a:r>
              <a:rPr lang="cs-CZ">
                <a:latin typeface="Arial" pitchFamily="34" charset="0"/>
              </a:rPr>
              <a:t>č</a:t>
            </a:r>
            <a:r>
              <a:rPr lang="cs-CZ">
                <a:latin typeface="Arial" pitchFamily="34" charset="0"/>
                <a:cs typeface="Times New Roman" pitchFamily="18" charset="0"/>
              </a:rPr>
              <a:t>il.</a:t>
            </a:r>
          </a:p>
          <a:p>
            <a:pPr>
              <a:buFont typeface="Symbol" pitchFamily="18" charset="2"/>
              <a:buNone/>
            </a:pPr>
            <a:endParaRPr lang="cs-CZ">
              <a:latin typeface="Arial" pitchFamily="34" charset="0"/>
            </a:endParaRPr>
          </a:p>
        </p:txBody>
      </p:sp>
      <p:graphicFrame>
        <p:nvGraphicFramePr>
          <p:cNvPr id="13379" name="Object 67"/>
          <p:cNvGraphicFramePr>
            <a:graphicFrameLocks noChangeAspect="1"/>
          </p:cNvGraphicFramePr>
          <p:nvPr/>
        </p:nvGraphicFramePr>
        <p:xfrm>
          <a:off x="5651500" y="1828800"/>
          <a:ext cx="3425825" cy="4114800"/>
        </p:xfrm>
        <a:graphic>
          <a:graphicData uri="http://schemas.openxmlformats.org/presentationml/2006/ole">
            <mc:AlternateContent xmlns:mc="http://schemas.openxmlformats.org/markup-compatibility/2006">
              <mc:Choice xmlns:v="urn:schemas-microsoft-com:vml" Requires="v">
                <p:oleObj spid="_x0000_s1031" name="Drawing" r:id="rId4" imgW="1000800" imgH="1202400" progId="FLW3Drawing">
                  <p:embed/>
                </p:oleObj>
              </mc:Choice>
              <mc:Fallback>
                <p:oleObj name="Drawing" r:id="rId4" imgW="1000800" imgH="1202400" progId="FLW3Drawing">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651500" y="1828800"/>
                        <a:ext cx="3425825"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type="body" idx="1"/>
          </p:nvPr>
        </p:nvSpPr>
        <p:spPr>
          <a:xfrm>
            <a:off x="714348" y="381000"/>
            <a:ext cx="8277252" cy="4419600"/>
          </a:xfrm>
          <a:ln>
            <a:solidFill>
              <a:schemeClr val="tx1"/>
            </a:solidFill>
            <a:headEnd/>
            <a:tailEnd/>
          </a:ln>
        </p:spPr>
        <p:txBody>
          <a:bodyPr/>
          <a:lstStyle/>
          <a:p>
            <a:r>
              <a:rPr lang="cs-CZ" u="sng">
                <a:latin typeface="Arial" pitchFamily="34" charset="0"/>
                <a:cs typeface="Times New Roman" pitchFamily="18" charset="0"/>
              </a:rPr>
              <a:t>Proces rozhodování v krizové situaci nestojí v</a:t>
            </a:r>
            <a:r>
              <a:rPr lang="cs-CZ" u="sng">
                <a:latin typeface="Arial" pitchFamily="34" charset="0"/>
              </a:rPr>
              <a:t>ž</a:t>
            </a:r>
            <a:r>
              <a:rPr lang="cs-CZ" u="sng">
                <a:latin typeface="Arial" pitchFamily="34" charset="0"/>
                <a:cs typeface="Times New Roman" pitchFamily="18" charset="0"/>
              </a:rPr>
              <a:t>dy na racionálních základech.</a:t>
            </a:r>
            <a:r>
              <a:rPr lang="cs-CZ">
                <a:latin typeface="Arial" pitchFamily="34" charset="0"/>
                <a:cs typeface="Times New Roman" pitchFamily="18" charset="0"/>
              </a:rPr>
              <a:t>    </a:t>
            </a:r>
            <a:endParaRPr lang="cs-CZ">
              <a:latin typeface="Arial" pitchFamily="34" charset="0"/>
            </a:endParaRPr>
          </a:p>
          <a:p>
            <a:r>
              <a:rPr lang="cs-CZ" b="1">
                <a:latin typeface="Arial" pitchFamily="34" charset="0"/>
                <a:cs typeface="Times New Roman" pitchFamily="18" charset="0"/>
              </a:rPr>
              <a:t>Co však m</a:t>
            </a:r>
            <a:r>
              <a:rPr lang="cs-CZ" b="1">
                <a:latin typeface="Arial" pitchFamily="34" charset="0"/>
              </a:rPr>
              <a:t>ůž</a:t>
            </a:r>
            <a:r>
              <a:rPr lang="cs-CZ" b="1">
                <a:latin typeface="Arial" pitchFamily="34" charset="0"/>
                <a:cs typeface="Times New Roman" pitchFamily="18" charset="0"/>
              </a:rPr>
              <a:t>e a musí krizový mana</a:t>
            </a:r>
            <a:r>
              <a:rPr lang="cs-CZ" b="1">
                <a:latin typeface="Arial" pitchFamily="34" charset="0"/>
              </a:rPr>
              <a:t>ž</a:t>
            </a:r>
            <a:r>
              <a:rPr lang="cs-CZ" b="1">
                <a:latin typeface="Arial" pitchFamily="34" charset="0"/>
                <a:cs typeface="Times New Roman" pitchFamily="18" charset="0"/>
              </a:rPr>
              <a:t>er ud</a:t>
            </a:r>
            <a:r>
              <a:rPr lang="cs-CZ" b="1">
                <a:latin typeface="Arial" pitchFamily="34" charset="0"/>
              </a:rPr>
              <a:t>ě</a:t>
            </a:r>
            <a:r>
              <a:rPr lang="cs-CZ" b="1">
                <a:latin typeface="Arial" pitchFamily="34" charset="0"/>
                <a:cs typeface="Times New Roman" pitchFamily="18" charset="0"/>
              </a:rPr>
              <a:t>lat a vy</a:t>
            </a:r>
            <a:r>
              <a:rPr lang="cs-CZ" b="1">
                <a:latin typeface="Arial" pitchFamily="34" charset="0"/>
              </a:rPr>
              <a:t>ž</a:t>
            </a:r>
            <a:r>
              <a:rPr lang="cs-CZ" b="1">
                <a:latin typeface="Arial" pitchFamily="34" charset="0"/>
                <a:cs typeface="Times New Roman" pitchFamily="18" charset="0"/>
              </a:rPr>
              <a:t>adovat je obousm</a:t>
            </a:r>
            <a:r>
              <a:rPr lang="cs-CZ" b="1">
                <a:latin typeface="Arial" pitchFamily="34" charset="0"/>
              </a:rPr>
              <a:t>ě</a:t>
            </a:r>
            <a:r>
              <a:rPr lang="cs-CZ" b="1">
                <a:latin typeface="Arial" pitchFamily="34" charset="0"/>
                <a:cs typeface="Times New Roman" pitchFamily="18" charset="0"/>
              </a:rPr>
              <a:t>rná komunikace - nejen vn</a:t>
            </a:r>
            <a:r>
              <a:rPr lang="cs-CZ" b="1">
                <a:latin typeface="Arial" pitchFamily="34" charset="0"/>
              </a:rPr>
              <a:t>ě</a:t>
            </a:r>
            <a:r>
              <a:rPr lang="cs-CZ" b="1">
                <a:latin typeface="Arial" pitchFamily="34" charset="0"/>
                <a:cs typeface="Times New Roman" pitchFamily="18" charset="0"/>
              </a:rPr>
              <a:t>, ale i uvnit</a:t>
            </a:r>
            <a:r>
              <a:rPr lang="cs-CZ" b="1">
                <a:latin typeface="Arial" pitchFamily="34" charset="0"/>
              </a:rPr>
              <a:t>ř</a:t>
            </a:r>
            <a:r>
              <a:rPr lang="cs-CZ" b="1">
                <a:latin typeface="Arial" pitchFamily="34" charset="0"/>
                <a:cs typeface="Times New Roman" pitchFamily="18" charset="0"/>
              </a:rPr>
              <a:t> organizace </a:t>
            </a:r>
            <a:endParaRPr lang="cs-CZ" b="1">
              <a:latin typeface="Arial" pitchFamily="34" charset="0"/>
            </a:endParaRPr>
          </a:p>
          <a:p>
            <a:r>
              <a:rPr lang="cs-CZ" b="1">
                <a:latin typeface="Arial" pitchFamily="34" charset="0"/>
              </a:rPr>
              <a:t>D</a:t>
            </a:r>
            <a:r>
              <a:rPr lang="cs-CZ" b="1">
                <a:latin typeface="Arial" pitchFamily="34" charset="0"/>
                <a:cs typeface="Times New Roman" pitchFamily="18" charset="0"/>
              </a:rPr>
              <a:t>vojnásob to platí o komunikaci uvnit</a:t>
            </a:r>
            <a:r>
              <a:rPr lang="cs-CZ" b="1">
                <a:latin typeface="Arial" pitchFamily="34" charset="0"/>
              </a:rPr>
              <a:t>ř</a:t>
            </a:r>
            <a:r>
              <a:rPr lang="cs-CZ" b="1">
                <a:latin typeface="Arial" pitchFamily="34" charset="0"/>
                <a:cs typeface="Times New Roman" pitchFamily="18" charset="0"/>
              </a:rPr>
              <a:t> krizového </a:t>
            </a:r>
            <a:r>
              <a:rPr lang="cs-CZ" b="1">
                <a:latin typeface="Arial" pitchFamily="34" charset="0"/>
              </a:rPr>
              <a:t>ř</a:t>
            </a:r>
            <a:r>
              <a:rPr lang="cs-CZ" b="1">
                <a:latin typeface="Arial" pitchFamily="34" charset="0"/>
                <a:cs typeface="Times New Roman" pitchFamily="18" charset="0"/>
              </a:rPr>
              <a:t>ešitelského týmu</a:t>
            </a:r>
            <a:endParaRPr lang="cs-CZ">
              <a:latin typeface="Arial" pitchFamily="34" charset="0"/>
            </a:endParaRPr>
          </a:p>
        </p:txBody>
      </p:sp>
      <p:graphicFrame>
        <p:nvGraphicFramePr>
          <p:cNvPr id="14340" name="Object 4"/>
          <p:cNvGraphicFramePr>
            <a:graphicFrameLocks noChangeAspect="1"/>
          </p:cNvGraphicFramePr>
          <p:nvPr/>
        </p:nvGraphicFramePr>
        <p:xfrm>
          <a:off x="6248400" y="4527550"/>
          <a:ext cx="2667000" cy="2095500"/>
        </p:xfrm>
        <a:graphic>
          <a:graphicData uri="http://schemas.openxmlformats.org/presentationml/2006/ole">
            <mc:AlternateContent xmlns:mc="http://schemas.openxmlformats.org/markup-compatibility/2006">
              <mc:Choice xmlns:v="urn:schemas-microsoft-com:vml" Requires="v">
                <p:oleObj spid="_x0000_s2055" name="Drawing" r:id="rId4" imgW="1641600" imgH="1288800" progId="FLW3Drawing">
                  <p:embed/>
                </p:oleObj>
              </mc:Choice>
              <mc:Fallback>
                <p:oleObj name="Drawing" r:id="rId4" imgW="1641600" imgH="1288800" progId="FLW3Drawing">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48400" y="4527550"/>
                        <a:ext cx="2667000" cy="209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Program semináře:</a:t>
            </a:r>
            <a:endParaRPr lang="cs-CZ" dirty="0"/>
          </a:p>
        </p:txBody>
      </p:sp>
      <p:sp>
        <p:nvSpPr>
          <p:cNvPr id="3" name="Zástupný symbol pro obsah 2"/>
          <p:cNvSpPr>
            <a:spLocks noGrp="1"/>
          </p:cNvSpPr>
          <p:nvPr>
            <p:ph idx="1"/>
          </p:nvPr>
        </p:nvSpPr>
        <p:spPr/>
        <p:txBody>
          <a:bodyPr>
            <a:normAutofit fontScale="70000" lnSpcReduction="20000"/>
          </a:bodyPr>
          <a:lstStyle/>
          <a:p>
            <a:pPr marL="514350" lvl="0" indent="-514350">
              <a:buFont typeface="+mj-lt"/>
              <a:buAutoNum type="arabicPeriod"/>
            </a:pPr>
            <a:r>
              <a:rPr lang="cs-CZ" dirty="0" smtClean="0"/>
              <a:t>Úvod – seznámení účastníků s průběhem dne a rozdělení do pracovních skupin</a:t>
            </a:r>
          </a:p>
          <a:p>
            <a:pPr marL="514350" lvl="0" indent="-514350">
              <a:buFont typeface="+mj-lt"/>
              <a:buAutoNum type="arabicPeriod"/>
            </a:pPr>
            <a:r>
              <a:rPr lang="cs-CZ" dirty="0" smtClean="0"/>
              <a:t>Co je to krizový management a kdy nastávají vhodné podmínky pro jeho nasazení</a:t>
            </a:r>
          </a:p>
          <a:p>
            <a:pPr marL="514350" lvl="0" indent="-514350">
              <a:buFont typeface="+mj-lt"/>
              <a:buAutoNum type="arabicPeriod"/>
            </a:pPr>
            <a:r>
              <a:rPr lang="cs-CZ" dirty="0" smtClean="0"/>
              <a:t>Řešení případových studií ve skupinách – varianty mimořádných situací například:</a:t>
            </a:r>
          </a:p>
          <a:p>
            <a:pPr marL="514350" lvl="0" indent="-514350">
              <a:buFont typeface="+mj-lt"/>
              <a:buAutoNum type="arabicPeriod"/>
            </a:pPr>
            <a:r>
              <a:rPr lang="cs-CZ" dirty="0" smtClean="0"/>
              <a:t>Úkoly a role krizového štábu a krizového manažera.</a:t>
            </a:r>
          </a:p>
          <a:p>
            <a:pPr marL="514350" lvl="0" indent="-514350">
              <a:buFont typeface="+mj-lt"/>
              <a:buAutoNum type="arabicPeriod"/>
            </a:pPr>
            <a:r>
              <a:rPr lang="cs-CZ" dirty="0" smtClean="0"/>
              <a:t>Metody a postupy uplatňované při řešení krizových situací.</a:t>
            </a:r>
          </a:p>
          <a:p>
            <a:pPr lvl="1"/>
            <a:r>
              <a:rPr lang="cs-CZ" dirty="0" smtClean="0"/>
              <a:t>Směrnice pro řešení krizových situací a krizové scénáře</a:t>
            </a:r>
          </a:p>
          <a:p>
            <a:pPr lvl="1"/>
            <a:r>
              <a:rPr lang="cs-CZ" dirty="0" smtClean="0"/>
              <a:t>Analýza situace a adekvátní získávání informací</a:t>
            </a:r>
          </a:p>
          <a:p>
            <a:pPr lvl="1"/>
            <a:r>
              <a:rPr lang="cs-CZ" dirty="0" smtClean="0"/>
              <a:t>Operativní postupy pro řešení situace</a:t>
            </a:r>
          </a:p>
          <a:p>
            <a:pPr lvl="1"/>
            <a:r>
              <a:rPr lang="cs-CZ" dirty="0" smtClean="0"/>
              <a:t>Postupy pro trvalé odstranění krizové situace</a:t>
            </a:r>
          </a:p>
          <a:p>
            <a:pPr lvl="1"/>
            <a:r>
              <a:rPr lang="cs-CZ" dirty="0" smtClean="0"/>
              <a:t>Vyhodnocení události a úprava směrnic.</a:t>
            </a:r>
          </a:p>
          <a:p>
            <a:endParaRPr lang="cs-CZ"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cs-CZ"/>
              <a:t>Krizový štáb</a:t>
            </a:r>
          </a:p>
        </p:txBody>
      </p:sp>
      <p:sp>
        <p:nvSpPr>
          <p:cNvPr id="39939" name="Rectangle 3"/>
          <p:cNvSpPr>
            <a:spLocks noGrp="1" noChangeArrowheads="1"/>
          </p:cNvSpPr>
          <p:nvPr>
            <p:ph type="body" idx="1"/>
          </p:nvPr>
        </p:nvSpPr>
        <p:spPr/>
        <p:txBody>
          <a:bodyPr/>
          <a:lstStyle/>
          <a:p>
            <a:pPr>
              <a:lnSpc>
                <a:spcPct val="90000"/>
              </a:lnSpc>
            </a:pPr>
            <a:r>
              <a:rPr lang="cs-CZ" sz="2800">
                <a:latin typeface="Arial" pitchFamily="34" charset="0"/>
                <a:ea typeface="Arial Unicode MS" pitchFamily="34" charset="-128"/>
                <a:cs typeface="Arial Unicode MS" pitchFamily="34" charset="-128"/>
              </a:rPr>
              <a:t>Skupina lidí pověřena řešením krizové situace. </a:t>
            </a:r>
            <a:endParaRPr lang="cs-CZ" sz="2800">
              <a:latin typeface="Arial" pitchFamily="34" charset="0"/>
            </a:endParaRPr>
          </a:p>
          <a:p>
            <a:pPr>
              <a:lnSpc>
                <a:spcPct val="90000"/>
              </a:lnSpc>
            </a:pPr>
            <a:r>
              <a:rPr lang="cs-CZ" sz="2800">
                <a:latin typeface="Arial" pitchFamily="34" charset="0"/>
                <a:ea typeface="Arial Unicode MS" pitchFamily="34" charset="-128"/>
                <a:cs typeface="Arial Unicode MS" pitchFamily="34" charset="-128"/>
              </a:rPr>
              <a:t>Důležité je jasné pověření pro vedoucího krizového týmu. </a:t>
            </a:r>
            <a:endParaRPr lang="cs-CZ" sz="2800">
              <a:latin typeface="Arial" pitchFamily="34" charset="0"/>
            </a:endParaRPr>
          </a:p>
          <a:p>
            <a:pPr>
              <a:lnSpc>
                <a:spcPct val="90000"/>
              </a:lnSpc>
            </a:pPr>
            <a:r>
              <a:rPr lang="cs-CZ" sz="2400">
                <a:latin typeface="Arial" pitchFamily="34" charset="0"/>
                <a:ea typeface="Arial Unicode MS" pitchFamily="34" charset="-128"/>
                <a:cs typeface="Arial Unicode MS" pitchFamily="34" charset="-128"/>
              </a:rPr>
              <a:t>Vhodné je zapojovat do řešení situace takové lidi, kteří se nepodíleli svou činností na vzniku krize a hledat „talenty“ i mezi mladými zaměstnanci.</a:t>
            </a:r>
            <a:r>
              <a:rPr lang="cs-CZ" sz="2800">
                <a:latin typeface="Arial" pitchFamily="34" charset="0"/>
                <a:ea typeface="Arial Unicode MS" pitchFamily="34" charset="-128"/>
                <a:cs typeface="Arial Unicode MS" pitchFamily="34" charset="-128"/>
              </a:rPr>
              <a:t> </a:t>
            </a:r>
          </a:p>
          <a:p>
            <a:pPr>
              <a:lnSpc>
                <a:spcPct val="90000"/>
              </a:lnSpc>
            </a:pPr>
            <a:r>
              <a:rPr lang="cs-CZ" sz="2800">
                <a:latin typeface="Arial" pitchFamily="34" charset="0"/>
                <a:ea typeface="Arial Unicode MS" pitchFamily="34" charset="-128"/>
                <a:cs typeface="Arial Unicode MS" pitchFamily="34" charset="-128"/>
              </a:rPr>
              <a:t>Zkušení krizoví manažeři hovoří o tom, že je až udivující kolik talentovaných a schopných lidí je možno nalézt na nižších stupních řízení v podnicích postižených krizí.</a:t>
            </a:r>
            <a:endParaRPr lang="cs-CZ" sz="280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normAutofit fontScale="90000"/>
          </a:bodyPr>
          <a:lstStyle/>
          <a:p>
            <a:r>
              <a:rPr lang="cs-CZ" dirty="0" smtClean="0">
                <a:latin typeface="Arial" pitchFamily="34" charset="0"/>
                <a:cs typeface="Arial" pitchFamily="34" charset="0"/>
              </a:rPr>
              <a:t>Hlavním úkolem krizového manažera a jeho štábu je</a:t>
            </a:r>
            <a:endParaRPr lang="cs-CZ" dirty="0"/>
          </a:p>
        </p:txBody>
      </p:sp>
      <p:sp>
        <p:nvSpPr>
          <p:cNvPr id="41987" name="Rectangle 3"/>
          <p:cNvSpPr>
            <a:spLocks noGrp="1" noChangeArrowheads="1"/>
          </p:cNvSpPr>
          <p:nvPr>
            <p:ph idx="1"/>
          </p:nvPr>
        </p:nvSpPr>
        <p:spPr/>
        <p:txBody>
          <a:bodyPr>
            <a:normAutofit fontScale="92500" lnSpcReduction="10000"/>
          </a:bodyPr>
          <a:lstStyle/>
          <a:p>
            <a:r>
              <a:rPr lang="cs-CZ" dirty="0" smtClean="0">
                <a:solidFill>
                  <a:schemeClr val="tx2"/>
                </a:solidFill>
                <a:latin typeface="Arial" pitchFamily="34" charset="0"/>
                <a:cs typeface="Arial" pitchFamily="34" charset="0"/>
              </a:rPr>
              <a:t>Vyvedení organizace z bezprostředního ohrožení a obnovení základního fungování organizace.</a:t>
            </a:r>
          </a:p>
          <a:p>
            <a:r>
              <a:rPr lang="cs-CZ" dirty="0" smtClean="0">
                <a:solidFill>
                  <a:schemeClr val="tx2"/>
                </a:solidFill>
                <a:latin typeface="Arial" pitchFamily="34" charset="0"/>
                <a:cs typeface="Arial" pitchFamily="34" charset="0"/>
              </a:rPr>
              <a:t>Realizace </a:t>
            </a:r>
            <a:r>
              <a:rPr lang="cs-CZ" dirty="0">
                <a:solidFill>
                  <a:schemeClr val="tx2"/>
                </a:solidFill>
                <a:latin typeface="Arial" pitchFamily="34" charset="0"/>
                <a:cs typeface="Arial" pitchFamily="34" charset="0"/>
              </a:rPr>
              <a:t>komplexu ozdravných opatření vedoucích k záchraně organizace. </a:t>
            </a:r>
            <a:endParaRPr lang="cs-CZ" dirty="0">
              <a:solidFill>
                <a:schemeClr val="tx2"/>
              </a:solidFill>
              <a:latin typeface="Arial" pitchFamily="34" charset="0"/>
            </a:endParaRPr>
          </a:p>
          <a:p>
            <a:endParaRPr lang="cs-CZ" sz="2800" dirty="0">
              <a:solidFill>
                <a:schemeClr val="tx2"/>
              </a:solidFill>
              <a:latin typeface="Arial" pitchFamily="34" charset="0"/>
            </a:endParaRPr>
          </a:p>
          <a:p>
            <a:r>
              <a:rPr lang="cs-CZ" sz="2800" dirty="0">
                <a:solidFill>
                  <a:schemeClr val="tx2"/>
                </a:solidFill>
                <a:latin typeface="Arial" pitchFamily="34" charset="0"/>
                <a:cs typeface="Arial" pitchFamily="34" charset="0"/>
              </a:rPr>
              <a:t>V některých případech však může jít o likvidaci se záměrem způsobit co nejmenší škody vlastníkům, společnosti (okolnímu prostředí) nebo zaměstnancům.</a:t>
            </a:r>
            <a:r>
              <a:rPr lang="cs-CZ" dirty="0"/>
              <a:t> </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normAutofit fontScale="90000"/>
          </a:bodyPr>
          <a:lstStyle/>
          <a:p>
            <a:r>
              <a:rPr lang="cs-CZ"/>
              <a:t>Základní prvky krizového managementu:</a:t>
            </a:r>
          </a:p>
        </p:txBody>
      </p:sp>
      <p:sp>
        <p:nvSpPr>
          <p:cNvPr id="16387" name="Rectangle 3"/>
          <p:cNvSpPr>
            <a:spLocks noGrp="1" noChangeArrowheads="1"/>
          </p:cNvSpPr>
          <p:nvPr>
            <p:ph type="body" idx="1"/>
          </p:nvPr>
        </p:nvSpPr>
        <p:spPr>
          <a:ln>
            <a:solidFill>
              <a:schemeClr val="tx1"/>
            </a:solidFill>
            <a:headEnd/>
            <a:tailEnd/>
          </a:ln>
        </p:spPr>
        <p:txBody>
          <a:bodyPr>
            <a:normAutofit/>
          </a:bodyPr>
          <a:lstStyle/>
          <a:p>
            <a:pPr marL="609600" indent="-609600">
              <a:buFont typeface="Symbol" pitchFamily="18" charset="2"/>
              <a:buNone/>
            </a:pPr>
            <a:r>
              <a:rPr lang="cs-CZ"/>
              <a:t>Základní kroky krizového managementu jsou stejné pro všechny druhy organizací</a:t>
            </a:r>
          </a:p>
          <a:p>
            <a:pPr marL="609600" indent="-609600">
              <a:buFont typeface="Symbol" pitchFamily="18" charset="2"/>
              <a:buNone/>
            </a:pPr>
            <a:endParaRPr lang="cs-CZ"/>
          </a:p>
          <a:p>
            <a:pPr marL="609600" indent="-609600">
              <a:buFont typeface="Symbol" pitchFamily="18" charset="2"/>
              <a:buAutoNum type="arabicPeriod"/>
            </a:pPr>
            <a:r>
              <a:rPr lang="cs-CZ"/>
              <a:t>Určení stupně ohrožení organizace </a:t>
            </a:r>
            <a:r>
              <a:rPr lang="cs-CZ" sz="2400"/>
              <a:t>(odhalit rizika – tj. možné zdroje krize)</a:t>
            </a:r>
          </a:p>
          <a:p>
            <a:pPr marL="609600" indent="-609600">
              <a:buFont typeface="Symbol" pitchFamily="18" charset="2"/>
              <a:buAutoNum type="arabicPeriod"/>
            </a:pPr>
            <a:r>
              <a:rPr lang="cs-CZ"/>
              <a:t>Stanovení krizové strategie </a:t>
            </a:r>
            <a:r>
              <a:rPr lang="cs-CZ" sz="2400"/>
              <a:t>(zabránit vzniku krize)</a:t>
            </a:r>
          </a:p>
          <a:p>
            <a:pPr marL="609600" indent="-609600">
              <a:buFont typeface="Symbol" pitchFamily="18" charset="2"/>
              <a:buAutoNum type="arabicPeriod"/>
            </a:pPr>
            <a:r>
              <a:rPr lang="cs-CZ"/>
              <a:t>Realizace krizové strategie </a:t>
            </a:r>
            <a:r>
              <a:rPr lang="cs-CZ" sz="2400"/>
              <a:t>(postupovat aktivně při vzniku krize)</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cs-CZ"/>
              <a:t>Realizace krizové strategie</a:t>
            </a:r>
          </a:p>
        </p:txBody>
      </p:sp>
      <p:sp>
        <p:nvSpPr>
          <p:cNvPr id="17411" name="Rectangle 3"/>
          <p:cNvSpPr>
            <a:spLocks noGrp="1" noChangeArrowheads="1"/>
          </p:cNvSpPr>
          <p:nvPr>
            <p:ph type="body" idx="1"/>
          </p:nvPr>
        </p:nvSpPr>
        <p:spPr/>
        <p:txBody>
          <a:bodyPr>
            <a:normAutofit/>
          </a:bodyPr>
          <a:lstStyle/>
          <a:p>
            <a:pPr marL="609600" indent="-609600">
              <a:buFont typeface="Symbol" pitchFamily="18" charset="2"/>
              <a:buAutoNum type="arabicPeriod"/>
            </a:pPr>
            <a:endParaRPr lang="cs-CZ" sz="4000" dirty="0"/>
          </a:p>
          <a:p>
            <a:pPr marL="609600" indent="-609600">
              <a:buFont typeface="Symbol" pitchFamily="18" charset="2"/>
              <a:buAutoNum type="arabicPeriod"/>
            </a:pPr>
            <a:r>
              <a:rPr lang="cs-CZ" sz="4000" dirty="0"/>
              <a:t>Odstranění ohnisek krize</a:t>
            </a:r>
          </a:p>
          <a:p>
            <a:pPr marL="609600" indent="-609600">
              <a:buFont typeface="Symbol" pitchFamily="18" charset="2"/>
              <a:buAutoNum type="arabicPeriod"/>
            </a:pPr>
            <a:endParaRPr lang="cs-CZ" sz="4000" dirty="0"/>
          </a:p>
          <a:p>
            <a:pPr marL="609600" indent="-609600">
              <a:buFont typeface="Symbol" pitchFamily="18" charset="2"/>
              <a:buAutoNum type="arabicPeriod"/>
            </a:pPr>
            <a:r>
              <a:rPr lang="cs-CZ" sz="4000" dirty="0"/>
              <a:t>Omezení celkového ohrožení</a:t>
            </a:r>
          </a:p>
          <a:p>
            <a:pPr marL="609600" indent="-609600">
              <a:buFont typeface="Symbol" pitchFamily="18" charset="2"/>
              <a:buAutoNum type="arabicPeriod"/>
            </a:pPr>
            <a:endParaRPr lang="cs-CZ" sz="4000" dirty="0"/>
          </a:p>
          <a:p>
            <a:pPr marL="609600" indent="-609600">
              <a:buFont typeface="Symbol" pitchFamily="18" charset="2"/>
              <a:buAutoNum type="arabicPeriod"/>
            </a:pPr>
            <a:r>
              <a:rPr lang="cs-CZ" sz="4000" dirty="0"/>
              <a:t>Zvládnutí krizové situace</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normAutofit fontScale="90000"/>
          </a:bodyPr>
          <a:lstStyle/>
          <a:p>
            <a:r>
              <a:rPr lang="cs-CZ" sz="4000">
                <a:latin typeface="Arial" pitchFamily="34" charset="0"/>
                <a:cs typeface="Arial" pitchFamily="34" charset="0"/>
              </a:rPr>
              <a:t>MYLNÉ</a:t>
            </a:r>
            <a:r>
              <a:rPr lang="cs-CZ" sz="4000">
                <a:latin typeface="Arial" pitchFamily="34" charset="0"/>
              </a:rPr>
              <a:t>-</a:t>
            </a:r>
            <a:r>
              <a:rPr lang="cs-CZ" sz="4000">
                <a:latin typeface="Arial" pitchFamily="34" charset="0"/>
                <a:cs typeface="Arial" pitchFamily="34" charset="0"/>
              </a:rPr>
              <a:t>NAIVNÍ PŘEDSTAVY </a:t>
            </a:r>
            <a:r>
              <a:rPr lang="cs-CZ" sz="4000">
                <a:latin typeface="Arial" pitchFamily="34" charset="0"/>
              </a:rPr>
              <a:t/>
            </a:r>
            <a:br>
              <a:rPr lang="cs-CZ" sz="4000">
                <a:latin typeface="Arial" pitchFamily="34" charset="0"/>
              </a:rPr>
            </a:br>
            <a:r>
              <a:rPr lang="cs-CZ" sz="4000">
                <a:latin typeface="Arial" pitchFamily="34" charset="0"/>
                <a:cs typeface="Arial" pitchFamily="34" charset="0"/>
              </a:rPr>
              <a:t>O ŘEŠENÍ HLUBOKÉ KRIZE</a:t>
            </a:r>
            <a:r>
              <a:rPr lang="cs-CZ"/>
              <a:t> </a:t>
            </a:r>
          </a:p>
        </p:txBody>
      </p:sp>
      <p:sp>
        <p:nvSpPr>
          <p:cNvPr id="44035" name="Rectangle 3"/>
          <p:cNvSpPr>
            <a:spLocks noGrp="1" noChangeArrowheads="1"/>
          </p:cNvSpPr>
          <p:nvPr>
            <p:ph type="body" idx="1"/>
          </p:nvPr>
        </p:nvSpPr>
        <p:spPr>
          <a:xfrm>
            <a:off x="357158" y="1857364"/>
            <a:ext cx="8634442" cy="3933836"/>
          </a:xfrm>
          <a:ln>
            <a:solidFill>
              <a:schemeClr val="tx1"/>
            </a:solidFill>
            <a:headEnd/>
            <a:tailEnd/>
          </a:ln>
        </p:spPr>
        <p:txBody>
          <a:bodyPr/>
          <a:lstStyle/>
          <a:p>
            <a:pPr>
              <a:buFont typeface="Symbol" pitchFamily="18" charset="2"/>
              <a:buNone/>
            </a:pPr>
            <a:r>
              <a:rPr lang="cs-CZ" sz="4000" b="1" i="1">
                <a:latin typeface="Arial" pitchFamily="34" charset="0"/>
                <a:ea typeface="Arial Unicode MS" pitchFamily="34" charset="-128"/>
                <a:cs typeface="Arial Unicode MS" pitchFamily="34" charset="-128"/>
              </a:rPr>
              <a:t>1 </a:t>
            </a:r>
            <a:r>
              <a:rPr lang="cs-CZ" sz="4000">
                <a:latin typeface="Arial" pitchFamily="34" charset="0"/>
                <a:ea typeface="Arial Unicode MS" pitchFamily="34" charset="-128"/>
                <a:cs typeface="Arial Unicode MS" pitchFamily="34" charset="-128"/>
              </a:rPr>
              <a:t>přidat kapitál (peníze), </a:t>
            </a:r>
          </a:p>
          <a:p>
            <a:pPr>
              <a:buFont typeface="Symbol" pitchFamily="18" charset="2"/>
              <a:buNone/>
            </a:pPr>
            <a:r>
              <a:rPr lang="cs-CZ" sz="4000" b="1" i="1">
                <a:latin typeface="Arial" pitchFamily="34" charset="0"/>
                <a:ea typeface="Arial Unicode MS" pitchFamily="34" charset="-128"/>
                <a:cs typeface="Arial Unicode MS" pitchFamily="34" charset="-128"/>
              </a:rPr>
              <a:t>2 </a:t>
            </a:r>
            <a:r>
              <a:rPr lang="cs-CZ" sz="4000">
                <a:latin typeface="Arial" pitchFamily="34" charset="0"/>
                <a:ea typeface="Arial Unicode MS" pitchFamily="34" charset="-128"/>
                <a:cs typeface="Arial Unicode MS" pitchFamily="34" charset="-128"/>
              </a:rPr>
              <a:t>zpřísnit kontrolu (administrativa), </a:t>
            </a:r>
          </a:p>
          <a:p>
            <a:pPr>
              <a:buFont typeface="Symbol" pitchFamily="18" charset="2"/>
              <a:buNone/>
            </a:pPr>
            <a:r>
              <a:rPr lang="cs-CZ" sz="4000" b="1" i="1">
                <a:latin typeface="Arial" pitchFamily="34" charset="0"/>
                <a:ea typeface="Arial Unicode MS" pitchFamily="34" charset="-128"/>
                <a:cs typeface="Arial Unicode MS" pitchFamily="34" charset="-128"/>
              </a:rPr>
              <a:t>3</a:t>
            </a:r>
            <a:r>
              <a:rPr lang="cs-CZ" sz="4000">
                <a:latin typeface="Arial" pitchFamily="34" charset="0"/>
                <a:ea typeface="Arial Unicode MS" pitchFamily="34" charset="-128"/>
                <a:cs typeface="Arial Unicode MS" pitchFamily="34" charset="-128"/>
              </a:rPr>
              <a:t> vyvíjet zcela nové produkty, služby, struktury, týmy</a:t>
            </a:r>
            <a:r>
              <a:rPr lang="cs-CZ">
                <a:latin typeface="Arial" pitchFamily="34" charset="0"/>
                <a:ea typeface="Arial Unicode MS" pitchFamily="34" charset="-128"/>
                <a:cs typeface="Arial Unicode MS" pitchFamily="34" charset="-128"/>
              </a:rPr>
              <a:t>.</a:t>
            </a:r>
            <a:endParaRPr lang="cs-CZ">
              <a:latin typeface="Arial" pitchFamily="34"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normAutofit fontScale="90000"/>
          </a:bodyPr>
          <a:lstStyle/>
          <a:p>
            <a:r>
              <a:rPr lang="cs-CZ" sz="3200" dirty="0">
                <a:latin typeface="Arial" pitchFamily="34" charset="0"/>
                <a:ea typeface="Arial Unicode MS" pitchFamily="34" charset="-128"/>
                <a:cs typeface="Arial Unicode MS" pitchFamily="34" charset="-128"/>
              </a:rPr>
              <a:t>Při hluboké krizi, která byla minimálně </a:t>
            </a:r>
            <a:r>
              <a:rPr lang="cs-CZ" sz="3200" dirty="0" err="1">
                <a:latin typeface="Arial" pitchFamily="34" charset="0"/>
                <a:ea typeface="Arial Unicode MS" pitchFamily="34" charset="-128"/>
                <a:cs typeface="Arial Unicode MS" pitchFamily="34" charset="-128"/>
              </a:rPr>
              <a:t>spoluzpůsobena</a:t>
            </a:r>
            <a:r>
              <a:rPr lang="cs-CZ" sz="3200" dirty="0">
                <a:latin typeface="Arial" pitchFamily="34" charset="0"/>
                <a:ea typeface="Arial Unicode MS" pitchFamily="34" charset="-128"/>
                <a:cs typeface="Arial Unicode MS" pitchFamily="34" charset="-128"/>
              </a:rPr>
              <a:t> vedením firmy, </a:t>
            </a:r>
            <a:r>
              <a:rPr lang="cs-CZ" sz="3200" dirty="0" smtClean="0">
                <a:latin typeface="Arial" pitchFamily="34" charset="0"/>
                <a:ea typeface="Arial Unicode MS" pitchFamily="34" charset="-128"/>
                <a:cs typeface="Arial Unicode MS" pitchFamily="34" charset="-128"/>
              </a:rPr>
              <a:t/>
            </a:r>
            <a:br>
              <a:rPr lang="cs-CZ" sz="3200" dirty="0" smtClean="0">
                <a:latin typeface="Arial" pitchFamily="34" charset="0"/>
                <a:ea typeface="Arial Unicode MS" pitchFamily="34" charset="-128"/>
                <a:cs typeface="Arial Unicode MS" pitchFamily="34" charset="-128"/>
              </a:rPr>
            </a:br>
            <a:r>
              <a:rPr lang="cs-CZ" sz="3200" dirty="0" smtClean="0">
                <a:latin typeface="Arial" pitchFamily="34" charset="0"/>
                <a:ea typeface="Arial Unicode MS" pitchFamily="34" charset="-128"/>
                <a:cs typeface="Arial Unicode MS" pitchFamily="34" charset="-128"/>
              </a:rPr>
              <a:t>musí </a:t>
            </a:r>
            <a:r>
              <a:rPr lang="cs-CZ" sz="3200" dirty="0">
                <a:latin typeface="Arial" pitchFamily="34" charset="0"/>
                <a:ea typeface="Arial Unicode MS" pitchFamily="34" charset="-128"/>
                <a:cs typeface="Arial Unicode MS" pitchFamily="34" charset="-128"/>
              </a:rPr>
              <a:t>přijít tato zásadní řešení:</a:t>
            </a:r>
          </a:p>
        </p:txBody>
      </p:sp>
      <p:sp>
        <p:nvSpPr>
          <p:cNvPr id="45059" name="Rectangle 3"/>
          <p:cNvSpPr>
            <a:spLocks noGrp="1" noChangeArrowheads="1"/>
          </p:cNvSpPr>
          <p:nvPr>
            <p:ph type="body" idx="1"/>
          </p:nvPr>
        </p:nvSpPr>
        <p:spPr/>
        <p:txBody>
          <a:bodyPr/>
          <a:lstStyle/>
          <a:p>
            <a:pPr algn="just">
              <a:buFont typeface="Symbol" pitchFamily="18" charset="2"/>
              <a:buNone/>
            </a:pPr>
            <a:endParaRPr lang="cs-CZ" sz="2800" dirty="0">
              <a:latin typeface="Arial" pitchFamily="34" charset="0"/>
              <a:ea typeface="Arial Unicode MS" pitchFamily="34" charset="-128"/>
              <a:cs typeface="Arial Unicode MS" pitchFamily="34" charset="-128"/>
            </a:endParaRPr>
          </a:p>
          <a:p>
            <a:pPr algn="just">
              <a:buFont typeface="Symbol" pitchFamily="18" charset="2"/>
              <a:buChar char="•"/>
            </a:pPr>
            <a:r>
              <a:rPr lang="cs-CZ" sz="2800" dirty="0"/>
              <a:t>najít nové kvalitnější personální obsazení na nejvyšší pozice,</a:t>
            </a:r>
          </a:p>
          <a:p>
            <a:pPr algn="just">
              <a:buFont typeface="Symbol" pitchFamily="18" charset="2"/>
              <a:buChar char="•"/>
            </a:pPr>
            <a:r>
              <a:rPr lang="cs-CZ" sz="2800" dirty="0"/>
              <a:t>zkvalitnit vlastnickou správu společnosti,</a:t>
            </a:r>
          </a:p>
          <a:p>
            <a:pPr algn="just">
              <a:buFont typeface="Symbol" pitchFamily="18" charset="2"/>
              <a:buChar char="•"/>
            </a:pPr>
            <a:r>
              <a:rPr lang="cs-CZ" sz="2800" dirty="0"/>
              <a:t>dělat kvalitní a </a:t>
            </a:r>
            <a:r>
              <a:rPr lang="cs-CZ" sz="2800"/>
              <a:t>účinná </a:t>
            </a:r>
            <a:r>
              <a:rPr lang="cs-CZ" sz="2800" smtClean="0"/>
              <a:t>rozhodnutí za </a:t>
            </a:r>
            <a:r>
              <a:rPr lang="cs-CZ" sz="2800" dirty="0"/>
              <a:t>asistence profesionálů - špičkové poradenské firmy,</a:t>
            </a:r>
          </a:p>
          <a:p>
            <a:endParaRPr lang="cs-CZ" sz="2800" dirty="0">
              <a:latin typeface="Arial" pitchFamily="34" charset="0"/>
            </a:endParaRPr>
          </a:p>
          <a:p>
            <a:pPr>
              <a:buFont typeface="Symbol" pitchFamily="18" charset="2"/>
              <a:buNone/>
            </a:pPr>
            <a:r>
              <a:rPr lang="cs-CZ" sz="2800" u="sng" dirty="0">
                <a:solidFill>
                  <a:schemeClr val="tx2"/>
                </a:solidFill>
                <a:latin typeface="Arial" pitchFamily="34" charset="0"/>
                <a:cs typeface="Arial" pitchFamily="34" charset="0"/>
              </a:rPr>
              <a:t>uvědomit si, že </a:t>
            </a:r>
            <a:r>
              <a:rPr lang="cs-CZ" sz="2800" b="1" u="sng" dirty="0">
                <a:solidFill>
                  <a:schemeClr val="tx2"/>
                </a:solidFill>
                <a:latin typeface="Arial" pitchFamily="34" charset="0"/>
                <a:cs typeface="Arial" pitchFamily="34" charset="0"/>
              </a:rPr>
              <a:t>ČAS JE KLÍČOVÁ VELIČINA</a:t>
            </a:r>
            <a:r>
              <a:rPr lang="cs-CZ" sz="2800" u="sng" dirty="0">
                <a:solidFill>
                  <a:schemeClr val="tx2"/>
                </a:solidFill>
              </a:rPr>
              <a: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cs-CZ" sz="5400"/>
              <a:t>Krizový management </a:t>
            </a:r>
            <a:endParaRPr lang="cs-CZ" sz="3600"/>
          </a:p>
        </p:txBody>
      </p:sp>
      <p:sp>
        <p:nvSpPr>
          <p:cNvPr id="2051" name="Rectangle 3"/>
          <p:cNvSpPr>
            <a:spLocks noGrp="1" noChangeArrowheads="1"/>
          </p:cNvSpPr>
          <p:nvPr>
            <p:ph type="subTitle" idx="1"/>
          </p:nvPr>
        </p:nvSpPr>
        <p:spPr/>
        <p:txBody>
          <a:bodyPr/>
          <a:lstStyle/>
          <a:p>
            <a:r>
              <a:rPr lang="cs-CZ" b="1" dirty="0">
                <a:ea typeface="Arial Unicode MS" pitchFamily="34" charset="-128"/>
                <a:cs typeface="Arial Unicode MS" pitchFamily="34" charset="-128"/>
              </a:rPr>
              <a:t>Současný management není </a:t>
            </a:r>
            <a:endParaRPr lang="cs-CZ" b="1" dirty="0">
              <a:latin typeface="Times New Roman" pitchFamily="18" charset="0"/>
            </a:endParaRPr>
          </a:p>
          <a:p>
            <a:r>
              <a:rPr lang="cs-CZ" b="1" dirty="0">
                <a:ea typeface="Arial Unicode MS" pitchFamily="34" charset="-128"/>
                <a:cs typeface="Arial Unicode MS" pitchFamily="34" charset="-128"/>
              </a:rPr>
              <a:t>v podstatě nic jiného než </a:t>
            </a:r>
            <a:r>
              <a:rPr lang="cs-CZ" b="1" u="sng" dirty="0">
                <a:ea typeface="Arial Unicode MS" pitchFamily="34" charset="-128"/>
                <a:cs typeface="Arial Unicode MS" pitchFamily="34" charset="-128"/>
              </a:rPr>
              <a:t>permanentní řízení změn a krizí. </a:t>
            </a:r>
            <a:endParaRPr lang="cs-CZ" sz="2400" dirty="0">
              <a:latin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ln>
            <a:solidFill>
              <a:schemeClr val="tx2">
                <a:lumMod val="75000"/>
              </a:schemeClr>
            </a:solidFill>
          </a:ln>
        </p:spPr>
        <p:txBody>
          <a:bodyPr>
            <a:normAutofit fontScale="90000"/>
          </a:bodyPr>
          <a:lstStyle/>
          <a:p>
            <a:r>
              <a:rPr lang="cs-CZ" dirty="0" smtClean="0"/>
              <a:t>Management rizik a </a:t>
            </a:r>
            <a:br>
              <a:rPr lang="cs-CZ" dirty="0" smtClean="0"/>
            </a:br>
            <a:r>
              <a:rPr lang="cs-CZ" dirty="0" smtClean="0"/>
              <a:t>krizový management</a:t>
            </a:r>
            <a:endParaRPr lang="cs-CZ" dirty="0"/>
          </a:p>
        </p:txBody>
      </p:sp>
      <p:sp>
        <p:nvSpPr>
          <p:cNvPr id="9" name="Šipka dolů 8"/>
          <p:cNvSpPr/>
          <p:nvPr/>
        </p:nvSpPr>
        <p:spPr>
          <a:xfrm rot="19701000">
            <a:off x="6167833" y="1984941"/>
            <a:ext cx="642942" cy="2725028"/>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Elipsa 4"/>
          <p:cNvSpPr/>
          <p:nvPr/>
        </p:nvSpPr>
        <p:spPr>
          <a:xfrm>
            <a:off x="2871782" y="1714488"/>
            <a:ext cx="305754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000" dirty="0" smtClean="0"/>
              <a:t>Preventivní opatření</a:t>
            </a:r>
            <a:endParaRPr lang="cs-CZ" sz="2000" dirty="0"/>
          </a:p>
        </p:txBody>
      </p:sp>
      <p:sp>
        <p:nvSpPr>
          <p:cNvPr id="10" name="Šipka dolů 9"/>
          <p:cNvSpPr/>
          <p:nvPr/>
        </p:nvSpPr>
        <p:spPr>
          <a:xfrm rot="6027969">
            <a:off x="4359636" y="3500448"/>
            <a:ext cx="642942" cy="2565191"/>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Elipsa 5"/>
          <p:cNvSpPr/>
          <p:nvPr/>
        </p:nvSpPr>
        <p:spPr>
          <a:xfrm>
            <a:off x="5729302" y="4514864"/>
            <a:ext cx="3057540" cy="914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000" dirty="0" smtClean="0"/>
              <a:t>Krize/ mimořádná událost</a:t>
            </a:r>
            <a:endParaRPr lang="cs-CZ" sz="2000" dirty="0"/>
          </a:p>
        </p:txBody>
      </p:sp>
      <p:sp>
        <p:nvSpPr>
          <p:cNvPr id="11" name="Šipka dolů 10"/>
          <p:cNvSpPr/>
          <p:nvPr/>
        </p:nvSpPr>
        <p:spPr>
          <a:xfrm rot="13109301">
            <a:off x="2045983" y="2016852"/>
            <a:ext cx="642942" cy="2373151"/>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Elipsa 6"/>
          <p:cNvSpPr/>
          <p:nvPr/>
        </p:nvSpPr>
        <p:spPr>
          <a:xfrm>
            <a:off x="428596" y="3943360"/>
            <a:ext cx="3057540" cy="9144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000" dirty="0" smtClean="0"/>
              <a:t>Analýza události/ vyšetřování</a:t>
            </a:r>
            <a:endParaRPr lang="cs-CZ" sz="2000" dirty="0"/>
          </a:p>
        </p:txBody>
      </p:sp>
      <p:sp>
        <p:nvSpPr>
          <p:cNvPr id="12" name="Obdélník 11"/>
          <p:cNvSpPr/>
          <p:nvPr/>
        </p:nvSpPr>
        <p:spPr>
          <a:xfrm>
            <a:off x="3357554" y="2714620"/>
            <a:ext cx="2071702" cy="5000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Management rizik</a:t>
            </a:r>
            <a:endParaRPr lang="cs-CZ" dirty="0"/>
          </a:p>
        </p:txBody>
      </p:sp>
      <p:sp>
        <p:nvSpPr>
          <p:cNvPr id="13" name="Obdélník 12"/>
          <p:cNvSpPr/>
          <p:nvPr/>
        </p:nvSpPr>
        <p:spPr>
          <a:xfrm>
            <a:off x="785786" y="5000636"/>
            <a:ext cx="2071702" cy="5000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Management rizik</a:t>
            </a:r>
            <a:endParaRPr lang="cs-CZ" dirty="0"/>
          </a:p>
        </p:txBody>
      </p:sp>
      <p:sp>
        <p:nvSpPr>
          <p:cNvPr id="15" name="Výbuch 1 14"/>
          <p:cNvSpPr/>
          <p:nvPr/>
        </p:nvSpPr>
        <p:spPr>
          <a:xfrm>
            <a:off x="5929322" y="5429264"/>
            <a:ext cx="2928958" cy="1285860"/>
          </a:xfrm>
          <a:prstGeom prst="irregularSeal1">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Krizový management</a:t>
            </a:r>
            <a:endParaRPr lang="cs-CZ"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cs-CZ" b="1">
                <a:latin typeface="Arial" pitchFamily="34" charset="0"/>
                <a:cs typeface="Arial" pitchFamily="34" charset="0"/>
              </a:rPr>
              <a:t>Krizový management</a:t>
            </a:r>
          </a:p>
        </p:txBody>
      </p:sp>
      <p:sp>
        <p:nvSpPr>
          <p:cNvPr id="6147" name="Rectangle 3"/>
          <p:cNvSpPr>
            <a:spLocks noGrp="1" noChangeArrowheads="1"/>
          </p:cNvSpPr>
          <p:nvPr>
            <p:ph type="body" idx="1"/>
          </p:nvPr>
        </p:nvSpPr>
        <p:spPr>
          <a:xfrm>
            <a:off x="1219200" y="1600200"/>
            <a:ext cx="4876800" cy="4495800"/>
          </a:xfrm>
        </p:spPr>
        <p:txBody>
          <a:bodyPr/>
          <a:lstStyle/>
          <a:p>
            <a:r>
              <a:rPr lang="cs-CZ" sz="2800">
                <a:latin typeface="Arial" pitchFamily="34" charset="0"/>
                <a:cs typeface="Times New Roman" pitchFamily="18" charset="0"/>
              </a:rPr>
              <a:t>je moderní výraz, který se jenom z</a:t>
            </a:r>
            <a:r>
              <a:rPr lang="cs-CZ" sz="2800">
                <a:latin typeface="Arial" pitchFamily="34" charset="0"/>
              </a:rPr>
              <a:t>ř</a:t>
            </a:r>
            <a:r>
              <a:rPr lang="cs-CZ" sz="2800">
                <a:latin typeface="Arial" pitchFamily="34" charset="0"/>
                <a:cs typeface="Times New Roman" pitchFamily="18" charset="0"/>
              </a:rPr>
              <a:t>ídka pou</a:t>
            </a:r>
            <a:r>
              <a:rPr lang="cs-CZ" sz="2800">
                <a:latin typeface="Arial" pitchFamily="34" charset="0"/>
              </a:rPr>
              <a:t>ž</a:t>
            </a:r>
            <a:r>
              <a:rPr lang="cs-CZ" sz="2800">
                <a:latin typeface="Arial" pitchFamily="34" charset="0"/>
                <a:cs typeface="Times New Roman" pitchFamily="18" charset="0"/>
              </a:rPr>
              <a:t>ívá v souvislostech se skute</a:t>
            </a:r>
            <a:r>
              <a:rPr lang="cs-CZ" sz="2800">
                <a:latin typeface="Arial" pitchFamily="34" charset="0"/>
              </a:rPr>
              <a:t>č</a:t>
            </a:r>
            <a:r>
              <a:rPr lang="cs-CZ" sz="2800">
                <a:latin typeface="Arial" pitchFamily="34" charset="0"/>
                <a:cs typeface="Times New Roman" pitchFamily="18" charset="0"/>
              </a:rPr>
              <a:t>nými katastrofami nebo krizemi. </a:t>
            </a:r>
            <a:endParaRPr lang="cs-CZ" sz="2800">
              <a:latin typeface="Arial" pitchFamily="34" charset="0"/>
            </a:endParaRPr>
          </a:p>
          <a:p>
            <a:r>
              <a:rPr lang="cs-CZ" sz="2800">
                <a:latin typeface="Arial" pitchFamily="34" charset="0"/>
                <a:cs typeface="Times New Roman" pitchFamily="18" charset="0"/>
              </a:rPr>
              <a:t>Ve v</a:t>
            </a:r>
            <a:r>
              <a:rPr lang="cs-CZ" sz="2800">
                <a:latin typeface="Arial" pitchFamily="34" charset="0"/>
              </a:rPr>
              <a:t>ě</a:t>
            </a:r>
            <a:r>
              <a:rPr lang="cs-CZ" sz="2800">
                <a:latin typeface="Arial" pitchFamily="34" charset="0"/>
                <a:cs typeface="Times New Roman" pitchFamily="18" charset="0"/>
              </a:rPr>
              <a:t>tšin</a:t>
            </a:r>
            <a:r>
              <a:rPr lang="cs-CZ" sz="2800">
                <a:latin typeface="Arial" pitchFamily="34" charset="0"/>
              </a:rPr>
              <a:t>ě</a:t>
            </a:r>
            <a:r>
              <a:rPr lang="cs-CZ" sz="2800">
                <a:latin typeface="Arial" pitchFamily="34" charset="0"/>
                <a:cs typeface="Times New Roman" pitchFamily="18" charset="0"/>
              </a:rPr>
              <a:t> p</a:t>
            </a:r>
            <a:r>
              <a:rPr lang="cs-CZ" sz="2800">
                <a:latin typeface="Arial" pitchFamily="34" charset="0"/>
              </a:rPr>
              <a:t>ř</a:t>
            </a:r>
            <a:r>
              <a:rPr lang="cs-CZ" sz="2800">
                <a:latin typeface="Arial" pitchFamily="34" charset="0"/>
                <a:cs typeface="Times New Roman" pitchFamily="18" charset="0"/>
              </a:rPr>
              <a:t>ípadů bývá dáván do souvislosti s vyvedením organizace z ekonomicky, personáln</a:t>
            </a:r>
            <a:r>
              <a:rPr lang="cs-CZ" sz="2800">
                <a:latin typeface="Arial" pitchFamily="34" charset="0"/>
              </a:rPr>
              <a:t>ě</a:t>
            </a:r>
            <a:r>
              <a:rPr lang="cs-CZ" sz="2800">
                <a:latin typeface="Arial" pitchFamily="34" charset="0"/>
                <a:cs typeface="Times New Roman" pitchFamily="18" charset="0"/>
              </a:rPr>
              <a:t> nebo jinak obtí</a:t>
            </a:r>
            <a:r>
              <a:rPr lang="cs-CZ" sz="2800">
                <a:latin typeface="Arial" pitchFamily="34" charset="0"/>
              </a:rPr>
              <a:t>ž</a:t>
            </a:r>
            <a:r>
              <a:rPr lang="cs-CZ" sz="2800">
                <a:latin typeface="Arial" pitchFamily="34" charset="0"/>
                <a:cs typeface="Times New Roman" pitchFamily="18" charset="0"/>
              </a:rPr>
              <a:t>né situace.</a:t>
            </a:r>
          </a:p>
          <a:p>
            <a:endParaRPr lang="cs-CZ" sz="2800">
              <a:latin typeface="Arial" pitchFamily="34" charset="0"/>
            </a:endParaRPr>
          </a:p>
        </p:txBody>
      </p:sp>
      <p:pic>
        <p:nvPicPr>
          <p:cNvPr id="6148" name="Picture 4" descr="FIRE"/>
          <p:cNvPicPr>
            <a:picLocks noChangeAspect="1" noChangeArrowheads="1"/>
          </p:cNvPicPr>
          <p:nvPr/>
        </p:nvPicPr>
        <p:blipFill>
          <a:blip r:embed="rId3"/>
          <a:srcRect/>
          <a:stretch>
            <a:fillRect/>
          </a:stretch>
        </p:blipFill>
        <p:spPr bwMode="auto">
          <a:xfrm>
            <a:off x="6191250" y="2062163"/>
            <a:ext cx="2343150" cy="35004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normAutofit/>
          </a:bodyPr>
          <a:lstStyle/>
          <a:p>
            <a:r>
              <a:rPr lang="cs-CZ" dirty="0"/>
              <a:t>Krizový </a:t>
            </a:r>
            <a:r>
              <a:rPr lang="cs-CZ" dirty="0" smtClean="0"/>
              <a:t>management</a:t>
            </a:r>
            <a:endParaRPr lang="cs-CZ" dirty="0"/>
          </a:p>
        </p:txBody>
      </p:sp>
      <p:sp>
        <p:nvSpPr>
          <p:cNvPr id="7171" name="Rectangle 3"/>
          <p:cNvSpPr>
            <a:spLocks noGrp="1" noChangeArrowheads="1"/>
          </p:cNvSpPr>
          <p:nvPr>
            <p:ph type="body" idx="1"/>
          </p:nvPr>
        </p:nvSpPr>
        <p:spPr/>
        <p:txBody>
          <a:bodyPr/>
          <a:lstStyle/>
          <a:p>
            <a:pPr>
              <a:lnSpc>
                <a:spcPct val="90000"/>
              </a:lnSpc>
            </a:pPr>
            <a:r>
              <a:rPr lang="cs-CZ" sz="2800" dirty="0">
                <a:latin typeface="Arial" pitchFamily="34" charset="0"/>
                <a:cs typeface="Times New Roman" pitchFamily="18" charset="0"/>
              </a:rPr>
              <a:t>jako systém </a:t>
            </a:r>
            <a:r>
              <a:rPr lang="cs-CZ" sz="2800" dirty="0" smtClean="0">
                <a:latin typeface="Arial" pitchFamily="34" charset="0"/>
              </a:rPr>
              <a:t>ř</a:t>
            </a:r>
            <a:r>
              <a:rPr lang="cs-CZ" sz="2800" dirty="0" smtClean="0">
                <a:latin typeface="Arial" pitchFamily="34" charset="0"/>
                <a:cs typeface="Times New Roman" pitchFamily="18" charset="0"/>
              </a:rPr>
              <a:t>ízení </a:t>
            </a:r>
            <a:r>
              <a:rPr lang="cs-CZ" sz="2800" dirty="0">
                <a:latin typeface="Arial" pitchFamily="34" charset="0"/>
                <a:cs typeface="Times New Roman" pitchFamily="18" charset="0"/>
              </a:rPr>
              <a:t>takových </a:t>
            </a:r>
            <a:r>
              <a:rPr lang="cs-CZ" sz="2800" dirty="0" smtClean="0">
                <a:latin typeface="Arial" pitchFamily="34" charset="0"/>
                <a:cs typeface="Times New Roman" pitchFamily="18" charset="0"/>
              </a:rPr>
              <a:t>situací</a:t>
            </a:r>
            <a:r>
              <a:rPr lang="cs-CZ" sz="2800" dirty="0">
                <a:latin typeface="Arial" pitchFamily="34" charset="0"/>
                <a:cs typeface="Times New Roman" pitchFamily="18" charset="0"/>
              </a:rPr>
              <a:t>, které p</a:t>
            </a:r>
            <a:r>
              <a:rPr lang="cs-CZ" sz="2800" dirty="0">
                <a:latin typeface="Arial" pitchFamily="34" charset="0"/>
              </a:rPr>
              <a:t>ř</a:t>
            </a:r>
            <a:r>
              <a:rPr lang="cs-CZ" sz="2800" dirty="0">
                <a:latin typeface="Arial" pitchFamily="34" charset="0"/>
                <a:cs typeface="Times New Roman" pitchFamily="18" charset="0"/>
              </a:rPr>
              <a:t>edstavují ohro</a:t>
            </a:r>
            <a:r>
              <a:rPr lang="cs-CZ" sz="2800" dirty="0">
                <a:latin typeface="Arial" pitchFamily="34" charset="0"/>
              </a:rPr>
              <a:t>ž</a:t>
            </a:r>
            <a:r>
              <a:rPr lang="cs-CZ" sz="2800" dirty="0">
                <a:latin typeface="Arial" pitchFamily="34" charset="0"/>
                <a:cs typeface="Times New Roman" pitchFamily="18" charset="0"/>
              </a:rPr>
              <a:t>ení pro fungování organizace.</a:t>
            </a:r>
            <a:endParaRPr lang="cs-CZ" sz="2800" dirty="0">
              <a:latin typeface="Arial" pitchFamily="34" charset="0"/>
            </a:endParaRPr>
          </a:p>
          <a:p>
            <a:pPr>
              <a:lnSpc>
                <a:spcPct val="90000"/>
              </a:lnSpc>
            </a:pPr>
            <a:r>
              <a:rPr lang="cs-CZ" sz="2800" dirty="0">
                <a:latin typeface="Arial" pitchFamily="34" charset="0"/>
                <a:cs typeface="Times New Roman" pitchFamily="18" charset="0"/>
              </a:rPr>
              <a:t>Je realizován týmy odborník</a:t>
            </a:r>
            <a:r>
              <a:rPr lang="cs-CZ" sz="2800" dirty="0">
                <a:latin typeface="Arial" pitchFamily="34" charset="0"/>
              </a:rPr>
              <a:t>ů</a:t>
            </a:r>
            <a:r>
              <a:rPr lang="cs-CZ" sz="2800" dirty="0">
                <a:latin typeface="Arial" pitchFamily="34" charset="0"/>
                <a:cs typeface="Times New Roman" pitchFamily="18" charset="0"/>
              </a:rPr>
              <a:t>, kte</a:t>
            </a:r>
            <a:r>
              <a:rPr lang="cs-CZ" sz="2800" dirty="0">
                <a:latin typeface="Arial" pitchFamily="34" charset="0"/>
              </a:rPr>
              <a:t>ř</a:t>
            </a:r>
            <a:r>
              <a:rPr lang="cs-CZ" sz="2800" dirty="0">
                <a:latin typeface="Arial" pitchFamily="34" charset="0"/>
                <a:cs typeface="Times New Roman" pitchFamily="18" charset="0"/>
              </a:rPr>
              <a:t>í mají za úkol </a:t>
            </a:r>
            <a:endParaRPr lang="cs-CZ" sz="2800" dirty="0">
              <a:latin typeface="Arial" pitchFamily="34" charset="0"/>
            </a:endParaRPr>
          </a:p>
          <a:p>
            <a:pPr lvl="1">
              <a:lnSpc>
                <a:spcPct val="90000"/>
              </a:lnSpc>
            </a:pPr>
            <a:r>
              <a:rPr lang="cs-CZ" sz="2400" dirty="0">
                <a:latin typeface="Arial" pitchFamily="34" charset="0"/>
                <a:cs typeface="Times New Roman" pitchFamily="18" charset="0"/>
              </a:rPr>
              <a:t>zmapovat a </a:t>
            </a:r>
            <a:endParaRPr lang="cs-CZ" sz="2400" dirty="0">
              <a:latin typeface="Arial" pitchFamily="34" charset="0"/>
            </a:endParaRPr>
          </a:p>
          <a:p>
            <a:pPr lvl="1">
              <a:lnSpc>
                <a:spcPct val="90000"/>
              </a:lnSpc>
            </a:pPr>
            <a:r>
              <a:rPr lang="cs-CZ" sz="2400" dirty="0">
                <a:latin typeface="Arial" pitchFamily="34" charset="0"/>
                <a:cs typeface="Times New Roman" pitchFamily="18" charset="0"/>
              </a:rPr>
              <a:t>zkonsolidovat </a:t>
            </a:r>
            <a:endParaRPr lang="cs-CZ" sz="2400" dirty="0">
              <a:latin typeface="Arial" pitchFamily="34" charset="0"/>
            </a:endParaRPr>
          </a:p>
          <a:p>
            <a:pPr>
              <a:lnSpc>
                <a:spcPct val="90000"/>
              </a:lnSpc>
              <a:buFont typeface="Symbol" pitchFamily="18" charset="2"/>
              <a:buNone/>
            </a:pPr>
            <a:r>
              <a:rPr lang="cs-CZ" sz="2800" dirty="0">
                <a:latin typeface="Arial" pitchFamily="34" charset="0"/>
                <a:cs typeface="Times New Roman" pitchFamily="18" charset="0"/>
              </a:rPr>
              <a:t>vhodně navr</a:t>
            </a:r>
            <a:r>
              <a:rPr lang="cs-CZ" sz="2800" dirty="0">
                <a:latin typeface="Arial" pitchFamily="34" charset="0"/>
              </a:rPr>
              <a:t>ž</a:t>
            </a:r>
            <a:r>
              <a:rPr lang="cs-CZ" sz="2800" dirty="0">
                <a:latin typeface="Arial" pitchFamily="34" charset="0"/>
                <a:cs typeface="Times New Roman" pitchFamily="18" charset="0"/>
              </a:rPr>
              <a:t>enými a provedenými postupy </a:t>
            </a:r>
            <a:endParaRPr lang="cs-CZ" sz="2800" dirty="0">
              <a:latin typeface="Arial" pitchFamily="34" charset="0"/>
            </a:endParaRPr>
          </a:p>
          <a:p>
            <a:pPr lvl="1">
              <a:lnSpc>
                <a:spcPct val="90000"/>
              </a:lnSpc>
            </a:pPr>
            <a:r>
              <a:rPr lang="cs-CZ" sz="2400" dirty="0">
                <a:latin typeface="Arial" pitchFamily="34" charset="0"/>
                <a:cs typeface="Times New Roman" pitchFamily="18" charset="0"/>
              </a:rPr>
              <a:t>problémy vzniklé v neo</a:t>
            </a:r>
            <a:r>
              <a:rPr lang="cs-CZ" sz="2400" dirty="0">
                <a:latin typeface="Arial" pitchFamily="34" charset="0"/>
              </a:rPr>
              <a:t>č</a:t>
            </a:r>
            <a:r>
              <a:rPr lang="cs-CZ" sz="2400" dirty="0">
                <a:latin typeface="Arial" pitchFamily="34" charset="0"/>
                <a:cs typeface="Times New Roman" pitchFamily="18" charset="0"/>
              </a:rPr>
              <a:t>ekávané situaci nebo </a:t>
            </a:r>
            <a:endParaRPr lang="cs-CZ" sz="2400" dirty="0">
              <a:latin typeface="Arial" pitchFamily="34" charset="0"/>
            </a:endParaRPr>
          </a:p>
          <a:p>
            <a:pPr lvl="1">
              <a:lnSpc>
                <a:spcPct val="90000"/>
              </a:lnSpc>
            </a:pPr>
            <a:r>
              <a:rPr lang="cs-CZ" sz="2400" dirty="0">
                <a:latin typeface="Arial" pitchFamily="34" charset="0"/>
                <a:cs typeface="Times New Roman" pitchFamily="18" charset="0"/>
              </a:rPr>
              <a:t>problémy, které by mohly vzniknout.</a:t>
            </a:r>
            <a:r>
              <a:rPr lang="cs-CZ" sz="2400" dirty="0">
                <a:latin typeface="Arial" pitchFamily="34" charset="0"/>
              </a:rPr>
              <a:t>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r>
              <a:rPr lang="cs-CZ"/>
              <a:t>Co je to krize?</a:t>
            </a:r>
          </a:p>
        </p:txBody>
      </p:sp>
      <p:sp>
        <p:nvSpPr>
          <p:cNvPr id="63491" name="Rectangle 3"/>
          <p:cNvSpPr>
            <a:spLocks noGrp="1" noChangeArrowheads="1"/>
          </p:cNvSpPr>
          <p:nvPr>
            <p:ph type="body" idx="1"/>
          </p:nvPr>
        </p:nvSpPr>
        <p:spPr/>
        <p:txBody>
          <a:bodyPr/>
          <a:lstStyle/>
          <a:p>
            <a:pPr>
              <a:lnSpc>
                <a:spcPct val="80000"/>
              </a:lnSpc>
              <a:buFont typeface="Symbol" pitchFamily="18" charset="2"/>
              <a:buNone/>
            </a:pPr>
            <a:r>
              <a:rPr lang="cs-CZ" sz="2000" b="1" u="sng" dirty="0">
                <a:solidFill>
                  <a:srgbClr val="FF0000"/>
                </a:solidFill>
              </a:rPr>
              <a:t>Krize</a:t>
            </a:r>
            <a:r>
              <a:rPr lang="cs-CZ" sz="2000" u="sng" dirty="0"/>
              <a:t> je charakterizována:</a:t>
            </a:r>
          </a:p>
          <a:p>
            <a:pPr>
              <a:lnSpc>
                <a:spcPct val="80000"/>
              </a:lnSpc>
            </a:pPr>
            <a:r>
              <a:rPr lang="cs-CZ" sz="2000" b="1" dirty="0">
                <a:solidFill>
                  <a:schemeClr val="accent2"/>
                </a:solidFill>
              </a:rPr>
              <a:t> </a:t>
            </a:r>
            <a:r>
              <a:rPr lang="cs-CZ" sz="2000" b="1" dirty="0"/>
              <a:t>věcnou podstatou, </a:t>
            </a:r>
            <a:r>
              <a:rPr lang="cs-CZ" sz="2000" b="1" dirty="0" smtClean="0"/>
              <a:t>typem </a:t>
            </a:r>
            <a:r>
              <a:rPr lang="cs-CZ" sz="2000" b="1" dirty="0"/>
              <a:t>krize, </a:t>
            </a:r>
          </a:p>
          <a:p>
            <a:pPr>
              <a:lnSpc>
                <a:spcPct val="80000"/>
              </a:lnSpc>
            </a:pPr>
            <a:r>
              <a:rPr lang="cs-CZ" sz="2000" b="1" dirty="0"/>
              <a:t> rozsahem účinku,</a:t>
            </a:r>
          </a:p>
          <a:p>
            <a:pPr>
              <a:lnSpc>
                <a:spcPct val="80000"/>
              </a:lnSpc>
            </a:pPr>
            <a:r>
              <a:rPr lang="cs-CZ" sz="2000" b="1" dirty="0"/>
              <a:t> důsledky pro postižený systém, </a:t>
            </a:r>
          </a:p>
          <a:p>
            <a:pPr>
              <a:lnSpc>
                <a:spcPct val="80000"/>
              </a:lnSpc>
            </a:pPr>
            <a:r>
              <a:rPr lang="cs-CZ" sz="2000" b="1" dirty="0"/>
              <a:t> místem krize,</a:t>
            </a:r>
          </a:p>
          <a:p>
            <a:pPr>
              <a:lnSpc>
                <a:spcPct val="80000"/>
              </a:lnSpc>
            </a:pPr>
            <a:r>
              <a:rPr lang="cs-CZ" sz="2000" b="1" dirty="0"/>
              <a:t> časem vzniku,</a:t>
            </a:r>
          </a:p>
          <a:p>
            <a:pPr>
              <a:lnSpc>
                <a:spcPct val="80000"/>
              </a:lnSpc>
            </a:pPr>
            <a:r>
              <a:rPr lang="cs-CZ" sz="2000" b="1" dirty="0"/>
              <a:t> pravděpodobností vzniku (riziko).</a:t>
            </a:r>
          </a:p>
          <a:p>
            <a:pPr>
              <a:lnSpc>
                <a:spcPct val="80000"/>
              </a:lnSpc>
            </a:pPr>
            <a:endParaRPr lang="cs-CZ" sz="2000" b="1" dirty="0"/>
          </a:p>
          <a:p>
            <a:pPr>
              <a:lnSpc>
                <a:spcPct val="80000"/>
              </a:lnSpc>
              <a:buFont typeface="Symbol" pitchFamily="18" charset="2"/>
              <a:buNone/>
            </a:pPr>
            <a:r>
              <a:rPr lang="cs-CZ" sz="2000" b="1" u="sng" dirty="0">
                <a:solidFill>
                  <a:srgbClr val="FF0000"/>
                </a:solidFill>
              </a:rPr>
              <a:t>Management krizí</a:t>
            </a:r>
            <a:r>
              <a:rPr lang="cs-CZ" sz="2000" u="sng" dirty="0"/>
              <a:t> rozeznává časové etapy: </a:t>
            </a:r>
            <a:endParaRPr lang="cs-CZ" sz="2000" b="1" u="sng" dirty="0"/>
          </a:p>
          <a:p>
            <a:pPr>
              <a:lnSpc>
                <a:spcPct val="80000"/>
              </a:lnSpc>
            </a:pPr>
            <a:r>
              <a:rPr lang="cs-CZ" sz="2000" b="1" dirty="0"/>
              <a:t> prevence, včetně identifikace krize, </a:t>
            </a:r>
          </a:p>
          <a:p>
            <a:pPr>
              <a:lnSpc>
                <a:spcPct val="80000"/>
              </a:lnSpc>
            </a:pPr>
            <a:r>
              <a:rPr lang="cs-CZ" sz="2000" b="1" dirty="0"/>
              <a:t> aktuální krize a její řešení (represe), </a:t>
            </a:r>
          </a:p>
          <a:p>
            <a:pPr>
              <a:lnSpc>
                <a:spcPct val="80000"/>
              </a:lnSpc>
            </a:pPr>
            <a:r>
              <a:rPr lang="cs-CZ" sz="2000" b="1" dirty="0"/>
              <a:t> náprava (likvidace následků).</a:t>
            </a:r>
          </a:p>
          <a:p>
            <a:pPr>
              <a:lnSpc>
                <a:spcPct val="80000"/>
              </a:lnSpc>
            </a:pPr>
            <a:endParaRPr lang="cs-CZ" sz="20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cs-CZ" sz="2800">
                <a:latin typeface="Arial" pitchFamily="34" charset="0"/>
                <a:ea typeface="Arial Unicode MS" pitchFamily="34" charset="-128"/>
                <a:cs typeface="Arial Unicode MS" pitchFamily="34" charset="-128"/>
              </a:rPr>
              <a:t>Krizi v podmínkách podniku nebo jakékoliv organizace můžeme definovat jako</a:t>
            </a:r>
          </a:p>
        </p:txBody>
      </p:sp>
      <p:sp>
        <p:nvSpPr>
          <p:cNvPr id="20483" name="Rectangle 3"/>
          <p:cNvSpPr>
            <a:spLocks noGrp="1" noChangeArrowheads="1"/>
          </p:cNvSpPr>
          <p:nvPr>
            <p:ph type="body" idx="1"/>
          </p:nvPr>
        </p:nvSpPr>
        <p:spPr/>
        <p:txBody>
          <a:bodyPr>
            <a:normAutofit fontScale="92500" lnSpcReduction="10000"/>
          </a:bodyPr>
          <a:lstStyle/>
          <a:p>
            <a:pPr>
              <a:lnSpc>
                <a:spcPct val="90000"/>
              </a:lnSpc>
              <a:buFont typeface="Symbol" pitchFamily="18" charset="2"/>
              <a:buNone/>
            </a:pPr>
            <a:r>
              <a:rPr lang="cs-CZ" sz="2800">
                <a:latin typeface="Arial" pitchFamily="34" charset="0"/>
                <a:ea typeface="Arial Unicode MS" pitchFamily="34" charset="-128"/>
                <a:cs typeface="Arial Unicode MS" pitchFamily="34" charset="-128"/>
              </a:rPr>
              <a:t>problémovou neočekávanou situaci, ohrožující </a:t>
            </a:r>
            <a:endParaRPr lang="cs-CZ" sz="2800">
              <a:latin typeface="Arial" pitchFamily="34" charset="0"/>
            </a:endParaRPr>
          </a:p>
          <a:p>
            <a:pPr>
              <a:lnSpc>
                <a:spcPct val="90000"/>
              </a:lnSpc>
            </a:pPr>
            <a:r>
              <a:rPr lang="cs-CZ" sz="2000">
                <a:latin typeface="Arial" pitchFamily="34" charset="0"/>
                <a:ea typeface="Arial Unicode MS" pitchFamily="34" charset="-128"/>
                <a:cs typeface="Arial Unicode MS" pitchFamily="34" charset="-128"/>
              </a:rPr>
              <a:t>tržní pozici, </a:t>
            </a:r>
            <a:endParaRPr lang="cs-CZ" sz="2000">
              <a:latin typeface="Arial" pitchFamily="34" charset="0"/>
            </a:endParaRPr>
          </a:p>
          <a:p>
            <a:pPr>
              <a:lnSpc>
                <a:spcPct val="90000"/>
              </a:lnSpc>
            </a:pPr>
            <a:r>
              <a:rPr lang="cs-CZ" sz="2000">
                <a:latin typeface="Arial" pitchFamily="34" charset="0"/>
                <a:ea typeface="Arial Unicode MS" pitchFamily="34" charset="-128"/>
                <a:cs typeface="Arial Unicode MS" pitchFamily="34" charset="-128"/>
              </a:rPr>
              <a:t>ekonomickou situaci, </a:t>
            </a:r>
            <a:endParaRPr lang="cs-CZ" sz="2000">
              <a:latin typeface="Arial" pitchFamily="34" charset="0"/>
            </a:endParaRPr>
          </a:p>
          <a:p>
            <a:pPr>
              <a:lnSpc>
                <a:spcPct val="90000"/>
              </a:lnSpc>
            </a:pPr>
            <a:r>
              <a:rPr lang="cs-CZ" sz="2000">
                <a:latin typeface="Arial" pitchFamily="34" charset="0"/>
                <a:ea typeface="Arial Unicode MS" pitchFamily="34" charset="-128"/>
                <a:cs typeface="Arial Unicode MS" pitchFamily="34" charset="-128"/>
              </a:rPr>
              <a:t>akceschopnost nebo </a:t>
            </a:r>
            <a:endParaRPr lang="cs-CZ" sz="2000">
              <a:latin typeface="Arial" pitchFamily="34" charset="0"/>
            </a:endParaRPr>
          </a:p>
          <a:p>
            <a:pPr>
              <a:lnSpc>
                <a:spcPct val="90000"/>
              </a:lnSpc>
            </a:pPr>
            <a:r>
              <a:rPr lang="cs-CZ" sz="2000">
                <a:latin typeface="Arial" pitchFamily="34" charset="0"/>
                <a:ea typeface="Arial Unicode MS" pitchFamily="34" charset="-128"/>
                <a:cs typeface="Arial Unicode MS" pitchFamily="34" charset="-128"/>
              </a:rPr>
              <a:t>jiná aktiva podniku. </a:t>
            </a:r>
            <a:endParaRPr lang="cs-CZ" sz="2000">
              <a:latin typeface="Arial" pitchFamily="34" charset="0"/>
            </a:endParaRPr>
          </a:p>
          <a:p>
            <a:pPr>
              <a:lnSpc>
                <a:spcPct val="90000"/>
              </a:lnSpc>
              <a:buFont typeface="Symbol" pitchFamily="18" charset="2"/>
              <a:buNone/>
            </a:pPr>
            <a:r>
              <a:rPr lang="cs-CZ" sz="2800">
                <a:latin typeface="Arial" pitchFamily="34" charset="0"/>
                <a:ea typeface="Arial Unicode MS" pitchFamily="34" charset="-128"/>
                <a:cs typeface="Arial Unicode MS" pitchFamily="34" charset="-128"/>
              </a:rPr>
              <a:t>Může jít například i </a:t>
            </a:r>
            <a:endParaRPr lang="cs-CZ" sz="2800">
              <a:latin typeface="Arial" pitchFamily="34" charset="0"/>
            </a:endParaRPr>
          </a:p>
          <a:p>
            <a:pPr>
              <a:lnSpc>
                <a:spcPct val="90000"/>
              </a:lnSpc>
            </a:pPr>
            <a:r>
              <a:rPr lang="cs-CZ" sz="2000">
                <a:latin typeface="Arial" pitchFamily="34" charset="0"/>
                <a:ea typeface="Arial Unicode MS" pitchFamily="34" charset="-128"/>
                <a:cs typeface="Arial Unicode MS" pitchFamily="34" charset="-128"/>
              </a:rPr>
              <a:t>o vytvoření negativního mediálního obrazu organizace nebo jejího manažera, </a:t>
            </a:r>
            <a:endParaRPr lang="cs-CZ" sz="2000">
              <a:latin typeface="Arial" pitchFamily="34" charset="0"/>
            </a:endParaRPr>
          </a:p>
          <a:p>
            <a:pPr>
              <a:lnSpc>
                <a:spcPct val="90000"/>
              </a:lnSpc>
            </a:pPr>
            <a:r>
              <a:rPr lang="cs-CZ" sz="2000">
                <a:latin typeface="Arial" pitchFamily="34" charset="0"/>
                <a:ea typeface="Arial Unicode MS" pitchFamily="34" charset="-128"/>
                <a:cs typeface="Arial Unicode MS" pitchFamily="34" charset="-128"/>
              </a:rPr>
              <a:t>o chyby při vedení organizace spojené s poklesem obratu nebo zisku, </a:t>
            </a:r>
            <a:endParaRPr lang="cs-CZ" sz="2000">
              <a:latin typeface="Arial" pitchFamily="34" charset="0"/>
            </a:endParaRPr>
          </a:p>
          <a:p>
            <a:pPr>
              <a:lnSpc>
                <a:spcPct val="90000"/>
              </a:lnSpc>
            </a:pPr>
            <a:r>
              <a:rPr lang="cs-CZ" sz="2000">
                <a:latin typeface="Arial" pitchFamily="34" charset="0"/>
                <a:ea typeface="Arial Unicode MS" pitchFamily="34" charset="-128"/>
                <a:cs typeface="Arial Unicode MS" pitchFamily="34" charset="-128"/>
              </a:rPr>
              <a:t>změnu chování obchodních partnerů, </a:t>
            </a:r>
            <a:endParaRPr lang="cs-CZ" sz="2000">
              <a:latin typeface="Arial" pitchFamily="34" charset="0"/>
            </a:endParaRPr>
          </a:p>
          <a:p>
            <a:pPr>
              <a:lnSpc>
                <a:spcPct val="90000"/>
              </a:lnSpc>
            </a:pPr>
            <a:r>
              <a:rPr lang="cs-CZ" sz="2000">
                <a:latin typeface="Arial" pitchFamily="34" charset="0"/>
                <a:ea typeface="Arial Unicode MS" pitchFamily="34" charset="-128"/>
                <a:cs typeface="Arial Unicode MS" pitchFamily="34" charset="-128"/>
              </a:rPr>
              <a:t>vnitřní mocenský konflikt, </a:t>
            </a:r>
            <a:endParaRPr lang="cs-CZ" sz="2000">
              <a:latin typeface="Arial" pitchFamily="34" charset="0"/>
            </a:endParaRPr>
          </a:p>
          <a:p>
            <a:pPr>
              <a:lnSpc>
                <a:spcPct val="90000"/>
              </a:lnSpc>
            </a:pPr>
            <a:r>
              <a:rPr lang="cs-CZ" sz="2000">
                <a:latin typeface="Arial" pitchFamily="34" charset="0"/>
                <a:ea typeface="Arial Unicode MS" pitchFamily="34" charset="-128"/>
                <a:cs typeface="Arial Unicode MS" pitchFamily="34" charset="-128"/>
              </a:rPr>
              <a:t>špatnou ekonomickou situaci organizace a podobně.</a:t>
            </a:r>
          </a:p>
          <a:p>
            <a:pPr>
              <a:lnSpc>
                <a:spcPct val="90000"/>
              </a:lnSpc>
              <a:buFont typeface="Symbol" pitchFamily="18" charset="2"/>
              <a:buNone/>
            </a:pPr>
            <a:r>
              <a:rPr lang="cs-CZ" sz="2400" b="1" u="sng">
                <a:latin typeface="Arial" pitchFamily="34" charset="0"/>
                <a:ea typeface="Arial Unicode MS" pitchFamily="34" charset="-128"/>
                <a:cs typeface="Arial Unicode MS" pitchFamily="34" charset="-128"/>
              </a:rPr>
              <a:t>Může jít rovněž o nepřipravenost na nové příležitosti a neschopnost tyto příležitosti využít.</a:t>
            </a:r>
            <a:endParaRPr lang="cs-CZ" sz="2400" u="sng">
              <a:latin typeface="Arial" pitchFamily="34" charset="0"/>
              <a:ea typeface="Arial Unicode MS" pitchFamily="34" charset="-128"/>
              <a:cs typeface="Arial Unicode MS" pitchFamily="34" charset="-128"/>
            </a:endParaRPr>
          </a:p>
          <a:p>
            <a:pPr>
              <a:lnSpc>
                <a:spcPct val="90000"/>
              </a:lnSpc>
            </a:pPr>
            <a:endParaRPr lang="cs-CZ" sz="2400" u="sng"/>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5171</TotalTime>
  <Words>1197</Words>
  <Application>Microsoft Macintosh PowerPoint</Application>
  <PresentationFormat>On-screen Show (4:3)</PresentationFormat>
  <Paragraphs>258</Paragraphs>
  <Slides>35</Slides>
  <Notes>32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43" baseType="lpstr">
      <vt:lpstr>Arial Unicode MS</vt:lpstr>
      <vt:lpstr>Calibri</vt:lpstr>
      <vt:lpstr>Symbol</vt:lpstr>
      <vt:lpstr>Times New Roman</vt:lpstr>
      <vt:lpstr>Verdana</vt:lpstr>
      <vt:lpstr>Arial</vt:lpstr>
      <vt:lpstr>Motiv sady Office</vt:lpstr>
      <vt:lpstr>Drawing</vt:lpstr>
      <vt:lpstr>Krizový management </vt:lpstr>
      <vt:lpstr>Cíle semináře:</vt:lpstr>
      <vt:lpstr>Program semináře:</vt:lpstr>
      <vt:lpstr>Krizový management </vt:lpstr>
      <vt:lpstr>Management rizik a  krizový management</vt:lpstr>
      <vt:lpstr>Krizový management</vt:lpstr>
      <vt:lpstr>Krizový management</vt:lpstr>
      <vt:lpstr>Co je to krize?</vt:lpstr>
      <vt:lpstr>Krizi v podmínkách podniku nebo jakékoliv organizace můžeme definovat jako</vt:lpstr>
      <vt:lpstr>V krizové situaci se nevyplácí snižovat závažnost situace!</vt:lpstr>
      <vt:lpstr>Příčiny krizí organizací </vt:lpstr>
      <vt:lpstr>Mimořádná událost</vt:lpstr>
      <vt:lpstr>Druhy rizik a mimořádných událostí</vt:lpstr>
      <vt:lpstr>PowerPoint Presentation</vt:lpstr>
      <vt:lpstr>PowerPoint Presentation</vt:lpstr>
      <vt:lpstr>PowerPoint Presentation</vt:lpstr>
      <vt:lpstr>PowerPoint Presentation</vt:lpstr>
      <vt:lpstr>PowerPoint Presentation</vt:lpstr>
      <vt:lpstr>3 stupně podnikových krizí </vt:lpstr>
      <vt:lpstr>PowerPoint Presentation</vt:lpstr>
      <vt:lpstr>4 základní typy krizí z jiného úhlu pohledu</vt:lpstr>
      <vt:lpstr>PowerPoint Presentation</vt:lpstr>
      <vt:lpstr>Krizový plán (scénář)</vt:lpstr>
      <vt:lpstr>Výhody krizového scénáře</vt:lpstr>
      <vt:lpstr>PowerPoint Presentation</vt:lpstr>
      <vt:lpstr>Krizový manažer </vt:lpstr>
      <vt:lpstr>V krizové situaci je nezbytná krátkodobá centralizace pravomocí v rukou  krizového manažera </vt:lpstr>
      <vt:lpstr>Důležité jsou i morální a charakterové vlastnosti krizového manažera </vt:lpstr>
      <vt:lpstr>PowerPoint Presentation</vt:lpstr>
      <vt:lpstr>Krizový štáb</vt:lpstr>
      <vt:lpstr>Hlavním úkolem krizového manažera a jeho štábu je</vt:lpstr>
      <vt:lpstr>Základní prvky krizového managementu:</vt:lpstr>
      <vt:lpstr>Realizace krizové strategie</vt:lpstr>
      <vt:lpstr>MYLNÉ-NAIVNÍ PŘEDSTAVY  O ŘEŠENÍ HLUBOKÉ KRIZE </vt:lpstr>
      <vt:lpstr>Při hluboké krizi, která byla minimálně spoluzpůsobena vedením firmy,  musí přijít tato zásadní řešení:</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Management rizik a  krizový management</dc:title>
  <dc:creator>Vladimír Hřebíček</dc:creator>
  <cp:lastModifiedBy>Vladimír Hřebíček</cp:lastModifiedBy>
  <cp:revision>6</cp:revision>
  <dcterms:created xsi:type="dcterms:W3CDTF">2009-02-19T19:23:36Z</dcterms:created>
  <dcterms:modified xsi:type="dcterms:W3CDTF">2016-05-20T14:12:37Z</dcterms:modified>
</cp:coreProperties>
</file>