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7" r:id="rId13"/>
    <p:sldId id="268" r:id="rId14"/>
    <p:sldId id="269" r:id="rId15"/>
    <p:sldId id="26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7D35A57-6400-4908-ADC9-EE0A97B19C35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A2083B3-C701-4927-9B0D-293A315EB9B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5A57-6400-4908-ADC9-EE0A97B19C35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083B3-C701-4927-9B0D-293A315EB9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5A57-6400-4908-ADC9-EE0A97B19C35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083B3-C701-4927-9B0D-293A315EB9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7D35A57-6400-4908-ADC9-EE0A97B19C35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2083B3-C701-4927-9B0D-293A315EB9B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7D35A57-6400-4908-ADC9-EE0A97B19C35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A2083B3-C701-4927-9B0D-293A315EB9B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5A57-6400-4908-ADC9-EE0A97B19C35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083B3-C701-4927-9B0D-293A315EB9B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5A57-6400-4908-ADC9-EE0A97B19C35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083B3-C701-4927-9B0D-293A315EB9B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D35A57-6400-4908-ADC9-EE0A97B19C35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2083B3-C701-4927-9B0D-293A315EB9B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5A57-6400-4908-ADC9-EE0A97B19C35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083B3-C701-4927-9B0D-293A315EB9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7D35A57-6400-4908-ADC9-EE0A97B19C35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2083B3-C701-4927-9B0D-293A315EB9B5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D35A57-6400-4908-ADC9-EE0A97B19C35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2083B3-C701-4927-9B0D-293A315EB9B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7D35A57-6400-4908-ADC9-EE0A97B19C35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A2083B3-C701-4927-9B0D-293A315EB9B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problematiky videa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Základní termíny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05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rgbClr val="FF0000"/>
                </a:solidFill>
              </a:rPr>
              <a:t>Splitter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100" dirty="0" smtClean="0">
                <a:solidFill>
                  <a:prstClr val="black"/>
                </a:solidFill>
              </a:rPr>
              <a:t>Základní </a:t>
            </a:r>
            <a:r>
              <a:rPr lang="cs-CZ" sz="3100" dirty="0">
                <a:solidFill>
                  <a:prstClr val="black"/>
                </a:solidFill>
              </a:rPr>
              <a:t>pojmy video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r>
              <a:rPr lang="cs-CZ" b="1" dirty="0"/>
              <a:t>Slouží přehrávačům pro rozdělení kontejneru na jednotlivé </a:t>
            </a:r>
            <a:r>
              <a:rPr lang="cs-CZ" b="1" dirty="0" err="1"/>
              <a:t>streamy</a:t>
            </a:r>
            <a:r>
              <a:rPr lang="cs-CZ" b="1" dirty="0"/>
              <a:t>, které poté předá patřičným </a:t>
            </a:r>
            <a:r>
              <a:rPr lang="cs-CZ" b="1" dirty="0" smtClean="0"/>
              <a:t>dekodérům</a:t>
            </a:r>
          </a:p>
          <a:p>
            <a:r>
              <a:rPr lang="cs-CZ" b="1" dirty="0" err="1"/>
              <a:t>Haali</a:t>
            </a:r>
            <a:r>
              <a:rPr lang="cs-CZ" b="1" dirty="0"/>
              <a:t> Media </a:t>
            </a:r>
            <a:r>
              <a:rPr lang="cs-CZ" b="1" dirty="0" err="1"/>
              <a:t>Splitter</a:t>
            </a:r>
            <a:endParaRPr lang="cs-CZ" b="1" dirty="0" smtClean="0"/>
          </a:p>
        </p:txBody>
      </p:sp>
      <p:pic>
        <p:nvPicPr>
          <p:cNvPr id="1026" name="Picture 2" descr="GraphEd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076864"/>
            <a:ext cx="5760640" cy="334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01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Filtry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100" dirty="0" smtClean="0">
                <a:solidFill>
                  <a:prstClr val="black"/>
                </a:solidFill>
              </a:rPr>
              <a:t>Základní </a:t>
            </a:r>
            <a:r>
              <a:rPr lang="cs-CZ" sz="3100" dirty="0">
                <a:solidFill>
                  <a:prstClr val="black"/>
                </a:solidFill>
              </a:rPr>
              <a:t>pojmy video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r>
              <a:rPr lang="cs-CZ" b="1" dirty="0"/>
              <a:t>souhrnné označení pro dekodéry </a:t>
            </a:r>
            <a:r>
              <a:rPr lang="cs-CZ" b="1" dirty="0" smtClean="0"/>
              <a:t>a </a:t>
            </a:r>
            <a:r>
              <a:rPr lang="cs-CZ" b="1" dirty="0" err="1" smtClean="0"/>
              <a:t>splittery</a:t>
            </a:r>
            <a:endParaRPr lang="cs-CZ" b="1" dirty="0" smtClean="0"/>
          </a:p>
          <a:p>
            <a:r>
              <a:rPr lang="cs-CZ" b="1" dirty="0" smtClean="0"/>
              <a:t>Filtry pro úpravu obrazu nebo zvuku </a:t>
            </a:r>
            <a:r>
              <a:rPr lang="cs-CZ" dirty="0" smtClean="0"/>
              <a:t>(úprava </a:t>
            </a:r>
            <a:r>
              <a:rPr lang="cs-CZ" dirty="0"/>
              <a:t>titulků, </a:t>
            </a:r>
            <a:r>
              <a:rPr lang="cs-CZ" dirty="0" err="1"/>
              <a:t>deinterlace</a:t>
            </a:r>
            <a:r>
              <a:rPr lang="cs-CZ" dirty="0"/>
              <a:t>, potlačení šumu, přepočet rozlišení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Použití při přehrávání videa </a:t>
            </a:r>
            <a:r>
              <a:rPr lang="cs-CZ" b="1" dirty="0"/>
              <a:t>v </a:t>
            </a:r>
            <a:r>
              <a:rPr lang="cs-CZ" b="1" dirty="0" err="1"/>
              <a:t>DirectShow</a:t>
            </a:r>
            <a:r>
              <a:rPr lang="cs-CZ" b="1" dirty="0"/>
              <a:t> přehrávačích </a:t>
            </a:r>
            <a:r>
              <a:rPr lang="cs-CZ" dirty="0"/>
              <a:t>(například Windows Media </a:t>
            </a:r>
            <a:r>
              <a:rPr lang="cs-CZ" dirty="0" err="1"/>
              <a:t>Player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1662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rgbClr val="FF0000"/>
                </a:solidFill>
              </a:rPr>
              <a:t>Sampling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rate</a:t>
            </a:r>
            <a:r>
              <a:rPr lang="cs-CZ" dirty="0" smtClean="0">
                <a:solidFill>
                  <a:srgbClr val="FF0000"/>
                </a:solidFill>
              </a:rPr>
              <a:t> – samplovací frekvence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100" dirty="0" smtClean="0">
                <a:solidFill>
                  <a:prstClr val="black"/>
                </a:solidFill>
              </a:rPr>
              <a:t>Základní </a:t>
            </a:r>
            <a:r>
              <a:rPr lang="cs-CZ" sz="3100" dirty="0">
                <a:solidFill>
                  <a:prstClr val="black"/>
                </a:solidFill>
              </a:rPr>
              <a:t>pojmy </a:t>
            </a:r>
            <a:r>
              <a:rPr lang="cs-CZ" sz="3100" dirty="0" smtClean="0">
                <a:solidFill>
                  <a:prstClr val="black"/>
                </a:solidFill>
              </a:rPr>
              <a:t>zvuk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r>
              <a:rPr lang="cs-CZ" b="1" dirty="0" smtClean="0"/>
              <a:t>Z kolika vzorků za vteřinu se skládá zvuk</a:t>
            </a:r>
          </a:p>
          <a:p>
            <a:r>
              <a:rPr lang="cs-CZ" b="1" dirty="0" smtClean="0"/>
              <a:t>CD – 44.1kHz</a:t>
            </a:r>
          </a:p>
          <a:p>
            <a:r>
              <a:rPr lang="cs-CZ" b="1" dirty="0" smtClean="0"/>
              <a:t>DVD – 48 kHz</a:t>
            </a:r>
          </a:p>
          <a:p>
            <a:r>
              <a:rPr lang="cs-CZ" b="1" dirty="0" smtClean="0"/>
              <a:t>Lidská řeč – do 22 kHz (limity lidského sluchu jsou kolem 16 kHz)</a:t>
            </a:r>
          </a:p>
          <a:p>
            <a:r>
              <a:rPr lang="cs-CZ" b="1" dirty="0" smtClean="0"/>
              <a:t>Je dvojnásobkem maximální zaznamenatelné frekvence </a:t>
            </a:r>
            <a:r>
              <a:rPr lang="cs-CZ" b="1" dirty="0"/>
              <a:t> analogového </a:t>
            </a:r>
            <a:r>
              <a:rPr lang="cs-CZ" b="1" dirty="0" smtClean="0"/>
              <a:t>signálu</a:t>
            </a:r>
          </a:p>
          <a:p>
            <a:r>
              <a:rPr lang="cs-CZ" b="1" dirty="0" smtClean="0"/>
              <a:t>Prakticky – vyšší SR=vyšší kvalita=výrazně vyšší velikost souboru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75408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Bit </a:t>
            </a:r>
            <a:r>
              <a:rPr lang="cs-CZ" dirty="0" err="1" smtClean="0">
                <a:solidFill>
                  <a:srgbClr val="FF0000"/>
                </a:solidFill>
              </a:rPr>
              <a:t>depht</a:t>
            </a:r>
            <a:r>
              <a:rPr lang="cs-CZ" dirty="0" smtClean="0">
                <a:solidFill>
                  <a:srgbClr val="FF0000"/>
                </a:solidFill>
              </a:rPr>
              <a:t> – bitová hloubka, rozlišení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100" dirty="0" smtClean="0">
                <a:solidFill>
                  <a:prstClr val="black"/>
                </a:solidFill>
              </a:rPr>
              <a:t>Základní </a:t>
            </a:r>
            <a:r>
              <a:rPr lang="cs-CZ" sz="3100" dirty="0">
                <a:solidFill>
                  <a:prstClr val="black"/>
                </a:solidFill>
              </a:rPr>
              <a:t>pojmy </a:t>
            </a:r>
            <a:r>
              <a:rPr lang="cs-CZ" sz="3100" dirty="0" smtClean="0">
                <a:solidFill>
                  <a:prstClr val="black"/>
                </a:solidFill>
              </a:rPr>
              <a:t>zvuk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r>
              <a:rPr lang="cs-CZ" b="1" dirty="0" smtClean="0"/>
              <a:t>Udává, </a:t>
            </a:r>
            <a:r>
              <a:rPr lang="cs-CZ" b="1" dirty="0"/>
              <a:t>kolik různých hodnot může dosahovat zaznamenaný </a:t>
            </a:r>
            <a:r>
              <a:rPr lang="cs-CZ" b="1" dirty="0" smtClean="0"/>
              <a:t>zvuk</a:t>
            </a:r>
          </a:p>
          <a:p>
            <a:r>
              <a:rPr lang="cs-CZ" b="1" dirty="0" smtClean="0"/>
              <a:t>Běžně 8 bitů (2</a:t>
            </a:r>
            <a:r>
              <a:rPr lang="cs-CZ" b="1" baseline="30000" dirty="0" smtClean="0"/>
              <a:t>8</a:t>
            </a:r>
            <a:r>
              <a:rPr lang="cs-CZ" b="1" dirty="0" smtClean="0"/>
              <a:t> = 256 hodnot), 16 bitů (2</a:t>
            </a:r>
            <a:r>
              <a:rPr lang="cs-CZ" b="1" baseline="30000" dirty="0" smtClean="0"/>
              <a:t>16 = </a:t>
            </a:r>
            <a:r>
              <a:rPr lang="cs-CZ" b="1" dirty="0" smtClean="0"/>
              <a:t>65536 hodnot) – CD, DVD</a:t>
            </a:r>
          </a:p>
          <a:p>
            <a:r>
              <a:rPr lang="cs-CZ" b="1" dirty="0" err="1" smtClean="0"/>
              <a:t>Blu-ray</a:t>
            </a:r>
            <a:r>
              <a:rPr lang="cs-CZ" b="1" dirty="0" smtClean="0"/>
              <a:t> – 24 bitů</a:t>
            </a:r>
          </a:p>
          <a:p>
            <a:r>
              <a:rPr lang="cs-CZ" b="1" dirty="0" smtClean="0"/>
              <a:t>DVD – 48 kHz</a:t>
            </a:r>
          </a:p>
        </p:txBody>
      </p:sp>
    </p:spTree>
    <p:extLst>
      <p:ext uri="{BB962C8B-B14F-4D97-AF65-F5344CB8AC3E}">
        <p14:creationId xmlns:p14="http://schemas.microsoft.com/office/powerpoint/2010/main" val="201908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Bit </a:t>
            </a:r>
            <a:r>
              <a:rPr lang="cs-CZ" dirty="0" err="1" smtClean="0">
                <a:solidFill>
                  <a:srgbClr val="FF0000"/>
                </a:solidFill>
              </a:rPr>
              <a:t>Rate</a:t>
            </a:r>
            <a:r>
              <a:rPr lang="cs-CZ" dirty="0" smtClean="0">
                <a:solidFill>
                  <a:srgbClr val="FF0000"/>
                </a:solidFill>
              </a:rPr>
              <a:t> – datový tok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100" dirty="0" smtClean="0">
                <a:solidFill>
                  <a:prstClr val="black"/>
                </a:solidFill>
              </a:rPr>
              <a:t>Základní </a:t>
            </a:r>
            <a:r>
              <a:rPr lang="cs-CZ" sz="3100" dirty="0">
                <a:solidFill>
                  <a:prstClr val="black"/>
                </a:solidFill>
              </a:rPr>
              <a:t>pojmy </a:t>
            </a:r>
            <a:r>
              <a:rPr lang="cs-CZ" sz="3100" dirty="0" smtClean="0">
                <a:solidFill>
                  <a:prstClr val="black"/>
                </a:solidFill>
              </a:rPr>
              <a:t>zvuk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r>
              <a:rPr lang="cs-CZ" b="1" dirty="0" smtClean="0"/>
              <a:t>Počet bitů zpracovaných za určitý čas (sekunda) – </a:t>
            </a:r>
            <a:r>
              <a:rPr lang="cs-CZ" b="1" dirty="0" err="1" smtClean="0"/>
              <a:t>kbps</a:t>
            </a:r>
            <a:r>
              <a:rPr lang="cs-CZ" b="1" dirty="0" smtClean="0"/>
              <a:t> (</a:t>
            </a:r>
            <a:r>
              <a:rPr lang="cs-CZ" b="1" dirty="0" err="1" smtClean="0"/>
              <a:t>kb</a:t>
            </a:r>
            <a:r>
              <a:rPr lang="cs-CZ" b="1" dirty="0" smtClean="0"/>
              <a:t>/s)</a:t>
            </a:r>
          </a:p>
          <a:p>
            <a:r>
              <a:rPr lang="cs-CZ" b="1" dirty="0" smtClean="0"/>
              <a:t>Při 44.1 kHz/16 bit přibližně 1350kbps – nekomprimovaný zvuk</a:t>
            </a:r>
          </a:p>
          <a:p>
            <a:r>
              <a:rPr lang="cs-CZ" b="1" dirty="0" smtClean="0"/>
              <a:t>U CD 128kbps</a:t>
            </a:r>
          </a:p>
        </p:txBody>
      </p:sp>
    </p:spTree>
    <p:extLst>
      <p:ext uri="{BB962C8B-B14F-4D97-AF65-F5344CB8AC3E}">
        <p14:creationId xmlns:p14="http://schemas.microsoft.com/office/powerpoint/2010/main" val="101319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Kanály - </a:t>
            </a:r>
            <a:r>
              <a:rPr lang="cs-CZ" dirty="0" err="1" smtClean="0">
                <a:solidFill>
                  <a:srgbClr val="FF0000"/>
                </a:solidFill>
              </a:rPr>
              <a:t>channels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100" dirty="0" smtClean="0">
                <a:solidFill>
                  <a:prstClr val="black"/>
                </a:solidFill>
              </a:rPr>
              <a:t>Základní </a:t>
            </a:r>
            <a:r>
              <a:rPr lang="cs-CZ" sz="3100" dirty="0">
                <a:solidFill>
                  <a:prstClr val="black"/>
                </a:solidFill>
              </a:rPr>
              <a:t>pojmy </a:t>
            </a:r>
            <a:r>
              <a:rPr lang="cs-CZ" sz="3100" dirty="0" smtClean="0">
                <a:solidFill>
                  <a:prstClr val="black"/>
                </a:solidFill>
              </a:rPr>
              <a:t>zvuk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r>
              <a:rPr lang="cs-CZ" b="1" dirty="0" smtClean="0"/>
              <a:t>Mono – 1 kanál zvuku</a:t>
            </a:r>
          </a:p>
          <a:p>
            <a:r>
              <a:rPr lang="cs-CZ" b="1" dirty="0" smtClean="0"/>
              <a:t>Stereo – 2 kanály</a:t>
            </a:r>
          </a:p>
          <a:p>
            <a:r>
              <a:rPr lang="cs-CZ" b="1" dirty="0" smtClean="0"/>
              <a:t>5.1 – 6 kanálů</a:t>
            </a:r>
          </a:p>
        </p:txBody>
      </p:sp>
    </p:spTree>
    <p:extLst>
      <p:ext uri="{BB962C8B-B14F-4D97-AF65-F5344CB8AC3E}">
        <p14:creationId xmlns:p14="http://schemas.microsoft.com/office/powerpoint/2010/main" val="75211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700" dirty="0">
                <a:solidFill>
                  <a:srgbClr val="FF0000"/>
                </a:solidFill>
              </a:rPr>
              <a:t>Základní pojmy – video a audio</a:t>
            </a:r>
            <a:endParaRPr lang="cs-CZ" sz="27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Rozlišení</a:t>
            </a:r>
          </a:p>
          <a:p>
            <a:r>
              <a:rPr lang="cs-CZ" b="1" dirty="0" smtClean="0"/>
              <a:t>Snímková frekvence</a:t>
            </a:r>
          </a:p>
          <a:p>
            <a:r>
              <a:rPr lang="cs-CZ" b="1" dirty="0" err="1" smtClean="0"/>
              <a:t>Stream</a:t>
            </a:r>
            <a:endParaRPr lang="cs-CZ" b="1" dirty="0" smtClean="0"/>
          </a:p>
          <a:p>
            <a:r>
              <a:rPr lang="cs-CZ" b="1" dirty="0" smtClean="0"/>
              <a:t>Kontejner</a:t>
            </a:r>
          </a:p>
          <a:p>
            <a:r>
              <a:rPr lang="cs-CZ" b="1" dirty="0" err="1" smtClean="0"/>
              <a:t>Aspect</a:t>
            </a:r>
            <a:r>
              <a:rPr lang="cs-CZ" b="1" dirty="0" smtClean="0"/>
              <a:t> ratio</a:t>
            </a:r>
          </a:p>
          <a:p>
            <a:r>
              <a:rPr lang="cs-CZ" b="1" dirty="0" err="1" smtClean="0"/>
              <a:t>Kodek</a:t>
            </a:r>
            <a:endParaRPr lang="cs-CZ" b="1" dirty="0" smtClean="0"/>
          </a:p>
          <a:p>
            <a:r>
              <a:rPr lang="cs-CZ" b="1" dirty="0" err="1" smtClean="0"/>
              <a:t>Splitter</a:t>
            </a:r>
            <a:endParaRPr lang="cs-CZ" b="1" dirty="0" smtClean="0"/>
          </a:p>
          <a:p>
            <a:r>
              <a:rPr lang="cs-CZ" b="1" dirty="0" smtClean="0"/>
              <a:t>Filtr</a:t>
            </a:r>
          </a:p>
          <a:p>
            <a:endParaRPr lang="cs-CZ" b="1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Sampling</a:t>
            </a:r>
            <a:r>
              <a:rPr lang="cs-CZ" b="1" dirty="0"/>
              <a:t> </a:t>
            </a:r>
            <a:r>
              <a:rPr lang="cs-CZ" b="1" dirty="0" err="1" smtClean="0"/>
              <a:t>Rate</a:t>
            </a:r>
            <a:endParaRPr lang="cs-CZ" b="1" dirty="0" smtClean="0"/>
          </a:p>
          <a:p>
            <a:r>
              <a:rPr lang="cs-CZ" b="1" dirty="0"/>
              <a:t>Bit </a:t>
            </a:r>
            <a:r>
              <a:rPr lang="cs-CZ" b="1" dirty="0" err="1"/>
              <a:t>depth</a:t>
            </a:r>
            <a:r>
              <a:rPr lang="cs-CZ" b="1" dirty="0"/>
              <a:t>: </a:t>
            </a:r>
            <a:r>
              <a:rPr lang="cs-CZ" b="1" dirty="0" smtClean="0"/>
              <a:t>Rozlišení</a:t>
            </a:r>
          </a:p>
          <a:p>
            <a:r>
              <a:rPr lang="cs-CZ" b="1" dirty="0" err="1" smtClean="0"/>
              <a:t>Bitrate</a:t>
            </a:r>
            <a:endParaRPr lang="cs-CZ" b="1" dirty="0" smtClean="0"/>
          </a:p>
          <a:p>
            <a:r>
              <a:rPr lang="cs-CZ" b="1" dirty="0" err="1"/>
              <a:t>Channels</a:t>
            </a:r>
            <a:endParaRPr lang="cs-CZ" b="1" dirty="0" smtClean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90872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Video                              Audio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94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>
                <a:solidFill>
                  <a:srgbClr val="FF0000"/>
                </a:solidFill>
              </a:rPr>
              <a:t>Rozlišení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dirty="0" smtClean="0"/>
              <a:t>Základní pojmy video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b="1" dirty="0"/>
              <a:t>Určuje počet bodů videa v horizontálním a vertikálním směru</a:t>
            </a:r>
            <a:r>
              <a:rPr lang="cs-CZ" sz="2800" b="1" dirty="0" smtClean="0"/>
              <a:t>.</a:t>
            </a:r>
          </a:p>
          <a:p>
            <a:r>
              <a:rPr lang="cs-CZ" sz="2800" b="1" dirty="0" smtClean="0"/>
              <a:t>Často uváděné jen pro vertikální směr (720p)</a:t>
            </a:r>
          </a:p>
          <a:p>
            <a:r>
              <a:rPr lang="cs-CZ" sz="2800" b="1" dirty="0" smtClean="0"/>
              <a:t>Obvyklé rozlišení </a:t>
            </a:r>
            <a:r>
              <a:rPr lang="cs-CZ" sz="2800" b="1" dirty="0"/>
              <a:t>digitálního videa v normě PAL (Evropa) je 720x576px, rozlišení </a:t>
            </a:r>
            <a:r>
              <a:rPr lang="cs-CZ" sz="2800" b="1" dirty="0" err="1"/>
              <a:t>fullHD</a:t>
            </a:r>
            <a:r>
              <a:rPr lang="cs-CZ" sz="2800" b="1" dirty="0"/>
              <a:t> je 1920x1080px</a:t>
            </a:r>
            <a:r>
              <a:rPr lang="cs-CZ" sz="2800" b="1" dirty="0" smtClean="0"/>
              <a:t>.</a:t>
            </a:r>
          </a:p>
          <a:p>
            <a:r>
              <a:rPr lang="cs-CZ" sz="2800" b="1" i="1" dirty="0" smtClean="0"/>
              <a:t>I – </a:t>
            </a:r>
            <a:r>
              <a:rPr lang="cs-CZ" sz="2800" b="1" i="1" dirty="0" err="1" smtClean="0"/>
              <a:t>interlaced</a:t>
            </a:r>
            <a:r>
              <a:rPr lang="cs-CZ" sz="2800" b="1" i="1" dirty="0" smtClean="0"/>
              <a:t> (prokládané) – typické pro analogové TV, DV kamery…</a:t>
            </a:r>
          </a:p>
          <a:p>
            <a:r>
              <a:rPr lang="cs-CZ" sz="2800" b="1" i="1" dirty="0" smtClean="0"/>
              <a:t>P - </a:t>
            </a:r>
            <a:r>
              <a:rPr lang="cs-CZ" sz="2800" b="1" i="1" dirty="0" err="1" smtClean="0"/>
              <a:t>progressive</a:t>
            </a:r>
            <a:endParaRPr lang="cs-CZ" sz="2800" b="1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6353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Snímková frekvence (</a:t>
            </a:r>
            <a:r>
              <a:rPr lang="cs-CZ" dirty="0" err="1" smtClean="0">
                <a:solidFill>
                  <a:srgbClr val="FF0000"/>
                </a:solidFill>
              </a:rPr>
              <a:t>frame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rate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100" dirty="0">
                <a:solidFill>
                  <a:prstClr val="black"/>
                </a:solidFill>
              </a:rPr>
              <a:t>Základní pojmy video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b="1" dirty="0" smtClean="0"/>
              <a:t>FPS – </a:t>
            </a:r>
            <a:r>
              <a:rPr lang="cs-CZ" sz="2800" b="1" dirty="0" err="1" smtClean="0"/>
              <a:t>Frames</a:t>
            </a:r>
            <a:r>
              <a:rPr lang="cs-CZ" sz="2800" b="1" dirty="0" smtClean="0"/>
              <a:t> Per Second.</a:t>
            </a:r>
          </a:p>
          <a:p>
            <a:r>
              <a:rPr lang="cs-CZ" sz="2800" b="1" dirty="0" smtClean="0"/>
              <a:t>Obecně čím více tím lépe</a:t>
            </a:r>
          </a:p>
          <a:p>
            <a:r>
              <a:rPr lang="cs-CZ" sz="2800" b="1" dirty="0" smtClean="0"/>
              <a:t>PAL – 25fps, iluze 50fps pomocí prokládání, 30fps</a:t>
            </a:r>
          </a:p>
          <a:p>
            <a:r>
              <a:rPr lang="cs-CZ" sz="2800" b="1" dirty="0"/>
              <a:t>Udáváno za údajem o </a:t>
            </a:r>
            <a:r>
              <a:rPr lang="cs-CZ" sz="2800" b="1" dirty="0" err="1"/>
              <a:t>rozliššení</a:t>
            </a:r>
            <a:r>
              <a:rPr lang="cs-CZ" sz="2800" b="1" dirty="0"/>
              <a:t>, tj. 720p60 apod</a:t>
            </a:r>
            <a:r>
              <a:rPr lang="cs-CZ" i="1" dirty="0" smtClean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996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rgbClr val="FF0000"/>
                </a:solidFill>
              </a:rPr>
              <a:t>Stream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100" dirty="0" smtClean="0">
                <a:solidFill>
                  <a:prstClr val="black"/>
                </a:solidFill>
              </a:rPr>
              <a:t>Základní </a:t>
            </a:r>
            <a:r>
              <a:rPr lang="cs-CZ" sz="3100" dirty="0">
                <a:solidFill>
                  <a:prstClr val="black"/>
                </a:solidFill>
              </a:rPr>
              <a:t>pojmy video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Základní součást každého multimediálního souboru</a:t>
            </a:r>
          </a:p>
          <a:p>
            <a:r>
              <a:rPr lang="cs-CZ" sz="2800" b="1" dirty="0" smtClean="0"/>
              <a:t>Datový tok</a:t>
            </a:r>
          </a:p>
          <a:p>
            <a:pPr lvl="1"/>
            <a:r>
              <a:rPr lang="cs-CZ" sz="2400" b="1" i="1" dirty="0" smtClean="0">
                <a:solidFill>
                  <a:schemeClr val="accent2">
                    <a:lumMod val="75000"/>
                  </a:schemeClr>
                </a:solidFill>
              </a:rPr>
              <a:t>Video</a:t>
            </a:r>
          </a:p>
          <a:p>
            <a:pPr lvl="1"/>
            <a:r>
              <a:rPr lang="cs-CZ" sz="2400" b="1" i="1" dirty="0" smtClean="0">
                <a:solidFill>
                  <a:schemeClr val="accent2">
                    <a:lumMod val="75000"/>
                  </a:schemeClr>
                </a:solidFill>
              </a:rPr>
              <a:t>Zvuk</a:t>
            </a:r>
          </a:p>
          <a:p>
            <a:pPr lvl="1"/>
            <a:r>
              <a:rPr lang="cs-CZ" sz="2400" b="1" i="1" dirty="0" smtClean="0">
                <a:solidFill>
                  <a:schemeClr val="accent2">
                    <a:lumMod val="75000"/>
                  </a:schemeClr>
                </a:solidFill>
              </a:rPr>
              <a:t>Titulky</a:t>
            </a:r>
          </a:p>
          <a:p>
            <a:pPr lvl="1"/>
            <a:r>
              <a:rPr lang="cs-CZ" sz="2400" b="1" i="1" dirty="0" smtClean="0">
                <a:solidFill>
                  <a:schemeClr val="accent2">
                    <a:lumMod val="75000"/>
                  </a:schemeClr>
                </a:solidFill>
              </a:rPr>
              <a:t>Kapitoly (DVD video)</a:t>
            </a:r>
          </a:p>
          <a:p>
            <a:r>
              <a:rPr lang="cs-CZ" sz="2800" b="1" dirty="0" smtClean="0"/>
              <a:t>V 1 souboru může být i více </a:t>
            </a:r>
            <a:r>
              <a:rPr lang="cs-CZ" sz="2800" b="1" dirty="0" err="1" smtClean="0"/>
              <a:t>streamů</a:t>
            </a:r>
            <a:r>
              <a:rPr lang="cs-CZ" sz="2800" b="1" dirty="0" smtClean="0"/>
              <a:t> stejného typu (typicky titulky, jazykové verze zvuku apod.)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885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Kontejner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100" dirty="0" smtClean="0">
                <a:solidFill>
                  <a:prstClr val="black"/>
                </a:solidFill>
              </a:rPr>
              <a:t>Základní </a:t>
            </a:r>
            <a:r>
              <a:rPr lang="cs-CZ" sz="3100" dirty="0">
                <a:solidFill>
                  <a:prstClr val="black"/>
                </a:solidFill>
              </a:rPr>
              <a:t>pojmy video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Někdy nesprávně zaměňován s termínem „formát videa“!</a:t>
            </a:r>
          </a:p>
          <a:p>
            <a:r>
              <a:rPr lang="cs-CZ" sz="2800" b="1" dirty="0" smtClean="0"/>
              <a:t>Obsahuje jednotlivé </a:t>
            </a:r>
            <a:r>
              <a:rPr lang="cs-CZ" sz="2800" b="1" dirty="0" err="1" smtClean="0"/>
              <a:t>streamy</a:t>
            </a:r>
            <a:r>
              <a:rPr lang="cs-CZ" sz="2800" b="1" dirty="0" smtClean="0"/>
              <a:t>, které ve výsledku tvoří přehratelný video soubor</a:t>
            </a:r>
          </a:p>
          <a:p>
            <a:r>
              <a:rPr lang="cs-CZ" sz="2800" b="1" dirty="0"/>
              <a:t>AVI, MPEG, MKV, MP4, </a:t>
            </a:r>
            <a:r>
              <a:rPr lang="cs-CZ" sz="2800" b="1" dirty="0" smtClean="0"/>
              <a:t>OGG, MOV</a:t>
            </a:r>
            <a:r>
              <a:rPr lang="cs-CZ" sz="2800" b="1" dirty="0"/>
              <a:t>, </a:t>
            </a:r>
            <a:r>
              <a:rPr lang="cs-CZ" sz="2800" b="1" dirty="0" smtClean="0"/>
              <a:t>ASF, AVCHD, RM… </a:t>
            </a:r>
          </a:p>
        </p:txBody>
      </p:sp>
    </p:spTree>
    <p:extLst>
      <p:ext uri="{BB962C8B-B14F-4D97-AF65-F5344CB8AC3E}">
        <p14:creationId xmlns:p14="http://schemas.microsoft.com/office/powerpoint/2010/main" val="386639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Poměr stran – </a:t>
            </a:r>
            <a:r>
              <a:rPr lang="cs-CZ" dirty="0" err="1" smtClean="0">
                <a:solidFill>
                  <a:srgbClr val="FF0000"/>
                </a:solidFill>
              </a:rPr>
              <a:t>aspect</a:t>
            </a:r>
            <a:r>
              <a:rPr lang="cs-CZ" dirty="0" smtClean="0">
                <a:solidFill>
                  <a:srgbClr val="FF0000"/>
                </a:solidFill>
              </a:rPr>
              <a:t> ratio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100" dirty="0" smtClean="0">
                <a:solidFill>
                  <a:prstClr val="black"/>
                </a:solidFill>
              </a:rPr>
              <a:t>Základní </a:t>
            </a:r>
            <a:r>
              <a:rPr lang="cs-CZ" sz="3100" dirty="0">
                <a:solidFill>
                  <a:prstClr val="black"/>
                </a:solidFill>
              </a:rPr>
              <a:t>pojmy video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U některých kontejnerů (AVI) dán poměrem horizontálního a vertikálního rozlišení (4:3, 16:9)</a:t>
            </a:r>
          </a:p>
          <a:p>
            <a:r>
              <a:rPr lang="cs-CZ" sz="2800" b="1" dirty="0" smtClean="0"/>
              <a:t>U jiných kontejnerů (MPEG, MKV, DV) je poměr nezávislý na rozlišení, informace o poměru stran jsou zakódovány v kontejneru nebo přímo video </a:t>
            </a:r>
            <a:r>
              <a:rPr lang="cs-CZ" sz="2800" b="1" dirty="0" err="1" smtClean="0"/>
              <a:t>streamu</a:t>
            </a: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36028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>
                <a:solidFill>
                  <a:srgbClr val="FF0000"/>
                </a:solidFill>
              </a:rPr>
              <a:t>Kodek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100" dirty="0" smtClean="0">
                <a:solidFill>
                  <a:prstClr val="black"/>
                </a:solidFill>
              </a:rPr>
              <a:t>Základní </a:t>
            </a:r>
            <a:r>
              <a:rPr lang="cs-CZ" sz="3100" dirty="0">
                <a:solidFill>
                  <a:prstClr val="black"/>
                </a:solidFill>
              </a:rPr>
              <a:t>pojmy video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spojením slov </a:t>
            </a:r>
            <a:r>
              <a:rPr lang="cs-CZ" b="1" i="1" dirty="0" err="1">
                <a:solidFill>
                  <a:srgbClr val="FF0000"/>
                </a:solidFill>
              </a:rPr>
              <a:t>ko</a:t>
            </a:r>
            <a:r>
              <a:rPr lang="cs-CZ" b="1" dirty="0" err="1"/>
              <a:t>der</a:t>
            </a:r>
            <a:r>
              <a:rPr lang="cs-CZ" b="1" dirty="0"/>
              <a:t> a </a:t>
            </a:r>
            <a:r>
              <a:rPr lang="cs-CZ" b="1" i="1" dirty="0" err="1" smtClean="0">
                <a:solidFill>
                  <a:srgbClr val="FF0000"/>
                </a:solidFill>
              </a:rPr>
              <a:t>dek</a:t>
            </a:r>
            <a:r>
              <a:rPr lang="cs-CZ" b="1" dirty="0" err="1" smtClean="0"/>
              <a:t>oder</a:t>
            </a:r>
            <a:endParaRPr lang="cs-CZ" b="1" dirty="0" smtClean="0"/>
          </a:p>
          <a:p>
            <a:r>
              <a:rPr lang="cs-CZ" b="1" dirty="0" smtClean="0"/>
              <a:t>počítačový </a:t>
            </a:r>
            <a:r>
              <a:rPr lang="cs-CZ" b="1" dirty="0"/>
              <a:t>program nebo hardwarové zařízení, které kóduje a dekóduje video do/z určitého formátu, zpravidla za účelem zmenšení objemu </a:t>
            </a:r>
            <a:r>
              <a:rPr lang="cs-CZ" b="1" dirty="0" smtClean="0"/>
              <a:t>dat </a:t>
            </a:r>
            <a:r>
              <a:rPr lang="cs-CZ" sz="2800" b="1" dirty="0" smtClean="0"/>
              <a:t>(</a:t>
            </a:r>
            <a:r>
              <a:rPr lang="cs-CZ" b="1" dirty="0"/>
              <a:t>komprimování a dekódování jednotlivých </a:t>
            </a:r>
            <a:r>
              <a:rPr lang="cs-CZ" b="1" dirty="0" err="1"/>
              <a:t>streamů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Ztrátové a bezztrátové</a:t>
            </a:r>
          </a:p>
          <a:p>
            <a:r>
              <a:rPr lang="cs-CZ" b="1" dirty="0" smtClean="0"/>
              <a:t>Pro video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</a:rPr>
              <a:t>Pracující s formátem MPEG4 ASP (</a:t>
            </a:r>
            <a:r>
              <a:rPr lang="cs-CZ" b="1" dirty="0" err="1" smtClean="0">
                <a:solidFill>
                  <a:srgbClr val="0070C0"/>
                </a:solidFill>
              </a:rPr>
              <a:t>Advanced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simple</a:t>
            </a:r>
            <a:r>
              <a:rPr lang="cs-CZ" b="1" dirty="0" smtClean="0">
                <a:solidFill>
                  <a:srgbClr val="0070C0"/>
                </a:solidFill>
              </a:rPr>
              <a:t> profile) </a:t>
            </a:r>
            <a:r>
              <a:rPr lang="cs-CZ" b="1" dirty="0" smtClean="0"/>
              <a:t>- </a:t>
            </a:r>
            <a:r>
              <a:rPr lang="cs-CZ" b="1" dirty="0" err="1" smtClean="0"/>
              <a:t>DivX</a:t>
            </a:r>
            <a:r>
              <a:rPr lang="cs-CZ" b="1" dirty="0"/>
              <a:t>, </a:t>
            </a:r>
            <a:r>
              <a:rPr lang="cs-CZ" b="1" dirty="0" err="1"/>
              <a:t>XviD</a:t>
            </a:r>
            <a:r>
              <a:rPr lang="cs-CZ" b="1" dirty="0"/>
              <a:t>, </a:t>
            </a:r>
            <a:r>
              <a:rPr lang="cs-CZ" b="1" dirty="0" err="1"/>
              <a:t>FFmpeg</a:t>
            </a:r>
            <a:r>
              <a:rPr lang="cs-CZ" b="1" dirty="0"/>
              <a:t> </a:t>
            </a:r>
            <a:r>
              <a:rPr lang="cs-CZ" b="1" dirty="0" smtClean="0"/>
              <a:t>MPEG-4</a:t>
            </a:r>
          </a:p>
          <a:p>
            <a:pPr lvl="1"/>
            <a:r>
              <a:rPr lang="cs-CZ" b="1" dirty="0">
                <a:solidFill>
                  <a:srgbClr val="0070C0"/>
                </a:solidFill>
              </a:rPr>
              <a:t>Pracující s formátem MPEG-4 </a:t>
            </a:r>
            <a:r>
              <a:rPr lang="cs-CZ" b="1" dirty="0" smtClean="0">
                <a:solidFill>
                  <a:srgbClr val="0070C0"/>
                </a:solidFill>
              </a:rPr>
              <a:t>AVC/</a:t>
            </a:r>
            <a:r>
              <a:rPr lang="cs-CZ" b="1" dirty="0">
                <a:solidFill>
                  <a:srgbClr val="0070C0"/>
                </a:solidFill>
              </a:rPr>
              <a:t> H.264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>
                <a:solidFill>
                  <a:srgbClr val="0070C0"/>
                </a:solidFill>
              </a:rPr>
              <a:t>(</a:t>
            </a:r>
            <a:r>
              <a:rPr lang="cs-CZ" b="1" dirty="0" err="1">
                <a:solidFill>
                  <a:srgbClr val="0070C0"/>
                </a:solidFill>
              </a:rPr>
              <a:t>Advanced</a:t>
            </a:r>
            <a:r>
              <a:rPr lang="cs-CZ" b="1" dirty="0">
                <a:solidFill>
                  <a:srgbClr val="0070C0"/>
                </a:solidFill>
              </a:rPr>
              <a:t> Video </a:t>
            </a:r>
            <a:r>
              <a:rPr lang="cs-CZ" b="1" dirty="0" err="1">
                <a:solidFill>
                  <a:srgbClr val="0070C0"/>
                </a:solidFill>
              </a:rPr>
              <a:t>Coding</a:t>
            </a:r>
            <a:r>
              <a:rPr lang="cs-CZ" b="1" dirty="0">
                <a:solidFill>
                  <a:srgbClr val="0070C0"/>
                </a:solidFill>
              </a:rPr>
              <a:t>) </a:t>
            </a:r>
            <a:r>
              <a:rPr lang="cs-CZ" b="1" dirty="0" smtClean="0"/>
              <a:t>– </a:t>
            </a:r>
            <a:r>
              <a:rPr lang="cs-CZ" b="1" dirty="0"/>
              <a:t>použité v HD DVD a </a:t>
            </a:r>
            <a:r>
              <a:rPr lang="cs-CZ" b="1" dirty="0" err="1" smtClean="0"/>
              <a:t>Blu-Ray</a:t>
            </a:r>
            <a:r>
              <a:rPr lang="cs-CZ" b="1" dirty="0" smtClean="0"/>
              <a:t> – např. Nero </a:t>
            </a:r>
            <a:r>
              <a:rPr lang="cs-CZ" b="1" dirty="0" err="1" smtClean="0"/>
              <a:t>digital</a:t>
            </a:r>
            <a:r>
              <a:rPr lang="cs-CZ" b="1" dirty="0" smtClean="0"/>
              <a:t>, </a:t>
            </a:r>
            <a:r>
              <a:rPr lang="cs-CZ" b="1" dirty="0" err="1" smtClean="0"/>
              <a:t>Quick</a:t>
            </a:r>
            <a:r>
              <a:rPr lang="cs-CZ" b="1" dirty="0" smtClean="0"/>
              <a:t> </a:t>
            </a:r>
            <a:r>
              <a:rPr lang="cs-CZ" b="1" dirty="0" err="1" smtClean="0"/>
              <a:t>time</a:t>
            </a:r>
            <a:r>
              <a:rPr lang="cs-CZ" b="1" dirty="0" smtClean="0"/>
              <a:t>, </a:t>
            </a:r>
            <a:r>
              <a:rPr lang="cs-CZ" b="1" dirty="0" err="1" smtClean="0"/>
              <a:t>Core</a:t>
            </a:r>
            <a:r>
              <a:rPr lang="cs-CZ" b="1" dirty="0" smtClean="0"/>
              <a:t> AVC (pouze dekodér), x264 (pouze kodér),</a:t>
            </a:r>
          </a:p>
          <a:p>
            <a:r>
              <a:rPr lang="cs-CZ" b="1" dirty="0" smtClean="0"/>
              <a:t>Pro </a:t>
            </a:r>
            <a:r>
              <a:rPr lang="cs-CZ" b="1" dirty="0"/>
              <a:t>audio – </a:t>
            </a:r>
            <a:r>
              <a:rPr lang="cs-CZ" sz="2400" b="1" dirty="0" err="1">
                <a:solidFill>
                  <a:srgbClr val="0070C0"/>
                </a:solidFill>
              </a:rPr>
              <a:t>Fraunhofer</a:t>
            </a:r>
            <a:r>
              <a:rPr lang="cs-CZ" sz="2400" b="1" dirty="0">
                <a:solidFill>
                  <a:srgbClr val="0070C0"/>
                </a:solidFill>
              </a:rPr>
              <a:t> MP3 nebo AC3 ACM </a:t>
            </a:r>
            <a:r>
              <a:rPr lang="cs-CZ" sz="2400" b="1" dirty="0" err="1">
                <a:solidFill>
                  <a:srgbClr val="0070C0"/>
                </a:solidFill>
              </a:rPr>
              <a:t>kodek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b="1" dirty="0" smtClean="0"/>
              <a:t>(formáty AC3</a:t>
            </a:r>
            <a:r>
              <a:rPr lang="cs-CZ" b="1" dirty="0"/>
              <a:t>, </a:t>
            </a:r>
            <a:r>
              <a:rPr lang="cs-CZ" b="1" dirty="0" smtClean="0"/>
              <a:t>MP2, MP3</a:t>
            </a:r>
            <a:r>
              <a:rPr lang="cs-CZ" b="1" dirty="0"/>
              <a:t>, </a:t>
            </a:r>
            <a:r>
              <a:rPr lang="cs-CZ" b="1" dirty="0" smtClean="0"/>
              <a:t>AAC, </a:t>
            </a:r>
            <a:r>
              <a:rPr lang="cs-CZ" b="1" dirty="0" err="1" smtClean="0"/>
              <a:t>Vorbis</a:t>
            </a:r>
            <a:r>
              <a:rPr lang="cs-CZ" b="1" dirty="0" smtClean="0"/>
              <a:t>, FLAC -  bezztrátový, ATAC)</a:t>
            </a:r>
            <a:r>
              <a:rPr lang="cs-CZ" sz="3100" b="1" dirty="0" smtClean="0"/>
              <a:t> </a:t>
            </a:r>
            <a:endParaRPr lang="cs-CZ" sz="3100" b="1" dirty="0" smtClean="0"/>
          </a:p>
        </p:txBody>
      </p:sp>
    </p:spTree>
    <p:extLst>
      <p:ext uri="{BB962C8B-B14F-4D97-AF65-F5344CB8AC3E}">
        <p14:creationId xmlns:p14="http://schemas.microsoft.com/office/powerpoint/2010/main" val="112128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rgbClr val="FF0000"/>
                </a:solidFill>
              </a:rPr>
              <a:t>Bitrate</a:t>
            </a:r>
            <a:r>
              <a:rPr lang="cs-CZ" dirty="0" smtClean="0">
                <a:solidFill>
                  <a:srgbClr val="FF0000"/>
                </a:solidFill>
              </a:rPr>
              <a:t> – datový tok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100" dirty="0" smtClean="0">
                <a:solidFill>
                  <a:prstClr val="black"/>
                </a:solidFill>
              </a:rPr>
              <a:t>Základní </a:t>
            </a:r>
            <a:r>
              <a:rPr lang="cs-CZ" sz="3100" dirty="0">
                <a:solidFill>
                  <a:prstClr val="black"/>
                </a:solidFill>
              </a:rPr>
              <a:t>pojmy video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r>
              <a:rPr lang="cs-CZ" b="1" dirty="0"/>
              <a:t>v jednotkách </a:t>
            </a:r>
            <a:r>
              <a:rPr lang="cs-CZ" b="1" dirty="0" err="1"/>
              <a:t>kbps</a:t>
            </a:r>
            <a:r>
              <a:rPr lang="cs-CZ" b="1" dirty="0"/>
              <a:t> (kilobitů za sekundu). </a:t>
            </a:r>
            <a:endParaRPr lang="cs-CZ" b="1" dirty="0" smtClean="0"/>
          </a:p>
          <a:p>
            <a:r>
              <a:rPr lang="cs-CZ" b="1" dirty="0"/>
              <a:t>čím vyšší </a:t>
            </a:r>
            <a:r>
              <a:rPr lang="cs-CZ" b="1" dirty="0" err="1"/>
              <a:t>bitrate</a:t>
            </a:r>
            <a:r>
              <a:rPr lang="cs-CZ" b="1" dirty="0"/>
              <a:t>, tím vyšší kvalita </a:t>
            </a:r>
            <a:r>
              <a:rPr lang="cs-CZ" b="1" dirty="0" smtClean="0"/>
              <a:t>(záleží i na </a:t>
            </a:r>
            <a:r>
              <a:rPr lang="cs-CZ" b="1" dirty="0" err="1" smtClean="0"/>
              <a:t>kodeku</a:t>
            </a:r>
            <a:r>
              <a:rPr lang="cs-CZ" b="1" dirty="0" smtClean="0"/>
              <a:t> – jiný optimální poměr bit/pixel</a:t>
            </a:r>
          </a:p>
          <a:p>
            <a:r>
              <a:rPr lang="cs-CZ" b="1" dirty="0" smtClean="0"/>
              <a:t>Konstantní (CBR) a variabilní (VBR)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00200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409</TotalTime>
  <Words>567</Words>
  <Application>Microsoft Office PowerPoint</Application>
  <PresentationFormat>Předvádění na obrazovce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Úvod do problematiky videa</vt:lpstr>
      <vt:lpstr>Základní pojmy – video a audio</vt:lpstr>
      <vt:lpstr> Rozlišení Základní pojmy video </vt:lpstr>
      <vt:lpstr> Snímková frekvence (frame rate) Základní pojmy video </vt:lpstr>
      <vt:lpstr> Stream Základní pojmy video </vt:lpstr>
      <vt:lpstr> Kontejner Základní pojmy video </vt:lpstr>
      <vt:lpstr> Poměr stran – aspect ratio Základní pojmy video </vt:lpstr>
      <vt:lpstr> Kodek Základní pojmy video </vt:lpstr>
      <vt:lpstr> Bitrate – datový tok Základní pojmy video </vt:lpstr>
      <vt:lpstr> Splitter Základní pojmy video </vt:lpstr>
      <vt:lpstr> Filtry Základní pojmy video </vt:lpstr>
      <vt:lpstr> Sampling rate – samplovací frekvence Základní pojmy zvuk </vt:lpstr>
      <vt:lpstr> Bit depht – bitová hloubka, rozlišení Základní pojmy zvuk </vt:lpstr>
      <vt:lpstr> Bit Rate – datový tok Základní pojmy zvuk </vt:lpstr>
      <vt:lpstr> Kanály - channels Základní pojmy zvuk </vt:lpstr>
    </vt:vector>
  </TitlesOfParts>
  <Company>JAMU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problematiky videa</dc:title>
  <dc:creator>Kokeš Marek</dc:creator>
  <cp:lastModifiedBy>Kokeš Marek</cp:lastModifiedBy>
  <cp:revision>19</cp:revision>
  <dcterms:created xsi:type="dcterms:W3CDTF">2014-03-10T10:51:06Z</dcterms:created>
  <dcterms:modified xsi:type="dcterms:W3CDTF">2014-03-12T14:16:52Z</dcterms:modified>
</cp:coreProperties>
</file>