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70" r:id="rId14"/>
    <p:sldId id="271" r:id="rId15"/>
    <p:sldId id="279" r:id="rId16"/>
    <p:sldId id="272" r:id="rId17"/>
    <p:sldId id="273" r:id="rId18"/>
    <p:sldId id="274" r:id="rId19"/>
    <p:sldId id="266" r:id="rId20"/>
    <p:sldId id="267" r:id="rId21"/>
    <p:sldId id="268" r:id="rId22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33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4" d="100"/>
          <a:sy n="54" d="100"/>
        </p:scale>
        <p:origin x="-8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3" rIns="96506" bIns="4825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3" rIns="96506" bIns="4825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3" rIns="96506" bIns="4825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3" rIns="96506" bIns="4825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0C12B81-FB78-4993-8FA9-5AC0AD1C4A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6506" tIns="48253" rIns="96506" bIns="48253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6506" tIns="48253" rIns="96506" bIns="48253" rtlCol="0"/>
          <a:lstStyle>
            <a:lvl1pPr algn="r">
              <a:defRPr sz="1300"/>
            </a:lvl1pPr>
          </a:lstStyle>
          <a:p>
            <a:pPr>
              <a:defRPr/>
            </a:pPr>
            <a:fld id="{9E287C52-2D93-4589-AB5D-91B516A1AC78}" type="datetimeFigureOut">
              <a:rPr lang="cs-CZ"/>
              <a:pPr>
                <a:defRPr/>
              </a:pPr>
              <a:t>23.2.2014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06" tIns="48253" rIns="96506" bIns="48253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1200" y="4862513"/>
            <a:ext cx="5676900" cy="4603750"/>
          </a:xfrm>
          <a:prstGeom prst="rect">
            <a:avLst/>
          </a:prstGeom>
        </p:spPr>
        <p:txBody>
          <a:bodyPr vert="horz" lIns="96506" tIns="48253" rIns="96506" bIns="48253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6506" tIns="48253" rIns="96506" bIns="48253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6506" tIns="48253" rIns="96506" bIns="48253" rtlCol="0" anchor="b"/>
          <a:lstStyle>
            <a:lvl1pPr algn="r">
              <a:defRPr sz="1300"/>
            </a:lvl1pPr>
          </a:lstStyle>
          <a:p>
            <a:pPr>
              <a:defRPr/>
            </a:pPr>
            <a:fld id="{4A1EA366-4CCE-4993-BE6C-79E1E341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DD77CF-CF0F-4AA5-9B12-EBD79E9AA7D4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25C9C5-F04B-4887-8D76-88237DD2B8A0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DD7AAA-5CC6-4AE7-B1FD-930A0209D898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CB7432-961C-4E83-8B37-E811E7033095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AF5AF4-5203-466F-996A-52118CE6C74E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CB5A8F-699C-4DDC-A76A-BA79755CC410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920C9C-65A0-4BFD-82C9-260D60CD8C1F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49E9B6-9F56-4A86-8F22-017716F68810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2A6C86-A10C-4D4C-BCFA-485981A105CE}" type="slidenum">
              <a:rPr lang="cs-CZ" smtClean="0"/>
              <a:pPr/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A6475F-ACD9-489F-9D28-C09FE5AAD172}" type="slidenum">
              <a:rPr lang="cs-CZ" smtClean="0"/>
              <a:pPr/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51A0B2-4A37-4C3C-8822-13CB8D665E13}" type="slidenum">
              <a:rPr lang="cs-CZ" smtClean="0"/>
              <a:pPr/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8202DC-58F9-4A23-B778-2672259D2386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B9009C-70C9-4CF7-9AE8-4BD11B24B038}" type="slidenum">
              <a:rPr lang="cs-CZ" smtClean="0"/>
              <a:pPr/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D0D4E-6C62-490E-9CD5-1CEDF5567565}" type="slidenum">
              <a:rPr lang="cs-CZ" smtClean="0"/>
              <a:pPr/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8041B5-90D6-4B84-B866-336DCD4F1F98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3E32EF-40F4-41B4-A687-AF2278DB3904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02B766-0BA3-42A0-9E7C-9A93AA866DD7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A29051-775F-47ED-9CEE-BD45F09EE57B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2922F1-7530-48C1-A798-8CA3648E5466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5F77A2-6516-4E37-B6F1-5AEAC28A6082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72C443-0603-416F-991A-53306134C760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sp>
        <p:nvSpPr>
          <p:cNvPr id="4202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F1EE6-3CCE-44D0-9BD3-71C6D2C634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E3B85-0D6A-41AC-80F4-5A9170A291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93693-685D-44D0-AAD1-D13982530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86368-7EF5-47A6-9C65-7035C62BB7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CFA29-823A-4C33-8CFD-8A073C9FD2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7E31F-1BE9-45DF-A476-5918443232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6E53A-AAA0-419E-BE27-61D99926CC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693C-679B-4704-A7BD-79F1B7EA8B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33536-3B0F-42BC-B094-9009769FD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A3132-E9D1-4C2C-97B6-6AE6FE24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A61AF-757C-4E6B-9BF6-F7A1991765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3076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8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9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0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1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2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3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4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5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6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7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8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9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0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1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2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3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4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5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6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7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8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9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0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1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2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3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4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5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6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7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8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9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0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1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2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3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4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5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6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7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8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9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0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1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2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3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3175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180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2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EB6867A9-4EB4-46F0-BDF6-75D5EE2F5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ov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3352800" cy="321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6" descr="C:\Documents and Settings\NB\Dokumenty\Obrázky\Knihy\7návyků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2349500"/>
            <a:ext cx="2592387" cy="37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PARADIGMATA JSOU SILNÁ,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folHlink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PROTOŽE ONA TVOŘÍ BRÝLE, SKRZE KTERÉ VIDÍME SVĚT.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>
                <a:solidFill>
                  <a:schemeClr val="folHlink"/>
                </a:solidFill>
              </a:rPr>
              <a:t>SÍLA POSUNU PARADIGMATU JE HLAVNÍ SILOU SKOKOVÉ ZMĚNY, NEZÁVISLE NA TOM, JESTLI JDE O POSUN NÁHLÝ, NEBO O POMALÝ A ÚMYSLNÝ PROCES.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folHlink"/>
            </a:solidFill>
          </a:ln>
        </p:spPr>
        <p:txBody>
          <a:bodyPr/>
          <a:lstStyle/>
          <a:p>
            <a:pPr eaLnBrk="1" hangingPunct="1"/>
            <a:r>
              <a:rPr lang="cs-CZ" smtClean="0"/>
              <a:t>PROBLÉMEM JE ZPŮSOB,</a:t>
            </a:r>
            <a:br>
              <a:rPr lang="cs-CZ" smtClean="0"/>
            </a:br>
            <a:r>
              <a:rPr lang="cs-CZ" smtClean="0"/>
              <a:t>JAKÝM PROBLÉM VIDÍME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Paradigmata etiky osobnosti podstatně ovlivňují nejen způsob, jakým se snažíme řešit své problémy, ale také způsob, jakým se na ně díváme.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Definice „Návyků“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Návyky jsou průnikem znalostí, dovedností a přání.</a:t>
            </a:r>
          </a:p>
          <a:p>
            <a:pPr eaLnBrk="1" hangingPunct="1"/>
            <a:r>
              <a:rPr lang="cs-CZ" smtClean="0"/>
              <a:t>Znalost = „co dělat“ a „proč“.</a:t>
            </a:r>
          </a:p>
          <a:p>
            <a:pPr eaLnBrk="1" hangingPunct="1"/>
            <a:r>
              <a:rPr lang="cs-CZ" smtClean="0"/>
              <a:t>Dovednost = „jak to udělat“.</a:t>
            </a:r>
          </a:p>
          <a:p>
            <a:pPr eaLnBrk="1" hangingPunct="1"/>
            <a:r>
              <a:rPr lang="cs-CZ" smtClean="0"/>
              <a:t>Přání = motivace, „chtění“.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Kontinuum zrání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Závislost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i="1" smtClean="0"/>
              <a:t>Ty – ty za to můžeš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Nezávislost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i="1" smtClean="0"/>
              <a:t>Já – já to zvládnu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Vzájemná závislost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i="1" smtClean="0"/>
              <a:t>My – my můžeme spolupracovat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Produkce a </a:t>
            </a:r>
            <a:br>
              <a:rPr lang="cs-CZ" smtClean="0"/>
            </a:br>
            <a:r>
              <a:rPr lang="cs-CZ" smtClean="0"/>
              <a:t>Produkční schopnost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Produkce = výsledek (zlaté vejce)</a:t>
            </a:r>
          </a:p>
          <a:p>
            <a:pPr eaLnBrk="1" hangingPunct="1"/>
            <a:r>
              <a:rPr lang="cs-CZ" smtClean="0"/>
              <a:t>Produkční schopnost = schopnost nebo zdroj (produkující zlatá vejce)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>
                <a:solidFill>
                  <a:schemeClr val="folHlink"/>
                </a:solidFill>
              </a:rPr>
              <a:t>Jestliže lidé nedodrží rovnováhu P/PS při využívání hmotných zdrojů organizace, sníží její efektivnost = umírající husa.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0000"/>
                </a:solidFill>
              </a:rPr>
              <a:t>7 návyků </a:t>
            </a:r>
            <a:br>
              <a:rPr lang="cs-CZ" smtClean="0">
                <a:solidFill>
                  <a:srgbClr val="000000"/>
                </a:solidFill>
              </a:rPr>
            </a:br>
            <a:r>
              <a:rPr lang="cs-CZ" smtClean="0">
                <a:solidFill>
                  <a:srgbClr val="000000"/>
                </a:solidFill>
              </a:rPr>
              <a:t>vysoce efektivních lidí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Buďte proaktivní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Začínejte s myšlenkou na konec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Dejte přednost důležitým věcem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Myslete způsobem výhra/výhra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Nejdříve se snažte pochopit potom být pochopeni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Vytvářejte synergii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Ostření pily</a:t>
            </a:r>
          </a:p>
        </p:txBody>
      </p:sp>
      <p:pic>
        <p:nvPicPr>
          <p:cNvPr id="17412" name="Picture 4" descr="cov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648200"/>
            <a:ext cx="2057400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Buďte proaktivní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solidFill>
            <a:srgbClr val="FF3300"/>
          </a:solidFill>
          <a:ln>
            <a:solidFill>
              <a:schemeClr val="folHlink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Reaktivní jazyk: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Nic se nedá dělat.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Takový jsem.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Dohání mě k šílenství.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Oni to nedovolí.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Musím to dělat.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Nemohu.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Jsem nucen.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Kdybych mohl.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66FF33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smtClean="0"/>
              <a:t>Proaktivní jazyk:</a:t>
            </a:r>
          </a:p>
          <a:p>
            <a:pPr eaLnBrk="1" hangingPunct="1"/>
            <a:r>
              <a:rPr lang="cs-CZ" sz="2000" smtClean="0"/>
              <a:t>Podívejme se na možnosti.</a:t>
            </a:r>
          </a:p>
          <a:p>
            <a:pPr eaLnBrk="1" hangingPunct="1"/>
            <a:r>
              <a:rPr lang="cs-CZ" sz="2000" smtClean="0"/>
              <a:t>Mohu na to jít jinak.</a:t>
            </a:r>
          </a:p>
          <a:p>
            <a:pPr eaLnBrk="1" hangingPunct="1"/>
            <a:r>
              <a:rPr lang="cs-CZ" sz="2000" smtClean="0"/>
              <a:t>Ovládám své pocity.</a:t>
            </a:r>
          </a:p>
          <a:p>
            <a:pPr eaLnBrk="1" hangingPunct="1"/>
            <a:r>
              <a:rPr lang="cs-CZ" sz="2000" smtClean="0"/>
              <a:t>Zpracuji účinná doporučení.</a:t>
            </a:r>
          </a:p>
          <a:p>
            <a:pPr eaLnBrk="1" hangingPunct="1"/>
            <a:r>
              <a:rPr lang="cs-CZ" sz="2000" smtClean="0"/>
              <a:t>Zvolím přiměřenou odezvu.</a:t>
            </a:r>
          </a:p>
          <a:p>
            <a:pPr eaLnBrk="1" hangingPunct="1"/>
            <a:r>
              <a:rPr lang="cs-CZ" sz="2000" smtClean="0"/>
              <a:t>Rozhodnu se.</a:t>
            </a:r>
          </a:p>
          <a:p>
            <a:pPr eaLnBrk="1" hangingPunct="1"/>
            <a:r>
              <a:rPr lang="cs-CZ" sz="2000" smtClean="0"/>
              <a:t>Dám tomu přednost.</a:t>
            </a:r>
          </a:p>
          <a:p>
            <a:pPr eaLnBrk="1" hangingPunct="1"/>
            <a:r>
              <a:rPr lang="cs-CZ" sz="2000" smtClean="0"/>
              <a:t>Chci.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5"/>
          <p:cNvSpPr>
            <a:spLocks noChangeArrowheads="1"/>
          </p:cNvSpPr>
          <p:nvPr/>
        </p:nvSpPr>
        <p:spPr bwMode="auto">
          <a:xfrm>
            <a:off x="533400" y="1905000"/>
            <a:ext cx="4800600" cy="457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Okruh zájmu a </a:t>
            </a:r>
            <a:br>
              <a:rPr lang="cs-CZ" smtClean="0"/>
            </a:br>
            <a:r>
              <a:rPr lang="cs-CZ" smtClean="0"/>
              <a:t>okruh působnosti</a:t>
            </a:r>
          </a:p>
        </p:txBody>
      </p:sp>
      <p:sp>
        <p:nvSpPr>
          <p:cNvPr id="19460" name="Oval 3"/>
          <p:cNvSpPr>
            <a:spLocks noChangeArrowheads="1"/>
          </p:cNvSpPr>
          <p:nvPr/>
        </p:nvSpPr>
        <p:spPr bwMode="auto">
          <a:xfrm>
            <a:off x="1981200" y="3200400"/>
            <a:ext cx="2057400" cy="1905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Okruh </a:t>
            </a:r>
          </a:p>
          <a:p>
            <a:pPr algn="ctr"/>
            <a:r>
              <a:rPr lang="cs-CZ"/>
              <a:t>působnosti</a:t>
            </a:r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1981200" y="2590800"/>
            <a:ext cx="191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Okruh zájmu</a:t>
            </a:r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5775325" y="2630488"/>
            <a:ext cx="326231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Proaktivní lidé</a:t>
            </a:r>
          </a:p>
          <a:p>
            <a:r>
              <a:rPr lang="cs-CZ"/>
              <a:t>soustřeďují své úsilí</a:t>
            </a:r>
          </a:p>
          <a:p>
            <a:r>
              <a:rPr lang="cs-CZ"/>
              <a:t>na </a:t>
            </a:r>
            <a:r>
              <a:rPr lang="cs-CZ" b="1"/>
              <a:t>okruh působnosti.</a:t>
            </a:r>
          </a:p>
          <a:p>
            <a:r>
              <a:rPr lang="cs-CZ"/>
              <a:t>Zabývají se věcmi, </a:t>
            </a:r>
          </a:p>
          <a:p>
            <a:r>
              <a:rPr lang="cs-CZ"/>
              <a:t>se kterými mohou </a:t>
            </a:r>
          </a:p>
          <a:p>
            <a:r>
              <a:rPr lang="cs-CZ"/>
              <a:t>něco dělat.</a:t>
            </a:r>
          </a:p>
          <a:p>
            <a:r>
              <a:rPr lang="cs-CZ"/>
              <a:t>Povaha jejich </a:t>
            </a:r>
          </a:p>
          <a:p>
            <a:r>
              <a:rPr lang="cs-CZ"/>
              <a:t>energie je pozitivní.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Dejte přednost </a:t>
            </a:r>
            <a:br>
              <a:rPr lang="cs-CZ" smtClean="0"/>
            </a:br>
            <a:r>
              <a:rPr lang="cs-CZ" smtClean="0"/>
              <a:t>důležitým věcem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9925" y="2209800"/>
            <a:ext cx="3902075" cy="1747838"/>
          </a:xfrm>
          <a:solidFill>
            <a:srgbClr val="FF3300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Krize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Neodkladné problémy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Termínované úkoly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64100" y="2214563"/>
            <a:ext cx="3903663" cy="1747837"/>
          </a:xfrm>
          <a:solidFill>
            <a:srgbClr val="66FF33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II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Prevence, činnosti PS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Rozvíjení vztahů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Poznávání nových příležitostí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Plánování, odpočinek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69925" y="4191000"/>
            <a:ext cx="3902075" cy="17478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2800"/>
              <a:t>III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cs-CZ" sz="1800"/>
              <a:t>Některá pošta a hlášení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cs-CZ" sz="1800"/>
              <a:t>Některé porady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cs-CZ" sz="1800"/>
              <a:t>Blížící se neodkladné záležitosti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cs-CZ" sz="1800"/>
              <a:t>Oblíbené činnosti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4876800" y="4114800"/>
            <a:ext cx="3902075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2800"/>
              <a:t>IV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cs-CZ" sz="1600"/>
              <a:t>Jednoduché běžné záležitosti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cs-CZ" sz="1600"/>
              <a:t>Některá pošta, Některé telef. hovory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cs-CZ" sz="1600"/>
              <a:t>Mrhání časem na zbytečné záležitosti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cs-CZ" sz="1600"/>
              <a:t>Příjemné činnosti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524000" y="6096000"/>
            <a:ext cx="160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Naléhavé 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867400" y="6019800"/>
            <a:ext cx="196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Nenaléhavé 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0" y="1981200"/>
            <a:ext cx="3968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 b="1"/>
              <a:t>Dů l ež i  t é</a:t>
            </a:r>
          </a:p>
        </p:txBody>
      </p:sp>
      <p:sp>
        <p:nvSpPr>
          <p:cNvPr id="20490" name="Text Box 11"/>
          <p:cNvSpPr txBox="1">
            <a:spLocks noChangeArrowheads="1"/>
          </p:cNvSpPr>
          <p:nvPr/>
        </p:nvSpPr>
        <p:spPr bwMode="auto">
          <a:xfrm>
            <a:off x="0" y="4343400"/>
            <a:ext cx="396875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Nedů l ež i  t é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cs typeface="Arial" charset="0"/>
              </a:rPr>
              <a:t>Vůdcovství založené na principech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>
                <a:cs typeface="Arial" charset="0"/>
              </a:rPr>
              <a:t>Stephen Covey definoval klíčové principy fungování organizace na jednotlivých úrovních - od osobní až po celofiremní:</a:t>
            </a:r>
            <a:endParaRPr lang="cs-CZ" sz="28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800" b="1" smtClean="0">
                <a:cs typeface="Arial" charset="0"/>
              </a:rPr>
              <a:t>Osobní úroveň</a:t>
            </a:r>
            <a:r>
              <a:rPr lang="cs-CZ" sz="2800" smtClean="0">
                <a:cs typeface="Arial" charset="0"/>
              </a:rPr>
              <a:t> - důvěryhodnost: základem dlouhodobého úspěchu fungování je budování autentické osobní důvěryhodnosti</a:t>
            </a:r>
            <a:endParaRPr lang="cs-CZ" sz="28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800" b="1" smtClean="0">
                <a:cs typeface="Arial" charset="0"/>
              </a:rPr>
              <a:t>Mezilidská úroveň</a:t>
            </a:r>
            <a:r>
              <a:rPr lang="cs-CZ" sz="2800" smtClean="0">
                <a:cs typeface="Arial" charset="0"/>
              </a:rPr>
              <a:t> - důvěra: na základě osobní důvěryhodnosti lze začít budovat interpersonální vztahy založené na důvěře</a:t>
            </a:r>
            <a:endParaRPr lang="cs-CZ" sz="28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0000"/>
                </a:solidFill>
              </a:rPr>
              <a:t>7 návyků </a:t>
            </a:r>
            <a:br>
              <a:rPr lang="cs-CZ" smtClean="0">
                <a:solidFill>
                  <a:srgbClr val="000000"/>
                </a:solidFill>
              </a:rPr>
            </a:br>
            <a:r>
              <a:rPr lang="cs-CZ" smtClean="0">
                <a:solidFill>
                  <a:srgbClr val="000000"/>
                </a:solidFill>
              </a:rPr>
              <a:t>vysoce efektivních lidí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Buďte proaktivní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Začínejte s myšlenkou na konec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Dejte přednost důležitým věcem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Myslete způsobem výhra/výhra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Nejdříve se snažte pochopit potom být pochopeni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Vytvářejte synergii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Návyk: Ostření pily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cs typeface="Arial" charset="0"/>
              </a:rPr>
              <a:t>Vůdcovství založené na principech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b="1" smtClean="0">
                <a:cs typeface="Arial" charset="0"/>
              </a:rPr>
              <a:t>Manažerská úroveň</a:t>
            </a:r>
            <a:r>
              <a:rPr lang="cs-CZ" smtClean="0">
                <a:cs typeface="Arial" charset="0"/>
              </a:rPr>
              <a:t> - zmocňování: na základě vztahů založených na důvěře lze začít používat princip zmocňování (empowerment)</a:t>
            </a:r>
            <a:endParaRPr lang="cs-CZ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b="1" smtClean="0">
                <a:cs typeface="Arial" charset="0"/>
              </a:rPr>
              <a:t>Organizační úroveň</a:t>
            </a:r>
            <a:r>
              <a:rPr lang="cs-CZ" smtClean="0">
                <a:cs typeface="Arial" charset="0"/>
              </a:rPr>
              <a:t> - soulad: základním principem na této úrovni je jednotné směřování celé organizace za společným cílem</a:t>
            </a:r>
            <a:endParaRPr 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>
                <a:cs typeface="Arial" charset="0"/>
              </a:rPr>
              <a:t>CHARAKTERISTIKY LÍDRŮ ZAM</a:t>
            </a:r>
            <a:r>
              <a:rPr lang="cs-CZ" sz="4000" b="1" smtClean="0"/>
              <a:t>Ě</a:t>
            </a:r>
            <a:r>
              <a:rPr lang="cs-CZ" sz="4000" b="1" smtClean="0">
                <a:cs typeface="Arial" charset="0"/>
              </a:rPr>
              <a:t>ŘENÝCH NA PRINCIPY</a:t>
            </a:r>
            <a:endParaRPr lang="cs-CZ" sz="4000" smtClean="0"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b="1" smtClean="0">
                <a:cs typeface="Arial" charset="0"/>
              </a:rPr>
              <a:t>NEUSTÁLE SE UČÍ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cs typeface="Arial" charset="0"/>
              </a:rPr>
              <a:t>JSOU ORIENTOVANÍ NA SLUŽBU</a:t>
            </a:r>
            <a:endParaRPr lang="cs-CZ" sz="28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cs typeface="Arial" charset="0"/>
              </a:rPr>
              <a:t>ŠÍŘÍ POZITIVNÍ ENERGII</a:t>
            </a:r>
            <a:endParaRPr lang="cs-CZ" sz="28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cs typeface="Arial" charset="0"/>
              </a:rPr>
              <a:t>VĚŘÍ V DRUHÉ</a:t>
            </a:r>
            <a:endParaRPr lang="cs-CZ" sz="28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cs typeface="Arial" charset="0"/>
              </a:rPr>
              <a:t>ŽIJÍ SVÉ ŽIVOTY USMĚRNĚNĚ</a:t>
            </a:r>
            <a:endParaRPr lang="cs-CZ" sz="28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cs typeface="Arial" charset="0"/>
              </a:rPr>
              <a:t>BEROU ŽIVOT JAKO DOBRODRUŽSTVÍ</a:t>
            </a:r>
            <a:endParaRPr lang="cs-CZ" sz="28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cs typeface="Arial" charset="0"/>
              </a:rPr>
              <a:t>JSOU SYNERGISTY</a:t>
            </a:r>
            <a:endParaRPr lang="cs-CZ" sz="28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cs typeface="Arial" charset="0"/>
              </a:rPr>
              <a:t>PRACUJÍ NA SOBĚ</a:t>
            </a:r>
            <a:endParaRPr lang="cs-CZ" sz="28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ETIKA CHARAKTERU A ETIKA OSOBNOSTI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209800"/>
            <a:ext cx="3457575" cy="3881438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ETIKA CHARAKTERU</a:t>
            </a:r>
          </a:p>
          <a:p>
            <a:pPr eaLnBrk="1" hangingPunct="1"/>
            <a:r>
              <a:rPr lang="cs-CZ" sz="2000" smtClean="0"/>
              <a:t>Bezúhonnost</a:t>
            </a:r>
          </a:p>
          <a:p>
            <a:pPr eaLnBrk="1" hangingPunct="1"/>
            <a:r>
              <a:rPr lang="cs-CZ" sz="2000" smtClean="0"/>
              <a:t>Pokora</a:t>
            </a:r>
          </a:p>
          <a:p>
            <a:pPr eaLnBrk="1" hangingPunct="1"/>
            <a:r>
              <a:rPr lang="cs-CZ" sz="2000" smtClean="0"/>
              <a:t>Věrnost</a:t>
            </a:r>
          </a:p>
          <a:p>
            <a:pPr eaLnBrk="1" hangingPunct="1"/>
            <a:r>
              <a:rPr lang="cs-CZ" sz="2000" smtClean="0"/>
              <a:t>Umírněnost</a:t>
            </a:r>
          </a:p>
          <a:p>
            <a:pPr eaLnBrk="1" hangingPunct="1"/>
            <a:r>
              <a:rPr lang="cs-CZ" sz="2000" smtClean="0"/>
              <a:t>Odvaha</a:t>
            </a:r>
          </a:p>
          <a:p>
            <a:pPr eaLnBrk="1" hangingPunct="1"/>
            <a:r>
              <a:rPr lang="cs-CZ" sz="2000" smtClean="0"/>
              <a:t>Spravedlnost</a:t>
            </a:r>
          </a:p>
          <a:p>
            <a:pPr eaLnBrk="1" hangingPunct="1"/>
            <a:r>
              <a:rPr lang="cs-CZ" sz="2000" smtClean="0"/>
              <a:t>Trpělivost</a:t>
            </a:r>
          </a:p>
          <a:p>
            <a:pPr eaLnBrk="1" hangingPunct="1"/>
            <a:r>
              <a:rPr lang="cs-CZ" sz="2000" smtClean="0"/>
              <a:t>Píle </a:t>
            </a:r>
          </a:p>
          <a:p>
            <a:pPr eaLnBrk="1" hangingPunct="1"/>
            <a:r>
              <a:rPr lang="cs-CZ" sz="2000" smtClean="0"/>
              <a:t>Skromnost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181600" y="2209800"/>
            <a:ext cx="3457575" cy="388143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/>
              <a:t>ETIKA OSOBNOSTI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/>
              <a:t>1.Techniky mezilidských vztahů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/>
              <a:t>2. Pozitivní mentální postoj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2000"/>
              <a:t>Kromě platných pravidel obsahuje i falešná pravidla – metody předstírání zájmu nebo zastrašování a podobně.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PRIMÁRNÍ A SEKUNDÁRNÍ VELIKOST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0" y="2286000"/>
            <a:ext cx="3902075" cy="3352800"/>
          </a:xfrm>
          <a:solidFill>
            <a:srgbClr val="66FF33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To jací jsme o nás vypovídá mnohem výmluvněji, než to, co říkáme nebo děláme.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u="sng" smtClean="0"/>
              <a:t>Některým lidem absolutně věříme protože známe jejich charakter.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5867400"/>
            <a:ext cx="8077200" cy="838200"/>
          </a:xfrm>
          <a:solidFill>
            <a:srgbClr val="FF33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400" smtClean="0"/>
              <a:t>Sekundární techniky nemají trvalou hodnotu v dlouhodobých vztazích.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62000" y="2286000"/>
            <a:ext cx="3903663" cy="33528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/>
              <a:t>Pozitivní prvky etiky osobnosti: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cs-CZ"/>
              <a:t>Růst osobnosti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cs-CZ"/>
              <a:t>Výcvik komunikativních dovedností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cs-CZ"/>
              <a:t>Pozitivní myšlení …</a:t>
            </a:r>
          </a:p>
          <a:p>
            <a:pPr marL="342900" indent="-342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u="sng"/>
              <a:t>Jsou to však </a:t>
            </a:r>
          </a:p>
          <a:p>
            <a:pPr marL="342900" indent="-342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u="sng"/>
              <a:t>sekundární rysy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PARADIGMA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Znamená model, teorii vnímání, předpoklad nebo rámec (konstrukci) vztahů.</a:t>
            </a:r>
          </a:p>
          <a:p>
            <a:pPr eaLnBrk="1" hangingPunct="1"/>
            <a:r>
              <a:rPr lang="cs-CZ" sz="2800" smtClean="0"/>
              <a:t>V obecnějším smyslu je to způsob, jakým „vidíme“ svět ve smyslu jeho chápání, porozumění, interpretace.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Příklad mapy – mapa není území, ale pouze jeho popis. Což je i paradigma.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Každý z nás má v hlavě mnoho map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/>
              <a:t>Můžeme je rozdělit do dvou kategorií: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sz="2800" smtClean="0">
                <a:solidFill>
                  <a:srgbClr val="000000"/>
                </a:solidFill>
              </a:rPr>
              <a:t>Mapy toho jaké věci jsou – </a:t>
            </a:r>
            <a:r>
              <a:rPr lang="cs-CZ" sz="2800" u="sng" smtClean="0">
                <a:solidFill>
                  <a:srgbClr val="000000"/>
                </a:solidFill>
              </a:rPr>
              <a:t>reálie</a:t>
            </a:r>
            <a:r>
              <a:rPr lang="cs-CZ" sz="2800" smtClean="0">
                <a:solidFill>
                  <a:srgbClr val="000000"/>
                </a:solidFill>
              </a:rPr>
              <a:t>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sz="2800" smtClean="0">
                <a:solidFill>
                  <a:schemeClr val="folHlink"/>
                </a:solidFill>
              </a:rPr>
              <a:t>Mapy toho jaké by věci měly být – </a:t>
            </a:r>
            <a:r>
              <a:rPr lang="cs-CZ" sz="2800" u="sng" smtClean="0">
                <a:solidFill>
                  <a:schemeClr val="folHlink"/>
                </a:solidFill>
              </a:rPr>
              <a:t>hodnoty</a:t>
            </a:r>
            <a:r>
              <a:rPr lang="cs-CZ" sz="2800" smtClean="0">
                <a:solidFill>
                  <a:schemeClr val="folHlink"/>
                </a:solidFill>
              </a:rPr>
              <a:t>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cs-CZ" sz="2800" smtClean="0">
              <a:solidFill>
                <a:schemeClr val="folHlink"/>
              </a:solidFill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>
                <a:solidFill>
                  <a:schemeClr val="folHlink"/>
                </a:solidFill>
              </a:rPr>
              <a:t>Zřídka se zabýváme jejich přesností.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>
                <a:solidFill>
                  <a:schemeClr val="folHlink"/>
                </a:solidFill>
              </a:rPr>
              <a:t>Zpravidla si ani neuvědomujeme, že je máme.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Čím více si uvědomujeme svá základní paradigmata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14563"/>
            <a:ext cx="8005763" cy="4338637"/>
          </a:xfrm>
          <a:ln>
            <a:solidFill>
              <a:schemeClr val="folHlink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mapy nebo domněnky a míru svého ovlivnění předchozími zkušenostmi, tím větší odpovědnost můžeme za tato paradigmata převzít: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zkoumat je,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ověřovat je na skutečnosti,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naslouchat druhým a být otevřeni vůči jejich vjemům a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tak získat širší obraz a mnohem objektivnější pohled.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POSUN PARADIGMATU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Každý významný průlom v oblasti vědeckého snažení je nejprve porušením tradice, starého způsobu myšlení, neboli starých paradigmat. 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cs-CZ" sz="2400" i="1" smtClean="0"/>
              <a:t>Thomas Khun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i="1" smtClean="0"/>
              <a:t>Vzpomeňme si na Koperníka, Einsteina …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folHlink"/>
            </a:solidFill>
          </a:ln>
        </p:spPr>
        <p:txBody>
          <a:bodyPr/>
          <a:lstStyle/>
          <a:p>
            <a:pPr eaLnBrk="1" hangingPunct="1"/>
            <a:r>
              <a:rPr lang="cs-CZ" smtClean="0"/>
              <a:t>Chceme-li učinit poměrně malé změny ve svém životě, můžeme se snad soustředit na svoje postoje a chování.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>
                <a:solidFill>
                  <a:schemeClr val="folHlink"/>
                </a:solidFill>
              </a:rPr>
              <a:t>Chceme-li však udělat významnou změnu, musíme se zabývat svými základními paradigmaty.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ovný okraj">
  <a:themeElements>
    <a:clrScheme name="Rovný okraj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Rovný okraj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ovný okraj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vný okraj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vný okraj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vný okraj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Designs\Rovný okraj.pot</Template>
  <TotalTime>5571</TotalTime>
  <Words>875</Words>
  <Application>Microsoft Office PowerPoint</Application>
  <PresentationFormat>Předvádění na obrazovce (4:3)</PresentationFormat>
  <Paragraphs>183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Wingdings</vt:lpstr>
      <vt:lpstr>Calibri</vt:lpstr>
      <vt:lpstr>Arial Unicode MS</vt:lpstr>
      <vt:lpstr>Times New Roman</vt:lpstr>
      <vt:lpstr>Rovný okraj</vt:lpstr>
      <vt:lpstr>Snímek 1</vt:lpstr>
      <vt:lpstr>7 návyků  vysoce efektivních lidí</vt:lpstr>
      <vt:lpstr>ETIKA CHARAKTERU A ETIKA OSOBNOSTI</vt:lpstr>
      <vt:lpstr>PRIMÁRNÍ A SEKUNDÁRNÍ VELIKOST</vt:lpstr>
      <vt:lpstr>PARADIGMA</vt:lpstr>
      <vt:lpstr>Každý z nás má v hlavě mnoho map</vt:lpstr>
      <vt:lpstr>Čím více si uvědomujeme svá základní paradigmata</vt:lpstr>
      <vt:lpstr>POSUN PARADIGMATU</vt:lpstr>
      <vt:lpstr>Snímek 9</vt:lpstr>
      <vt:lpstr>PARADIGMATA JSOU SILNÁ,</vt:lpstr>
      <vt:lpstr>PROBLÉMEM JE ZPŮSOB, JAKÝM PROBLÉM VIDÍME</vt:lpstr>
      <vt:lpstr>Definice „Návyků“</vt:lpstr>
      <vt:lpstr>Kontinuum zrání</vt:lpstr>
      <vt:lpstr>Produkce a  Produkční schopnost</vt:lpstr>
      <vt:lpstr>7 návyků  vysoce efektivních lidí</vt:lpstr>
      <vt:lpstr>Buďte proaktivní</vt:lpstr>
      <vt:lpstr>Okruh zájmu a  okruh působnosti</vt:lpstr>
      <vt:lpstr>Dejte přednost  důležitým věcem</vt:lpstr>
      <vt:lpstr>Vůdcovství založené na principech </vt:lpstr>
      <vt:lpstr>Vůdcovství založené na principech</vt:lpstr>
      <vt:lpstr>CHARAKTERISTIKY LÍDRŮ ZAMĚŘENÝCH NA PRINCIPY</vt:lpstr>
    </vt:vector>
  </TitlesOfParts>
  <Company>EURORAIL 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návyků  vysoce efektivních lidí</dc:title>
  <dc:creator>Vladimír Hřebíček</dc:creator>
  <cp:lastModifiedBy>Vladimír Hřebíček</cp:lastModifiedBy>
  <cp:revision>18</cp:revision>
  <dcterms:created xsi:type="dcterms:W3CDTF">2003-06-25T23:01:10Z</dcterms:created>
  <dcterms:modified xsi:type="dcterms:W3CDTF">2014-02-23T22:08:56Z</dcterms:modified>
</cp:coreProperties>
</file>