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46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BBE06-738A-4958-9182-F125B16E5672}" type="datetimeFigureOut">
              <a:rPr lang="cs-CZ" smtClean="0"/>
              <a:t>15.3.2010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31184-65AB-49F9-BE83-9778139EFEA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BBE06-738A-4958-9182-F125B16E5672}" type="datetimeFigureOut">
              <a:rPr lang="cs-CZ" smtClean="0"/>
              <a:t>15.3.2010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31184-65AB-49F9-BE83-9778139EFEA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BBE06-738A-4958-9182-F125B16E5672}" type="datetimeFigureOut">
              <a:rPr lang="cs-CZ" smtClean="0"/>
              <a:t>15.3.2010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31184-65AB-49F9-BE83-9778139EFEA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BBE06-738A-4958-9182-F125B16E5672}" type="datetimeFigureOut">
              <a:rPr lang="cs-CZ" smtClean="0"/>
              <a:t>15.3.2010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31184-65AB-49F9-BE83-9778139EFEA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BBE06-738A-4958-9182-F125B16E5672}" type="datetimeFigureOut">
              <a:rPr lang="cs-CZ" smtClean="0"/>
              <a:t>15.3.2010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31184-65AB-49F9-BE83-9778139EFEA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BBE06-738A-4958-9182-F125B16E5672}" type="datetimeFigureOut">
              <a:rPr lang="cs-CZ" smtClean="0"/>
              <a:t>15.3.2010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31184-65AB-49F9-BE83-9778139EFEA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BBE06-738A-4958-9182-F125B16E5672}" type="datetimeFigureOut">
              <a:rPr lang="cs-CZ" smtClean="0"/>
              <a:t>15.3.2010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31184-65AB-49F9-BE83-9778139EFEA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BBE06-738A-4958-9182-F125B16E5672}" type="datetimeFigureOut">
              <a:rPr lang="cs-CZ" smtClean="0"/>
              <a:t>15.3.2010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31184-65AB-49F9-BE83-9778139EFEA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BBE06-738A-4958-9182-F125B16E5672}" type="datetimeFigureOut">
              <a:rPr lang="cs-CZ" smtClean="0"/>
              <a:t>15.3.2010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31184-65AB-49F9-BE83-9778139EFEA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BBE06-738A-4958-9182-F125B16E5672}" type="datetimeFigureOut">
              <a:rPr lang="cs-CZ" smtClean="0"/>
              <a:t>15.3.2010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31184-65AB-49F9-BE83-9778139EFEA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BBE06-738A-4958-9182-F125B16E5672}" type="datetimeFigureOut">
              <a:rPr lang="cs-CZ" smtClean="0"/>
              <a:t>15.3.2010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31184-65AB-49F9-BE83-9778139EFEA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2BBE06-738A-4958-9182-F125B16E5672}" type="datetimeFigureOut">
              <a:rPr lang="cs-CZ" smtClean="0"/>
              <a:t>15.3.2010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B31184-65AB-49F9-BE83-9778139EFEA8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Kalkulace nákladů - základní pojmy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kalkulace:</a:t>
            </a:r>
            <a:r>
              <a:rPr lang="cs-CZ" dirty="0" smtClean="0"/>
              <a:t> jsou výpočetní postupy, kterými stanovíme náklady na kalkulační jednici</a:t>
            </a:r>
          </a:p>
          <a:p>
            <a:r>
              <a:rPr lang="cs-CZ" b="1" dirty="0" smtClean="0"/>
              <a:t>kalkulační jednice:</a:t>
            </a:r>
            <a:r>
              <a:rPr lang="cs-CZ" dirty="0" smtClean="0"/>
              <a:t> určitý výkon vymezený měřící jednotku ( ks, kg, m,…)</a:t>
            </a:r>
          </a:p>
          <a:p>
            <a:endParaRPr lang="cs-CZ" b="1" dirty="0" smtClean="0"/>
          </a:p>
          <a:p>
            <a:r>
              <a:rPr lang="cs-CZ" b="1" dirty="0" smtClean="0"/>
              <a:t>účel kalkulace:</a:t>
            </a:r>
            <a:r>
              <a:rPr lang="cs-CZ" dirty="0" smtClean="0"/>
              <a:t> slouží ke sledování a řízení nákladů z hlediska věcného a k tvorbě ceny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P</a:t>
            </a:r>
            <a:r>
              <a:rPr lang="cs-CZ" b="1" dirty="0" smtClean="0"/>
              <a:t>římé ( jednicové) náklady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b="1" dirty="0" smtClean="0"/>
              <a:t>• </a:t>
            </a:r>
            <a:r>
              <a:rPr lang="cs-CZ" dirty="0" smtClean="0"/>
              <a:t>přiřazují se přímo jednotlivým druhům výrobku</a:t>
            </a:r>
          </a:p>
          <a:p>
            <a:pPr>
              <a:buNone/>
            </a:pPr>
            <a:r>
              <a:rPr lang="cs-CZ" b="1" dirty="0" smtClean="0"/>
              <a:t>• </a:t>
            </a:r>
            <a:r>
              <a:rPr lang="cs-CZ" dirty="0" smtClean="0"/>
              <a:t>přiřazují se na kalkulační jednici</a:t>
            </a:r>
          </a:p>
          <a:p>
            <a:pPr>
              <a:buNone/>
            </a:pPr>
            <a:r>
              <a:rPr lang="cs-CZ" b="1" dirty="0" smtClean="0"/>
              <a:t>• </a:t>
            </a:r>
            <a:r>
              <a:rPr lang="cs-CZ" dirty="0" smtClean="0"/>
              <a:t>kalkulují se na základě </a:t>
            </a:r>
            <a:r>
              <a:rPr lang="cs-CZ" dirty="0" err="1" smtClean="0"/>
              <a:t>technicko</a:t>
            </a:r>
            <a:r>
              <a:rPr lang="cs-CZ" dirty="0" smtClean="0"/>
              <a:t> hospodářských norem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N</a:t>
            </a:r>
            <a:r>
              <a:rPr lang="cs-CZ" b="1" dirty="0" smtClean="0"/>
              <a:t>epřímé ( režijní) náklady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cs-CZ" b="1" dirty="0" smtClean="0"/>
              <a:t>• </a:t>
            </a:r>
            <a:r>
              <a:rPr lang="cs-CZ" dirty="0" smtClean="0"/>
              <a:t>náklady společně vynakládané na celé kalkulované množství výrobků, které není možné sestavit přímo na kalkulační jednici</a:t>
            </a:r>
          </a:p>
          <a:p>
            <a:pPr>
              <a:buNone/>
            </a:pPr>
            <a:r>
              <a:rPr lang="cs-CZ" b="1" dirty="0" smtClean="0"/>
              <a:t>• </a:t>
            </a:r>
            <a:r>
              <a:rPr lang="cs-CZ" dirty="0" smtClean="0"/>
              <a:t>na jednotlivé výrobky se režijní náklady zúčtují nepřímo prostřednictvím přirážek podle určitých klíčů:</a:t>
            </a:r>
          </a:p>
          <a:p>
            <a:pPr>
              <a:buNone/>
            </a:pPr>
            <a:r>
              <a:rPr lang="cs-CZ" dirty="0" smtClean="0"/>
              <a:t>        </a:t>
            </a:r>
            <a:r>
              <a:rPr lang="cs-CZ" b="1" dirty="0" smtClean="0"/>
              <a:t>výrobní režie:</a:t>
            </a:r>
            <a:r>
              <a:rPr lang="cs-CZ" dirty="0" smtClean="0"/>
              <a:t> společné režijní náklady, které vznikají ve výrobním </a:t>
            </a:r>
          </a:p>
          <a:p>
            <a:pPr>
              <a:buNone/>
            </a:pPr>
            <a:r>
              <a:rPr lang="cs-CZ" dirty="0" smtClean="0"/>
              <a:t>        středisku</a:t>
            </a:r>
          </a:p>
          <a:p>
            <a:pPr>
              <a:buNone/>
            </a:pPr>
            <a:r>
              <a:rPr lang="cs-CZ" dirty="0" smtClean="0"/>
              <a:t>        </a:t>
            </a:r>
            <a:r>
              <a:rPr lang="cs-CZ" b="1" dirty="0" smtClean="0"/>
              <a:t>správní režie:</a:t>
            </a:r>
            <a:r>
              <a:rPr lang="cs-CZ" dirty="0" smtClean="0"/>
              <a:t> společné režijní náklady, které vznikají ve správě podniku</a:t>
            </a:r>
          </a:p>
          <a:p>
            <a:pPr>
              <a:buNone/>
            </a:pPr>
            <a:r>
              <a:rPr lang="cs-CZ" dirty="0" smtClean="0"/>
              <a:t>        </a:t>
            </a:r>
            <a:r>
              <a:rPr lang="cs-CZ" b="1" dirty="0" smtClean="0"/>
              <a:t>zásobovací režie:</a:t>
            </a:r>
            <a:r>
              <a:rPr lang="cs-CZ" dirty="0" smtClean="0"/>
              <a:t> společné režijní náklady spojené se zásobováním</a:t>
            </a:r>
          </a:p>
          <a:p>
            <a:pPr>
              <a:buNone/>
            </a:pPr>
            <a:r>
              <a:rPr lang="cs-CZ" dirty="0" smtClean="0"/>
              <a:t>        podniku a skladováním materiálu</a:t>
            </a:r>
          </a:p>
          <a:p>
            <a:pPr>
              <a:buNone/>
            </a:pPr>
            <a:r>
              <a:rPr lang="cs-CZ" dirty="0" smtClean="0"/>
              <a:t>        </a:t>
            </a:r>
            <a:r>
              <a:rPr lang="cs-CZ" b="1" dirty="0" smtClean="0"/>
              <a:t>odbytová režie:</a:t>
            </a:r>
            <a:r>
              <a:rPr lang="cs-CZ" dirty="0" smtClean="0"/>
              <a:t> společné režijní náklady spojené s prodejem a</a:t>
            </a:r>
          </a:p>
          <a:p>
            <a:pPr>
              <a:buNone/>
            </a:pPr>
            <a:r>
              <a:rPr lang="cs-CZ" dirty="0" smtClean="0"/>
              <a:t>        skladováním výrobku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O</a:t>
            </a:r>
            <a:r>
              <a:rPr lang="cs-CZ" b="1" dirty="0" smtClean="0"/>
              <a:t>statní přímé náklady: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cs-CZ" b="1" dirty="0" smtClean="0"/>
          </a:p>
          <a:p>
            <a:pPr>
              <a:buNone/>
            </a:pPr>
            <a:r>
              <a:rPr lang="cs-CZ" b="1" dirty="0" smtClean="0"/>
              <a:t>• </a:t>
            </a:r>
            <a:r>
              <a:rPr lang="cs-CZ" dirty="0" smtClean="0"/>
              <a:t>ztráty ze zmetků, opravy a udržování</a:t>
            </a:r>
          </a:p>
          <a:p>
            <a:pPr>
              <a:buNone/>
            </a:pPr>
            <a:r>
              <a:rPr lang="cs-CZ" dirty="0" smtClean="0"/>
              <a:t/>
            </a:r>
            <a:br>
              <a:rPr lang="cs-CZ" dirty="0" smtClean="0"/>
            </a:br>
            <a:endParaRPr lang="cs-CZ" dirty="0" smtClean="0"/>
          </a:p>
          <a:p>
            <a:pPr>
              <a:buNone/>
            </a:pPr>
            <a:r>
              <a:rPr lang="cs-CZ" b="1" dirty="0" smtClean="0"/>
              <a:t>Poznámka:</a:t>
            </a:r>
            <a:endParaRPr lang="cs-CZ" b="1" dirty="0"/>
          </a:p>
          <a:p>
            <a:pPr>
              <a:buNone/>
            </a:pPr>
            <a:r>
              <a:rPr lang="cs-CZ" b="1" dirty="0" smtClean="0"/>
              <a:t> </a:t>
            </a:r>
            <a:r>
              <a:rPr lang="cs-CZ" dirty="0" smtClean="0"/>
              <a:t>režijní náklady bývají vyšší než přímé náklady a je třeba hledat úspory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Všeobecný kalkulační vzorec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obsahuje jednotlivé složky nákladů, které se vyčíslují v kalkulačních položkách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Přímý materiál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Přímé mzdy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Ostatní přímé náklady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Výrobní (provozní) režie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Zásobovací režie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Správní režie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Odbytová režie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Zisk</a:t>
            </a:r>
          </a:p>
          <a:p>
            <a:pPr marL="514350" indent="-514350">
              <a:buNone/>
            </a:pPr>
            <a:r>
              <a:rPr lang="cs-CZ" dirty="0" smtClean="0"/>
              <a:t>PRODEJNÍ CENA</a:t>
            </a:r>
          </a:p>
          <a:p>
            <a:pPr marL="514350" indent="-514350">
              <a:buNone/>
            </a:pPr>
            <a:endParaRPr lang="cs-CZ" dirty="0" smtClean="0"/>
          </a:p>
        </p:txBody>
      </p:sp>
      <p:cxnSp>
        <p:nvCxnSpPr>
          <p:cNvPr id="5" name="Přímá spojovací čára 4"/>
          <p:cNvCxnSpPr/>
          <p:nvPr/>
        </p:nvCxnSpPr>
        <p:spPr>
          <a:xfrm>
            <a:off x="500034" y="5572140"/>
            <a:ext cx="4429156" cy="158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159</Words>
  <Application>Microsoft Office PowerPoint</Application>
  <PresentationFormat>Předvádění na obrazovce (4:3)</PresentationFormat>
  <Paragraphs>36</Paragraphs>
  <Slides>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7" baseType="lpstr">
      <vt:lpstr>Motiv sady Office</vt:lpstr>
      <vt:lpstr>Snímek 1</vt:lpstr>
      <vt:lpstr>Kalkulace nákladů - základní pojmy</vt:lpstr>
      <vt:lpstr>Přímé ( jednicové) náklady</vt:lpstr>
      <vt:lpstr>Nepřímé ( režijní) náklady</vt:lpstr>
      <vt:lpstr>Ostatní přímé náklady:</vt:lpstr>
      <vt:lpstr>Všeobecný kalkulační vzorec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NB</dc:creator>
  <cp:lastModifiedBy>NB</cp:lastModifiedBy>
  <cp:revision>1</cp:revision>
  <dcterms:created xsi:type="dcterms:W3CDTF">2010-03-15T13:06:26Z</dcterms:created>
  <dcterms:modified xsi:type="dcterms:W3CDTF">2010-03-15T13:23:22Z</dcterms:modified>
</cp:coreProperties>
</file>