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FECA-7560-4638-8036-FA12A92FDD95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C3DA-9ABC-4FD9-8607-688F4E6C99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FECA-7560-4638-8036-FA12A92FDD95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C3DA-9ABC-4FD9-8607-688F4E6C99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FECA-7560-4638-8036-FA12A92FDD95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C3DA-9ABC-4FD9-8607-688F4E6C99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FECA-7560-4638-8036-FA12A92FDD95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C3DA-9ABC-4FD9-8607-688F4E6C99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FECA-7560-4638-8036-FA12A92FDD95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C3DA-9ABC-4FD9-8607-688F4E6C99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FECA-7560-4638-8036-FA12A92FDD95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C3DA-9ABC-4FD9-8607-688F4E6C99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FECA-7560-4638-8036-FA12A92FDD95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C3DA-9ABC-4FD9-8607-688F4E6C99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FECA-7560-4638-8036-FA12A92FDD95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C3DA-9ABC-4FD9-8607-688F4E6C99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FECA-7560-4638-8036-FA12A92FDD95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C3DA-9ABC-4FD9-8607-688F4E6C99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FECA-7560-4638-8036-FA12A92FDD95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C3DA-9ABC-4FD9-8607-688F4E6C99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FECA-7560-4638-8036-FA12A92FDD95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C3DA-9ABC-4FD9-8607-688F4E6C99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AFECA-7560-4638-8036-FA12A92FDD95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EC3DA-9ABC-4FD9-8607-688F4E6C99D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Moderní principy prodeje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 OW N S E L L I N 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Představte si tuto situaci: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Zákazníkovi </a:t>
            </a:r>
            <a:r>
              <a:rPr lang="cs-CZ" dirty="0"/>
              <a:t>se věnujete, ukazujete mu různé možnosti, výrobky nebo služby. On </a:t>
            </a:r>
            <a:r>
              <a:rPr lang="cs-CZ" dirty="0" smtClean="0"/>
              <a:t>pak vaši </a:t>
            </a:r>
            <a:r>
              <a:rPr lang="cs-CZ" dirty="0"/>
              <a:t>nabídku odmítne.</a:t>
            </a:r>
          </a:p>
          <a:p>
            <a:r>
              <a:rPr lang="cs-CZ" dirty="0"/>
              <a:t>Zde přichází na řadu </a:t>
            </a:r>
            <a:r>
              <a:rPr lang="cs-CZ" dirty="0" err="1"/>
              <a:t>downselling</a:t>
            </a:r>
            <a:r>
              <a:rPr lang="cs-CZ" dirty="0"/>
              <a:t>. Technika, při které klientovi nabídnete levnější možnost. </a:t>
            </a:r>
            <a:endParaRPr lang="cs-CZ" dirty="0" smtClean="0"/>
          </a:p>
          <a:p>
            <a:r>
              <a:rPr lang="cs-CZ" dirty="0" smtClean="0"/>
              <a:t>Například makléř nabízí </a:t>
            </a:r>
            <a:r>
              <a:rPr lang="cs-CZ" dirty="0"/>
              <a:t>pronájem kancelářských prostor o rozloze 140 m2. Firma však nepotřebuje tak velké prostory, </a:t>
            </a:r>
            <a:r>
              <a:rPr lang="cs-CZ" dirty="0" smtClean="0"/>
              <a:t>protože jsou </a:t>
            </a:r>
            <a:r>
              <a:rPr lang="cs-CZ" dirty="0"/>
              <a:t>finančně mimo její možnosti.</a:t>
            </a:r>
          </a:p>
          <a:p>
            <a:r>
              <a:rPr lang="cs-CZ" dirty="0"/>
              <a:t>Kdyby neexistoval </a:t>
            </a:r>
            <a:r>
              <a:rPr lang="cs-CZ" dirty="0" err="1"/>
              <a:t>downselling</a:t>
            </a:r>
            <a:r>
              <a:rPr lang="cs-CZ" dirty="0"/>
              <a:t>, tak v tomto okamžiku obchod skončí. Šikovný makléř však nabídne </a:t>
            </a:r>
            <a:r>
              <a:rPr lang="cs-CZ" dirty="0" smtClean="0"/>
              <a:t>menší prostory </a:t>
            </a:r>
            <a:r>
              <a:rPr lang="cs-CZ" dirty="0"/>
              <a:t>o rozloze 50 m2. Ty jsou levnější a firma je dokáže efektivněji využít. Dojde tak k uzavření smlouvy.</a:t>
            </a:r>
          </a:p>
          <a:p>
            <a:r>
              <a:rPr lang="cs-CZ" dirty="0" smtClean="0"/>
              <a:t>V </a:t>
            </a:r>
            <a:r>
              <a:rPr lang="cs-CZ" dirty="0"/>
              <a:t>případě výrobků to zase může být nabídka méně kvalitního monitoru </a:t>
            </a:r>
            <a:r>
              <a:rPr lang="cs-CZ" dirty="0" smtClean="0"/>
              <a:t>namísto monitoru </a:t>
            </a:r>
            <a:r>
              <a:rPr lang="cs-CZ" dirty="0"/>
              <a:t>LED.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Prodávání za více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Zvýšení ceny. </a:t>
            </a:r>
            <a:endParaRPr lang="cs-CZ" dirty="0" smtClean="0"/>
          </a:p>
          <a:p>
            <a:r>
              <a:rPr lang="cs-CZ" dirty="0" smtClean="0"/>
              <a:t>Toto </a:t>
            </a:r>
            <a:r>
              <a:rPr lang="cs-CZ" dirty="0"/>
              <a:t>je nejčastější pouze psychologická překážka prodejců</a:t>
            </a:r>
            <a:r>
              <a:rPr lang="cs-CZ" dirty="0" smtClean="0"/>
              <a:t>.</a:t>
            </a:r>
          </a:p>
          <a:p>
            <a:r>
              <a:rPr lang="cs-CZ" dirty="0"/>
              <a:t>Mnoho podnikatelů v tomto okamžiku právě zjistilo, na co se soustředit. </a:t>
            </a:r>
            <a:endParaRPr lang="cs-CZ" dirty="0" smtClean="0"/>
          </a:p>
          <a:p>
            <a:r>
              <a:rPr lang="cs-CZ" dirty="0" smtClean="0"/>
              <a:t>Mnoho podnikatelů však </a:t>
            </a:r>
            <a:r>
              <a:rPr lang="cs-CZ" dirty="0"/>
              <a:t>netuší, že zvyšování zisků se dá dělat systematicky. Přes posloupnost kroků. </a:t>
            </a:r>
            <a:endParaRPr lang="cs-CZ" dirty="0" smtClean="0"/>
          </a:p>
          <a:p>
            <a:r>
              <a:rPr lang="cs-CZ" dirty="0" smtClean="0"/>
              <a:t>Nazývám je aktivátory </a:t>
            </a:r>
            <a:r>
              <a:rPr lang="cs-CZ" dirty="0"/>
              <a:t>zisku.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Aktivátory zisku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Jeden cílový trh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Branding</a:t>
            </a:r>
            <a:r>
              <a:rPr lang="cs-CZ" dirty="0" smtClean="0"/>
              <a:t> = blbost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Vzdělávejte a přitáhněte si zákazníka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Neodolatelná nabídka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Splnění zákazníkova snu (zákazník chce nakoupit mnohem více, než si připouštíte)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Strategické cíle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Soustředění se na celoživotní hodnoty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Zorganizujte si doporučení tak, aby se všichni cítili skvěle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Prodat současnému klientovi je na základě pravidla </a:t>
            </a:r>
            <a:r>
              <a:rPr lang="pl-PL" dirty="0" smtClean="0"/>
              <a:t>80/20 tak jednoduché, že to stojí 20 % úsilí a přináší </a:t>
            </a:r>
            <a:r>
              <a:rPr lang="cs-CZ" dirty="0" smtClean="0"/>
              <a:t>80 % zisků. </a:t>
            </a:r>
          </a:p>
          <a:p>
            <a:r>
              <a:rPr lang="cs-CZ" dirty="0" smtClean="0"/>
              <a:t>Jinak řečeno 80 % kapacity prodejců je „volné“, pokud se věnují jen prodeji současným klientům. </a:t>
            </a:r>
          </a:p>
          <a:p>
            <a:r>
              <a:rPr lang="cs-CZ" dirty="0" smtClean="0"/>
              <a:t>Právě kvůli pravidlu 80/20 se jim často nechce získávat nové klienty. Stojí to 80 % úsilí a přináší 20 % zisku.</a:t>
            </a:r>
          </a:p>
          <a:p>
            <a:endParaRPr lang="cs-CZ" dirty="0" smtClean="0"/>
          </a:p>
          <a:p>
            <a:r>
              <a:rPr lang="cs-CZ" dirty="0" smtClean="0"/>
              <a:t>Některé firmy používají na překonání této překážky extra motivaci: </a:t>
            </a:r>
          </a:p>
          <a:p>
            <a:r>
              <a:rPr lang="cs-CZ" dirty="0" smtClean="0"/>
              <a:t>Prodejci, který přinese firmě nového </a:t>
            </a:r>
            <a:r>
              <a:rPr lang="pl-PL" dirty="0" smtClean="0"/>
              <a:t>klienta, dají například 100 % nebo 200 % zisku </a:t>
            </a:r>
            <a:r>
              <a:rPr lang="cs-CZ" dirty="0" smtClean="0"/>
              <a:t>z první transakce. Majitele si totiž uvědomují, </a:t>
            </a:r>
            <a:r>
              <a:rPr lang="pl-PL" dirty="0" smtClean="0"/>
              <a:t>že z dlouhodobého hlediska je tato suma zlomek </a:t>
            </a:r>
            <a:r>
              <a:rPr lang="cs-CZ" dirty="0" smtClean="0"/>
              <a:t>zisku, který nový klient přinese.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Ad 6) </a:t>
            </a:r>
            <a:r>
              <a:rPr lang="cs-CZ" dirty="0" smtClean="0"/>
              <a:t>Přemýšlejte tedy o tom, co se děje a jak můžete klientovi pomoci ještě víc.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 našem případě to mohou být například tyto události:</a:t>
            </a:r>
          </a:p>
          <a:p>
            <a:pPr>
              <a:buNone/>
            </a:pPr>
            <a:r>
              <a:rPr lang="cs-CZ" dirty="0" smtClean="0"/>
              <a:t>• 48 hodin po koupi - malování a stěhování se</a:t>
            </a:r>
          </a:p>
          <a:p>
            <a:pPr>
              <a:buNone/>
            </a:pPr>
            <a:r>
              <a:rPr lang="cs-CZ" dirty="0" smtClean="0"/>
              <a:t>• 1 týden po koupi - uvítací párty</a:t>
            </a:r>
          </a:p>
          <a:p>
            <a:pPr>
              <a:buNone/>
            </a:pPr>
            <a:r>
              <a:rPr lang="cs-CZ" dirty="0" smtClean="0"/>
              <a:t>• měsíc po koupi - kosení trávníku, stříhání živého plotu</a:t>
            </a:r>
          </a:p>
          <a:p>
            <a:pPr>
              <a:buNone/>
            </a:pPr>
            <a:r>
              <a:rPr lang="cs-CZ" dirty="0" smtClean="0"/>
              <a:t>• atd.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Můžete uvažovat, s kým se dá uzavřít strategické partnerství.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dělají vaši zákazníci před tím, než si vás najmou?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• Co dělají potom?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pt-BR" dirty="0" smtClean="0"/>
              <a:t>• S jakou firmou se tedy můžete spojit?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 z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Toto asi znáte z cestovní kanceláře: </a:t>
            </a:r>
          </a:p>
          <a:p>
            <a:pPr>
              <a:buNone/>
            </a:pPr>
            <a:r>
              <a:rPr lang="cs-CZ" dirty="0" smtClean="0"/>
              <a:t>Při uzavření smlouvy o zájezdu se vás dnes už automaticky zeptají, zda máte zájem o cestovní pojištění… a uzavřou ho za vás.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Nemusíte zvlášť ztrácet čas chozením do pojišťovny, nošením smluv o dovolené a vyplňováním dodatečných tiskopisů.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 smtClean="0"/>
              <a:t>Ad 7) </a:t>
            </a:r>
            <a:r>
              <a:rPr lang="cs-CZ" dirty="0" smtClean="0"/>
              <a:t>Soustředění se na </a:t>
            </a:r>
            <a:br>
              <a:rPr lang="cs-CZ" dirty="0" smtClean="0"/>
            </a:br>
            <a:r>
              <a:rPr lang="cs-CZ" dirty="0" smtClean="0"/>
              <a:t>celoživotní hodnoty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První důležitá věc jsou v tomto momentě vztahy. Je třeba si vypočítat hodnotu jednoho vztahu.</a:t>
            </a:r>
          </a:p>
          <a:p>
            <a:pPr>
              <a:buNone/>
            </a:pPr>
            <a:r>
              <a:rPr lang="cs-CZ" u="sng" dirty="0" smtClean="0"/>
              <a:t>To uděláte následovně:</a:t>
            </a:r>
          </a:p>
          <a:p>
            <a:r>
              <a:rPr lang="cs-CZ" dirty="0" smtClean="0"/>
              <a:t>Zjistíte si, kolik jste vydělali za posledních 12 měsíců. </a:t>
            </a:r>
          </a:p>
          <a:p>
            <a:r>
              <a:rPr lang="cs-CZ" dirty="0" smtClean="0"/>
              <a:t>Kolik klientů jste k tomu potřebovali?</a:t>
            </a:r>
          </a:p>
          <a:p>
            <a:r>
              <a:rPr lang="cs-CZ" dirty="0" smtClean="0"/>
              <a:t>Podílem těchto dvou čísel získáte hodnotu jednoho vztahu.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Kdo všechno by měl být ve vašem vztahovém portfoliu?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Všichni vaši klienti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2. Lidé, které znáte jménem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3. Top firmy poskytující služby vašim klientům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4941168"/>
            <a:ext cx="820891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/>
              <a:t>Malý tip: </a:t>
            </a:r>
          </a:p>
          <a:p>
            <a:r>
              <a:rPr lang="cs-CZ" sz="2800" dirty="0" smtClean="0"/>
              <a:t>Můžete si vzít kalendář a napsat na každý měsíc 1 důvod, proč byste měli přijít do kontaktu s vašimi klienty.</a:t>
            </a:r>
            <a:endParaRPr lang="cs-CZ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Prakticky potřebujete dosáhnout 3 věcí: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aby si klient všiml, že konverzace se točí okolo toho, čemu se věnujete,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aby si na vás vzpomněl,</a:t>
            </a:r>
          </a:p>
          <a:p>
            <a:pPr marL="514350" indent="-514350">
              <a:buFont typeface="+mj-lt"/>
              <a:buAutoNum type="arabicPeriod"/>
            </a:pPr>
            <a:endParaRPr lang="pl-PL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aby vás představil </a:t>
            </a:r>
            <a:r>
              <a:rPr lang="cs-CZ" smtClean="0"/>
              <a:t>druhé straně,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Jak si zvýšit zisk?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Položte tuto otázku náhodnému člověku. Co vám řekne? „Zvyšte obrat a snižte náklady.“</a:t>
            </a:r>
          </a:p>
          <a:p>
            <a:pPr>
              <a:buNone/>
            </a:pPr>
            <a:r>
              <a:rPr lang="cs-CZ" dirty="0" smtClean="0"/>
              <a:t>Nyní </a:t>
            </a:r>
            <a:r>
              <a:rPr lang="cs-CZ" dirty="0"/>
              <a:t>se podívejme, jaké jsou možnosti </a:t>
            </a:r>
            <a:r>
              <a:rPr lang="cs-CZ" dirty="0" smtClean="0"/>
              <a:t>na zvýšení </a:t>
            </a:r>
            <a:r>
              <a:rPr lang="cs-CZ" dirty="0"/>
              <a:t>zisku… všechny 3 možnosti. Víc jich totiž neexistuje.</a:t>
            </a:r>
          </a:p>
          <a:p>
            <a:r>
              <a:rPr lang="cs-CZ" dirty="0"/>
              <a:t>1. Získat více nových klientů</a:t>
            </a:r>
          </a:p>
          <a:p>
            <a:r>
              <a:rPr lang="cs-CZ" dirty="0"/>
              <a:t>2. Prodat více</a:t>
            </a:r>
          </a:p>
          <a:p>
            <a:r>
              <a:rPr lang="cs-CZ" dirty="0"/>
              <a:t>3. </a:t>
            </a:r>
            <a:r>
              <a:rPr lang="cs-CZ" dirty="0" smtClean="0"/>
              <a:t>Zdražit</a:t>
            </a:r>
            <a:endParaRPr lang="cs-CZ" dirty="0"/>
          </a:p>
          <a:p>
            <a:pPr>
              <a:buNone/>
            </a:pPr>
            <a:r>
              <a:rPr lang="cs-CZ" dirty="0"/>
              <a:t>Pojďme se blíže podívat na tyto 3 možnosti: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Získat více nových klientů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Tato možnost je asi jediné, na co se většina firem soustředí. Problém je v tom, že </a:t>
            </a:r>
            <a:r>
              <a:rPr lang="cs-CZ" dirty="0" smtClean="0"/>
              <a:t>získání nového </a:t>
            </a:r>
            <a:r>
              <a:rPr lang="cs-CZ" dirty="0"/>
              <a:t>zákazníka je tou nejdražší možností.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Pravdou </a:t>
            </a:r>
            <a:r>
              <a:rPr lang="cs-CZ" dirty="0"/>
              <a:t>je že, pokud začínáte, jinou </a:t>
            </a:r>
            <a:r>
              <a:rPr lang="cs-CZ" dirty="0" smtClean="0"/>
              <a:t>možnost nemáte</a:t>
            </a:r>
            <a:r>
              <a:rPr lang="cs-CZ" dirty="0"/>
              <a:t>. Musí existovat klient číslo jedna. Získání každého dalšího, je už pak </a:t>
            </a:r>
            <a:r>
              <a:rPr lang="cs-CZ" dirty="0" smtClean="0"/>
              <a:t>jednodušší a </a:t>
            </a:r>
            <a:r>
              <a:rPr lang="cs-CZ" dirty="0"/>
              <a:t>lehčí.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Tato </a:t>
            </a:r>
            <a:r>
              <a:rPr lang="cs-CZ" dirty="0"/>
              <a:t>oblast je ale obtížnější, než ostatní možnosti zvýšení zisku</a:t>
            </a:r>
            <a:r>
              <a:rPr lang="cs-CZ" dirty="0" smtClean="0"/>
              <a:t>...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Pokud máte stálý příval nových klientů, máte „o důchod postaráno“. Když se za </a:t>
            </a:r>
            <a:r>
              <a:rPr lang="cs-CZ" dirty="0" smtClean="0"/>
              <a:t>chvíli podíváme </a:t>
            </a:r>
            <a:r>
              <a:rPr lang="cs-CZ" dirty="0"/>
              <a:t>na důvody selhání, zjistíme, že celá polovina z nich souvisí se získáváním </a:t>
            </a:r>
            <a:r>
              <a:rPr lang="cs-CZ" dirty="0" smtClean="0"/>
              <a:t>nových klientů</a:t>
            </a:r>
            <a:r>
              <a:rPr lang="cs-CZ" dirty="0"/>
              <a:t>.</a:t>
            </a:r>
          </a:p>
          <a:p>
            <a:r>
              <a:rPr lang="cs-CZ" dirty="0"/>
              <a:t>Přitom se všechny problémy se získáváním zákazníků dají překonat </a:t>
            </a:r>
            <a:r>
              <a:rPr lang="cs-CZ" dirty="0" smtClean="0"/>
              <a:t>automatizovaným </a:t>
            </a:r>
            <a:r>
              <a:rPr lang="pt-BR" dirty="0" smtClean="0"/>
              <a:t>procesem</a:t>
            </a:r>
            <a:r>
              <a:rPr lang="pt-BR" dirty="0"/>
              <a:t>. </a:t>
            </a:r>
            <a:endParaRPr lang="cs-CZ" dirty="0" smtClean="0"/>
          </a:p>
          <a:p>
            <a:r>
              <a:rPr lang="pt-BR" dirty="0" smtClean="0"/>
              <a:t>Majitelé</a:t>
            </a:r>
            <a:r>
              <a:rPr lang="pt-BR" dirty="0"/>
              <a:t>, kteří si toto zautomatizují, se mohou soustředit na zábavnější, </a:t>
            </a:r>
            <a:r>
              <a:rPr lang="pt-BR" dirty="0" smtClean="0"/>
              <a:t>jednodušší</a:t>
            </a:r>
            <a:r>
              <a:rPr lang="cs-CZ" dirty="0" smtClean="0"/>
              <a:t> a </a:t>
            </a:r>
            <a:r>
              <a:rPr lang="cs-CZ" dirty="0"/>
              <a:t>efektivnější způsoby zvyšování zisku.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/>
              <a:t>Podnikání má jen dvě </a:t>
            </a:r>
            <a:r>
              <a:rPr lang="cs-CZ" i="1" dirty="0" smtClean="0"/>
              <a:t>- a </a:t>
            </a:r>
            <a:r>
              <a:rPr lang="cs-CZ" i="1" dirty="0"/>
              <a:t>jen dvě </a:t>
            </a:r>
            <a:r>
              <a:rPr lang="cs-CZ" i="1" dirty="0" smtClean="0"/>
              <a:t>– základní </a:t>
            </a:r>
            <a:r>
              <a:rPr lang="cs-CZ" i="1" dirty="0"/>
              <a:t>funkce</a:t>
            </a:r>
            <a:r>
              <a:rPr lang="cs-CZ" i="1" dirty="0" smtClean="0"/>
              <a:t>: marketing </a:t>
            </a:r>
            <a:r>
              <a:rPr lang="cs-CZ" i="1" dirty="0"/>
              <a:t>a inovaci.</a:t>
            </a:r>
          </a:p>
          <a:p>
            <a:pPr>
              <a:buNone/>
            </a:pPr>
            <a:r>
              <a:rPr lang="cs-CZ" i="1" dirty="0"/>
              <a:t>Marketing a inovace plodí výsledky, vše ostatní</a:t>
            </a:r>
          </a:p>
          <a:p>
            <a:pPr>
              <a:buNone/>
            </a:pPr>
            <a:r>
              <a:rPr lang="cs-CZ" i="1" dirty="0"/>
              <a:t>jsou náklady.</a:t>
            </a:r>
          </a:p>
          <a:p>
            <a:pPr>
              <a:buNone/>
            </a:pPr>
            <a:r>
              <a:rPr lang="cs-CZ" dirty="0"/>
              <a:t>– Peter </a:t>
            </a:r>
            <a:r>
              <a:rPr lang="cs-CZ" dirty="0" err="1"/>
              <a:t>Drucker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Prodávání většího množství produktů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Tato možnost je o něco jednodušší, protože klienta již máte. </a:t>
            </a:r>
            <a:endParaRPr lang="cs-CZ" dirty="0" smtClean="0"/>
          </a:p>
          <a:p>
            <a:r>
              <a:rPr lang="cs-CZ" dirty="0" smtClean="0"/>
              <a:t>Většinou </a:t>
            </a:r>
            <a:r>
              <a:rPr lang="cs-CZ" dirty="0"/>
              <a:t>stačí myslet jen na to, </a:t>
            </a:r>
            <a:r>
              <a:rPr lang="cs-CZ" dirty="0" smtClean="0"/>
              <a:t>že mu </a:t>
            </a:r>
            <a:r>
              <a:rPr lang="cs-CZ" dirty="0"/>
              <a:t>máte </a:t>
            </a:r>
            <a:endParaRPr lang="cs-CZ" dirty="0" smtClean="0"/>
          </a:p>
          <a:p>
            <a:pPr lvl="1"/>
            <a:r>
              <a:rPr lang="cs-CZ" dirty="0" smtClean="0"/>
              <a:t>k hranolkům </a:t>
            </a:r>
            <a:r>
              <a:rPr lang="cs-CZ" dirty="0"/>
              <a:t>nabídnout hamburger, </a:t>
            </a:r>
            <a:endParaRPr lang="cs-CZ" dirty="0" smtClean="0"/>
          </a:p>
          <a:p>
            <a:pPr lvl="1"/>
            <a:r>
              <a:rPr lang="cs-CZ" dirty="0" smtClean="0"/>
              <a:t>k </a:t>
            </a:r>
            <a:r>
              <a:rPr lang="cs-CZ" dirty="0"/>
              <a:t>sekačce náhradní filtr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k </a:t>
            </a:r>
            <a:r>
              <a:rPr lang="cs-CZ" dirty="0"/>
              <a:t>botám nějaký krém nebo impregnační sprej.</a:t>
            </a:r>
          </a:p>
          <a:p>
            <a:r>
              <a:rPr lang="cs-CZ" dirty="0"/>
              <a:t>Tato možnost zahrnuje i to, že zákazníka </a:t>
            </a:r>
            <a:r>
              <a:rPr lang="cs-CZ" dirty="0" smtClean="0"/>
              <a:t>motivujete</a:t>
            </a:r>
            <a:r>
              <a:rPr lang="cs-CZ" dirty="0"/>
              <a:t>, aby si váš produkt kupoval častěji.</a:t>
            </a:r>
          </a:p>
          <a:p>
            <a:r>
              <a:rPr lang="cs-CZ" dirty="0"/>
              <a:t>Myslím tu pozitivní motivaci, kdy zákazník přijde a s radostí si vybere nový produkt.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Neetické </a:t>
            </a:r>
            <a:r>
              <a:rPr lang="cs-CZ" dirty="0"/>
              <a:t>chování firem spočívající v tom, že výrobek je </a:t>
            </a:r>
            <a:r>
              <a:rPr lang="cs-CZ" i="1" dirty="0"/>
              <a:t>naprogramovaný tak, </a:t>
            </a:r>
            <a:r>
              <a:rPr lang="cs-CZ" i="1" dirty="0" smtClean="0"/>
              <a:t>aby </a:t>
            </a:r>
            <a:r>
              <a:rPr lang="cs-CZ" dirty="0" smtClean="0"/>
              <a:t>přestal </a:t>
            </a:r>
            <a:r>
              <a:rPr lang="cs-CZ" dirty="0"/>
              <a:t>fungovat den po záruce, nepovažuji za marketing. Je to okrádání zákazníka. </a:t>
            </a:r>
            <a:endParaRPr lang="cs-CZ" dirty="0" smtClean="0"/>
          </a:p>
          <a:p>
            <a:r>
              <a:rPr lang="cs-CZ" dirty="0" smtClean="0"/>
              <a:t>Pokud se míníte </a:t>
            </a:r>
            <a:r>
              <a:rPr lang="cs-CZ" dirty="0"/>
              <a:t>angažovat v této oblasti, prosím zapomeňte na všechno, co je v tomto dokumentu </a:t>
            </a:r>
            <a:r>
              <a:rPr lang="cs-CZ" dirty="0" smtClean="0"/>
              <a:t>a zahoďte </a:t>
            </a:r>
            <a:r>
              <a:rPr lang="cs-CZ" dirty="0"/>
              <a:t>ho!</a:t>
            </a:r>
          </a:p>
          <a:p>
            <a:r>
              <a:rPr lang="cs-CZ" dirty="0"/>
              <a:t>Je totiž dokázáno, že potěšíte zákazníka a nabídnete následnou péči vyděláte </a:t>
            </a:r>
            <a:r>
              <a:rPr lang="cs-CZ" dirty="0" smtClean="0"/>
              <a:t>MNOHEM VÍCE</a:t>
            </a:r>
            <a:r>
              <a:rPr lang="cs-CZ" dirty="0"/>
              <a:t>, JEDNODUŠEJI a ZÁBAVNĚJI.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Prodávání většího množství produktů se provádí </a:t>
            </a:r>
            <a:r>
              <a:rPr lang="cs-CZ" dirty="0" smtClean="0"/>
              <a:t>technikami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upselling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err="1" smtClean="0"/>
              <a:t>downselling</a:t>
            </a:r>
            <a:r>
              <a:rPr lang="cs-CZ" dirty="0" smtClean="0"/>
              <a:t>  </a:t>
            </a:r>
          </a:p>
          <a:p>
            <a:r>
              <a:rPr lang="cs-CZ" dirty="0" err="1" smtClean="0"/>
              <a:t>cross</a:t>
            </a:r>
            <a:r>
              <a:rPr lang="cs-CZ" dirty="0" smtClean="0"/>
              <a:t>-</a:t>
            </a:r>
            <a:r>
              <a:rPr lang="cs-CZ" dirty="0" err="1" smtClean="0"/>
              <a:t>selling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 P S E L L I N 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/>
              <a:t>„Dáte si k tomu i hranolky?“ - je asi nejčastější forma </a:t>
            </a:r>
            <a:r>
              <a:rPr lang="cs-CZ" dirty="0" err="1"/>
              <a:t>upsellingu</a:t>
            </a:r>
            <a:r>
              <a:rPr lang="cs-CZ" dirty="0"/>
              <a:t>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Cílem </a:t>
            </a:r>
            <a:r>
              <a:rPr lang="cs-CZ" dirty="0" err="1"/>
              <a:t>upsellingu</a:t>
            </a:r>
            <a:r>
              <a:rPr lang="cs-CZ" dirty="0"/>
              <a:t> je jednoduše vydělat </a:t>
            </a:r>
            <a:r>
              <a:rPr lang="cs-CZ" dirty="0" smtClean="0"/>
              <a:t>více v </a:t>
            </a:r>
            <a:r>
              <a:rPr lang="cs-CZ" dirty="0"/>
              <a:t>případě, že se zákazník už rozhodl k nákupu. Nejběžnější možnosti jsou:</a:t>
            </a:r>
          </a:p>
          <a:p>
            <a:pPr>
              <a:buNone/>
            </a:pPr>
            <a:r>
              <a:rPr lang="cs-CZ" dirty="0"/>
              <a:t>• nabídnutí výrobku, který je dražší (protože má například více funkcí)</a:t>
            </a:r>
          </a:p>
          <a:p>
            <a:pPr>
              <a:buNone/>
            </a:pPr>
            <a:r>
              <a:rPr lang="cs-CZ" dirty="0"/>
              <a:t>• prodej doplňkové služby nebo produktu (například pojištění k zájezdu, krém k botám)</a:t>
            </a:r>
          </a:p>
          <a:p>
            <a:pPr>
              <a:buNone/>
            </a:pPr>
            <a:r>
              <a:rPr lang="cs-CZ" dirty="0"/>
              <a:t>• více kusů za výhodnější cenu, případně za jinou výhodu (zákazník vlastně utratí víc peněz</a:t>
            </a:r>
          </a:p>
          <a:p>
            <a:pPr>
              <a:buNone/>
            </a:pPr>
            <a:r>
              <a:rPr lang="cs-CZ" dirty="0"/>
              <a:t>než plánoval: </a:t>
            </a:r>
            <a:r>
              <a:rPr lang="cs-CZ" dirty="0" err="1"/>
              <a:t>trojbalení</a:t>
            </a:r>
            <a:r>
              <a:rPr lang="cs-CZ" dirty="0"/>
              <a:t> produktu. Také dražší pračka, abyste získali odvoz zdarma</a:t>
            </a:r>
            <a:r>
              <a:rPr lang="cs-CZ" dirty="0" smtClean="0"/>
              <a:t>.)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err="1"/>
              <a:t>Upselling</a:t>
            </a:r>
            <a:r>
              <a:rPr lang="cs-CZ" dirty="0"/>
              <a:t> se používá i při nabídkách již existujícím zákazníkům. Například: změna paušálu na dražší (</a:t>
            </a:r>
            <a:r>
              <a:rPr lang="cs-CZ" dirty="0" smtClean="0"/>
              <a:t>většinou pod </a:t>
            </a:r>
            <a:r>
              <a:rPr lang="cs-CZ" dirty="0"/>
              <a:t>záminkou levnějšího volání za minutu).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V </a:t>
            </a:r>
            <a:r>
              <a:rPr lang="cs-CZ" dirty="0"/>
              <a:t>bance to může být nabídka zlaté karty namísto obyčejné (</a:t>
            </a:r>
            <a:r>
              <a:rPr lang="cs-CZ" dirty="0" smtClean="0"/>
              <a:t>je dražší</a:t>
            </a:r>
            <a:r>
              <a:rPr lang="cs-CZ" dirty="0"/>
              <a:t>!), aktivace služeb jako přečerpání limitu (banka vydělá více na úrocích) nebo pojištění karty proti </a:t>
            </a:r>
            <a:r>
              <a:rPr lang="cs-CZ" dirty="0" smtClean="0"/>
              <a:t>krádeži.</a:t>
            </a:r>
            <a:endParaRPr lang="cs-CZ" dirty="0"/>
          </a:p>
          <a:p>
            <a:pPr>
              <a:buNone/>
            </a:pPr>
            <a:r>
              <a:rPr lang="cs-CZ" dirty="0"/>
              <a:t>Ve zkratce se dá říci, že cílem </a:t>
            </a:r>
            <a:r>
              <a:rPr lang="cs-CZ" dirty="0" err="1"/>
              <a:t>upsellingu</a:t>
            </a:r>
            <a:r>
              <a:rPr lang="cs-CZ" dirty="0"/>
              <a:t> je zvýšit si zisk díky zákazníkovi, který je rozhodnutý si nakoupit.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 RO S S - S E L L I N 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strategie hraničí s </a:t>
            </a:r>
            <a:r>
              <a:rPr lang="cs-CZ" dirty="0" err="1"/>
              <a:t>upsellingem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Jejím </a:t>
            </a:r>
            <a:r>
              <a:rPr lang="cs-CZ" dirty="0"/>
              <a:t>cílem je uspokojit co nejvíce potřeb zákazníka. Dokonce i potřeby</a:t>
            </a:r>
            <a:r>
              <a:rPr lang="cs-CZ" dirty="0" smtClean="0"/>
              <a:t>, které </a:t>
            </a:r>
            <a:r>
              <a:rPr lang="cs-CZ" dirty="0"/>
              <a:t>nemusí souviset s původním záměrem nákupu.</a:t>
            </a:r>
          </a:p>
          <a:p>
            <a:r>
              <a:rPr lang="cs-CZ" dirty="0"/>
              <a:t>Například to může být </a:t>
            </a:r>
            <a:endParaRPr lang="cs-CZ" dirty="0" smtClean="0"/>
          </a:p>
          <a:p>
            <a:pPr lvl="1"/>
            <a:r>
              <a:rPr lang="cs-CZ" dirty="0" smtClean="0"/>
              <a:t>speciální </a:t>
            </a:r>
            <a:r>
              <a:rPr lang="cs-CZ" dirty="0"/>
              <a:t>stůl k počítači, </a:t>
            </a:r>
            <a:endParaRPr lang="cs-CZ" dirty="0" smtClean="0"/>
          </a:p>
          <a:p>
            <a:pPr lvl="1"/>
            <a:r>
              <a:rPr lang="cs-CZ" dirty="0" smtClean="0"/>
              <a:t>kabelka </a:t>
            </a:r>
            <a:r>
              <a:rPr lang="cs-CZ" dirty="0"/>
              <a:t>k </a:t>
            </a:r>
            <a:r>
              <a:rPr lang="cs-CZ" dirty="0" smtClean="0"/>
              <a:t>botám, </a:t>
            </a:r>
          </a:p>
          <a:p>
            <a:pPr lvl="1"/>
            <a:r>
              <a:rPr lang="cs-CZ" dirty="0" smtClean="0"/>
              <a:t>DVD </a:t>
            </a:r>
            <a:r>
              <a:rPr lang="cs-CZ" dirty="0"/>
              <a:t>přehrávač ke stereo soupravě.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1273</Words>
  <Application>Microsoft Office PowerPoint</Application>
  <PresentationFormat>Předvádění na obrazovce (4:3)</PresentationFormat>
  <Paragraphs>120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Moderní principy prodeje</vt:lpstr>
      <vt:lpstr>Jak si zvýšit zisk?</vt:lpstr>
      <vt:lpstr>1. Získat více nových klientů</vt:lpstr>
      <vt:lpstr>Snímek 4</vt:lpstr>
      <vt:lpstr>2. Prodávání většího množství produktů</vt:lpstr>
      <vt:lpstr>POZOR:</vt:lpstr>
      <vt:lpstr>Prodávání většího množství produktů se provádí technikami:</vt:lpstr>
      <vt:lpstr>U P S E L L I N G</vt:lpstr>
      <vt:lpstr>C RO S S - S E L L I N G</vt:lpstr>
      <vt:lpstr>D OW N S E L L I N G</vt:lpstr>
      <vt:lpstr>3. Prodávání za více</vt:lpstr>
      <vt:lpstr>Aktivátory zisku</vt:lpstr>
      <vt:lpstr>Snímek 13</vt:lpstr>
      <vt:lpstr>Ad 6) Přemýšlejte tedy o tom, co se děje a jak můžete klientovi pomoci ještě víc.</vt:lpstr>
      <vt:lpstr>Můžete uvažovat, s kým se dá uzavřít strategické partnerství.</vt:lpstr>
      <vt:lpstr>Příklad z praxe</vt:lpstr>
      <vt:lpstr>Ad 7) Soustředění se na  celoživotní hodnoty</vt:lpstr>
      <vt:lpstr>Kdo všechno by měl být ve vašem vztahovém portfoliu?</vt:lpstr>
      <vt:lpstr>Prakticky potřebujete dosáhnout 3 věcí: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PROČ BEZNADĚJNĚ SELHÁVAJÍ I FIRMY SE SKVĚLÝMI PRODUKTY?</dc:title>
  <dc:creator>Vladimír Hřebíček</dc:creator>
  <cp:lastModifiedBy>Vladimír Hřebíček</cp:lastModifiedBy>
  <cp:revision>4</cp:revision>
  <dcterms:created xsi:type="dcterms:W3CDTF">2013-10-07T10:11:39Z</dcterms:created>
  <dcterms:modified xsi:type="dcterms:W3CDTF">2014-05-06T06:55:19Z</dcterms:modified>
</cp:coreProperties>
</file>