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83" r:id="rId3"/>
    <p:sldId id="259" r:id="rId4"/>
    <p:sldId id="260" r:id="rId5"/>
    <p:sldId id="261" r:id="rId6"/>
    <p:sldId id="263" r:id="rId7"/>
    <p:sldId id="264" r:id="rId8"/>
    <p:sldId id="265" r:id="rId9"/>
    <p:sldId id="271" r:id="rId10"/>
    <p:sldId id="276" r:id="rId11"/>
    <p:sldId id="277" r:id="rId12"/>
    <p:sldId id="278" r:id="rId13"/>
    <p:sldId id="279" r:id="rId14"/>
    <p:sldId id="280" r:id="rId15"/>
    <p:sldId id="281" r:id="rId16"/>
    <p:sldId id="285" r:id="rId17"/>
    <p:sldId id="286" r:id="rId18"/>
    <p:sldId id="282" r:id="rId19"/>
    <p:sldId id="287" r:id="rId20"/>
    <p:sldId id="284" r:id="rId21"/>
    <p:sldId id="288" r:id="rId2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0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1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2355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879FA64-DB54-44AC-AD38-DCDD229B5A81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0FBF84-E5E2-448A-9C19-EF53ADC8827E}" type="slidenum">
              <a:rPr lang="cs-CZ"/>
              <a:pPr/>
              <a:t>1</a:t>
            </a:fld>
            <a:endParaRPr lang="cs-CZ"/>
          </a:p>
        </p:txBody>
      </p:sp>
      <p:sp>
        <p:nvSpPr>
          <p:cNvPr id="419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24389D-853A-4D2D-9D2D-A95AB7151E81}" type="slidenum">
              <a:rPr lang="cs-CZ"/>
              <a:pPr/>
              <a:t>10</a:t>
            </a:fld>
            <a:endParaRPr lang="cs-CZ"/>
          </a:p>
        </p:txBody>
      </p:sp>
      <p:sp>
        <p:nvSpPr>
          <p:cNvPr id="2457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3213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23F64E-C786-44DA-BBF7-478B87CC36AA}" type="slidenum">
              <a:rPr lang="cs-CZ"/>
              <a:pPr/>
              <a:t>11</a:t>
            </a:fld>
            <a:endParaRPr lang="cs-CZ"/>
          </a:p>
        </p:txBody>
      </p:sp>
      <p:sp>
        <p:nvSpPr>
          <p:cNvPr id="512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357CF0-BF8F-4A45-9252-CD9F1F8FE769}" type="slidenum">
              <a:rPr lang="cs-CZ"/>
              <a:pPr/>
              <a:t>12</a:t>
            </a:fld>
            <a:endParaRPr lang="cs-CZ"/>
          </a:p>
        </p:txBody>
      </p:sp>
      <p:sp>
        <p:nvSpPr>
          <p:cNvPr id="522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C30B25-0682-4332-BA80-C46AC9B6366F}" type="slidenum">
              <a:rPr lang="cs-CZ"/>
              <a:pPr/>
              <a:t>13</a:t>
            </a:fld>
            <a:endParaRPr lang="cs-CZ"/>
          </a:p>
        </p:txBody>
      </p:sp>
      <p:sp>
        <p:nvSpPr>
          <p:cNvPr id="532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C32A81-6FC6-48A1-B62C-5D41075BE600}" type="slidenum">
              <a:rPr lang="cs-CZ"/>
              <a:pPr/>
              <a:t>14</a:t>
            </a:fld>
            <a:endParaRPr lang="cs-CZ"/>
          </a:p>
        </p:txBody>
      </p:sp>
      <p:sp>
        <p:nvSpPr>
          <p:cNvPr id="542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76B5F4-02D9-40C4-B324-4D8E16DB7314}" type="slidenum">
              <a:rPr lang="cs-CZ"/>
              <a:pPr/>
              <a:t>15</a:t>
            </a:fld>
            <a:endParaRPr lang="cs-CZ"/>
          </a:p>
        </p:txBody>
      </p:sp>
      <p:sp>
        <p:nvSpPr>
          <p:cNvPr id="552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95DD7B-0C5B-4DA6-BE27-2D167ABB66B0}" type="slidenum">
              <a:rPr lang="cs-CZ"/>
              <a:pPr/>
              <a:t>16</a:t>
            </a:fld>
            <a:endParaRPr lang="cs-CZ"/>
          </a:p>
        </p:txBody>
      </p:sp>
      <p:sp>
        <p:nvSpPr>
          <p:cNvPr id="3584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860425" y="304800"/>
            <a:ext cx="5078413" cy="3808413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360863"/>
            <a:ext cx="5014912" cy="4132262"/>
          </a:xfrm>
          <a:ln/>
        </p:spPr>
        <p:txBody>
          <a:bodyPr wrap="none" lIns="86485" tIns="43242" rIns="86485" bIns="43242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55BEC0-A7EF-4BBE-B481-20151841BEDC}" type="slidenum">
              <a:rPr lang="cs-CZ"/>
              <a:pPr/>
              <a:t>17</a:t>
            </a:fld>
            <a:endParaRPr lang="cs-CZ"/>
          </a:p>
        </p:txBody>
      </p:sp>
      <p:sp>
        <p:nvSpPr>
          <p:cNvPr id="3789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841375" y="315913"/>
            <a:ext cx="5084763" cy="3813175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53125" y="4351338"/>
            <a:ext cx="879475" cy="4094162"/>
          </a:xfrm>
        </p:spPr>
        <p:txBody>
          <a:bodyPr lIns="89992" tIns="44996" rIns="89992" bIns="44996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D85EC6-645E-494C-A71E-8CED2C47A605}" type="slidenum">
              <a:rPr lang="cs-CZ"/>
              <a:pPr/>
              <a:t>18</a:t>
            </a:fld>
            <a:endParaRPr lang="cs-CZ"/>
          </a:p>
        </p:txBody>
      </p:sp>
      <p:sp>
        <p:nvSpPr>
          <p:cNvPr id="563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708F11-91F0-427B-AB4A-632F5C60A091}" type="slidenum">
              <a:rPr lang="cs-CZ"/>
              <a:pPr/>
              <a:t>19</a:t>
            </a:fld>
            <a:endParaRPr lang="cs-CZ"/>
          </a:p>
        </p:txBody>
      </p:sp>
      <p:sp>
        <p:nvSpPr>
          <p:cNvPr id="573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4598D8-4D81-4422-823E-CCDF7F9BDB45}" type="slidenum">
              <a:rPr lang="cs-CZ"/>
              <a:pPr/>
              <a:t>2</a:t>
            </a:fld>
            <a:endParaRPr lang="cs-CZ"/>
          </a:p>
        </p:txBody>
      </p:sp>
      <p:sp>
        <p:nvSpPr>
          <p:cNvPr id="430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56872A-87DD-4927-9937-71A3DDF0C1E1}" type="slidenum">
              <a:rPr lang="cs-CZ"/>
              <a:pPr/>
              <a:t>20</a:t>
            </a:fld>
            <a:endParaRPr lang="cs-CZ"/>
          </a:p>
        </p:txBody>
      </p:sp>
      <p:sp>
        <p:nvSpPr>
          <p:cNvPr id="583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E99D22-2A57-4E27-BE27-FEB73A0CBEDB}" type="slidenum">
              <a:rPr lang="cs-CZ"/>
              <a:pPr/>
              <a:t>21</a:t>
            </a:fld>
            <a:endParaRPr lang="cs-CZ"/>
          </a:p>
        </p:txBody>
      </p:sp>
      <p:sp>
        <p:nvSpPr>
          <p:cNvPr id="593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A8C81C-415C-4213-BAEA-DC6101D00C4F}" type="slidenum">
              <a:rPr lang="cs-CZ"/>
              <a:pPr/>
              <a:t>3</a:t>
            </a:fld>
            <a:endParaRPr lang="cs-CZ"/>
          </a:p>
        </p:txBody>
      </p:sp>
      <p:sp>
        <p:nvSpPr>
          <p:cNvPr id="440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57602F-13C3-40B0-B911-EB806DBB995A}" type="slidenum">
              <a:rPr lang="cs-CZ"/>
              <a:pPr/>
              <a:t>4</a:t>
            </a:fld>
            <a:endParaRPr lang="cs-CZ"/>
          </a:p>
        </p:txBody>
      </p:sp>
      <p:sp>
        <p:nvSpPr>
          <p:cNvPr id="450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5987AD-0395-4301-A28B-568F09937C2C}" type="slidenum">
              <a:rPr lang="cs-CZ"/>
              <a:pPr/>
              <a:t>5</a:t>
            </a:fld>
            <a:endParaRPr lang="cs-CZ"/>
          </a:p>
        </p:txBody>
      </p:sp>
      <p:sp>
        <p:nvSpPr>
          <p:cNvPr id="460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AFEFD3-2C95-4C98-A9B1-B01EAC024AD9}" type="slidenum">
              <a:rPr lang="cs-CZ"/>
              <a:pPr/>
              <a:t>6</a:t>
            </a:fld>
            <a:endParaRPr lang="cs-CZ"/>
          </a:p>
        </p:txBody>
      </p:sp>
      <p:sp>
        <p:nvSpPr>
          <p:cNvPr id="471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19B653-A112-4075-BCEA-A6776FBC1234}" type="slidenum">
              <a:rPr lang="cs-CZ"/>
              <a:pPr/>
              <a:t>7</a:t>
            </a:fld>
            <a:endParaRPr lang="cs-CZ"/>
          </a:p>
        </p:txBody>
      </p:sp>
      <p:sp>
        <p:nvSpPr>
          <p:cNvPr id="481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6A2533-1BF4-4657-BF8B-071147FA2AE5}" type="slidenum">
              <a:rPr lang="cs-CZ"/>
              <a:pPr/>
              <a:t>8</a:t>
            </a:fld>
            <a:endParaRPr lang="cs-CZ"/>
          </a:p>
        </p:txBody>
      </p:sp>
      <p:sp>
        <p:nvSpPr>
          <p:cNvPr id="491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79E3C2-8486-4281-B521-25CB55CF198F}" type="slidenum">
              <a:rPr lang="cs-CZ"/>
              <a:pPr/>
              <a:t>9</a:t>
            </a:fld>
            <a:endParaRPr lang="cs-CZ"/>
          </a:p>
        </p:txBody>
      </p:sp>
      <p:sp>
        <p:nvSpPr>
          <p:cNvPr id="501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638046-6CDE-4EC4-BB70-173478B5F6C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729D2F-5120-4D2D-B712-1DF3966321F7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0617B-B6D8-40E6-B6AE-C8ACB9C1BE4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97552D4-9471-499F-B9C5-EE82F3662FB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7BDD5-3613-4A21-8DCB-2706650063E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9FB63D-03E9-4601-BC77-6D56D98E740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02AF8-CC0A-46AF-A352-9E01AFCEB40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C48764-025F-409F-8274-665D98F2688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6BE0CB-18E6-4934-95DE-0F0CF966299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AAA82A-4D4C-44D3-8FEF-0007AEFFC1A7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F48B23-2297-4BA6-A359-DC82C9ECE5A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A1EC83-4DAF-4BDB-98B4-82E432F00BF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B163336-CF68-408F-B49F-530F8695F74B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bec.xxx.edu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List_aplikace_Microsoft_Office_Excel_97-20031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Graf_aplikace_Microsoft_Office_Excel2.xls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>Nástroje vizuálního managementu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BEC_8arms NEW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0" y="914400"/>
            <a:ext cx="5170488" cy="5156200"/>
          </a:xfrm>
          <a:noFill/>
          <a:ln/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0" y="4197350"/>
            <a:ext cx="2843213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000" b="1"/>
              <a:t>Pro více informací nás kontaktujte</a:t>
            </a:r>
            <a:endParaRPr lang="en-US" sz="2000" b="1"/>
          </a:p>
          <a:p>
            <a:pPr algn="ctr"/>
            <a:r>
              <a:rPr lang="en-US" sz="2000" b="1">
                <a:hlinkClick r:id="rId4"/>
              </a:rPr>
              <a:t>www.bec.</a:t>
            </a:r>
            <a:r>
              <a:rPr lang="cs-CZ" sz="2000" b="1">
                <a:hlinkClick r:id="rId4"/>
              </a:rPr>
              <a:t>xxx</a:t>
            </a:r>
            <a:r>
              <a:rPr lang="en-US" sz="2000" b="1">
                <a:hlinkClick r:id="rId4"/>
              </a:rPr>
              <a:t>.</a:t>
            </a:r>
            <a:r>
              <a:rPr lang="cs-CZ" sz="2000" b="1"/>
              <a:t>com</a:t>
            </a:r>
            <a:endParaRPr lang="en-US" sz="2000" b="1"/>
          </a:p>
          <a:p>
            <a:pPr algn="ctr"/>
            <a:endParaRPr lang="en-US" sz="2000" b="1"/>
          </a:p>
          <a:p>
            <a:pPr algn="ctr"/>
            <a:r>
              <a:rPr lang="en-US" sz="2000" b="1"/>
              <a:t>800-321-6763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639763" y="1292225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cs-CZ" sz="2000"/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539750" y="1123950"/>
            <a:ext cx="19637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sz="2800"/>
              <a:t>Poslání</a:t>
            </a:r>
            <a:endParaRPr lang="en-US" sz="2800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1700213"/>
            <a:ext cx="2919413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cs-CZ" sz="1400" b="1"/>
              <a:t>Posláním naší společnosti je …</a:t>
            </a:r>
          </a:p>
          <a:p>
            <a:pPr marL="342900" indent="-342900">
              <a:spcBef>
                <a:spcPct val="20000"/>
              </a:spcBef>
            </a:pPr>
            <a:endParaRPr lang="cs-CZ" sz="1400" b="1"/>
          </a:p>
          <a:p>
            <a:pPr marL="342900" indent="-342900">
              <a:spcBef>
                <a:spcPct val="20000"/>
              </a:spcBef>
            </a:pPr>
            <a:r>
              <a:rPr lang="cs-CZ" sz="1400" b="1"/>
              <a:t>Cíle pro rok 2005 jsou:</a:t>
            </a:r>
          </a:p>
          <a:p>
            <a:pPr marL="342900" indent="-342900">
              <a:spcBef>
                <a:spcPct val="20000"/>
              </a:spcBef>
            </a:pPr>
            <a:r>
              <a:rPr lang="cs-CZ" sz="1400" b="1"/>
              <a:t>1.</a:t>
            </a:r>
          </a:p>
          <a:p>
            <a:pPr marL="342900" indent="-342900">
              <a:spcBef>
                <a:spcPct val="20000"/>
              </a:spcBef>
            </a:pPr>
            <a:r>
              <a:rPr lang="cs-CZ" sz="1400" b="1"/>
              <a:t>2.</a:t>
            </a:r>
            <a:endParaRPr lang="en-US" sz="14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>
            <a:lum bright="18000"/>
          </a:blip>
          <a:srcRect/>
          <a:stretch>
            <a:fillRect/>
          </a:stretch>
        </p:blipFill>
        <p:spPr bwMode="auto">
          <a:xfrm>
            <a:off x="609600" y="685800"/>
            <a:ext cx="37528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 cstate="print">
            <a:lum bright="6000"/>
          </a:blip>
          <a:srcRect/>
          <a:stretch>
            <a:fillRect/>
          </a:stretch>
        </p:blipFill>
        <p:spPr bwMode="auto">
          <a:xfrm>
            <a:off x="609600" y="1447800"/>
            <a:ext cx="56007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5" cstate="print">
            <a:lum bright="12000"/>
          </a:blip>
          <a:srcRect/>
          <a:stretch>
            <a:fillRect/>
          </a:stretch>
        </p:blipFill>
        <p:spPr bwMode="auto">
          <a:xfrm>
            <a:off x="609600" y="2286000"/>
            <a:ext cx="4076700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3352800"/>
            <a:ext cx="5791200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7" cstate="print">
            <a:lum bright="6000"/>
          </a:blip>
          <a:srcRect/>
          <a:stretch>
            <a:fillRect/>
          </a:stretch>
        </p:blipFill>
        <p:spPr bwMode="auto">
          <a:xfrm>
            <a:off x="609600" y="4267200"/>
            <a:ext cx="335280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3400" y="5441950"/>
            <a:ext cx="48768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0"/>
            <a:ext cx="81534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 cstate="print">
            <a:lum bright="42000" contrast="24000"/>
          </a:blip>
          <a:srcRect/>
          <a:stretch>
            <a:fillRect/>
          </a:stretch>
        </p:blipFill>
        <p:spPr bwMode="auto">
          <a:xfrm>
            <a:off x="685800" y="2438400"/>
            <a:ext cx="284797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5" cstate="print">
            <a:lum bright="24000"/>
          </a:blip>
          <a:srcRect/>
          <a:stretch>
            <a:fillRect/>
          </a:stretch>
        </p:blipFill>
        <p:spPr bwMode="auto">
          <a:xfrm>
            <a:off x="762000" y="3581400"/>
            <a:ext cx="37052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4800600"/>
            <a:ext cx="573405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>
            <a:lum bright="12000"/>
          </a:blip>
          <a:srcRect l="3383" t="11267" r="3593" b="4225"/>
          <a:stretch>
            <a:fillRect/>
          </a:stretch>
        </p:blipFill>
        <p:spPr bwMode="auto">
          <a:xfrm>
            <a:off x="2057400" y="990600"/>
            <a:ext cx="4191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3581400"/>
            <a:ext cx="57531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 l="1324" t="8824" r="1987" b="2942"/>
          <a:stretch>
            <a:fillRect/>
          </a:stretch>
        </p:blipFill>
        <p:spPr bwMode="auto">
          <a:xfrm>
            <a:off x="1905000" y="1066800"/>
            <a:ext cx="5562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3810000"/>
            <a:ext cx="34766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PIM059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Před a po</a:t>
            </a:r>
            <a:r>
              <a:rPr lang="en-US"/>
              <a:t> 5S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68475" y="2120900"/>
            <a:ext cx="1358900" cy="992188"/>
          </a:xfrm>
          <a:noFill/>
          <a:ln/>
        </p:spPr>
        <p:txBody>
          <a:bodyPr lIns="73563" tIns="36782" rIns="73563" bIns="36782"/>
          <a:lstStyle/>
          <a:p>
            <a:pPr marL="0" indent="0" algn="ctr">
              <a:spcBef>
                <a:spcPct val="50000"/>
              </a:spcBef>
              <a:buFontTx/>
              <a:buNone/>
              <a:tabLst>
                <a:tab pos="1831975" algn="l"/>
              </a:tabLst>
            </a:pPr>
            <a:r>
              <a:rPr lang="cs-CZ" sz="2000" b="1"/>
              <a:t>Před</a:t>
            </a:r>
            <a:endParaRPr lang="en-US" sz="2000" b="1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 cstate="print">
            <a:lum bright="6000"/>
          </a:blip>
          <a:srcRect l="11719" t="20967" r="12500" b="10216"/>
          <a:stretch>
            <a:fillRect/>
          </a:stretch>
        </p:blipFill>
        <p:spPr bwMode="auto">
          <a:xfrm>
            <a:off x="962025" y="1962150"/>
            <a:ext cx="2957513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4" cstate="print"/>
          <a:srcRect l="12500" t="20967" r="11719" b="10216"/>
          <a:stretch>
            <a:fillRect/>
          </a:stretch>
        </p:blipFill>
        <p:spPr bwMode="auto">
          <a:xfrm>
            <a:off x="5149850" y="1962150"/>
            <a:ext cx="2921000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5907088" y="1643063"/>
            <a:ext cx="140652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563" tIns="36782" rIns="73563" bIns="36782"/>
          <a:lstStyle/>
          <a:p>
            <a:pPr algn="ctr">
              <a:spcBef>
                <a:spcPct val="50000"/>
              </a:spcBef>
              <a:tabLst>
                <a:tab pos="1831975" algn="l"/>
              </a:tabLst>
            </a:pPr>
            <a:r>
              <a:rPr lang="cs-CZ" sz="2000" b="1"/>
              <a:t>Poté</a:t>
            </a:r>
            <a:endParaRPr lang="en-US" sz="2000" b="1"/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1203325" y="1306513"/>
            <a:ext cx="65659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75000"/>
              </a:spcBef>
              <a:buClr>
                <a:schemeClr val="tx2"/>
              </a:buClr>
              <a:buSzPct val="80000"/>
              <a:buFont typeface="Wingdings" pitchFamily="2" charset="2"/>
              <a:buNone/>
            </a:pPr>
            <a:r>
              <a:rPr lang="en-US" sz="2000" b="1" i="1">
                <a:latin typeface="Tahoma" pitchFamily="34" charset="0"/>
              </a:rPr>
              <a:t>APMG – </a:t>
            </a:r>
            <a:r>
              <a:rPr lang="cs-CZ" sz="2000" b="1" i="1">
                <a:latin typeface="Tahoma" pitchFamily="34" charset="0"/>
              </a:rPr>
              <a:t>závod </a:t>
            </a:r>
            <a:r>
              <a:rPr lang="en-US" sz="2000" b="1" i="1">
                <a:latin typeface="Tahoma" pitchFamily="34" charset="0"/>
              </a:rPr>
              <a:t>Beauharnois</a:t>
            </a:r>
            <a:r>
              <a:rPr lang="cs-CZ" sz="2000" b="1" i="1">
                <a:latin typeface="Tahoma" pitchFamily="34" charset="0"/>
              </a:rPr>
              <a:t>:</a:t>
            </a:r>
            <a:r>
              <a:rPr lang="en-US" sz="2000" b="1" i="1">
                <a:latin typeface="Tahoma" pitchFamily="34" charset="0"/>
              </a:rPr>
              <a:t> </a:t>
            </a:r>
            <a:r>
              <a:rPr lang="cs-CZ" sz="2000" b="1" i="1">
                <a:latin typeface="Tahoma" pitchFamily="34" charset="0"/>
              </a:rPr>
              <a:t>Čistička kelímku</a:t>
            </a:r>
            <a:endParaRPr lang="en-US" sz="2000" b="1" i="1">
              <a:latin typeface="Tahoma" pitchFamily="34" charset="0"/>
            </a:endParaRPr>
          </a:p>
        </p:txBody>
      </p:sp>
      <p:pic>
        <p:nvPicPr>
          <p:cNvPr id="34824" name="Picture 8"/>
          <p:cNvPicPr>
            <a:picLocks noChangeAspect="1" noChangeArrowheads="1"/>
          </p:cNvPicPr>
          <p:nvPr/>
        </p:nvPicPr>
        <p:blipFill>
          <a:blip r:embed="rId5" cstate="print"/>
          <a:srcRect l="17693" t="30869" r="19011" b="10864"/>
          <a:stretch>
            <a:fillRect/>
          </a:stretch>
        </p:blipFill>
        <p:spPr bwMode="auto">
          <a:xfrm>
            <a:off x="998538" y="4651375"/>
            <a:ext cx="2852737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5" name="Picture 9"/>
          <p:cNvPicPr>
            <a:picLocks noChangeAspect="1" noChangeArrowheads="1"/>
          </p:cNvPicPr>
          <p:nvPr/>
        </p:nvPicPr>
        <p:blipFill>
          <a:blip r:embed="rId6" cstate="print"/>
          <a:srcRect l="11719" t="19893" r="11719" b="11290"/>
          <a:stretch>
            <a:fillRect/>
          </a:stretch>
        </p:blipFill>
        <p:spPr bwMode="auto">
          <a:xfrm>
            <a:off x="5202238" y="4686300"/>
            <a:ext cx="2868612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1549400" y="4043363"/>
            <a:ext cx="591026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75000"/>
              </a:spcBef>
              <a:buClr>
                <a:schemeClr val="tx2"/>
              </a:buClr>
              <a:buSzPct val="80000"/>
              <a:buFont typeface="Wingdings" pitchFamily="2" charset="2"/>
              <a:buNone/>
            </a:pPr>
            <a:r>
              <a:rPr lang="en-US" sz="2000" b="1" i="1">
                <a:latin typeface="Tahoma" pitchFamily="34" charset="0"/>
              </a:rPr>
              <a:t>APMG – </a:t>
            </a:r>
            <a:r>
              <a:rPr lang="cs-CZ" sz="2000" b="1" i="1">
                <a:latin typeface="Tahoma" pitchFamily="34" charset="0"/>
              </a:rPr>
              <a:t>závod </a:t>
            </a:r>
            <a:r>
              <a:rPr lang="en-US" sz="2000" b="1" i="1">
                <a:latin typeface="Tahoma" pitchFamily="34" charset="0"/>
              </a:rPr>
              <a:t>Beauharnois: </a:t>
            </a:r>
            <a:r>
              <a:rPr lang="cs-CZ" sz="2000" b="1" i="1">
                <a:latin typeface="Tahoma" pitchFamily="34" charset="0"/>
              </a:rPr>
              <a:t>centrální pasáž</a:t>
            </a:r>
            <a:endParaRPr lang="en-US" sz="2000" b="1" i="1">
              <a:latin typeface="Tahoma" pitchFamily="34" charset="0"/>
            </a:endParaRPr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1738313" y="4349750"/>
            <a:ext cx="140652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563" tIns="36782" rIns="73563" bIns="36782"/>
          <a:lstStyle/>
          <a:p>
            <a:pPr algn="ctr">
              <a:spcBef>
                <a:spcPct val="50000"/>
              </a:spcBef>
              <a:tabLst>
                <a:tab pos="1831975" algn="l"/>
              </a:tabLst>
            </a:pPr>
            <a:r>
              <a:rPr lang="cs-CZ" sz="2000" b="1"/>
              <a:t>Před</a:t>
            </a:r>
            <a:endParaRPr lang="en-US" sz="2000" b="1"/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5907088" y="4349750"/>
            <a:ext cx="140652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563" tIns="36782" rIns="73563" bIns="36782"/>
          <a:lstStyle/>
          <a:p>
            <a:pPr algn="ctr">
              <a:spcBef>
                <a:spcPct val="50000"/>
              </a:spcBef>
              <a:tabLst>
                <a:tab pos="1831975" algn="l"/>
              </a:tabLst>
            </a:pPr>
            <a:r>
              <a:rPr lang="cs-CZ" sz="2000" b="1"/>
              <a:t>Poté</a:t>
            </a:r>
            <a:endParaRPr lang="en-US" sz="2000" b="1"/>
          </a:p>
        </p:txBody>
      </p:sp>
    </p:spTree>
  </p:cSld>
  <p:clrMapOvr>
    <a:masterClrMapping/>
  </p:clrMapOvr>
  <p:transition>
    <p:check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5S “Radar</a:t>
            </a:r>
            <a:r>
              <a:rPr lang="cs-CZ" sz="4000"/>
              <a:t>ový</a:t>
            </a:r>
            <a:r>
              <a:rPr lang="en-US" sz="4000"/>
              <a:t>” </a:t>
            </a:r>
            <a:r>
              <a:rPr lang="cs-CZ" sz="4000"/>
              <a:t>neboli</a:t>
            </a:r>
            <a:r>
              <a:rPr lang="en-US" sz="4000"/>
              <a:t> “</a:t>
            </a:r>
            <a:r>
              <a:rPr lang="cs-CZ" sz="4000"/>
              <a:t>pavučinový</a:t>
            </a:r>
            <a:r>
              <a:rPr lang="en-US" sz="4000"/>
              <a:t>” </a:t>
            </a:r>
            <a:r>
              <a:rPr lang="cs-CZ" sz="4000"/>
              <a:t>graf</a:t>
            </a:r>
            <a:endParaRPr lang="en-US" sz="4000"/>
          </a:p>
        </p:txBody>
      </p:sp>
      <p:graphicFrame>
        <p:nvGraphicFramePr>
          <p:cNvPr id="36867" name="Object 3"/>
          <p:cNvGraphicFramePr>
            <a:graphicFrameLocks noChangeAspect="1"/>
          </p:cNvGraphicFramePr>
          <p:nvPr/>
        </p:nvGraphicFramePr>
        <p:xfrm>
          <a:off x="1006475" y="1457325"/>
          <a:ext cx="7135813" cy="5148263"/>
        </p:xfrm>
        <a:graphic>
          <a:graphicData uri="http://schemas.openxmlformats.org/presentationml/2006/ole">
            <p:oleObj spid="_x0000_s36867" name="Worksheet" r:id="rId4" imgW="9591741" imgH="6915150" progId="Excel.Sheet.8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4" name="Object 4"/>
          <p:cNvGraphicFramePr>
            <a:graphicFrameLocks noChangeAspect="1"/>
          </p:cNvGraphicFramePr>
          <p:nvPr/>
        </p:nvGraphicFramePr>
        <p:xfrm>
          <a:off x="814388" y="219075"/>
          <a:ext cx="7515225" cy="6419850"/>
        </p:xfrm>
        <a:graphic>
          <a:graphicData uri="http://schemas.openxmlformats.org/presentationml/2006/ole">
            <p:oleObj spid="_x0000_s30724" name="Graf" r:id="rId4" imgW="7515149" imgH="6420002" progId="Excel.Chart.8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Nástěnka auditu 5</a:t>
            </a:r>
            <a:r>
              <a:rPr lang="en-US"/>
              <a:t>S</a:t>
            </a:r>
          </a:p>
        </p:txBody>
      </p:sp>
      <p:pic>
        <p:nvPicPr>
          <p:cNvPr id="38915" name="Picture 3" descr="PIC00003"/>
          <p:cNvPicPr>
            <a:picLocks noChangeArrowheads="1"/>
          </p:cNvPicPr>
          <p:nvPr/>
        </p:nvPicPr>
        <p:blipFill>
          <a:blip r:embed="rId3" cstate="print">
            <a:lum bright="24000" contrast="18000"/>
          </a:blip>
          <a:srcRect/>
          <a:stretch>
            <a:fillRect/>
          </a:stretch>
        </p:blipFill>
        <p:spPr bwMode="auto">
          <a:xfrm>
            <a:off x="1406525" y="1570038"/>
            <a:ext cx="5676900" cy="45704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Karty KANBAN</a:t>
            </a:r>
          </a:p>
        </p:txBody>
      </p:sp>
      <p:pic>
        <p:nvPicPr>
          <p:cNvPr id="31749" name="Picture 5" descr="Kanban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1844675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Vedení podniku</a:t>
            </a:r>
          </a:p>
        </p:txBody>
      </p:sp>
      <p:pic>
        <p:nvPicPr>
          <p:cNvPr id="33796" name="Picture 4" descr="businesscompan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524000"/>
            <a:ext cx="6192837" cy="5118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Gantův diagram</a:t>
            </a:r>
          </a:p>
        </p:txBody>
      </p:sp>
      <p:pic>
        <p:nvPicPr>
          <p:cNvPr id="39941" name="Picture 5" descr="bpm3mont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466850"/>
            <a:ext cx="7200900" cy="47863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425950" y="228600"/>
            <a:ext cx="2130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/>
              <a:t>Lean/Six Sigma </a:t>
            </a:r>
          </a:p>
          <a:p>
            <a:pPr algn="ctr"/>
            <a:r>
              <a:rPr lang="cs-CZ" sz="2000" b="1"/>
              <a:t>VE SLUŽBÁCH</a:t>
            </a:r>
            <a:endParaRPr lang="en-US" sz="2000" b="1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501650" y="1458913"/>
            <a:ext cx="8053388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1400" b="1"/>
              <a:t>Vi</a:t>
            </a:r>
            <a:r>
              <a:rPr lang="cs-CZ" sz="1400" b="1"/>
              <a:t>z</a:t>
            </a:r>
            <a:r>
              <a:rPr lang="en-US" sz="1400" b="1"/>
              <a:t>u</a:t>
            </a:r>
            <a:r>
              <a:rPr lang="cs-CZ" sz="1400" b="1"/>
              <a:t>ální</a:t>
            </a:r>
            <a:r>
              <a:rPr lang="en-US" sz="1400" b="1"/>
              <a:t> Management:  </a:t>
            </a:r>
          </a:p>
          <a:p>
            <a:pPr marL="342900" indent="-342900" algn="ctr"/>
            <a:r>
              <a:rPr lang="cs-CZ" sz="1400" b="1"/>
              <a:t>Výsledková tabule zpracovaných objednávek</a:t>
            </a:r>
            <a:endParaRPr lang="en-US" sz="1400" b="1"/>
          </a:p>
          <a:p>
            <a:pPr marL="342900" indent="-342900"/>
            <a:r>
              <a:rPr lang="cs-CZ" sz="1400" b="1"/>
              <a:t>Včera</a:t>
            </a:r>
            <a:r>
              <a:rPr lang="en-US" sz="1400" b="1"/>
              <a:t>:	</a:t>
            </a:r>
            <a:r>
              <a:rPr lang="cs-CZ" sz="1400" b="1"/>
              <a:t>	</a:t>
            </a:r>
            <a:r>
              <a:rPr lang="en-US" sz="1400" b="1"/>
              <a:t>443		</a:t>
            </a:r>
            <a:r>
              <a:rPr lang="cs-CZ" sz="1400" b="1"/>
              <a:t>objednávek</a:t>
            </a:r>
            <a:r>
              <a:rPr lang="en-US" sz="1400" b="1"/>
              <a:t>		1.61 Orders/Hr</a:t>
            </a:r>
          </a:p>
          <a:p>
            <a:pPr marL="342900" indent="-342900"/>
            <a:r>
              <a:rPr lang="cs-CZ" sz="1400" b="1"/>
              <a:t>Dnes</a:t>
            </a:r>
            <a:r>
              <a:rPr lang="en-US" sz="1400" b="1"/>
              <a:t>:		440		</a:t>
            </a:r>
            <a:r>
              <a:rPr lang="cs-CZ" sz="1400" b="1"/>
              <a:t>objednávek</a:t>
            </a:r>
            <a:r>
              <a:rPr lang="en-US" sz="1400" b="1"/>
              <a:t>		1.66 Orders/Hr</a:t>
            </a:r>
          </a:p>
          <a:p>
            <a:pPr marL="342900" indent="-342900"/>
            <a:r>
              <a:rPr lang="en-US" sz="1400" b="1"/>
              <a:t>Ho</a:t>
            </a:r>
            <a:r>
              <a:rPr lang="cs-CZ" sz="1400" b="1"/>
              <a:t>diny</a:t>
            </a:r>
            <a:r>
              <a:rPr lang="en-US" sz="1400" b="1"/>
              <a:t>		</a:t>
            </a:r>
            <a:r>
              <a:rPr lang="cs-CZ" sz="1400" b="1"/>
              <a:t>     Plánováno          Stav plnění</a:t>
            </a:r>
            <a:r>
              <a:rPr lang="en-US" sz="1400" b="1"/>
              <a:t>    +/- </a:t>
            </a:r>
            <a:r>
              <a:rPr lang="cs-CZ" sz="1400" b="1"/>
              <a:t>rozdíl</a:t>
            </a:r>
            <a:r>
              <a:rPr lang="en-US" sz="1400" b="1"/>
              <a:t>	  </a:t>
            </a:r>
            <a:r>
              <a:rPr lang="cs-CZ" sz="1400" b="1"/>
              <a:t>Poznámky</a:t>
            </a:r>
            <a:endParaRPr lang="en-US" sz="1400" b="1"/>
          </a:p>
          <a:p>
            <a:pPr marL="342900" indent="-342900"/>
            <a:r>
              <a:rPr lang="en-US" sz="1400" b="1"/>
              <a:t>7-8</a:t>
            </a:r>
            <a:r>
              <a:rPr lang="cs-CZ" sz="1400" b="1"/>
              <a:t>	</a:t>
            </a:r>
            <a:r>
              <a:rPr lang="en-US" sz="1400" b="1"/>
              <a:t>		       60		    53               - 7       </a:t>
            </a:r>
            <a:r>
              <a:rPr lang="cs-CZ" sz="1400" b="1"/>
              <a:t>     </a:t>
            </a:r>
            <a:r>
              <a:rPr lang="cs-CZ" sz="1200" b="1"/>
              <a:t>Systém spadl na 5min.</a:t>
            </a:r>
            <a:endParaRPr lang="en-US" sz="1200" b="1"/>
          </a:p>
          <a:p>
            <a:pPr marL="342900" indent="-342900"/>
            <a:r>
              <a:rPr lang="en-US" sz="1400" b="1"/>
              <a:t>8-9</a:t>
            </a:r>
            <a:r>
              <a:rPr lang="cs-CZ" sz="1400" b="1"/>
              <a:t>	</a:t>
            </a:r>
            <a:r>
              <a:rPr lang="en-US" sz="1400" b="1"/>
              <a:t>		       60		    59	  </a:t>
            </a:r>
            <a:r>
              <a:rPr lang="cs-CZ" sz="1400" b="1"/>
              <a:t>  </a:t>
            </a:r>
            <a:r>
              <a:rPr lang="en-US" sz="1400" b="1"/>
              <a:t>- 8</a:t>
            </a:r>
          </a:p>
          <a:p>
            <a:pPr marL="342900" indent="-342900"/>
            <a:r>
              <a:rPr lang="en-US" sz="1400" b="1"/>
              <a:t>9-10		       45		    48              </a:t>
            </a:r>
            <a:r>
              <a:rPr lang="cs-CZ" sz="1400" b="1"/>
              <a:t> </a:t>
            </a:r>
            <a:r>
              <a:rPr lang="en-US" sz="1400" b="1"/>
              <a:t>- 5</a:t>
            </a:r>
          </a:p>
          <a:p>
            <a:pPr marL="342900" indent="-342900"/>
            <a:r>
              <a:rPr lang="en-US" sz="1400" b="1"/>
              <a:t>10</a:t>
            </a:r>
            <a:r>
              <a:rPr lang="cs-CZ" sz="1400" b="1"/>
              <a:t> </a:t>
            </a:r>
            <a:r>
              <a:rPr lang="en-US" sz="1400" b="1"/>
              <a:t>-11</a:t>
            </a:r>
            <a:r>
              <a:rPr lang="cs-CZ" sz="1400" b="1"/>
              <a:t>	</a:t>
            </a:r>
            <a:r>
              <a:rPr lang="en-US" sz="1400" b="1"/>
              <a:t>	       60		    61               - 4 	</a:t>
            </a:r>
            <a:r>
              <a:rPr lang="cs-CZ" sz="1400" b="1"/>
              <a:t>     protáhl se oběd</a:t>
            </a:r>
            <a:endParaRPr lang="en-US" sz="1400" b="1"/>
          </a:p>
          <a:p>
            <a:pPr marL="342900" indent="-342900"/>
            <a:r>
              <a:rPr lang="en-US" sz="1400" b="1"/>
              <a:t>11-12	</a:t>
            </a:r>
            <a:r>
              <a:rPr lang="cs-CZ" sz="1400" b="1"/>
              <a:t>	</a:t>
            </a:r>
            <a:r>
              <a:rPr lang="en-US" sz="1400" b="1"/>
              <a:t>       30		    34	    </a:t>
            </a:r>
            <a:r>
              <a:rPr lang="cs-CZ" sz="1400" b="1"/>
              <a:t>  </a:t>
            </a:r>
            <a:r>
              <a:rPr lang="en-US" sz="1400" b="1"/>
              <a:t>0</a:t>
            </a:r>
          </a:p>
          <a:p>
            <a:pPr marL="342900" indent="-342900"/>
            <a:r>
              <a:rPr lang="en-US" sz="1400" b="1"/>
              <a:t>12-1</a:t>
            </a:r>
            <a:r>
              <a:rPr lang="cs-CZ" sz="1400" b="1"/>
              <a:t>3	</a:t>
            </a:r>
            <a:r>
              <a:rPr lang="en-US" sz="1400" b="1"/>
              <a:t>                          60		    59	    - 1</a:t>
            </a:r>
          </a:p>
          <a:p>
            <a:pPr marL="342900" indent="-342900"/>
            <a:r>
              <a:rPr lang="en-US" sz="1400" b="1"/>
              <a:t>1</a:t>
            </a:r>
            <a:r>
              <a:rPr lang="cs-CZ" sz="1400" b="1"/>
              <a:t>3</a:t>
            </a:r>
            <a:r>
              <a:rPr lang="en-US" sz="1400" b="1"/>
              <a:t>-</a:t>
            </a:r>
            <a:r>
              <a:rPr lang="cs-CZ" sz="1400" b="1"/>
              <a:t>14</a:t>
            </a:r>
            <a:r>
              <a:rPr lang="en-US" sz="1400" b="1"/>
              <a:t>	                          50		    50               - 1</a:t>
            </a:r>
          </a:p>
          <a:p>
            <a:pPr marL="342900" indent="-342900"/>
            <a:r>
              <a:rPr lang="cs-CZ" sz="1400" b="1"/>
              <a:t>14-15</a:t>
            </a:r>
            <a:r>
              <a:rPr lang="en-US" sz="1400" b="1"/>
              <a:t>		       40		    41     	    </a:t>
            </a:r>
            <a:r>
              <a:rPr lang="cs-CZ" sz="1400" b="1"/>
              <a:t>  </a:t>
            </a:r>
            <a:r>
              <a:rPr lang="en-US" sz="1400" b="1"/>
              <a:t>0</a:t>
            </a:r>
          </a:p>
          <a:p>
            <a:pPr marL="342900" indent="-342900"/>
            <a:r>
              <a:rPr lang="cs-CZ" sz="1400" b="1"/>
              <a:t>15-16</a:t>
            </a:r>
            <a:r>
              <a:rPr lang="en-US" sz="1400" b="1"/>
              <a:t>		       35		    35	      0</a:t>
            </a:r>
          </a:p>
          <a:p>
            <a:pPr marL="342900" indent="-342900"/>
            <a:r>
              <a:rPr lang="cs-CZ" sz="1400" b="1"/>
              <a:t>Celkově</a:t>
            </a:r>
            <a:r>
              <a:rPr lang="en-US" sz="1400" b="1"/>
              <a:t>		     440		   440</a:t>
            </a:r>
          </a:p>
          <a:p>
            <a:pPr marL="342900" indent="-342900"/>
            <a:endParaRPr lang="en-US" sz="1400" b="1"/>
          </a:p>
          <a:p>
            <a:pPr marL="342900" indent="-342900"/>
            <a:endParaRPr lang="en-US" sz="1400" b="1"/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606425" y="1722438"/>
            <a:ext cx="7666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>
            <a:off x="596900" y="3222625"/>
            <a:ext cx="7666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627063" y="3438525"/>
            <a:ext cx="76469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587375" y="3624263"/>
            <a:ext cx="76755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625475" y="3843338"/>
            <a:ext cx="7626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>
            <a:off x="617538" y="4048125"/>
            <a:ext cx="76469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615950" y="4267200"/>
            <a:ext cx="76565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>
            <a:off x="615950" y="4481513"/>
            <a:ext cx="7637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>
            <a:off x="615950" y="4776788"/>
            <a:ext cx="76565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>
            <a:off x="606425" y="2570163"/>
            <a:ext cx="7685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>
            <a:off x="835025" y="2789238"/>
            <a:ext cx="7458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>
            <a:off x="595313" y="3005138"/>
            <a:ext cx="76755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>
            <a:off x="606425" y="1951038"/>
            <a:ext cx="7677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5137" name="Line 17"/>
          <p:cNvSpPr>
            <a:spLocks noChangeShapeType="1"/>
          </p:cNvSpPr>
          <p:nvPr/>
        </p:nvSpPr>
        <p:spPr bwMode="auto">
          <a:xfrm>
            <a:off x="835025" y="2127250"/>
            <a:ext cx="7456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5138" name="Line 18"/>
          <p:cNvSpPr>
            <a:spLocks noChangeShapeType="1"/>
          </p:cNvSpPr>
          <p:nvPr/>
        </p:nvSpPr>
        <p:spPr bwMode="auto">
          <a:xfrm>
            <a:off x="2130425" y="2255838"/>
            <a:ext cx="0" cy="2530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5139" name="Line 19"/>
          <p:cNvSpPr>
            <a:spLocks noChangeShapeType="1"/>
          </p:cNvSpPr>
          <p:nvPr/>
        </p:nvSpPr>
        <p:spPr bwMode="auto">
          <a:xfrm>
            <a:off x="3989388" y="2165350"/>
            <a:ext cx="0" cy="2520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5140" name="Line 20"/>
          <p:cNvSpPr>
            <a:spLocks noChangeShapeType="1"/>
          </p:cNvSpPr>
          <p:nvPr/>
        </p:nvSpPr>
        <p:spPr bwMode="auto">
          <a:xfrm>
            <a:off x="5102225" y="2255838"/>
            <a:ext cx="0" cy="2501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5141" name="Line 21"/>
          <p:cNvSpPr>
            <a:spLocks noChangeShapeType="1"/>
          </p:cNvSpPr>
          <p:nvPr/>
        </p:nvSpPr>
        <p:spPr bwMode="auto">
          <a:xfrm>
            <a:off x="6016625" y="2255838"/>
            <a:ext cx="0" cy="2520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5142" name="Line 22"/>
          <p:cNvSpPr>
            <a:spLocks noChangeShapeType="1"/>
          </p:cNvSpPr>
          <p:nvPr/>
        </p:nvSpPr>
        <p:spPr bwMode="auto">
          <a:xfrm>
            <a:off x="606425" y="1722438"/>
            <a:ext cx="0" cy="304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5143" name="Line 23"/>
          <p:cNvSpPr>
            <a:spLocks noChangeShapeType="1"/>
          </p:cNvSpPr>
          <p:nvPr/>
        </p:nvSpPr>
        <p:spPr bwMode="auto">
          <a:xfrm>
            <a:off x="8272463" y="1731963"/>
            <a:ext cx="0" cy="3033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990600" y="1676400"/>
            <a:ext cx="44672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buFont typeface="Wingdings" pitchFamily="2" charset="2"/>
              <a:buChar char="Ÿ"/>
            </a:pPr>
            <a:r>
              <a:rPr lang="cs-CZ" sz="2000" b="1">
                <a:latin typeface="Times New Roman" pitchFamily="18" charset="0"/>
              </a:rPr>
              <a:t>Výtěžnost</a:t>
            </a:r>
            <a:endParaRPr lang="en-US" sz="2000" b="1">
              <a:latin typeface="Times New Roman" pitchFamily="18" charset="0"/>
            </a:endParaRPr>
          </a:p>
          <a:p>
            <a:pPr lvl="1" eaLnBrk="0" hangingPunct="0"/>
            <a:r>
              <a:rPr lang="en-US" sz="2000" b="1">
                <a:latin typeface="Times New Roman" pitchFamily="18" charset="0"/>
              </a:rPr>
              <a:t>Quantity good vs  quantity rejected</a:t>
            </a:r>
          </a:p>
          <a:p>
            <a:pPr eaLnBrk="0" hangingPunct="0"/>
            <a:endParaRPr lang="en-US" sz="2000" b="1">
              <a:latin typeface="Times New Roman" pitchFamily="18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990600" y="2438400"/>
            <a:ext cx="44831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buFont typeface="Wingdings" pitchFamily="2" charset="2"/>
              <a:buChar char="Ÿ"/>
            </a:pPr>
            <a:r>
              <a:rPr lang="cs-CZ" sz="2000" b="1">
                <a:latin typeface="Times New Roman" pitchFamily="18" charset="0"/>
              </a:rPr>
              <a:t>Odpad</a:t>
            </a:r>
            <a:endParaRPr lang="en-US" sz="2000" b="1">
              <a:latin typeface="Times New Roman" pitchFamily="18" charset="0"/>
            </a:endParaRPr>
          </a:p>
          <a:p>
            <a:pPr eaLnBrk="0" hangingPunct="0"/>
            <a:r>
              <a:rPr lang="en-US" sz="2000" b="1">
                <a:latin typeface="Times New Roman" pitchFamily="18" charset="0"/>
              </a:rPr>
              <a:t>	Amount of scrap by lot  or run 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990600" y="3276600"/>
            <a:ext cx="722312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buFont typeface="Wingdings" pitchFamily="2" charset="2"/>
              <a:buChar char="Ÿ"/>
            </a:pPr>
            <a:r>
              <a:rPr lang="cs-CZ" sz="2000" b="1">
                <a:latin typeface="Times New Roman" pitchFamily="18" charset="0"/>
              </a:rPr>
              <a:t>Přepracování</a:t>
            </a:r>
            <a:endParaRPr lang="en-US" sz="2000" b="1">
              <a:latin typeface="Times New Roman" pitchFamily="18" charset="0"/>
            </a:endParaRPr>
          </a:p>
          <a:p>
            <a:pPr eaLnBrk="0" hangingPunct="0"/>
            <a:r>
              <a:rPr lang="en-US" sz="2000" b="1">
                <a:latin typeface="Times New Roman" pitchFamily="18" charset="0"/>
              </a:rPr>
              <a:t>	Amount of rework by lot or run</a:t>
            </a:r>
          </a:p>
          <a:p>
            <a:pPr eaLnBrk="0" hangingPunct="0"/>
            <a:endParaRPr lang="en-US" sz="2000" b="1">
              <a:latin typeface="Times New Roman" pitchFamily="18" charset="0"/>
            </a:endParaRPr>
          </a:p>
          <a:p>
            <a:pPr eaLnBrk="0" hangingPunct="0">
              <a:buFont typeface="Wingdings" pitchFamily="2" charset="2"/>
              <a:buChar char="Ÿ"/>
            </a:pPr>
            <a:r>
              <a:rPr lang="cs-CZ" sz="2000" b="1">
                <a:latin typeface="Times New Roman" pitchFamily="18" charset="0"/>
              </a:rPr>
              <a:t>Přestavby a změny nastavení</a:t>
            </a:r>
            <a:endParaRPr lang="en-US" sz="2000" b="1">
              <a:latin typeface="Times New Roman" pitchFamily="18" charset="0"/>
            </a:endParaRPr>
          </a:p>
          <a:p>
            <a:pPr eaLnBrk="0" hangingPunct="0"/>
            <a:r>
              <a:rPr lang="en-US" sz="2000" b="1">
                <a:latin typeface="Times New Roman" pitchFamily="18" charset="0"/>
              </a:rPr>
              <a:t>	Amount of lost production time during job changeovers</a:t>
            </a:r>
          </a:p>
          <a:p>
            <a:pPr eaLnBrk="0" hangingPunct="0"/>
            <a:endParaRPr lang="en-US" sz="2000" b="1">
              <a:latin typeface="Times New Roman" pitchFamily="18" charset="0"/>
            </a:endParaRPr>
          </a:p>
          <a:p>
            <a:pPr eaLnBrk="0" hangingPunct="0">
              <a:buFont typeface="Wingdings" pitchFamily="2" charset="2"/>
              <a:buChar char="Ÿ"/>
            </a:pPr>
            <a:r>
              <a:rPr lang="cs-CZ" sz="2000" b="1">
                <a:latin typeface="Times New Roman" pitchFamily="18" charset="0"/>
              </a:rPr>
              <a:t>Prostoje</a:t>
            </a:r>
            <a:endParaRPr lang="en-US" sz="2000" b="1">
              <a:latin typeface="Times New Roman" pitchFamily="18" charset="0"/>
            </a:endParaRPr>
          </a:p>
          <a:p>
            <a:pPr eaLnBrk="0" hangingPunct="0"/>
            <a:r>
              <a:rPr lang="en-US" sz="2000" b="1">
                <a:latin typeface="Times New Roman" pitchFamily="18" charset="0"/>
              </a:rPr>
              <a:t>	Amount of time the process was not available to produce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>
          <a:xfrm>
            <a:off x="3581400" y="152400"/>
            <a:ext cx="3429000" cy="533400"/>
          </a:xfrm>
          <a:noFill/>
          <a:ln/>
        </p:spPr>
        <p:txBody>
          <a:bodyPr lIns="92075" tIns="46038" rIns="92075" bIns="46038"/>
          <a:lstStyle/>
          <a:p>
            <a:pPr algn="l"/>
            <a:r>
              <a:rPr lang="cs-CZ" sz="2800">
                <a:solidFill>
                  <a:schemeClr val="tx1"/>
                </a:solidFill>
              </a:rPr>
              <a:t>Systém měření</a:t>
            </a:r>
            <a:endParaRPr lang="en-US" sz="2800">
              <a:solidFill>
                <a:schemeClr val="tx1"/>
              </a:solidFill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print">
            <a:lum bright="12000"/>
          </a:blip>
          <a:srcRect l="3383" t="11267" r="3593" b="4225"/>
          <a:stretch>
            <a:fillRect/>
          </a:stretch>
        </p:blipFill>
        <p:spPr bwMode="auto">
          <a:xfrm>
            <a:off x="5715000" y="1981200"/>
            <a:ext cx="3048000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63550" y="1727200"/>
            <a:ext cx="868363" cy="474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276600" y="1447800"/>
            <a:ext cx="28194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4623" tIns="46481" rIns="94623" bIns="46481">
            <a:spAutoFit/>
          </a:bodyPr>
          <a:lstStyle/>
          <a:p>
            <a:pPr defTabSz="955675" eaLnBrk="0" hangingPunct="0"/>
            <a:r>
              <a:rPr lang="en-US" sz="2000" b="1">
                <a:solidFill>
                  <a:srgbClr val="FF0000"/>
                </a:solidFill>
              </a:rPr>
              <a:t>CURRENT METRICS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981200" y="2286000"/>
            <a:ext cx="5926138" cy="3441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b="1"/>
              <a:t>Metrics - Describe the metric.</a:t>
            </a:r>
          </a:p>
          <a:p>
            <a:pPr eaLnBrk="0" hangingPunct="0"/>
            <a:r>
              <a:rPr lang="en-US" sz="2000" b="1"/>
              <a:t>	    Define how it is measured.</a:t>
            </a:r>
          </a:p>
          <a:p>
            <a:pPr eaLnBrk="0" hangingPunct="0"/>
            <a:r>
              <a:rPr lang="en-US" sz="2000" b="1"/>
              <a:t>	    Define how it is calculated.</a:t>
            </a:r>
          </a:p>
          <a:p>
            <a:pPr eaLnBrk="0" hangingPunct="0"/>
            <a:r>
              <a:rPr lang="en-US" sz="2000" b="1"/>
              <a:t>	    Define frequency of metric.</a:t>
            </a:r>
          </a:p>
          <a:p>
            <a:pPr eaLnBrk="0" hangingPunct="0"/>
            <a:r>
              <a:rPr lang="en-US" sz="2000" b="1"/>
              <a:t>	    Describe how metric relates (flows up</a:t>
            </a:r>
          </a:p>
          <a:p>
            <a:pPr eaLnBrk="0" hangingPunct="0"/>
            <a:r>
              <a:rPr lang="en-US" sz="2000" b="1"/>
              <a:t>	    or drills down) to other metrics</a:t>
            </a:r>
          </a:p>
          <a:p>
            <a:pPr eaLnBrk="0" hangingPunct="0"/>
            <a:r>
              <a:rPr lang="en-US" sz="2000" b="1"/>
              <a:t>	    Define Metric ownership</a:t>
            </a:r>
          </a:p>
          <a:p>
            <a:pPr eaLnBrk="0" hangingPunct="0"/>
            <a:r>
              <a:rPr lang="en-US" sz="2000" b="1"/>
              <a:t>	    Define Metric reporting (media)</a:t>
            </a:r>
          </a:p>
          <a:p>
            <a:pPr eaLnBrk="0" hangingPunct="0"/>
            <a:r>
              <a:rPr lang="en-US" sz="2000" b="1"/>
              <a:t>	    Define Metric distribution</a:t>
            </a:r>
          </a:p>
          <a:p>
            <a:pPr eaLnBrk="0" hangingPunct="0"/>
            <a:r>
              <a:rPr lang="en-US" sz="2000" b="1"/>
              <a:t>	    Define Metric System Audits</a:t>
            </a:r>
          </a:p>
          <a:p>
            <a:pPr eaLnBrk="0" hangingPunct="0"/>
            <a:r>
              <a:rPr lang="en-US" sz="2000" b="1"/>
              <a:t>				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1219200" y="1447800"/>
            <a:ext cx="1789113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b="1"/>
              <a:t>Current State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2819400" y="152400"/>
            <a:ext cx="472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cs-CZ" sz="2800"/>
              <a:t>Systém měření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7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71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276600" y="769938"/>
            <a:ext cx="1979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cs-CZ" sz="2400" b="1"/>
              <a:t>Typy měření</a:t>
            </a:r>
            <a:endParaRPr lang="en-US" sz="2400" b="1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295400" y="1752600"/>
            <a:ext cx="68468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cs-CZ" sz="2400" b="1"/>
              <a:t>Paretův digram</a:t>
            </a:r>
            <a:r>
              <a:rPr lang="en-US" sz="2400" b="1"/>
              <a:t> @ </a:t>
            </a:r>
            <a:r>
              <a:rPr lang="cs-CZ" sz="2400" b="1"/>
              <a:t>Pracovní stanice nebo stroj</a:t>
            </a:r>
            <a:endParaRPr lang="en-US" sz="2400" b="1"/>
          </a:p>
          <a:p>
            <a:pPr eaLnBrk="0" hangingPunct="0"/>
            <a:endParaRPr lang="en-US" sz="2400" b="1"/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1828800" y="3124200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1828800" y="5638800"/>
            <a:ext cx="327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2209800" y="3505200"/>
            <a:ext cx="381000" cy="213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2743200" y="3733800"/>
            <a:ext cx="381000" cy="1905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3276600" y="3962400"/>
            <a:ext cx="381000" cy="167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3810000" y="4953000"/>
            <a:ext cx="381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4343400" y="5181600"/>
            <a:ext cx="381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1219200" y="2971800"/>
            <a:ext cx="508000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Verdana" pitchFamily="34" charset="0"/>
              </a:rPr>
              <a:t>30</a:t>
            </a:r>
          </a:p>
          <a:p>
            <a:pPr eaLnBrk="0" hangingPunct="0"/>
            <a:endParaRPr lang="en-US" b="1">
              <a:latin typeface="Verdana" pitchFamily="34" charset="0"/>
            </a:endParaRPr>
          </a:p>
          <a:p>
            <a:pPr eaLnBrk="0" hangingPunct="0"/>
            <a:r>
              <a:rPr lang="en-US" b="1">
                <a:latin typeface="Verdana" pitchFamily="34" charset="0"/>
              </a:rPr>
              <a:t>25</a:t>
            </a:r>
          </a:p>
          <a:p>
            <a:pPr eaLnBrk="0" hangingPunct="0"/>
            <a:endParaRPr lang="en-US" b="1">
              <a:latin typeface="Verdana" pitchFamily="34" charset="0"/>
            </a:endParaRPr>
          </a:p>
          <a:p>
            <a:pPr eaLnBrk="0" hangingPunct="0"/>
            <a:r>
              <a:rPr lang="en-US" b="1">
                <a:latin typeface="Verdana" pitchFamily="34" charset="0"/>
              </a:rPr>
              <a:t>20</a:t>
            </a:r>
          </a:p>
          <a:p>
            <a:pPr eaLnBrk="0" hangingPunct="0"/>
            <a:endParaRPr lang="en-US" b="1">
              <a:latin typeface="Verdana" pitchFamily="34" charset="0"/>
            </a:endParaRPr>
          </a:p>
          <a:p>
            <a:pPr eaLnBrk="0" hangingPunct="0"/>
            <a:r>
              <a:rPr lang="en-US" b="1">
                <a:latin typeface="Verdana" pitchFamily="34" charset="0"/>
              </a:rPr>
              <a:t>15</a:t>
            </a:r>
          </a:p>
          <a:p>
            <a:pPr eaLnBrk="0" hangingPunct="0"/>
            <a:endParaRPr lang="en-US" b="1">
              <a:latin typeface="Verdana" pitchFamily="34" charset="0"/>
            </a:endParaRPr>
          </a:p>
          <a:p>
            <a:pPr eaLnBrk="0" hangingPunct="0"/>
            <a:r>
              <a:rPr lang="en-US" b="1">
                <a:latin typeface="Verdana" pitchFamily="34" charset="0"/>
              </a:rPr>
              <a:t>10</a:t>
            </a:r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>
            <a:off x="1828800" y="4876800"/>
            <a:ext cx="3276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 flipH="1">
            <a:off x="1905000" y="5638800"/>
            <a:ext cx="685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 flipH="1">
            <a:off x="2438400" y="5638800"/>
            <a:ext cx="685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 flipH="1">
            <a:off x="2971800" y="5638800"/>
            <a:ext cx="685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9232" name="Line 16"/>
          <p:cNvSpPr>
            <a:spLocks noChangeShapeType="1"/>
          </p:cNvSpPr>
          <p:nvPr/>
        </p:nvSpPr>
        <p:spPr bwMode="auto">
          <a:xfrm flipH="1">
            <a:off x="3505200" y="5638800"/>
            <a:ext cx="685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 flipH="1">
            <a:off x="4038600" y="5638800"/>
            <a:ext cx="685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 rot="-3046175">
            <a:off x="1353344" y="5976144"/>
            <a:ext cx="920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b="1"/>
              <a:t>Fault 1</a:t>
            </a:r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 rot="-3046175">
            <a:off x="2008982" y="5915818"/>
            <a:ext cx="920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b="1"/>
              <a:t>Fault 2</a:t>
            </a:r>
          </a:p>
        </p:txBody>
      </p:sp>
      <p:sp>
        <p:nvSpPr>
          <p:cNvPr id="9236" name="Text Box 20"/>
          <p:cNvSpPr txBox="1">
            <a:spLocks noChangeArrowheads="1"/>
          </p:cNvSpPr>
          <p:nvPr/>
        </p:nvSpPr>
        <p:spPr bwMode="auto">
          <a:xfrm rot="-3046175">
            <a:off x="2542382" y="5915818"/>
            <a:ext cx="920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b="1"/>
              <a:t>Fault 3</a:t>
            </a:r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auto">
          <a:xfrm rot="-3046175">
            <a:off x="3609182" y="5915818"/>
            <a:ext cx="920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b="1"/>
              <a:t>Fault 5</a:t>
            </a:r>
          </a:p>
        </p:txBody>
      </p:sp>
      <p:sp>
        <p:nvSpPr>
          <p:cNvPr id="9238" name="Text Box 22"/>
          <p:cNvSpPr txBox="1">
            <a:spLocks noChangeArrowheads="1"/>
          </p:cNvSpPr>
          <p:nvPr/>
        </p:nvSpPr>
        <p:spPr bwMode="auto">
          <a:xfrm rot="-3046175">
            <a:off x="3075782" y="5915818"/>
            <a:ext cx="920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b="1"/>
              <a:t>Fault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3200400" y="457200"/>
            <a:ext cx="1979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cs-CZ" sz="2400" b="1"/>
              <a:t>Typy měření</a:t>
            </a:r>
            <a:endParaRPr lang="en-US" sz="2400" b="1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584325" y="1487488"/>
            <a:ext cx="1827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/>
              <a:t>Run Charts</a:t>
            </a:r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1828800" y="2438400"/>
            <a:ext cx="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1828800" y="5486400"/>
            <a:ext cx="693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 flipV="1">
            <a:off x="1828800" y="4495800"/>
            <a:ext cx="762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2590800" y="4495800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 flipV="1">
            <a:off x="3200400" y="3733800"/>
            <a:ext cx="609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3810000" y="3733800"/>
            <a:ext cx="685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 flipV="1">
            <a:off x="4495800" y="3733800"/>
            <a:ext cx="685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>
            <a:off x="5181600" y="37338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1295400" y="2514600"/>
            <a:ext cx="508000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Verdana" pitchFamily="34" charset="0"/>
              </a:rPr>
              <a:t>30</a:t>
            </a:r>
          </a:p>
          <a:p>
            <a:pPr eaLnBrk="0" hangingPunct="0"/>
            <a:endParaRPr lang="en-US" b="1">
              <a:latin typeface="Verdana" pitchFamily="34" charset="0"/>
            </a:endParaRPr>
          </a:p>
          <a:p>
            <a:pPr eaLnBrk="0" hangingPunct="0"/>
            <a:r>
              <a:rPr lang="en-US" b="1">
                <a:latin typeface="Verdana" pitchFamily="34" charset="0"/>
              </a:rPr>
              <a:t>25</a:t>
            </a:r>
          </a:p>
          <a:p>
            <a:pPr eaLnBrk="0" hangingPunct="0"/>
            <a:endParaRPr lang="en-US" b="1">
              <a:latin typeface="Verdana" pitchFamily="34" charset="0"/>
            </a:endParaRPr>
          </a:p>
          <a:p>
            <a:pPr eaLnBrk="0" hangingPunct="0"/>
            <a:r>
              <a:rPr lang="en-US" b="1">
                <a:latin typeface="Verdana" pitchFamily="34" charset="0"/>
              </a:rPr>
              <a:t>20</a:t>
            </a:r>
          </a:p>
          <a:p>
            <a:pPr eaLnBrk="0" hangingPunct="0"/>
            <a:endParaRPr lang="en-US" b="1">
              <a:latin typeface="Verdana" pitchFamily="34" charset="0"/>
            </a:endParaRPr>
          </a:p>
          <a:p>
            <a:pPr eaLnBrk="0" hangingPunct="0"/>
            <a:r>
              <a:rPr lang="en-US" b="1">
                <a:latin typeface="Verdana" pitchFamily="34" charset="0"/>
              </a:rPr>
              <a:t>15</a:t>
            </a:r>
          </a:p>
          <a:p>
            <a:pPr eaLnBrk="0" hangingPunct="0"/>
            <a:endParaRPr lang="en-US" b="1">
              <a:latin typeface="Verdana" pitchFamily="34" charset="0"/>
            </a:endParaRPr>
          </a:p>
          <a:p>
            <a:pPr eaLnBrk="0" hangingPunct="0"/>
            <a:r>
              <a:rPr lang="en-US" b="1">
                <a:latin typeface="Verdana" pitchFamily="34" charset="0"/>
              </a:rPr>
              <a:t>10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1828800" y="5867400"/>
            <a:ext cx="7016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b="1"/>
              <a:t>Time   7       8       9       10     11	12       1       2       3        4       5</a:t>
            </a:r>
          </a:p>
          <a:p>
            <a:pPr eaLnBrk="0" hangingPunct="0"/>
            <a:r>
              <a:rPr lang="en-US" b="1"/>
              <a:t>of Day</a:t>
            </a:r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>
            <a:off x="5867400" y="3733800"/>
            <a:ext cx="5334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0255" name="Line 15"/>
          <p:cNvSpPr>
            <a:spLocks noChangeShapeType="1"/>
          </p:cNvSpPr>
          <p:nvPr/>
        </p:nvSpPr>
        <p:spPr bwMode="auto">
          <a:xfrm flipV="1">
            <a:off x="6400800" y="4724400"/>
            <a:ext cx="685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584325" y="1487488"/>
            <a:ext cx="1827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/>
              <a:t>Run Charts</a:t>
            </a: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1828800" y="2438400"/>
            <a:ext cx="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1828800" y="5486400"/>
            <a:ext cx="693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2590800" y="4495800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 flipV="1">
            <a:off x="3200400" y="3733800"/>
            <a:ext cx="609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>
            <a:off x="3810000" y="3733800"/>
            <a:ext cx="685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 flipV="1">
            <a:off x="4495800" y="3733800"/>
            <a:ext cx="685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1295400" y="2514600"/>
            <a:ext cx="508000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Verdana" pitchFamily="34" charset="0"/>
              </a:rPr>
              <a:t>30</a:t>
            </a:r>
          </a:p>
          <a:p>
            <a:pPr eaLnBrk="0" hangingPunct="0"/>
            <a:endParaRPr lang="en-US" b="1">
              <a:latin typeface="Verdana" pitchFamily="34" charset="0"/>
            </a:endParaRPr>
          </a:p>
          <a:p>
            <a:pPr eaLnBrk="0" hangingPunct="0"/>
            <a:r>
              <a:rPr lang="en-US" b="1">
                <a:latin typeface="Verdana" pitchFamily="34" charset="0"/>
              </a:rPr>
              <a:t>25</a:t>
            </a:r>
          </a:p>
          <a:p>
            <a:pPr eaLnBrk="0" hangingPunct="0"/>
            <a:endParaRPr lang="en-US" b="1">
              <a:latin typeface="Verdana" pitchFamily="34" charset="0"/>
            </a:endParaRPr>
          </a:p>
          <a:p>
            <a:pPr eaLnBrk="0" hangingPunct="0"/>
            <a:r>
              <a:rPr lang="en-US" b="1">
                <a:latin typeface="Verdana" pitchFamily="34" charset="0"/>
              </a:rPr>
              <a:t>20</a:t>
            </a:r>
          </a:p>
          <a:p>
            <a:pPr eaLnBrk="0" hangingPunct="0"/>
            <a:endParaRPr lang="en-US" b="1">
              <a:latin typeface="Verdana" pitchFamily="34" charset="0"/>
            </a:endParaRPr>
          </a:p>
          <a:p>
            <a:pPr eaLnBrk="0" hangingPunct="0"/>
            <a:r>
              <a:rPr lang="en-US" b="1">
                <a:latin typeface="Verdana" pitchFamily="34" charset="0"/>
              </a:rPr>
              <a:t>15</a:t>
            </a:r>
          </a:p>
          <a:p>
            <a:pPr eaLnBrk="0" hangingPunct="0"/>
            <a:endParaRPr lang="en-US" b="1">
              <a:latin typeface="Verdana" pitchFamily="34" charset="0"/>
            </a:endParaRPr>
          </a:p>
          <a:p>
            <a:pPr eaLnBrk="0" hangingPunct="0"/>
            <a:r>
              <a:rPr lang="en-US" b="1">
                <a:latin typeface="Verdana" pitchFamily="34" charset="0"/>
              </a:rPr>
              <a:t>10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1600200" y="5486400"/>
            <a:ext cx="3752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b="1"/>
              <a:t>Day	M      T       W      Th     FR</a:t>
            </a: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4724400" y="1600200"/>
            <a:ext cx="4078288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Verdana" pitchFamily="34" charset="0"/>
              </a:rPr>
              <a:t>Extend out this measurement:</a:t>
            </a:r>
          </a:p>
          <a:p>
            <a:pPr eaLnBrk="0" hangingPunct="0"/>
            <a:r>
              <a:rPr lang="en-US" b="1">
                <a:latin typeface="Verdana" pitchFamily="34" charset="0"/>
              </a:rPr>
              <a:t>Why?</a:t>
            </a:r>
          </a:p>
          <a:p>
            <a:pPr eaLnBrk="0" hangingPunct="0"/>
            <a:r>
              <a:rPr lang="en-US" b="1">
                <a:latin typeface="Verdana" pitchFamily="34" charset="0"/>
              </a:rPr>
              <a:t>To determine peak order:</a:t>
            </a:r>
          </a:p>
          <a:p>
            <a:pPr eaLnBrk="0" hangingPunct="0">
              <a:buFontTx/>
              <a:buChar char="•"/>
            </a:pPr>
            <a:r>
              <a:rPr lang="en-US" b="1">
                <a:latin typeface="Verdana" pitchFamily="34" charset="0"/>
              </a:rPr>
              <a:t> time of day</a:t>
            </a:r>
          </a:p>
          <a:p>
            <a:pPr eaLnBrk="0" hangingPunct="0">
              <a:buFontTx/>
              <a:buChar char="•"/>
            </a:pPr>
            <a:r>
              <a:rPr lang="en-US" b="1">
                <a:latin typeface="Verdana" pitchFamily="34" charset="0"/>
              </a:rPr>
              <a:t> day of the week</a:t>
            </a:r>
          </a:p>
          <a:p>
            <a:pPr eaLnBrk="0" hangingPunct="0">
              <a:buFontTx/>
              <a:buChar char="•"/>
            </a:pPr>
            <a:r>
              <a:rPr lang="en-US" b="1">
                <a:latin typeface="Verdana" pitchFamily="34" charset="0"/>
              </a:rPr>
              <a:t> week of the month</a:t>
            </a:r>
          </a:p>
          <a:p>
            <a:pPr eaLnBrk="0" hangingPunct="0">
              <a:buFontTx/>
              <a:buChar char="•"/>
            </a:pPr>
            <a:r>
              <a:rPr lang="en-US" b="1">
                <a:latin typeface="Verdana" pitchFamily="34" charset="0"/>
              </a:rPr>
              <a:t> month of the year</a:t>
            </a: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3200400" y="457200"/>
            <a:ext cx="1979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cs-CZ" sz="2400" b="1"/>
              <a:t>Typy měření</a:t>
            </a:r>
            <a:endParaRPr 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685800" y="1981200"/>
            <a:ext cx="75438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0" hangingPunct="0"/>
            <a:r>
              <a:rPr lang="en-US" sz="2000" b="1"/>
              <a:t>OEE Measurements:</a:t>
            </a:r>
          </a:p>
          <a:p>
            <a:pPr marL="342900" indent="-342900" eaLnBrk="0" hangingPunct="0"/>
            <a:endParaRPr lang="en-US" sz="2000" b="1"/>
          </a:p>
          <a:p>
            <a:pPr marL="342900" indent="-342900" eaLnBrk="0" hangingPunct="0"/>
            <a:r>
              <a:rPr lang="en-US" sz="2000" b="1"/>
              <a:t>The OEE improvement measurement is the product of three different measurements:</a:t>
            </a:r>
          </a:p>
          <a:p>
            <a:pPr marL="342900" indent="-342900" eaLnBrk="0" hangingPunct="0">
              <a:buFontTx/>
              <a:buAutoNum type="arabicPeriod"/>
            </a:pPr>
            <a:r>
              <a:rPr lang="en-US" sz="2000" b="1"/>
              <a:t>Equipment Availability  (EA)</a:t>
            </a:r>
          </a:p>
          <a:p>
            <a:pPr marL="342900" indent="-342900" eaLnBrk="0" hangingPunct="0">
              <a:buFontTx/>
              <a:buAutoNum type="arabicPeriod"/>
            </a:pPr>
            <a:r>
              <a:rPr lang="en-US" sz="2000" b="1"/>
              <a:t>Equipment Efficiency Performance  (EEP)</a:t>
            </a:r>
          </a:p>
          <a:p>
            <a:pPr marL="342900" indent="-342900" eaLnBrk="0" hangingPunct="0">
              <a:buFontTx/>
              <a:buAutoNum type="arabicPeriod"/>
            </a:pPr>
            <a:r>
              <a:rPr lang="en-US" sz="2000" b="1"/>
              <a:t>Equipment Quality Performance  (EQP)</a:t>
            </a:r>
          </a:p>
          <a:p>
            <a:pPr marL="342900" indent="-342900" eaLnBrk="0" hangingPunct="0">
              <a:buFontTx/>
              <a:buAutoNum type="arabicPeriod"/>
            </a:pPr>
            <a:endParaRPr lang="en-US" sz="2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</TotalTime>
  <Words>242</Words>
  <Application>Microsoft Office PowerPoint</Application>
  <PresentationFormat>Předvádění na obrazovce (4:3)</PresentationFormat>
  <Paragraphs>142</Paragraphs>
  <Slides>21</Slides>
  <Notes>21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21</vt:i4>
      </vt:variant>
    </vt:vector>
  </HeadingPairs>
  <TitlesOfParts>
    <vt:vector size="29" baseType="lpstr">
      <vt:lpstr>Arial</vt:lpstr>
      <vt:lpstr>Times New Roman</vt:lpstr>
      <vt:lpstr>Wingdings</vt:lpstr>
      <vt:lpstr>Verdana</vt:lpstr>
      <vt:lpstr>Tahoma</vt:lpstr>
      <vt:lpstr>Výchozí návrh</vt:lpstr>
      <vt:lpstr>Graf aplikace Microsoft Office Excel</vt:lpstr>
      <vt:lpstr>Microsoft Excel Worksheet</vt:lpstr>
      <vt:lpstr>Nástroje vizuálního managementu</vt:lpstr>
      <vt:lpstr>Karty KANBAN</vt:lpstr>
      <vt:lpstr>Snímek 3</vt:lpstr>
      <vt:lpstr>Systém měření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Před a po 5S</vt:lpstr>
      <vt:lpstr>5S “Radarový” neboli “pavučinový” graf</vt:lpstr>
      <vt:lpstr>Snímek 18</vt:lpstr>
      <vt:lpstr>Nástěnka auditu 5S</vt:lpstr>
      <vt:lpstr>Vedení podniku</vt:lpstr>
      <vt:lpstr>Gantův diagram</vt:lpstr>
    </vt:vector>
  </TitlesOfParts>
  <Company>Masarykova Univerzita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Nástroje vizuálního managementu</dc:title>
  <dc:creator>Vladimír Hřebíček</dc:creator>
  <cp:lastModifiedBy>Vladimír Hřebíček</cp:lastModifiedBy>
  <cp:revision>5</cp:revision>
  <dcterms:created xsi:type="dcterms:W3CDTF">2005-10-17T16:58:30Z</dcterms:created>
  <dcterms:modified xsi:type="dcterms:W3CDTF">2014-03-24T22:00:20Z</dcterms:modified>
</cp:coreProperties>
</file>