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1"/>
  </p:notesMasterIdLst>
  <p:sldIdLst>
    <p:sldId id="350" r:id="rId2"/>
    <p:sldId id="351" r:id="rId3"/>
    <p:sldId id="321" r:id="rId4"/>
    <p:sldId id="322" r:id="rId5"/>
    <p:sldId id="323" r:id="rId6"/>
    <p:sldId id="324" r:id="rId7"/>
    <p:sldId id="325" r:id="rId8"/>
    <p:sldId id="326" r:id="rId9"/>
    <p:sldId id="327" r:id="rId10"/>
    <p:sldId id="328" r:id="rId11"/>
    <p:sldId id="329" r:id="rId12"/>
    <p:sldId id="330" r:id="rId13"/>
    <p:sldId id="331" r:id="rId14"/>
    <p:sldId id="332" r:id="rId15"/>
    <p:sldId id="333" r:id="rId16"/>
    <p:sldId id="334" r:id="rId17"/>
    <p:sldId id="335" r:id="rId18"/>
    <p:sldId id="336" r:id="rId19"/>
    <p:sldId id="337" r:id="rId20"/>
    <p:sldId id="338" r:id="rId21"/>
    <p:sldId id="339" r:id="rId22"/>
    <p:sldId id="340" r:id="rId23"/>
    <p:sldId id="341" r:id="rId24"/>
    <p:sldId id="342" r:id="rId25"/>
    <p:sldId id="343" r:id="rId26"/>
    <p:sldId id="344" r:id="rId27"/>
    <p:sldId id="345" r:id="rId28"/>
    <p:sldId id="346" r:id="rId29"/>
    <p:sldId id="347" r:id="rId3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Střední styl 1 – zvýraznění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Střední styl 1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F5FCF1-DA1F-4FB5-80DB-FDF125FF61AF}" type="datetimeFigureOut">
              <a:rPr lang="cs-CZ" smtClean="0"/>
              <a:pPr/>
              <a:t>25.5.2010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3FE9CF-34EC-405D-A2A4-77DAFF389CA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3FE9CF-34EC-405D-A2A4-77DAFF389CA5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3FE9CF-34EC-405D-A2A4-77DAFF389CA5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3FE9CF-34EC-405D-A2A4-77DAFF389CA5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3FE9CF-34EC-405D-A2A4-77DAFF389CA5}" type="slidenum">
              <a:rPr lang="cs-CZ" smtClean="0"/>
              <a:pPr/>
              <a:t>12</a:t>
            </a:fld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3FE9CF-34EC-405D-A2A4-77DAFF389CA5}" type="slidenum">
              <a:rPr lang="cs-CZ" smtClean="0"/>
              <a:pPr/>
              <a:t>13</a:t>
            </a:fld>
            <a:endParaRPr 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3FE9CF-34EC-405D-A2A4-77DAFF389CA5}" type="slidenum">
              <a:rPr lang="cs-CZ" smtClean="0"/>
              <a:pPr/>
              <a:t>14</a:t>
            </a:fld>
            <a:endParaRPr 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3FE9CF-34EC-405D-A2A4-77DAFF389CA5}" type="slidenum">
              <a:rPr lang="cs-CZ" smtClean="0"/>
              <a:pPr/>
              <a:t>15</a:t>
            </a:fld>
            <a:endParaRPr 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3FE9CF-34EC-405D-A2A4-77DAFF389CA5}" type="slidenum">
              <a:rPr lang="cs-CZ" smtClean="0"/>
              <a:pPr/>
              <a:t>16</a:t>
            </a:fld>
            <a:endParaRPr lang="cs-CZ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3FE9CF-34EC-405D-A2A4-77DAFF389CA5}" type="slidenum">
              <a:rPr lang="cs-CZ" smtClean="0"/>
              <a:pPr/>
              <a:t>17</a:t>
            </a:fld>
            <a:endParaRPr lang="cs-CZ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3FE9CF-34EC-405D-A2A4-77DAFF389CA5}" type="slidenum">
              <a:rPr lang="cs-CZ" smtClean="0"/>
              <a:pPr/>
              <a:t>18</a:t>
            </a:fld>
            <a:endParaRPr lang="cs-CZ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3FE9CF-34EC-405D-A2A4-77DAFF389CA5}" type="slidenum">
              <a:rPr lang="cs-CZ" smtClean="0"/>
              <a:pPr/>
              <a:t>19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3FE9CF-34EC-405D-A2A4-77DAFF389CA5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3FE9CF-34EC-405D-A2A4-77DAFF389CA5}" type="slidenum">
              <a:rPr lang="cs-CZ" smtClean="0"/>
              <a:pPr/>
              <a:t>20</a:t>
            </a:fld>
            <a:endParaRPr lang="cs-CZ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3FE9CF-34EC-405D-A2A4-77DAFF389CA5}" type="slidenum">
              <a:rPr lang="cs-CZ" smtClean="0"/>
              <a:pPr/>
              <a:t>21</a:t>
            </a:fld>
            <a:endParaRPr lang="cs-CZ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3FE9CF-34EC-405D-A2A4-77DAFF389CA5}" type="slidenum">
              <a:rPr lang="cs-CZ" smtClean="0"/>
              <a:pPr/>
              <a:t>22</a:t>
            </a:fld>
            <a:endParaRPr lang="cs-CZ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3FE9CF-34EC-405D-A2A4-77DAFF389CA5}" type="slidenum">
              <a:rPr lang="cs-CZ" smtClean="0"/>
              <a:pPr/>
              <a:t>23</a:t>
            </a:fld>
            <a:endParaRPr lang="cs-CZ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3FE9CF-34EC-405D-A2A4-77DAFF389CA5}" type="slidenum">
              <a:rPr lang="cs-CZ" smtClean="0"/>
              <a:pPr/>
              <a:t>24</a:t>
            </a:fld>
            <a:endParaRPr lang="cs-CZ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3FE9CF-34EC-405D-A2A4-77DAFF389CA5}" type="slidenum">
              <a:rPr lang="cs-CZ" smtClean="0"/>
              <a:pPr/>
              <a:t>25</a:t>
            </a:fld>
            <a:endParaRPr lang="cs-CZ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3FE9CF-34EC-405D-A2A4-77DAFF389CA5}" type="slidenum">
              <a:rPr lang="cs-CZ" smtClean="0"/>
              <a:pPr/>
              <a:t>26</a:t>
            </a:fld>
            <a:endParaRPr lang="cs-CZ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3FE9CF-34EC-405D-A2A4-77DAFF389CA5}" type="slidenum">
              <a:rPr lang="cs-CZ" smtClean="0"/>
              <a:pPr/>
              <a:t>27</a:t>
            </a:fld>
            <a:endParaRPr lang="cs-CZ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3FE9CF-34EC-405D-A2A4-77DAFF389CA5}" type="slidenum">
              <a:rPr lang="cs-CZ" smtClean="0"/>
              <a:pPr/>
              <a:t>28</a:t>
            </a:fld>
            <a:endParaRPr lang="cs-CZ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3FE9CF-34EC-405D-A2A4-77DAFF389CA5}" type="slidenum">
              <a:rPr lang="cs-CZ" smtClean="0"/>
              <a:pPr/>
              <a:t>29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3FE9CF-34EC-405D-A2A4-77DAFF389CA5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3FE9CF-34EC-405D-A2A4-77DAFF389CA5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3FE9CF-34EC-405D-A2A4-77DAFF389CA5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3FE9CF-34EC-405D-A2A4-77DAFF389CA5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3FE9CF-34EC-405D-A2A4-77DAFF389CA5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3FE9CF-34EC-405D-A2A4-77DAFF389CA5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3FE9CF-34EC-405D-A2A4-77DAFF389CA5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C680A4C5-E227-48A3-977D-7C2375AD1C8C}" type="datetime1">
              <a:rPr lang="cs-CZ" smtClean="0"/>
              <a:pPr/>
              <a:t>25.5.2010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16D416B-43BA-4C32-AA59-227B1976F5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129FD-ED0C-4E28-9DAC-972E19B1B1C1}" type="datetime1">
              <a:rPr lang="cs-CZ" smtClean="0"/>
              <a:pPr/>
              <a:t>25.5.2010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D416B-43BA-4C32-AA59-227B1976F5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BDDEB-5F48-4A91-B111-72CB9C094C01}" type="datetime1">
              <a:rPr lang="cs-CZ" smtClean="0"/>
              <a:pPr/>
              <a:t>25.5.2010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D416B-43BA-4C32-AA59-227B1976F5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8BA645B-BEA9-4289-BDFB-9C0F9F07608D}" type="datetime1">
              <a:rPr lang="cs-CZ" smtClean="0"/>
              <a:pPr/>
              <a:t>25.5.2010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16D416B-43BA-4C32-AA59-227B1976F53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01ACA80-D550-4FC4-A79E-FB4118E59A2C}" type="datetime1">
              <a:rPr lang="cs-CZ" smtClean="0"/>
              <a:pPr/>
              <a:t>25.5.2010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16D416B-43BA-4C32-AA59-227B1976F5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C08DE-99FA-427B-A424-4B0BE7ECC73F}" type="datetime1">
              <a:rPr lang="cs-CZ" smtClean="0"/>
              <a:pPr/>
              <a:t>25.5.2010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D416B-43BA-4C32-AA59-227B1976F53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002CC-F2DF-4787-B9B0-FE911B4F5EB8}" type="datetime1">
              <a:rPr lang="cs-CZ" smtClean="0"/>
              <a:pPr/>
              <a:t>25.5.2010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D416B-43BA-4C32-AA59-227B1976F53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74F2250-F1F5-423D-AE06-56991A491C07}" type="datetime1">
              <a:rPr lang="cs-CZ" smtClean="0"/>
              <a:pPr/>
              <a:t>25.5.2010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16D416B-43BA-4C32-AA59-227B1976F53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16D49-B627-41C1-B854-B5A4B5E471C7}" type="datetime1">
              <a:rPr lang="cs-CZ" smtClean="0"/>
              <a:pPr/>
              <a:t>25.5.2010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D416B-43BA-4C32-AA59-227B1976F5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1ADC0D5-8265-4A92-9CE1-C3BB94C8F2E2}" type="datetime1">
              <a:rPr lang="cs-CZ" smtClean="0"/>
              <a:pPr/>
              <a:t>25.5.2010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16D416B-43BA-4C32-AA59-227B1976F53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FB103EE-A237-4D1A-B6AE-0B3A9B935ACD}" type="datetime1">
              <a:rPr lang="cs-CZ" smtClean="0"/>
              <a:pPr/>
              <a:t>25.5.2010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16D416B-43BA-4C32-AA59-227B1976F53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0495921-6B86-4763-8CB3-D7616DC41822}" type="datetime1">
              <a:rPr lang="cs-CZ" smtClean="0"/>
              <a:pPr/>
              <a:t>25.5.2010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16D416B-43BA-4C32-AA59-227B1976F53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i="1" dirty="0" smtClean="0"/>
              <a:t>NÁKUPNÍ </a:t>
            </a:r>
            <a:r>
              <a:rPr lang="sk-SK" i="1" dirty="0" smtClean="0"/>
              <a:t>MARKETING A </a:t>
            </a:r>
            <a:br>
              <a:rPr lang="sk-SK" i="1" dirty="0" smtClean="0"/>
            </a:br>
            <a:r>
              <a:rPr lang="sk-SK" i="1" dirty="0" smtClean="0"/>
              <a:t>STRATEGIE </a:t>
            </a:r>
            <a:r>
              <a:rPr lang="sk-SK" i="1" dirty="0" smtClean="0"/>
              <a:t>NÁKUPU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PhDr. Vladimír Hřebíček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D416B-43BA-4C32-AA59-227B1976F539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Správně poznané podmínky se projeví: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Změnou výkonů </a:t>
            </a:r>
            <a:r>
              <a:rPr lang="cs-CZ" sz="1800" i="1" dirty="0" smtClean="0"/>
              <a:t>(zvýšení, snížení, rozšíření o nové výkony),</a:t>
            </a:r>
          </a:p>
          <a:p>
            <a:r>
              <a:rPr lang="cs-CZ" dirty="0" smtClean="0"/>
              <a:t>Změny množství,</a:t>
            </a:r>
          </a:p>
          <a:p>
            <a:r>
              <a:rPr lang="cs-CZ" dirty="0" smtClean="0"/>
              <a:t>Změny cen,</a:t>
            </a:r>
          </a:p>
          <a:p>
            <a:r>
              <a:rPr lang="cs-CZ" dirty="0" smtClean="0"/>
              <a:t>Změny v načasování dodávek,</a:t>
            </a:r>
          </a:p>
          <a:p>
            <a:r>
              <a:rPr lang="cs-CZ" dirty="0" smtClean="0"/>
              <a:t>Změny dodavatelských trhů.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16D416B-43BA-4C32-AA59-227B1976F539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Mapování podnikového potenciálu při tvorbě hodnotového řetězce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AutoNum type="alphaLcParenR"/>
            </a:pPr>
            <a:r>
              <a:rPr lang="cs-CZ" dirty="0" smtClean="0"/>
              <a:t>Popis výchozí situace, zhodnocení vlastní pozice,</a:t>
            </a:r>
          </a:p>
          <a:p>
            <a:pPr marL="457200" indent="-457200">
              <a:buAutoNum type="alphaLcParenR"/>
            </a:pPr>
            <a:r>
              <a:rPr lang="cs-CZ" dirty="0" smtClean="0"/>
              <a:t>Určení vlastního potenciálu:</a:t>
            </a:r>
          </a:p>
          <a:p>
            <a:pPr marL="822960" lvl="1" indent="-457200"/>
            <a:r>
              <a:rPr lang="cs-CZ" sz="1900" dirty="0" smtClean="0"/>
              <a:t>Personálního,</a:t>
            </a:r>
          </a:p>
          <a:p>
            <a:pPr marL="822960" lvl="1" indent="-457200"/>
            <a:r>
              <a:rPr lang="cs-CZ" sz="1900" dirty="0" smtClean="0"/>
              <a:t>Organizačního,</a:t>
            </a:r>
          </a:p>
          <a:p>
            <a:pPr marL="822960" lvl="1" indent="-457200"/>
            <a:r>
              <a:rPr lang="cs-CZ" sz="1900" dirty="0" smtClean="0"/>
              <a:t>Věcného,</a:t>
            </a:r>
          </a:p>
          <a:p>
            <a:pPr marL="822960" lvl="1" indent="-457200"/>
            <a:r>
              <a:rPr lang="cs-CZ" sz="1900" dirty="0" smtClean="0"/>
              <a:t>Finančního,</a:t>
            </a:r>
          </a:p>
          <a:p>
            <a:pPr marL="822960" lvl="1" indent="-457200"/>
            <a:r>
              <a:rPr lang="cs-CZ" sz="1900" dirty="0" smtClean="0"/>
              <a:t>Image,</a:t>
            </a:r>
          </a:p>
          <a:p>
            <a:pPr marL="457200" indent="-457200">
              <a:buAutoNum type="alphaLcParenR"/>
            </a:pPr>
            <a:r>
              <a:rPr lang="cs-CZ" dirty="0" smtClean="0"/>
              <a:t>Požadavky na nákupní potenciál – představa žádoucího stavu – na základě promítnutí podnikových a nákupních cílů. Výsledkem je návrh:</a:t>
            </a:r>
          </a:p>
          <a:p>
            <a:pPr marL="822960" lvl="1" indent="-457200"/>
            <a:r>
              <a:rPr lang="cs-CZ" sz="1900" dirty="0" smtClean="0"/>
              <a:t>Kvantitativních změn,</a:t>
            </a:r>
          </a:p>
          <a:p>
            <a:pPr marL="822960" lvl="1" indent="-457200"/>
            <a:r>
              <a:rPr lang="cs-CZ" sz="1900" dirty="0" smtClean="0"/>
              <a:t>Kvalitativních změn,</a:t>
            </a:r>
          </a:p>
          <a:p>
            <a:pPr marL="457200" indent="-457200">
              <a:buAutoNum type="alphaLcParenR"/>
            </a:pPr>
            <a:r>
              <a:rPr lang="cs-CZ" dirty="0" smtClean="0"/>
              <a:t>Analýza předpokládaných změn z hlediska orientace na podnikový input/</a:t>
            </a:r>
            <a:r>
              <a:rPr lang="cs-CZ" dirty="0" err="1" smtClean="0"/>
              <a:t>output</a:t>
            </a:r>
            <a:r>
              <a:rPr lang="cs-CZ" dirty="0" smtClean="0"/>
              <a:t>,</a:t>
            </a:r>
          </a:p>
          <a:p>
            <a:pPr marL="457200" indent="-457200">
              <a:buAutoNum type="alphaLcParenR"/>
            </a:pPr>
            <a:r>
              <a:rPr lang="cs-CZ" dirty="0" smtClean="0"/>
              <a:t>Plán konkrétních opatření.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16D416B-43BA-4C32-AA59-227B1976F539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pro nákup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58138" cy="4873752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Jsou odvozeny z celopodnikových cílů.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Obecně bývají nákupní cíle:</a:t>
            </a:r>
          </a:p>
          <a:p>
            <a:r>
              <a:rPr lang="cs-CZ" dirty="0" smtClean="0"/>
              <a:t>Snížení opatřovacích nákladů,</a:t>
            </a:r>
          </a:p>
          <a:p>
            <a:r>
              <a:rPr lang="cs-CZ" dirty="0" smtClean="0"/>
              <a:t>Snížení rizika při opatřování materiálu,</a:t>
            </a:r>
          </a:p>
          <a:p>
            <a:r>
              <a:rPr lang="cs-CZ" dirty="0" smtClean="0"/>
              <a:t>Zvýšení flexibility a autonomie nákupu, zvýšení kvality nákupních činností,</a:t>
            </a:r>
          </a:p>
          <a:p>
            <a:r>
              <a:rPr lang="cs-CZ" dirty="0" smtClean="0"/>
              <a:t>…</a:t>
            </a:r>
          </a:p>
          <a:p>
            <a:endParaRPr lang="cs-CZ" dirty="0" smtClean="0"/>
          </a:p>
          <a:p>
            <a:pPr>
              <a:buNone/>
            </a:pPr>
            <a:r>
              <a:rPr lang="cs-CZ" u="sng" dirty="0" smtClean="0"/>
              <a:t>Cíle musí být převedeny na konkrétní prováděcí úkoly.</a:t>
            </a:r>
            <a:endParaRPr lang="cs-CZ" u="sng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16D416B-43BA-4C32-AA59-227B1976F539}" type="slidenum">
              <a:rPr lang="cs-CZ" smtClean="0"/>
              <a:pPr/>
              <a:t>12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 cílů nákupního marketingu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8186766" cy="4516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93520"/>
                <a:gridCol w="1493520"/>
                <a:gridCol w="1770702"/>
                <a:gridCol w="1643074"/>
                <a:gridCol w="178595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výrobek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servis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platební podmínky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komunikaci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ostatní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Hromadná</a:t>
                      </a:r>
                      <a:r>
                        <a:rPr lang="cs-CZ" baseline="0" dirty="0" smtClean="0"/>
                        <a:t> výroba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baseline="0" dirty="0" smtClean="0"/>
                        <a:t>Kusová výroba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baseline="0" dirty="0" smtClean="0"/>
                        <a:t>Levné výrobky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baseline="0" dirty="0" smtClean="0"/>
                        <a:t>Špičkové výrobky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baseline="0" dirty="0" smtClean="0"/>
                        <a:t>Inovace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baseline="0" dirty="0" smtClean="0"/>
                        <a:t>Speciální výrobky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baseline="0" dirty="0" smtClean="0"/>
                        <a:t>Atd.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sz="1600" dirty="0" smtClean="0"/>
                        <a:t>Zvýšení dodací pohotovosti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sz="1600" dirty="0" smtClean="0"/>
                        <a:t>Lepší přizpůsobivost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sz="1600" dirty="0" smtClean="0"/>
                        <a:t>Zlepšení dodávek náhradních dílů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sz="1600" dirty="0" smtClean="0"/>
                        <a:t>Rozšíření garancí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sz="1600" dirty="0" smtClean="0"/>
                        <a:t>Zlepšení kontroly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sz="1600" dirty="0" smtClean="0"/>
                        <a:t>Atd.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Snížení nákupních cen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Orientace na pevné ceny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Prodloužení platebních termínů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Atd.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Zlepšení styků s dodavateli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Zlepšení personálních vztahů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Zvýšení podílu </a:t>
                      </a:r>
                      <a:r>
                        <a:rPr lang="cs-CZ" dirty="0" err="1" smtClean="0"/>
                        <a:t>normaliz</a:t>
                      </a:r>
                      <a:r>
                        <a:rPr lang="cs-CZ" dirty="0" smtClean="0"/>
                        <a:t>. Nabídek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Atd.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Vyhledávání kooperací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Zvýšení exkluzivity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Snížení stavů zásob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Větší využití železniční dopravy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Atd.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Obdélník 4"/>
          <p:cNvSpPr/>
          <p:nvPr/>
        </p:nvSpPr>
        <p:spPr>
          <a:xfrm>
            <a:off x="428596" y="1500174"/>
            <a:ext cx="8215370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CÍLE ZAMĚŘENÉ NA …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16D416B-43BA-4C32-AA59-227B1976F539}" type="slidenum">
              <a:rPr lang="cs-CZ" smtClean="0"/>
              <a:pPr/>
              <a:t>13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Volba nákupní strategie a nákupních cílů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Strategický management nákupu je výsledkem:</a:t>
            </a:r>
          </a:p>
          <a:p>
            <a:r>
              <a:rPr lang="cs-CZ" dirty="0" smtClean="0"/>
              <a:t>Situační analýzy,</a:t>
            </a:r>
          </a:p>
          <a:p>
            <a:r>
              <a:rPr lang="cs-CZ" dirty="0" smtClean="0"/>
              <a:t>Průnikem </a:t>
            </a:r>
          </a:p>
          <a:p>
            <a:pPr lvl="1"/>
            <a:r>
              <a:rPr lang="cs-CZ" dirty="0" smtClean="0"/>
              <a:t>nákupního managementu a </a:t>
            </a:r>
          </a:p>
          <a:p>
            <a:pPr lvl="1"/>
            <a:r>
              <a:rPr lang="cs-CZ" dirty="0" smtClean="0"/>
              <a:t>podnikového strategického managementu.</a:t>
            </a:r>
          </a:p>
          <a:p>
            <a:pPr lvl="1"/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Předpokladem je soulad strategických úkolů nákupního managementu s podnikovou strategií a podnikovými cíli.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16D416B-43BA-4C32-AA59-227B1976F539}" type="slidenum">
              <a:rPr lang="cs-CZ" smtClean="0"/>
              <a:pPr/>
              <a:t>14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Úkoly strategického </a:t>
            </a:r>
            <a:br>
              <a:rPr lang="cs-CZ" dirty="0" smtClean="0"/>
            </a:br>
            <a:r>
              <a:rPr lang="cs-CZ" dirty="0" smtClean="0"/>
              <a:t>nákupního managementu</a:t>
            </a:r>
            <a:endParaRPr lang="cs-CZ" dirty="0"/>
          </a:p>
        </p:txBody>
      </p:sp>
      <p:sp>
        <p:nvSpPr>
          <p:cNvPr id="5" name="Osmiúhelník 4"/>
          <p:cNvSpPr/>
          <p:nvPr/>
        </p:nvSpPr>
        <p:spPr>
          <a:xfrm>
            <a:off x="5286380" y="1643050"/>
            <a:ext cx="3357586" cy="4500594"/>
          </a:xfrm>
          <a:prstGeom prst="oc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ousměrná vodorovná šipka 5"/>
          <p:cNvSpPr/>
          <p:nvPr/>
        </p:nvSpPr>
        <p:spPr>
          <a:xfrm>
            <a:off x="2500298" y="3714752"/>
            <a:ext cx="2571768" cy="4846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smiúhelník 6"/>
          <p:cNvSpPr/>
          <p:nvPr/>
        </p:nvSpPr>
        <p:spPr>
          <a:xfrm>
            <a:off x="357158" y="3143248"/>
            <a:ext cx="2143140" cy="1643074"/>
          </a:xfrm>
          <a:prstGeom prst="octagon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Dodavatelský potenciál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2857488" y="4157497"/>
            <a:ext cx="180049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dirty="0" smtClean="0"/>
              <a:t>Management</a:t>
            </a:r>
          </a:p>
          <a:p>
            <a:pPr algn="ctr"/>
            <a:r>
              <a:rPr lang="cs-CZ" dirty="0" err="1" smtClean="0"/>
              <a:t>dodavatelsko</a:t>
            </a:r>
            <a:r>
              <a:rPr lang="cs-CZ" dirty="0" smtClean="0"/>
              <a:t>-</a:t>
            </a:r>
          </a:p>
          <a:p>
            <a:pPr algn="ctr"/>
            <a:r>
              <a:rPr lang="cs-CZ" dirty="0"/>
              <a:t>o</a:t>
            </a:r>
            <a:r>
              <a:rPr lang="cs-CZ" dirty="0" smtClean="0"/>
              <a:t>dběratelských </a:t>
            </a:r>
          </a:p>
          <a:p>
            <a:pPr algn="ctr"/>
            <a:r>
              <a:rPr lang="cs-CZ" dirty="0" smtClean="0"/>
              <a:t>vztahů</a:t>
            </a:r>
            <a:endParaRPr lang="cs-CZ" dirty="0"/>
          </a:p>
        </p:txBody>
      </p:sp>
      <p:sp>
        <p:nvSpPr>
          <p:cNvPr id="9" name="Elipsa 8"/>
          <p:cNvSpPr/>
          <p:nvPr/>
        </p:nvSpPr>
        <p:spPr>
          <a:xfrm>
            <a:off x="4643438" y="2728914"/>
            <a:ext cx="4357718" cy="9144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Vyhodnocování informací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643438" y="4143380"/>
            <a:ext cx="4357718" cy="9144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Volba strategických zásad</a:t>
            </a:r>
          </a:p>
          <a:p>
            <a:pPr algn="ctr"/>
            <a:r>
              <a:rPr lang="cs-CZ" dirty="0" smtClean="0">
                <a:solidFill>
                  <a:schemeClr val="tx1"/>
                </a:solidFill>
              </a:rPr>
              <a:t>(koncepce </a:t>
            </a:r>
            <a:r>
              <a:rPr lang="cs-CZ" dirty="0" err="1" smtClean="0">
                <a:solidFill>
                  <a:schemeClr val="tx1"/>
                </a:solidFill>
              </a:rPr>
              <a:t>sourcingu</a:t>
            </a:r>
            <a:r>
              <a:rPr lang="cs-CZ" dirty="0" smtClean="0">
                <a:solidFill>
                  <a:schemeClr val="tx1"/>
                </a:solidFill>
              </a:rPr>
              <a:t>, dodavatelů)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5727853" y="1711099"/>
            <a:ext cx="24160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dirty="0" smtClean="0"/>
              <a:t>Strategický </a:t>
            </a:r>
          </a:p>
          <a:p>
            <a:pPr algn="ctr"/>
            <a:r>
              <a:rPr lang="cs-CZ" dirty="0"/>
              <a:t>n</a:t>
            </a:r>
            <a:r>
              <a:rPr lang="cs-CZ" dirty="0" smtClean="0"/>
              <a:t>ákupní management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5929322" y="5500702"/>
            <a:ext cx="1992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dirty="0"/>
              <a:t>N</a:t>
            </a:r>
            <a:r>
              <a:rPr lang="cs-CZ" dirty="0" smtClean="0"/>
              <a:t>ákupní strategie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71406" y="6072206"/>
            <a:ext cx="869981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cs-CZ" b="1" dirty="0" smtClean="0"/>
              <a:t>Strategický nákupní management poskytuje </a:t>
            </a:r>
          </a:p>
          <a:p>
            <a:r>
              <a:rPr lang="cs-CZ" b="1" dirty="0" smtClean="0"/>
              <a:t>základní kritéria pro rozhodování v závažných krocích nákupního marketingu.</a:t>
            </a:r>
            <a:endParaRPr lang="cs-CZ" b="1" dirty="0"/>
          </a:p>
        </p:txBody>
      </p:sp>
      <p:sp>
        <p:nvSpPr>
          <p:cNvPr id="14" name="Zástupný symbol pro číslo snímku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16D416B-43BA-4C32-AA59-227B1976F539}" type="slidenum">
              <a:rPr lang="cs-CZ" smtClean="0"/>
              <a:pPr/>
              <a:t>15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 cílů pro různé cílové objekty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48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5974"/>
                <a:gridCol w="5281626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Cílový objekt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Příklady 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Nákup jako celek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Vysoká jistota zabezpečení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Malý podíl chybějících položek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Nákup jednotlivých položek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Nízké opatřovací náklady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Vysoké nasazení pracovníků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Dodavatelé jako celek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Přiměřený počet dodavatelů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Rozšíření</a:t>
                      </a:r>
                      <a:r>
                        <a:rPr lang="cs-CZ" baseline="0" dirty="0" smtClean="0"/>
                        <a:t> podílu dodavatelů s rámcovými smlouvami o dodávkách</a:t>
                      </a:r>
                      <a:endParaRPr lang="cs-CZ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Jednotliví dodavatelé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Vysoká kvalita dodávek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Vysoká kapacita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Předmět nákupu jako celek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Nízká rozmanitost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Vysoký podíl standardizace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Jednotlivé předměty nákupu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Nízké ceny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Vysoká kvalita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16D416B-43BA-4C32-AA59-227B1976F539}" type="slidenum">
              <a:rPr lang="cs-CZ" smtClean="0"/>
              <a:pPr/>
              <a:t>16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Dva způsoby přístupu k nákupu: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Aktivní chování, které vede k dosažení změny a využití rámcových podmínek pro nákupní rozhodování,</a:t>
            </a:r>
          </a:p>
          <a:p>
            <a:endParaRPr lang="cs-CZ" dirty="0" smtClean="0"/>
          </a:p>
          <a:p>
            <a:r>
              <a:rPr lang="cs-CZ" dirty="0" smtClean="0"/>
              <a:t>Pasivní chování, které představuje pouhá snaha o využití daných podmínek při rozhodování.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16D416B-43BA-4C32-AA59-227B1976F539}" type="slidenum">
              <a:rPr lang="cs-CZ" smtClean="0"/>
              <a:pPr/>
              <a:t>17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Rozdíly v účinku strategií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Interní účinek – strategické cíle jsou zaměřeny na aspekty ovlivnitelné podnikem,</a:t>
            </a:r>
          </a:p>
          <a:p>
            <a:endParaRPr lang="cs-CZ" dirty="0" smtClean="0"/>
          </a:p>
          <a:p>
            <a:r>
              <a:rPr lang="cs-CZ" dirty="0" smtClean="0"/>
              <a:t>Externí účinek – strategické cíle zaměřené na vyvolání změn (aktivní chování) na základě vlastního jednání na trhu.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16D416B-43BA-4C32-AA59-227B1976F539}" type="slidenum">
              <a:rPr lang="cs-CZ" smtClean="0"/>
              <a:pPr/>
              <a:t>18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Sourcingové</a:t>
            </a:r>
            <a:r>
              <a:rPr lang="cs-CZ" dirty="0" smtClean="0"/>
              <a:t> strategie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 smtClean="0"/>
              <a:t>Součástí nákupní strategie je i zásadní volba zdrojů a jejich vazba na zásobované objekty vlastní firmy.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Členění:</a:t>
            </a:r>
          </a:p>
          <a:p>
            <a:pPr marL="457200" indent="-457200">
              <a:buAutoNum type="alphaLcParenR"/>
            </a:pPr>
            <a:r>
              <a:rPr lang="cs-CZ" dirty="0" smtClean="0"/>
              <a:t>Podle geografického rozložení </a:t>
            </a:r>
            <a:r>
              <a:rPr lang="cs-CZ" sz="1800" dirty="0" smtClean="0"/>
              <a:t>(vzdálenost dodavatelů):</a:t>
            </a:r>
          </a:p>
          <a:p>
            <a:pPr marL="822960" lvl="1" indent="-457200"/>
            <a:r>
              <a:rPr lang="cs-CZ" sz="1800" dirty="0" err="1" smtClean="0"/>
              <a:t>Global</a:t>
            </a:r>
            <a:r>
              <a:rPr lang="cs-CZ" sz="1800" dirty="0" smtClean="0"/>
              <a:t> </a:t>
            </a:r>
            <a:r>
              <a:rPr lang="cs-CZ" sz="1800" dirty="0" err="1" smtClean="0"/>
              <a:t>sourcing</a:t>
            </a:r>
            <a:r>
              <a:rPr lang="cs-CZ" sz="1800" dirty="0" smtClean="0"/>
              <a:t> = mezinárodní zdroje</a:t>
            </a:r>
          </a:p>
          <a:p>
            <a:pPr marL="822960" lvl="1" indent="-457200"/>
            <a:r>
              <a:rPr lang="cs-CZ" sz="1800" dirty="0" err="1" smtClean="0"/>
              <a:t>Local</a:t>
            </a:r>
            <a:r>
              <a:rPr lang="cs-CZ" sz="1800" dirty="0" smtClean="0"/>
              <a:t> </a:t>
            </a:r>
            <a:r>
              <a:rPr lang="cs-CZ" sz="1800" dirty="0" err="1" smtClean="0"/>
              <a:t>sourcing</a:t>
            </a:r>
            <a:r>
              <a:rPr lang="cs-CZ" sz="1800" dirty="0" smtClean="0"/>
              <a:t> = tuzemští dodavatelé</a:t>
            </a:r>
          </a:p>
          <a:p>
            <a:pPr marL="457200" indent="-457200">
              <a:buAutoNum type="alphaLcParenR"/>
            </a:pPr>
            <a:r>
              <a:rPr lang="cs-CZ" dirty="0" smtClean="0"/>
              <a:t>Podle počtu dodavatelů</a:t>
            </a:r>
          </a:p>
          <a:p>
            <a:pPr marL="822960" lvl="1" indent="-457200"/>
            <a:r>
              <a:rPr lang="cs-CZ" sz="1800" dirty="0" smtClean="0"/>
              <a:t>Single </a:t>
            </a:r>
            <a:r>
              <a:rPr lang="cs-CZ" sz="1800" dirty="0" err="1" smtClean="0"/>
              <a:t>sourcing</a:t>
            </a:r>
            <a:r>
              <a:rPr lang="cs-CZ" sz="1800" dirty="0" smtClean="0"/>
              <a:t> = počet se redukuje, zaměřuje se na kvalitu dodávek</a:t>
            </a:r>
          </a:p>
          <a:p>
            <a:pPr marL="822960" lvl="1" indent="-457200"/>
            <a:r>
              <a:rPr lang="cs-CZ" sz="1800" dirty="0" smtClean="0"/>
              <a:t>Multiple </a:t>
            </a:r>
            <a:r>
              <a:rPr lang="cs-CZ" sz="1800" dirty="0" err="1" smtClean="0"/>
              <a:t>sourcing</a:t>
            </a:r>
            <a:r>
              <a:rPr lang="cs-CZ" sz="1800" dirty="0" smtClean="0"/>
              <a:t> = nejméně dva dodavatelé pro jeden materiál. Cílem je zajištění úzkých míst v dodávkách.</a:t>
            </a:r>
          </a:p>
          <a:p>
            <a:pPr marL="457200" indent="-457200">
              <a:buAutoNum type="alphaLcParenR"/>
            </a:pPr>
            <a:r>
              <a:rPr lang="cs-CZ" dirty="0" smtClean="0"/>
              <a:t>Podle rozsahu dodávaných výkonů</a:t>
            </a:r>
          </a:p>
          <a:p>
            <a:pPr marL="822960" lvl="1" indent="-457200"/>
            <a:r>
              <a:rPr lang="cs-CZ" dirty="0" err="1" smtClean="0"/>
              <a:t>Component</a:t>
            </a:r>
            <a:r>
              <a:rPr lang="cs-CZ" dirty="0" smtClean="0"/>
              <a:t> </a:t>
            </a:r>
            <a:r>
              <a:rPr lang="cs-CZ" dirty="0" err="1" smtClean="0"/>
              <a:t>sourcing</a:t>
            </a:r>
            <a:r>
              <a:rPr lang="cs-CZ" dirty="0" smtClean="0"/>
              <a:t> = dodávky pro montážní činnost,</a:t>
            </a:r>
          </a:p>
          <a:p>
            <a:pPr marL="822960" lvl="1" indent="-457200"/>
            <a:r>
              <a:rPr lang="cs-CZ" dirty="0" err="1" smtClean="0"/>
              <a:t>Modular</a:t>
            </a:r>
            <a:r>
              <a:rPr lang="cs-CZ" dirty="0" smtClean="0"/>
              <a:t> </a:t>
            </a:r>
            <a:r>
              <a:rPr lang="cs-CZ" dirty="0" err="1" smtClean="0"/>
              <a:t>sourcing</a:t>
            </a:r>
            <a:r>
              <a:rPr lang="cs-CZ" dirty="0" smtClean="0"/>
              <a:t> = výběr dodavatelů v návaznosti na jednotlivé stupně výrobního procesu.</a:t>
            </a:r>
          </a:p>
          <a:p>
            <a:pPr marL="457200" indent="-45720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16D416B-43BA-4C32-AA59-227B1976F539}" type="slidenum">
              <a:rPr lang="cs-CZ" smtClean="0"/>
              <a:pPr/>
              <a:t>19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Podnikové strategie </a:t>
            </a:r>
            <a:br>
              <a:rPr lang="cs-CZ" dirty="0" smtClean="0"/>
            </a:br>
            <a:r>
              <a:rPr lang="cs-CZ" dirty="0" smtClean="0"/>
              <a:t>související s nákupem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Nákupní marketing</a:t>
            </a:r>
          </a:p>
          <a:p>
            <a:r>
              <a:rPr lang="cs-CZ" dirty="0" smtClean="0"/>
              <a:t>Strategické aliance s dodavateli</a:t>
            </a:r>
          </a:p>
          <a:p>
            <a:r>
              <a:rPr lang="cs-CZ" dirty="0" err="1" smtClean="0"/>
              <a:t>Supply</a:t>
            </a:r>
            <a:r>
              <a:rPr lang="cs-CZ" dirty="0" smtClean="0"/>
              <a:t> </a:t>
            </a:r>
            <a:r>
              <a:rPr lang="cs-CZ" dirty="0" err="1" smtClean="0"/>
              <a:t>Chain</a:t>
            </a:r>
            <a:r>
              <a:rPr lang="cs-CZ" dirty="0" smtClean="0"/>
              <a:t> management – řízení dodavatelského řetězce</a:t>
            </a:r>
          </a:p>
          <a:p>
            <a:r>
              <a:rPr lang="cs-CZ" dirty="0" smtClean="0"/>
              <a:t>Outsourcing</a:t>
            </a:r>
          </a:p>
          <a:p>
            <a:r>
              <a:rPr lang="cs-CZ" dirty="0" smtClean="0"/>
              <a:t>Vertikální diverzifikace</a:t>
            </a:r>
          </a:p>
          <a:p>
            <a:r>
              <a:rPr lang="cs-CZ" dirty="0" smtClean="0"/>
              <a:t>Preferování </a:t>
            </a:r>
            <a:r>
              <a:rPr lang="cs-CZ" dirty="0" err="1" smtClean="0"/>
              <a:t>vnitrokoncernových</a:t>
            </a:r>
            <a:r>
              <a:rPr lang="cs-CZ" dirty="0" smtClean="0"/>
              <a:t> dodavatelů</a:t>
            </a:r>
          </a:p>
          <a:p>
            <a:r>
              <a:rPr lang="cs-CZ" dirty="0" smtClean="0"/>
              <a:t>Just– in-</a:t>
            </a:r>
            <a:r>
              <a:rPr lang="cs-CZ" dirty="0" err="1" smtClean="0"/>
              <a:t>Time</a:t>
            </a:r>
            <a:endParaRPr lang="cs-CZ" dirty="0" smtClean="0"/>
          </a:p>
          <a:p>
            <a:r>
              <a:rPr lang="cs-CZ" dirty="0" smtClean="0"/>
              <a:t>B2B</a:t>
            </a:r>
          </a:p>
          <a:p>
            <a:r>
              <a:rPr lang="cs-CZ" dirty="0" smtClean="0"/>
              <a:t>Globální smlouvy s dodavateli</a:t>
            </a:r>
          </a:p>
          <a:p>
            <a:r>
              <a:rPr lang="cs-CZ" dirty="0" smtClean="0"/>
              <a:t>Certifikace dodavatelů na základě vlastních zákaznických auditů</a:t>
            </a:r>
          </a:p>
          <a:p>
            <a:r>
              <a:rPr lang="cs-CZ" dirty="0" smtClean="0"/>
              <a:t>Aplikování projektů 6 Sigma u dodavatelů</a:t>
            </a:r>
          </a:p>
          <a:p>
            <a:r>
              <a:rPr lang="cs-CZ" dirty="0" smtClean="0"/>
              <a:t>Kontrola dodávek nezávislou firmou</a:t>
            </a:r>
          </a:p>
          <a:p>
            <a:r>
              <a:rPr lang="cs-CZ" dirty="0" smtClean="0"/>
              <a:t>Metodika G8D u dodavatelů</a:t>
            </a:r>
          </a:p>
          <a:p>
            <a:r>
              <a:rPr lang="cs-CZ" dirty="0" smtClean="0"/>
              <a:t>…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16D416B-43BA-4C32-AA59-227B1976F539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Poznání potřeb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2114552"/>
          </a:xfrm>
        </p:spPr>
        <p:txBody>
          <a:bodyPr/>
          <a:lstStyle/>
          <a:p>
            <a:r>
              <a:rPr lang="cs-CZ" dirty="0" smtClean="0"/>
              <a:t>Specifikace potřeb by měly být definovány tak, aby mohly být východiskem pro volbu trhu a dodavatele.</a:t>
            </a:r>
          </a:p>
          <a:p>
            <a:r>
              <a:rPr lang="cs-CZ" dirty="0" smtClean="0"/>
              <a:t>Především je nutné specifikovat potřeby v souladu s okamžitou materiálovou dispozicí.</a:t>
            </a:r>
            <a:endParaRPr lang="cs-CZ" dirty="0"/>
          </a:p>
        </p:txBody>
      </p:sp>
      <p:sp>
        <p:nvSpPr>
          <p:cNvPr id="4" name="Osmiúhelník 3"/>
          <p:cNvSpPr/>
          <p:nvPr/>
        </p:nvSpPr>
        <p:spPr>
          <a:xfrm>
            <a:off x="357158" y="4286256"/>
            <a:ext cx="1571636" cy="1557342"/>
          </a:xfrm>
          <a:prstGeom prst="oc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Poznání potřeb</a:t>
            </a:r>
            <a:endParaRPr lang="cs-CZ" dirty="0"/>
          </a:p>
        </p:txBody>
      </p:sp>
      <p:sp>
        <p:nvSpPr>
          <p:cNvPr id="5" name="Osmiúhelník 4"/>
          <p:cNvSpPr/>
          <p:nvPr/>
        </p:nvSpPr>
        <p:spPr>
          <a:xfrm>
            <a:off x="6215074" y="3429000"/>
            <a:ext cx="1857388" cy="1557342"/>
          </a:xfrm>
          <a:prstGeom prst="oc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Materiálové dispozice</a:t>
            </a:r>
            <a:endParaRPr lang="cs-CZ" dirty="0"/>
          </a:p>
        </p:txBody>
      </p:sp>
      <p:sp>
        <p:nvSpPr>
          <p:cNvPr id="6" name="Osmiúhelník 5"/>
          <p:cNvSpPr/>
          <p:nvPr/>
        </p:nvSpPr>
        <p:spPr>
          <a:xfrm>
            <a:off x="6215074" y="5143512"/>
            <a:ext cx="1928826" cy="1557342"/>
          </a:xfrm>
          <a:prstGeom prst="oc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Analýza trhu</a:t>
            </a:r>
            <a:endParaRPr lang="cs-CZ" dirty="0"/>
          </a:p>
        </p:txBody>
      </p:sp>
      <p:sp>
        <p:nvSpPr>
          <p:cNvPr id="8" name="Vývojový diagram: rozhodnutí 7"/>
          <p:cNvSpPr/>
          <p:nvPr/>
        </p:nvSpPr>
        <p:spPr>
          <a:xfrm>
            <a:off x="2428860" y="4071942"/>
            <a:ext cx="2786082" cy="1928826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Je potřeba v souladu s nákupním standardem?</a:t>
            </a:r>
            <a:endParaRPr lang="cs-CZ" dirty="0"/>
          </a:p>
        </p:txBody>
      </p:sp>
      <p:cxnSp>
        <p:nvCxnSpPr>
          <p:cNvPr id="10" name="Přímá spojovací šipka 9"/>
          <p:cNvCxnSpPr>
            <a:endCxn id="8" idx="1"/>
          </p:cNvCxnSpPr>
          <p:nvPr/>
        </p:nvCxnSpPr>
        <p:spPr>
          <a:xfrm>
            <a:off x="1928794" y="5000636"/>
            <a:ext cx="500066" cy="3571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Tvar 13"/>
          <p:cNvCxnSpPr>
            <a:stCxn id="8" idx="0"/>
            <a:endCxn id="5" idx="5"/>
          </p:cNvCxnSpPr>
          <p:nvPr/>
        </p:nvCxnSpPr>
        <p:spPr>
          <a:xfrm rot="5400000" flipH="1" flipV="1">
            <a:off x="4925081" y="2781950"/>
            <a:ext cx="186812" cy="2393173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Tvar 15"/>
          <p:cNvCxnSpPr>
            <a:stCxn id="8" idx="2"/>
            <a:endCxn id="6" idx="4"/>
          </p:cNvCxnSpPr>
          <p:nvPr/>
        </p:nvCxnSpPr>
        <p:spPr>
          <a:xfrm rot="16200000" flipH="1">
            <a:off x="4896509" y="4926159"/>
            <a:ext cx="243956" cy="2393173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ovéPole 16"/>
          <p:cNvSpPr txBox="1"/>
          <p:nvPr/>
        </p:nvSpPr>
        <p:spPr>
          <a:xfrm>
            <a:off x="4786314" y="3845486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ano</a:t>
            </a:r>
            <a:endParaRPr lang="cs-CZ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4857752" y="5774312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ne</a:t>
            </a:r>
            <a:endParaRPr lang="cs-CZ" dirty="0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16D416B-43BA-4C32-AA59-227B1976F539}" type="slidenum">
              <a:rPr lang="cs-CZ" smtClean="0"/>
              <a:pPr/>
              <a:t>20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900354" cy="1439850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cs-CZ" dirty="0" smtClean="0"/>
              <a:t>Proces analýzy a poznávání potřeb</a:t>
            </a:r>
            <a:endParaRPr lang="cs-CZ" dirty="0"/>
          </a:p>
        </p:txBody>
      </p:sp>
      <p:sp>
        <p:nvSpPr>
          <p:cNvPr id="5" name="Osmiúhelník 4"/>
          <p:cNvSpPr/>
          <p:nvPr/>
        </p:nvSpPr>
        <p:spPr>
          <a:xfrm>
            <a:off x="4071934" y="214290"/>
            <a:ext cx="1714512" cy="1557342"/>
          </a:xfrm>
          <a:prstGeom prst="octagon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Analýza  potřeb na odbytovém trhu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6" name="Osmiúhelník 5"/>
          <p:cNvSpPr/>
          <p:nvPr/>
        </p:nvSpPr>
        <p:spPr>
          <a:xfrm>
            <a:off x="1214414" y="4872054"/>
            <a:ext cx="1714512" cy="1557342"/>
          </a:xfrm>
          <a:prstGeom prst="oc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Potřeby zákazníků</a:t>
            </a:r>
            <a:endParaRPr lang="cs-CZ" dirty="0"/>
          </a:p>
        </p:txBody>
      </p:sp>
      <p:sp>
        <p:nvSpPr>
          <p:cNvPr id="7" name="Osmiúhelník 6"/>
          <p:cNvSpPr/>
          <p:nvPr/>
        </p:nvSpPr>
        <p:spPr>
          <a:xfrm>
            <a:off x="6500826" y="4786322"/>
            <a:ext cx="1714512" cy="1557342"/>
          </a:xfrm>
          <a:prstGeom prst="oc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Použití sestav a podsestav</a:t>
            </a:r>
            <a:endParaRPr lang="cs-CZ" dirty="0"/>
          </a:p>
        </p:txBody>
      </p:sp>
      <p:sp>
        <p:nvSpPr>
          <p:cNvPr id="8" name="Osmiúhelník 7"/>
          <p:cNvSpPr/>
          <p:nvPr/>
        </p:nvSpPr>
        <p:spPr>
          <a:xfrm>
            <a:off x="4071934" y="4786322"/>
            <a:ext cx="1571636" cy="1557342"/>
          </a:xfrm>
          <a:prstGeom prst="octagon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Definice  potřeby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" name="Osmiúhelník 8"/>
          <p:cNvSpPr/>
          <p:nvPr/>
        </p:nvSpPr>
        <p:spPr>
          <a:xfrm>
            <a:off x="4071934" y="2643182"/>
            <a:ext cx="1571636" cy="1557342"/>
          </a:xfrm>
          <a:prstGeom prst="oc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Vývoj produktu</a:t>
            </a:r>
            <a:endParaRPr lang="cs-CZ" dirty="0"/>
          </a:p>
        </p:txBody>
      </p:sp>
      <p:cxnSp>
        <p:nvCxnSpPr>
          <p:cNvPr id="11" name="Přímá spojovací šipka 10"/>
          <p:cNvCxnSpPr/>
          <p:nvPr/>
        </p:nvCxnSpPr>
        <p:spPr>
          <a:xfrm rot="5400000">
            <a:off x="4429124" y="2214554"/>
            <a:ext cx="85725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>
            <a:stCxn id="9" idx="1"/>
            <a:endCxn id="7" idx="6"/>
          </p:cNvCxnSpPr>
          <p:nvPr/>
        </p:nvCxnSpPr>
        <p:spPr>
          <a:xfrm>
            <a:off x="5643570" y="3744394"/>
            <a:ext cx="1313386" cy="10419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čára 14"/>
          <p:cNvCxnSpPr>
            <a:stCxn id="9" idx="4"/>
            <a:endCxn id="6" idx="7"/>
          </p:cNvCxnSpPr>
          <p:nvPr/>
        </p:nvCxnSpPr>
        <p:spPr>
          <a:xfrm rot="10800000" flipV="1">
            <a:off x="2472796" y="3744394"/>
            <a:ext cx="1599138" cy="11276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ovací čára 17"/>
          <p:cNvCxnSpPr/>
          <p:nvPr/>
        </p:nvCxnSpPr>
        <p:spPr>
          <a:xfrm rot="10800000">
            <a:off x="5643570" y="5572140"/>
            <a:ext cx="8572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čára 18"/>
          <p:cNvCxnSpPr/>
          <p:nvPr/>
        </p:nvCxnSpPr>
        <p:spPr>
          <a:xfrm rot="10800000">
            <a:off x="2928926" y="5572140"/>
            <a:ext cx="11430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ástupný symbol pro číslo snímku 1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16D416B-43BA-4C32-AA59-227B1976F539}" type="slidenum">
              <a:rPr lang="cs-CZ" smtClean="0"/>
              <a:pPr/>
              <a:t>21</a:t>
            </a:fld>
            <a:endParaRPr lang="cs-CZ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Šestiúhelník 6"/>
          <p:cNvSpPr/>
          <p:nvPr/>
        </p:nvSpPr>
        <p:spPr>
          <a:xfrm>
            <a:off x="3500430" y="3357562"/>
            <a:ext cx="1857388" cy="914400"/>
          </a:xfrm>
          <a:prstGeom prst="hexagon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Struktura trhu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a volba nákupního trhu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685792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Informace získávané výzkumem nákupního trhu:</a:t>
            </a:r>
            <a:endParaRPr lang="cs-CZ" dirty="0"/>
          </a:p>
        </p:txBody>
      </p:sp>
      <p:sp>
        <p:nvSpPr>
          <p:cNvPr id="4" name="Zaoblený obdélník 3"/>
          <p:cNvSpPr/>
          <p:nvPr/>
        </p:nvSpPr>
        <p:spPr>
          <a:xfrm>
            <a:off x="857224" y="4214818"/>
            <a:ext cx="178595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Nakupované zboží a materiál</a:t>
            </a:r>
            <a:endParaRPr lang="cs-CZ" dirty="0"/>
          </a:p>
        </p:txBody>
      </p:sp>
      <p:sp>
        <p:nvSpPr>
          <p:cNvPr id="6" name="Zaoblený obdélník 5"/>
          <p:cNvSpPr/>
          <p:nvPr/>
        </p:nvSpPr>
        <p:spPr>
          <a:xfrm>
            <a:off x="6215074" y="4214818"/>
            <a:ext cx="178595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Ceny a cenová politika</a:t>
            </a:r>
            <a:endParaRPr lang="cs-CZ" dirty="0"/>
          </a:p>
        </p:txBody>
      </p:sp>
      <p:sp>
        <p:nvSpPr>
          <p:cNvPr id="8" name="Šestiúhelník 7"/>
          <p:cNvSpPr/>
          <p:nvPr/>
        </p:nvSpPr>
        <p:spPr>
          <a:xfrm>
            <a:off x="3500430" y="5014930"/>
            <a:ext cx="1857388" cy="914400"/>
          </a:xfrm>
          <a:prstGeom prst="hexagon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Vývoj  trhu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3500430" y="4214818"/>
            <a:ext cx="178595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Dodavatelé </a:t>
            </a:r>
            <a:endParaRPr lang="cs-CZ" dirty="0"/>
          </a:p>
        </p:txBody>
      </p:sp>
      <p:cxnSp>
        <p:nvCxnSpPr>
          <p:cNvPr id="10" name="Přímá spojovací čára 9"/>
          <p:cNvCxnSpPr>
            <a:stCxn id="4" idx="3"/>
            <a:endCxn id="5" idx="1"/>
          </p:cNvCxnSpPr>
          <p:nvPr/>
        </p:nvCxnSpPr>
        <p:spPr>
          <a:xfrm>
            <a:off x="2643174" y="4672018"/>
            <a:ext cx="8572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čára 11"/>
          <p:cNvCxnSpPr>
            <a:stCxn id="5" idx="3"/>
            <a:endCxn id="6" idx="1"/>
          </p:cNvCxnSpPr>
          <p:nvPr/>
        </p:nvCxnSpPr>
        <p:spPr>
          <a:xfrm>
            <a:off x="5286380" y="4672018"/>
            <a:ext cx="92869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ástupný symbol pro číslo snímku 10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16D416B-43BA-4C32-AA59-227B1976F539}" type="slidenum">
              <a:rPr lang="cs-CZ" smtClean="0"/>
              <a:pPr/>
              <a:t>22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lipsa 8"/>
          <p:cNvSpPr/>
          <p:nvPr/>
        </p:nvSpPr>
        <p:spPr>
          <a:xfrm>
            <a:off x="1214414" y="2071678"/>
            <a:ext cx="2414598" cy="192882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a volba dodavatele</a:t>
            </a:r>
            <a:endParaRPr lang="cs-CZ" dirty="0"/>
          </a:p>
        </p:txBody>
      </p:sp>
      <p:sp>
        <p:nvSpPr>
          <p:cNvPr id="4" name="Šestiúhelník 3"/>
          <p:cNvSpPr/>
          <p:nvPr/>
        </p:nvSpPr>
        <p:spPr>
          <a:xfrm>
            <a:off x="1857356" y="2428868"/>
            <a:ext cx="1285884" cy="1214446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Kvalita </a:t>
            </a:r>
            <a:endParaRPr lang="cs-CZ" dirty="0"/>
          </a:p>
        </p:txBody>
      </p:sp>
      <p:sp>
        <p:nvSpPr>
          <p:cNvPr id="5" name="Šestiúhelník 4"/>
          <p:cNvSpPr/>
          <p:nvPr/>
        </p:nvSpPr>
        <p:spPr>
          <a:xfrm>
            <a:off x="3071802" y="1714488"/>
            <a:ext cx="1643074" cy="1214446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Kapacita   </a:t>
            </a:r>
            <a:endParaRPr lang="cs-CZ" dirty="0"/>
          </a:p>
        </p:txBody>
      </p:sp>
      <p:sp>
        <p:nvSpPr>
          <p:cNvPr id="6" name="Šestiúhelník 5"/>
          <p:cNvSpPr/>
          <p:nvPr/>
        </p:nvSpPr>
        <p:spPr>
          <a:xfrm>
            <a:off x="3071802" y="3143248"/>
            <a:ext cx="2000264" cy="1214446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Manažerský systém</a:t>
            </a:r>
            <a:endParaRPr lang="cs-CZ" dirty="0"/>
          </a:p>
        </p:txBody>
      </p:sp>
      <p:sp>
        <p:nvSpPr>
          <p:cNvPr id="7" name="Šestiúhelník 6"/>
          <p:cNvSpPr/>
          <p:nvPr/>
        </p:nvSpPr>
        <p:spPr>
          <a:xfrm>
            <a:off x="214282" y="1714488"/>
            <a:ext cx="1714512" cy="1214446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Materiál  </a:t>
            </a:r>
            <a:endParaRPr lang="cs-CZ" dirty="0"/>
          </a:p>
        </p:txBody>
      </p:sp>
      <p:sp>
        <p:nvSpPr>
          <p:cNvPr id="8" name="Šestiúhelník 7"/>
          <p:cNvSpPr/>
          <p:nvPr/>
        </p:nvSpPr>
        <p:spPr>
          <a:xfrm>
            <a:off x="214282" y="3143248"/>
            <a:ext cx="1714512" cy="1214446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Obchodní prověrka</a:t>
            </a:r>
            <a:endParaRPr lang="cs-CZ" dirty="0"/>
          </a:p>
        </p:txBody>
      </p:sp>
      <p:sp>
        <p:nvSpPr>
          <p:cNvPr id="10" name="Šestiúhelník 9"/>
          <p:cNvSpPr/>
          <p:nvPr/>
        </p:nvSpPr>
        <p:spPr>
          <a:xfrm>
            <a:off x="6286512" y="1500174"/>
            <a:ext cx="1928826" cy="1214446"/>
          </a:xfrm>
          <a:prstGeom prst="hexag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Vlastní hodnocení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1" name="Šestiúhelník 10"/>
          <p:cNvSpPr/>
          <p:nvPr/>
        </p:nvSpPr>
        <p:spPr>
          <a:xfrm>
            <a:off x="6286512" y="3214686"/>
            <a:ext cx="1928826" cy="1214446"/>
          </a:xfrm>
          <a:prstGeom prst="hexag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Audit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1000100" y="5286388"/>
            <a:ext cx="2786082" cy="91440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Registrace dodavatele</a:t>
            </a:r>
            <a:endParaRPr lang="cs-CZ" dirty="0"/>
          </a:p>
        </p:txBody>
      </p:sp>
      <p:sp>
        <p:nvSpPr>
          <p:cNvPr id="13" name="Elipsa 12"/>
          <p:cNvSpPr/>
          <p:nvPr/>
        </p:nvSpPr>
        <p:spPr>
          <a:xfrm>
            <a:off x="5500694" y="5286388"/>
            <a:ext cx="2786082" cy="91440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Metody hodnocení</a:t>
            </a:r>
            <a:endParaRPr lang="cs-CZ" dirty="0"/>
          </a:p>
        </p:txBody>
      </p:sp>
      <p:cxnSp>
        <p:nvCxnSpPr>
          <p:cNvPr id="15" name="Přímá spojovací šipka 14"/>
          <p:cNvCxnSpPr>
            <a:stCxn id="12" idx="6"/>
            <a:endCxn id="13" idx="2"/>
          </p:cNvCxnSpPr>
          <p:nvPr/>
        </p:nvCxnSpPr>
        <p:spPr>
          <a:xfrm>
            <a:off x="3786182" y="5743588"/>
            <a:ext cx="171451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 rot="5400000">
            <a:off x="6965173" y="2964653"/>
            <a:ext cx="50006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Zástupný symbol pro číslo snímku 1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16D416B-43BA-4C32-AA59-227B1976F539}" type="slidenum">
              <a:rPr lang="cs-CZ" smtClean="0"/>
              <a:pPr/>
              <a:t>23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Poptávka  a hodnocení nabídky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Poptávka by měla obsahovat zejména následující informace:</a:t>
            </a:r>
          </a:p>
          <a:p>
            <a:r>
              <a:rPr lang="cs-CZ" dirty="0" smtClean="0"/>
              <a:t>Označení materiálu,</a:t>
            </a:r>
          </a:p>
          <a:p>
            <a:r>
              <a:rPr lang="cs-CZ" dirty="0" smtClean="0"/>
              <a:t>Množství – celkové, případně dílčí dodávky,</a:t>
            </a:r>
          </a:p>
          <a:p>
            <a:r>
              <a:rPr lang="cs-CZ" dirty="0" smtClean="0"/>
              <a:t>Požadované vlastnosti materiálu</a:t>
            </a:r>
          </a:p>
          <a:p>
            <a:r>
              <a:rPr lang="cs-CZ" dirty="0" smtClean="0"/>
              <a:t>Způsob požadovaného zpracování,</a:t>
            </a:r>
          </a:p>
          <a:p>
            <a:r>
              <a:rPr lang="cs-CZ" dirty="0" smtClean="0"/>
              <a:t>Očekávané záruky, služby, případně rozsah dodávek,</a:t>
            </a:r>
          </a:p>
          <a:p>
            <a:r>
              <a:rPr lang="cs-CZ" dirty="0" smtClean="0"/>
              <a:t>Požadavky na balení,</a:t>
            </a:r>
          </a:p>
          <a:p>
            <a:r>
              <a:rPr lang="cs-CZ" dirty="0" smtClean="0"/>
              <a:t>Dodací a platební podmínky,</a:t>
            </a:r>
          </a:p>
          <a:p>
            <a:r>
              <a:rPr lang="cs-CZ" dirty="0" smtClean="0"/>
              <a:t>Očekávané rabaty, skonta a jiné slevy,</a:t>
            </a:r>
          </a:p>
          <a:p>
            <a:r>
              <a:rPr lang="cs-CZ" dirty="0" smtClean="0"/>
              <a:t>Dodací lhůty.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16D416B-43BA-4C32-AA59-227B1976F539}" type="slidenum">
              <a:rPr lang="cs-CZ" smtClean="0"/>
              <a:pPr/>
              <a:t>24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délník 12"/>
          <p:cNvSpPr/>
          <p:nvPr/>
        </p:nvSpPr>
        <p:spPr>
          <a:xfrm>
            <a:off x="2500298" y="4071942"/>
            <a:ext cx="1857388" cy="23574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Prvotní zhodnocení nabídek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 formálního hlediska, kdy se soustředíme na odpověď na jednotlivé informace, které byly předmětem poptávky,</a:t>
            </a:r>
          </a:p>
          <a:p>
            <a:endParaRPr lang="cs-CZ" dirty="0" smtClean="0"/>
          </a:p>
          <a:p>
            <a:r>
              <a:rPr lang="cs-CZ" dirty="0" smtClean="0"/>
              <a:t>Z materiálového hlediska, zda odpovídá nabídka definovaným kritériím požadovaného materiálu.</a:t>
            </a:r>
          </a:p>
          <a:p>
            <a:endParaRPr lang="cs-CZ" dirty="0" smtClean="0"/>
          </a:p>
          <a:p>
            <a:endParaRPr lang="cs-CZ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785786" y="4286256"/>
            <a:ext cx="1285884" cy="42862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Nabídka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714612" y="4143380"/>
            <a:ext cx="1428760" cy="7143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Porovnání</a:t>
            </a:r>
          </a:p>
          <a:p>
            <a:pPr algn="ctr"/>
            <a:r>
              <a:rPr lang="cs-CZ" dirty="0" smtClean="0">
                <a:solidFill>
                  <a:schemeClr val="tx1"/>
                </a:solidFill>
              </a:rPr>
              <a:t>dodavatelů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2714612" y="4857760"/>
            <a:ext cx="1428760" cy="7143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>
                <a:solidFill>
                  <a:schemeClr val="tx1"/>
                </a:solidFill>
              </a:rPr>
              <a:t>Skoring</a:t>
            </a:r>
            <a:r>
              <a:rPr lang="cs-CZ" dirty="0" smtClean="0">
                <a:solidFill>
                  <a:schemeClr val="tx1"/>
                </a:solidFill>
              </a:rPr>
              <a:t> model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2714612" y="5572140"/>
            <a:ext cx="1428760" cy="7143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Cenová analýza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5072066" y="5715016"/>
            <a:ext cx="2071702" cy="57150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>
                <a:solidFill>
                  <a:schemeClr val="tx1"/>
                </a:solidFill>
              </a:rPr>
              <a:t>Předvýběr</a:t>
            </a:r>
            <a:r>
              <a:rPr lang="cs-CZ" dirty="0" smtClean="0">
                <a:solidFill>
                  <a:schemeClr val="tx1"/>
                </a:solidFill>
              </a:rPr>
              <a:t> dodavatelů</a:t>
            </a:r>
            <a:endParaRPr lang="cs-CZ" dirty="0">
              <a:solidFill>
                <a:schemeClr val="tx1"/>
              </a:solidFill>
            </a:endParaRPr>
          </a:p>
        </p:txBody>
      </p:sp>
      <p:cxnSp>
        <p:nvCxnSpPr>
          <p:cNvPr id="10" name="Přímá spojovací šipka 9"/>
          <p:cNvCxnSpPr>
            <a:stCxn id="4" idx="3"/>
            <a:endCxn id="5" idx="1"/>
          </p:cNvCxnSpPr>
          <p:nvPr/>
        </p:nvCxnSpPr>
        <p:spPr>
          <a:xfrm>
            <a:off x="2071670" y="4500570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šipka 11"/>
          <p:cNvCxnSpPr>
            <a:stCxn id="7" idx="3"/>
            <a:endCxn id="8" idx="1"/>
          </p:cNvCxnSpPr>
          <p:nvPr/>
        </p:nvCxnSpPr>
        <p:spPr>
          <a:xfrm>
            <a:off x="4143372" y="5929330"/>
            <a:ext cx="928694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ástupný symbol pro číslo snímku 1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16D416B-43BA-4C32-AA59-227B1976F539}" type="slidenum">
              <a:rPr lang="cs-CZ" smtClean="0"/>
              <a:pPr/>
              <a:t>25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lipsa 7"/>
          <p:cNvSpPr/>
          <p:nvPr/>
        </p:nvSpPr>
        <p:spPr>
          <a:xfrm>
            <a:off x="142844" y="1357298"/>
            <a:ext cx="3429024" cy="2714644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Jednání s dodavatelem a vystavení objednávky</a:t>
            </a:r>
            <a:endParaRPr lang="cs-CZ" dirty="0"/>
          </a:p>
        </p:txBody>
      </p:sp>
      <p:sp>
        <p:nvSpPr>
          <p:cNvPr id="4" name="Osmiúhelník 3"/>
          <p:cNvSpPr/>
          <p:nvPr/>
        </p:nvSpPr>
        <p:spPr>
          <a:xfrm>
            <a:off x="1285852" y="2928934"/>
            <a:ext cx="1214446" cy="1071570"/>
          </a:xfrm>
          <a:prstGeom prst="oc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Příprava jednání</a:t>
            </a:r>
            <a:endParaRPr lang="cs-CZ" sz="1400" dirty="0"/>
          </a:p>
        </p:txBody>
      </p:sp>
      <p:sp>
        <p:nvSpPr>
          <p:cNvPr id="5" name="Osmiúhelník 4"/>
          <p:cNvSpPr/>
          <p:nvPr/>
        </p:nvSpPr>
        <p:spPr>
          <a:xfrm>
            <a:off x="214282" y="2214554"/>
            <a:ext cx="1357322" cy="1071570"/>
          </a:xfrm>
          <a:prstGeom prst="octag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Psychická</a:t>
            </a:r>
            <a:endParaRPr lang="cs-CZ" sz="1400" dirty="0">
              <a:solidFill>
                <a:schemeClr val="tx1"/>
              </a:solidFill>
            </a:endParaRPr>
          </a:p>
        </p:txBody>
      </p:sp>
      <p:sp>
        <p:nvSpPr>
          <p:cNvPr id="6" name="Osmiúhelník 5"/>
          <p:cNvSpPr/>
          <p:nvPr/>
        </p:nvSpPr>
        <p:spPr>
          <a:xfrm>
            <a:off x="2214546" y="2214554"/>
            <a:ext cx="1357322" cy="1071570"/>
          </a:xfrm>
          <a:prstGeom prst="octag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>
                <a:solidFill>
                  <a:schemeClr val="tx1"/>
                </a:solidFill>
              </a:rPr>
              <a:t>Organizační</a:t>
            </a:r>
            <a:endParaRPr lang="cs-CZ" sz="1200" dirty="0">
              <a:solidFill>
                <a:schemeClr val="tx1"/>
              </a:solidFill>
            </a:endParaRPr>
          </a:p>
        </p:txBody>
      </p:sp>
      <p:sp>
        <p:nvSpPr>
          <p:cNvPr id="7" name="Osmiúhelník 6"/>
          <p:cNvSpPr/>
          <p:nvPr/>
        </p:nvSpPr>
        <p:spPr>
          <a:xfrm>
            <a:off x="1214414" y="1428736"/>
            <a:ext cx="1357322" cy="1071570"/>
          </a:xfrm>
          <a:prstGeom prst="octag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Věcná </a:t>
            </a:r>
            <a:endParaRPr lang="cs-CZ" sz="1400" dirty="0">
              <a:solidFill>
                <a:schemeClr val="tx1"/>
              </a:solidFill>
            </a:endParaRPr>
          </a:p>
        </p:txBody>
      </p:sp>
      <p:sp>
        <p:nvSpPr>
          <p:cNvPr id="9" name="Elipsa 8"/>
          <p:cNvSpPr/>
          <p:nvPr/>
        </p:nvSpPr>
        <p:spPr>
          <a:xfrm>
            <a:off x="3214678" y="2500306"/>
            <a:ext cx="3429024" cy="2714644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smiúhelník 9"/>
          <p:cNvSpPr/>
          <p:nvPr/>
        </p:nvSpPr>
        <p:spPr>
          <a:xfrm>
            <a:off x="4357686" y="4071942"/>
            <a:ext cx="1214446" cy="1071570"/>
          </a:xfrm>
          <a:prstGeom prst="oc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Vedení  jednání</a:t>
            </a:r>
            <a:endParaRPr lang="cs-CZ" sz="1400" dirty="0"/>
          </a:p>
        </p:txBody>
      </p:sp>
      <p:sp>
        <p:nvSpPr>
          <p:cNvPr id="11" name="Osmiúhelník 10"/>
          <p:cNvSpPr/>
          <p:nvPr/>
        </p:nvSpPr>
        <p:spPr>
          <a:xfrm>
            <a:off x="3286116" y="3357562"/>
            <a:ext cx="1357322" cy="1071570"/>
          </a:xfrm>
          <a:prstGeom prst="octag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Atmosféra</a:t>
            </a:r>
            <a:endParaRPr lang="cs-CZ" sz="1400" dirty="0">
              <a:solidFill>
                <a:schemeClr val="tx1"/>
              </a:solidFill>
            </a:endParaRPr>
          </a:p>
        </p:txBody>
      </p:sp>
      <p:sp>
        <p:nvSpPr>
          <p:cNvPr id="12" name="Osmiúhelník 11"/>
          <p:cNvSpPr/>
          <p:nvPr/>
        </p:nvSpPr>
        <p:spPr>
          <a:xfrm>
            <a:off x="5286380" y="3357562"/>
            <a:ext cx="1357322" cy="1071570"/>
          </a:xfrm>
          <a:prstGeom prst="octag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Způsob přednesu</a:t>
            </a:r>
            <a:endParaRPr lang="cs-CZ" sz="1400" dirty="0">
              <a:solidFill>
                <a:schemeClr val="tx1"/>
              </a:solidFill>
            </a:endParaRPr>
          </a:p>
        </p:txBody>
      </p:sp>
      <p:sp>
        <p:nvSpPr>
          <p:cNvPr id="13" name="Osmiúhelník 12"/>
          <p:cNvSpPr/>
          <p:nvPr/>
        </p:nvSpPr>
        <p:spPr>
          <a:xfrm>
            <a:off x="4286248" y="2571744"/>
            <a:ext cx="1357322" cy="1071570"/>
          </a:xfrm>
          <a:prstGeom prst="octag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Představy  </a:t>
            </a:r>
            <a:endParaRPr lang="cs-CZ" sz="1400" dirty="0">
              <a:solidFill>
                <a:schemeClr val="tx1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5643570" y="4071942"/>
            <a:ext cx="3429024" cy="2714644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smiúhelník 15"/>
          <p:cNvSpPr/>
          <p:nvPr/>
        </p:nvSpPr>
        <p:spPr>
          <a:xfrm>
            <a:off x="5715008" y="4929198"/>
            <a:ext cx="1357322" cy="1071570"/>
          </a:xfrm>
          <a:prstGeom prst="octag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Forma</a:t>
            </a:r>
          </a:p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smlouvy</a:t>
            </a:r>
            <a:endParaRPr lang="cs-CZ" sz="1400" dirty="0">
              <a:solidFill>
                <a:schemeClr val="tx1"/>
              </a:solidFill>
            </a:endParaRPr>
          </a:p>
        </p:txBody>
      </p:sp>
      <p:sp>
        <p:nvSpPr>
          <p:cNvPr id="17" name="Osmiúhelník 16"/>
          <p:cNvSpPr/>
          <p:nvPr/>
        </p:nvSpPr>
        <p:spPr>
          <a:xfrm>
            <a:off x="7715272" y="4929198"/>
            <a:ext cx="1357322" cy="1071570"/>
          </a:xfrm>
          <a:prstGeom prst="octag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Ochranná</a:t>
            </a:r>
          </a:p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opatření</a:t>
            </a:r>
            <a:endParaRPr lang="cs-CZ" sz="1400" dirty="0">
              <a:solidFill>
                <a:schemeClr val="tx1"/>
              </a:solidFill>
            </a:endParaRPr>
          </a:p>
        </p:txBody>
      </p:sp>
      <p:sp>
        <p:nvSpPr>
          <p:cNvPr id="18" name="Osmiúhelník 17"/>
          <p:cNvSpPr/>
          <p:nvPr/>
        </p:nvSpPr>
        <p:spPr>
          <a:xfrm>
            <a:off x="6715140" y="4143380"/>
            <a:ext cx="1357322" cy="1071570"/>
          </a:xfrm>
          <a:prstGeom prst="octag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Náležitosti  </a:t>
            </a:r>
            <a:endParaRPr lang="cs-CZ" sz="1400" dirty="0">
              <a:solidFill>
                <a:schemeClr val="tx1"/>
              </a:solidFill>
            </a:endParaRPr>
          </a:p>
        </p:txBody>
      </p:sp>
      <p:sp>
        <p:nvSpPr>
          <p:cNvPr id="15" name="Osmiúhelník 14"/>
          <p:cNvSpPr/>
          <p:nvPr/>
        </p:nvSpPr>
        <p:spPr>
          <a:xfrm>
            <a:off x="6643702" y="5643578"/>
            <a:ext cx="1428760" cy="1071570"/>
          </a:xfrm>
          <a:prstGeom prst="oc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Vystavení objednávky</a:t>
            </a:r>
            <a:endParaRPr lang="cs-CZ" sz="1400" dirty="0"/>
          </a:p>
        </p:txBody>
      </p:sp>
      <p:sp>
        <p:nvSpPr>
          <p:cNvPr id="19" name="Osmiúhelník 18"/>
          <p:cNvSpPr/>
          <p:nvPr/>
        </p:nvSpPr>
        <p:spPr>
          <a:xfrm>
            <a:off x="4429124" y="5143512"/>
            <a:ext cx="1357322" cy="1000132"/>
          </a:xfrm>
          <a:prstGeom prst="octago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Analýza a rozhodnutí</a:t>
            </a:r>
            <a:endParaRPr lang="cs-CZ" sz="1400" dirty="0"/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16D416B-43BA-4C32-AA59-227B1976F539}" type="slidenum">
              <a:rPr lang="cs-CZ" smtClean="0"/>
              <a:pPr/>
              <a:t>26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Vztahy mezi kupujícím a prodávajícím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29718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9200"/>
                <a:gridCol w="2489200"/>
                <a:gridCol w="2489200"/>
              </a:tblGrid>
              <a:tr h="667514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Slabý prodejce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Silný prodejce</a:t>
                      </a:r>
                      <a:endParaRPr lang="cs-CZ" dirty="0"/>
                    </a:p>
                  </a:txBody>
                  <a:tcPr/>
                </a:tc>
              </a:tr>
              <a:tr h="1152147">
                <a:tc>
                  <a:txBody>
                    <a:bodyPr/>
                    <a:lstStyle/>
                    <a:p>
                      <a:r>
                        <a:rPr lang="cs-CZ" dirty="0" smtClean="0"/>
                        <a:t>Silný nákupce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Prodejce v roli prohrávajícího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Jednání na kvalifikované</a:t>
                      </a:r>
                      <a:r>
                        <a:rPr lang="cs-CZ" baseline="0" dirty="0" smtClean="0"/>
                        <a:t> úrovni</a:t>
                      </a:r>
                      <a:endParaRPr lang="cs-CZ" dirty="0"/>
                    </a:p>
                  </a:txBody>
                  <a:tcPr/>
                </a:tc>
              </a:tr>
              <a:tr h="1152147">
                <a:tc>
                  <a:txBody>
                    <a:bodyPr/>
                    <a:lstStyle/>
                    <a:p>
                      <a:r>
                        <a:rPr lang="cs-CZ" dirty="0" smtClean="0"/>
                        <a:t>Slabý nákupce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Hra na schovávanou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Prodávající v roli diktátora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16D416B-43BA-4C32-AA59-227B1976F539}" type="slidenum">
              <a:rPr lang="cs-CZ" smtClean="0"/>
              <a:pPr/>
              <a:t>27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Kontrola dodávky a </a:t>
            </a:r>
            <a:br>
              <a:rPr lang="cs-CZ" dirty="0" smtClean="0"/>
            </a:br>
            <a:r>
              <a:rPr lang="cs-CZ" dirty="0" smtClean="0"/>
              <a:t>hodnocení dodavatele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Kritéria hodnocení:</a:t>
            </a:r>
          </a:p>
          <a:p>
            <a:r>
              <a:rPr lang="cs-CZ" dirty="0" smtClean="0"/>
              <a:t>Kvalita</a:t>
            </a:r>
          </a:p>
          <a:p>
            <a:r>
              <a:rPr lang="cs-CZ" dirty="0" smtClean="0"/>
              <a:t>Náklady</a:t>
            </a:r>
          </a:p>
          <a:p>
            <a:r>
              <a:rPr lang="cs-CZ" dirty="0" smtClean="0"/>
              <a:t>Dodavatelská spolehlivost</a:t>
            </a:r>
          </a:p>
          <a:p>
            <a:r>
              <a:rPr lang="cs-CZ" dirty="0" smtClean="0"/>
              <a:t>Technické schopnosti</a:t>
            </a:r>
          </a:p>
          <a:p>
            <a:r>
              <a:rPr lang="cs-CZ" dirty="0" smtClean="0"/>
              <a:t>Dodavatelský servis</a:t>
            </a:r>
          </a:p>
          <a:p>
            <a:r>
              <a:rPr lang="cs-CZ" dirty="0" smtClean="0"/>
              <a:t>Komunikace s dodavatelem</a:t>
            </a:r>
          </a:p>
          <a:p>
            <a:r>
              <a:rPr lang="cs-CZ" dirty="0" smtClean="0"/>
              <a:t>Ostatní (místo, společenská zodpovědnost, dodržování předpisů o obalech apod.)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16D416B-43BA-4C32-AA59-227B1976F539}" type="slidenum">
              <a:rPr lang="cs-CZ" smtClean="0"/>
              <a:pPr/>
              <a:t>28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Portfolio dodavatelů: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</p:nvPr>
        </p:nvGraphicFramePr>
        <p:xfrm>
          <a:off x="1500166" y="2714620"/>
          <a:ext cx="6396030" cy="246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2010"/>
                <a:gridCol w="2132010"/>
                <a:gridCol w="213201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Nízký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Vysoký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Vysoký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HÝČKÁNÍ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PREFEROVÁNÍ</a:t>
                      </a:r>
                    </a:p>
                    <a:p>
                      <a:pPr algn="ctr"/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Nízký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NEDÚLEŽITÍ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VÝZNAMNÍ</a:t>
                      </a:r>
                    </a:p>
                    <a:p>
                      <a:pPr algn="ctr"/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Obdélník 4"/>
          <p:cNvSpPr/>
          <p:nvPr/>
        </p:nvSpPr>
        <p:spPr>
          <a:xfrm>
            <a:off x="3643306" y="2071678"/>
            <a:ext cx="4214842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Objem dodávek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214282" y="2714620"/>
            <a:ext cx="1357322" cy="25003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Strategický význam dodávek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16D416B-43BA-4C32-AA59-227B1976F539}" type="slidenum">
              <a:rPr lang="cs-CZ" smtClean="0"/>
              <a:pPr/>
              <a:t>29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Řízení nákupu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D416B-43BA-4C32-AA59-227B1976F539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Úkoly nákupu: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Ujasnění potřeb</a:t>
            </a:r>
          </a:p>
          <a:p>
            <a:r>
              <a:rPr lang="cs-CZ" dirty="0" smtClean="0"/>
              <a:t>Stanovení velikosti a termínů potřeby</a:t>
            </a:r>
          </a:p>
          <a:p>
            <a:r>
              <a:rPr lang="cs-CZ" dirty="0" smtClean="0"/>
              <a:t>Hledání dodavatelů</a:t>
            </a:r>
          </a:p>
          <a:p>
            <a:r>
              <a:rPr lang="cs-CZ" dirty="0" smtClean="0"/>
              <a:t>Volba dodavatele</a:t>
            </a:r>
          </a:p>
          <a:p>
            <a:r>
              <a:rPr lang="cs-CZ" dirty="0" smtClean="0"/>
              <a:t>Tvorba objednávky</a:t>
            </a:r>
          </a:p>
          <a:p>
            <a:r>
              <a:rPr lang="cs-CZ" dirty="0" smtClean="0"/>
              <a:t>Kontrola a zúčtování dodávky</a:t>
            </a:r>
          </a:p>
          <a:p>
            <a:r>
              <a:rPr lang="cs-CZ" dirty="0" smtClean="0"/>
              <a:t>Skladování </a:t>
            </a:r>
          </a:p>
          <a:p>
            <a:r>
              <a:rPr lang="cs-CZ" dirty="0" smtClean="0"/>
              <a:t>Vyskladnění </a:t>
            </a:r>
          </a:p>
          <a:p>
            <a:r>
              <a:rPr lang="cs-CZ" dirty="0" smtClean="0"/>
              <a:t>Sledování spotřeby</a:t>
            </a:r>
          </a:p>
          <a:p>
            <a:r>
              <a:rPr lang="cs-CZ" dirty="0" smtClean="0"/>
              <a:t>…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16D416B-43BA-4C32-AA59-227B1976F539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Model nákupního marketingu</a:t>
            </a:r>
            <a:endParaRPr lang="cs-CZ" dirty="0"/>
          </a:p>
        </p:txBody>
      </p:sp>
      <p:cxnSp>
        <p:nvCxnSpPr>
          <p:cNvPr id="6" name="Přímá spojovací šipka 5"/>
          <p:cNvCxnSpPr/>
          <p:nvPr/>
        </p:nvCxnSpPr>
        <p:spPr>
          <a:xfrm>
            <a:off x="214282" y="3643314"/>
            <a:ext cx="8643998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Šestiúhelník 6"/>
          <p:cNvSpPr/>
          <p:nvPr/>
        </p:nvSpPr>
        <p:spPr>
          <a:xfrm>
            <a:off x="214282" y="2714620"/>
            <a:ext cx="1214446" cy="1071570"/>
          </a:xfrm>
          <a:prstGeom prst="hexagon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Situační analýza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1" name="Šestiúhelník 10"/>
          <p:cNvSpPr/>
          <p:nvPr/>
        </p:nvSpPr>
        <p:spPr>
          <a:xfrm>
            <a:off x="2214546" y="2714620"/>
            <a:ext cx="1285884" cy="1071570"/>
          </a:xfrm>
          <a:prstGeom prst="hexagon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Poznání potřeb</a:t>
            </a:r>
            <a:endParaRPr lang="cs-CZ" sz="1400" dirty="0">
              <a:solidFill>
                <a:schemeClr val="tx1"/>
              </a:solidFill>
            </a:endParaRPr>
          </a:p>
        </p:txBody>
      </p:sp>
      <p:sp>
        <p:nvSpPr>
          <p:cNvPr id="12" name="Šestiúhelník 11"/>
          <p:cNvSpPr/>
          <p:nvPr/>
        </p:nvSpPr>
        <p:spPr>
          <a:xfrm>
            <a:off x="4000496" y="2714620"/>
            <a:ext cx="1500198" cy="1071570"/>
          </a:xfrm>
          <a:prstGeom prst="hexagon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Analýza a volba dodavatele</a:t>
            </a:r>
            <a:endParaRPr lang="cs-CZ" sz="1400" dirty="0">
              <a:solidFill>
                <a:schemeClr val="tx1"/>
              </a:solidFill>
            </a:endParaRPr>
          </a:p>
        </p:txBody>
      </p:sp>
      <p:sp>
        <p:nvSpPr>
          <p:cNvPr id="13" name="Šestiúhelník 12"/>
          <p:cNvSpPr/>
          <p:nvPr/>
        </p:nvSpPr>
        <p:spPr>
          <a:xfrm>
            <a:off x="6143636" y="2714620"/>
            <a:ext cx="1428760" cy="1071570"/>
          </a:xfrm>
          <a:prstGeom prst="hexagon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Jednání s dodavateli</a:t>
            </a:r>
            <a:endParaRPr lang="cs-CZ" sz="1400" dirty="0">
              <a:solidFill>
                <a:schemeClr val="tx1"/>
              </a:solidFill>
            </a:endParaRPr>
          </a:p>
        </p:txBody>
      </p:sp>
      <p:sp>
        <p:nvSpPr>
          <p:cNvPr id="14" name="Šestiúhelník 13"/>
          <p:cNvSpPr/>
          <p:nvPr/>
        </p:nvSpPr>
        <p:spPr>
          <a:xfrm>
            <a:off x="1071538" y="3571876"/>
            <a:ext cx="1500198" cy="1071570"/>
          </a:xfrm>
          <a:prstGeom prst="hexagon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Volba</a:t>
            </a:r>
          </a:p>
          <a:p>
            <a:pPr algn="ctr"/>
            <a:r>
              <a:rPr lang="cs-CZ" sz="1400" dirty="0">
                <a:solidFill>
                  <a:schemeClr val="tx1"/>
                </a:solidFill>
              </a:rPr>
              <a:t>n</a:t>
            </a:r>
            <a:r>
              <a:rPr lang="cs-CZ" sz="1400" dirty="0" smtClean="0">
                <a:solidFill>
                  <a:schemeClr val="tx1"/>
                </a:solidFill>
              </a:rPr>
              <a:t>ákupních</a:t>
            </a:r>
          </a:p>
          <a:p>
            <a:pPr algn="ctr"/>
            <a:r>
              <a:rPr lang="cs-CZ" sz="1400" dirty="0">
                <a:solidFill>
                  <a:schemeClr val="tx1"/>
                </a:solidFill>
              </a:rPr>
              <a:t>c</a:t>
            </a:r>
            <a:r>
              <a:rPr lang="cs-CZ" sz="1400" dirty="0" smtClean="0">
                <a:solidFill>
                  <a:schemeClr val="tx1"/>
                </a:solidFill>
              </a:rPr>
              <a:t>ílů a</a:t>
            </a:r>
          </a:p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strategie</a:t>
            </a:r>
            <a:endParaRPr lang="cs-CZ" sz="1400" dirty="0">
              <a:solidFill>
                <a:schemeClr val="tx1"/>
              </a:solidFill>
            </a:endParaRPr>
          </a:p>
        </p:txBody>
      </p:sp>
      <p:sp>
        <p:nvSpPr>
          <p:cNvPr id="15" name="Šestiúhelník 14"/>
          <p:cNvSpPr/>
          <p:nvPr/>
        </p:nvSpPr>
        <p:spPr>
          <a:xfrm>
            <a:off x="3143240" y="3571876"/>
            <a:ext cx="1214446" cy="1071570"/>
          </a:xfrm>
          <a:prstGeom prst="hexagon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Analýza a volba nákupního trhu</a:t>
            </a:r>
            <a:endParaRPr lang="cs-CZ" sz="1400" dirty="0">
              <a:solidFill>
                <a:schemeClr val="tx1"/>
              </a:solidFill>
            </a:endParaRPr>
          </a:p>
        </p:txBody>
      </p:sp>
      <p:sp>
        <p:nvSpPr>
          <p:cNvPr id="16" name="Šestiúhelník 15"/>
          <p:cNvSpPr/>
          <p:nvPr/>
        </p:nvSpPr>
        <p:spPr>
          <a:xfrm>
            <a:off x="5143504" y="3571876"/>
            <a:ext cx="1357322" cy="1071570"/>
          </a:xfrm>
          <a:prstGeom prst="hexagon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Poptávka a </a:t>
            </a:r>
            <a:r>
              <a:rPr lang="cs-CZ" sz="1400" dirty="0" err="1" smtClean="0">
                <a:solidFill>
                  <a:schemeClr val="tx1"/>
                </a:solidFill>
              </a:rPr>
              <a:t>hodnoce</a:t>
            </a:r>
            <a:r>
              <a:rPr lang="cs-CZ" sz="1400" dirty="0" smtClean="0">
                <a:solidFill>
                  <a:schemeClr val="tx1"/>
                </a:solidFill>
              </a:rPr>
              <a:t>-ní nabídky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7" name="Šestiúhelník 16"/>
          <p:cNvSpPr/>
          <p:nvPr/>
        </p:nvSpPr>
        <p:spPr>
          <a:xfrm>
            <a:off x="7286644" y="3571876"/>
            <a:ext cx="1357322" cy="1071570"/>
          </a:xfrm>
          <a:prstGeom prst="hexagon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Hodnocení dodavatele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16D416B-43BA-4C32-AA59-227B1976F539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Myšlenka nákupního marketingu odpovídá tomuto principu nákupního chování: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Nákupce má přání, tj. požadavky interních vnitropodnikových zákazníků, které je povinen zajistit, ale současně nabízí dodavateli využití jeho výkonů = stojí zde proti sobě požadavky a výkony.</a:t>
            </a:r>
          </a:p>
          <a:p>
            <a:endParaRPr lang="cs-CZ" dirty="0" smtClean="0"/>
          </a:p>
          <a:p>
            <a:r>
              <a:rPr lang="cs-CZ" dirty="0" smtClean="0"/>
              <a:t>Dodavatel respektuje přání zákazníka = nabízí své výkony a chce za jejich poskytnutí přiměřenou hodnotu, má tedy rovněž své požadavky, které chce uspokojit</a:t>
            </a:r>
          </a:p>
          <a:p>
            <a:pPr>
              <a:buNone/>
            </a:pPr>
            <a:r>
              <a:rPr lang="cs-CZ" dirty="0" smtClean="0"/>
              <a:t>	= opět zde stojí proti sobě výkony a požadavky.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16D416B-43BA-4C32-AA59-227B1976F539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Situační analýza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Podstatou je zjištění a vyhodnocení podmínek, na základě kterých bude volena strategie nákupního marketingu a za jakých budou prováděna jednotlivá nákupní rozhodnutí a opatření.</a:t>
            </a:r>
          </a:p>
          <a:p>
            <a:r>
              <a:rPr lang="cs-CZ" dirty="0" smtClean="0"/>
              <a:t>Jde o mapování okolností, kterým je nutno nákupní činnost přizpůsobit, aby byly využity příležitosti  anebo se snížila rizika hrozeb.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16D416B-43BA-4C32-AA59-227B1976F539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Situační analýzou se nákup připravuje 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Pokles poptávky po podnikových produktech,</a:t>
            </a:r>
          </a:p>
          <a:p>
            <a:r>
              <a:rPr lang="cs-CZ" dirty="0" smtClean="0"/>
              <a:t>Zhoršení kvality u dodavatelů,</a:t>
            </a:r>
          </a:p>
          <a:p>
            <a:r>
              <a:rPr lang="cs-CZ" dirty="0" smtClean="0"/>
              <a:t>Docílení flexibility vůči převisu nabídky na trhu,</a:t>
            </a:r>
          </a:p>
          <a:p>
            <a:r>
              <a:rPr lang="cs-CZ" dirty="0" smtClean="0"/>
              <a:t>Vyloučení problémů s dodavateli</a:t>
            </a:r>
          </a:p>
          <a:p>
            <a:r>
              <a:rPr lang="cs-CZ" dirty="0" smtClean="0"/>
              <a:t>…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Tato analýza je analogií SWOT analýzy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16D416B-43BA-4C32-AA59-227B1976F539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charakteristiky nákupní konstelace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8115328" cy="3205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66900"/>
                <a:gridCol w="2176462"/>
                <a:gridCol w="2143140"/>
                <a:gridCol w="192882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Odbytový trh</a:t>
                      </a:r>
                      <a:endParaRPr lang="cs-CZ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Nákupní trh</a:t>
                      </a:r>
                      <a:endParaRPr lang="cs-CZ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Vlastní podnik</a:t>
                      </a:r>
                      <a:endParaRPr lang="cs-CZ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Okolí </a:t>
                      </a:r>
                      <a:endParaRPr lang="cs-CZ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Schopnost předpovídat změnu požadavků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Vývoj</a:t>
                      </a:r>
                      <a:r>
                        <a:rPr lang="cs-CZ" baseline="0" dirty="0" smtClean="0"/>
                        <a:t> poptávky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baseline="0" dirty="0" smtClean="0"/>
                        <a:t>Změny v počtu zákazníků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baseline="0" dirty="0" smtClean="0"/>
                        <a:t>Konkurenční vztahy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sz="1600" dirty="0" smtClean="0"/>
                        <a:t>Ochota dodavatelů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sz="1600" dirty="0" smtClean="0"/>
                        <a:t>Monopolní chování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sz="1600" dirty="0" smtClean="0"/>
                        <a:t>Likvidita dodavatelů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sz="1600" dirty="0" smtClean="0"/>
                        <a:t>Kvalitativní problémy dodavatelů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sz="1600" dirty="0" smtClean="0"/>
                        <a:t>Kvantitativní problémy dodavatelů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sz="1600" dirty="0" smtClean="0"/>
                        <a:t>Konkurenční vztahy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sz="1600" dirty="0" smtClean="0"/>
                        <a:t>Rozsah nabídky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sz="1600" dirty="0" smtClean="0"/>
                        <a:t>Vývoj cen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Vlastní likvidita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Nedostatky nákupní činnosti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Konstrukční chyby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Problémy ve výrobě (kvalita,</a:t>
                      </a:r>
                      <a:r>
                        <a:rPr lang="cs-CZ" baseline="0" dirty="0" smtClean="0"/>
                        <a:t> kvantita)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baseline="0" dirty="0" smtClean="0"/>
                        <a:t>Úroveň výzkumu a vývoje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Politická situace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Hospodářská politika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Měnová politika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Omezující podmínky rozvoje potřeb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7072330" y="5857892"/>
            <a:ext cx="108234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 smtClean="0"/>
              <a:t>Cvičení !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16D416B-43BA-4C32-AA59-227B1976F539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2592</TotalTime>
  <Words>1246</Words>
  <Application>Microsoft Office PowerPoint</Application>
  <PresentationFormat>Předvádění na obrazovce (4:3)</PresentationFormat>
  <Paragraphs>375</Paragraphs>
  <Slides>29</Slides>
  <Notes>29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0" baseType="lpstr">
      <vt:lpstr>Arkýř</vt:lpstr>
      <vt:lpstr>NÁKUPNÍ MARKETING A  STRATEGIE NÁKUPU</vt:lpstr>
      <vt:lpstr>Podnikové strategie  související s nákupem</vt:lpstr>
      <vt:lpstr>Řízení nákupu</vt:lpstr>
      <vt:lpstr>Úkoly nákupu:</vt:lpstr>
      <vt:lpstr>Model nákupního marketingu</vt:lpstr>
      <vt:lpstr>Myšlenka nákupního marketingu odpovídá tomuto principu nákupního chování:</vt:lpstr>
      <vt:lpstr>Situační analýza</vt:lpstr>
      <vt:lpstr>Situační analýzou se nákup připravuje na</vt:lpstr>
      <vt:lpstr>Příklad charakteristiky nákupní konstelace</vt:lpstr>
      <vt:lpstr>Správně poznané podmínky se projeví:</vt:lpstr>
      <vt:lpstr>Mapování podnikového potenciálu při tvorbě hodnotového řetězce</vt:lpstr>
      <vt:lpstr>Cíle pro nákup</vt:lpstr>
      <vt:lpstr>Příklady cílů nákupního marketingu</vt:lpstr>
      <vt:lpstr>Volba nákupní strategie a nákupních cílů</vt:lpstr>
      <vt:lpstr>Úkoly strategického  nákupního managementu</vt:lpstr>
      <vt:lpstr>Příklady cílů pro různé cílové objekty</vt:lpstr>
      <vt:lpstr>Dva způsoby přístupu k nákupu:</vt:lpstr>
      <vt:lpstr>Rozdíly v účinku strategií</vt:lpstr>
      <vt:lpstr>Sourcingové strategie</vt:lpstr>
      <vt:lpstr>Poznání potřeb</vt:lpstr>
      <vt:lpstr>Proces analýzy a poznávání potřeb</vt:lpstr>
      <vt:lpstr>Analýza a volba nákupního trhu</vt:lpstr>
      <vt:lpstr>Analýza a volba dodavatele</vt:lpstr>
      <vt:lpstr>Poptávka  a hodnocení nabídky</vt:lpstr>
      <vt:lpstr>Prvotní zhodnocení nabídek</vt:lpstr>
      <vt:lpstr>Jednání s dodavatelem a vystavení objednávky</vt:lpstr>
      <vt:lpstr>Vztahy mezi kupujícím a prodávajícím</vt:lpstr>
      <vt:lpstr>Kontrola dodávky a  hodnocení dodavatele</vt:lpstr>
      <vt:lpstr>Portfolio dodavatelů: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NÁKUPNÝ MARKETING A  STRATÉGIE NÁKUPU</dc:title>
  <dc:creator>NB</dc:creator>
  <cp:lastModifiedBy>NB</cp:lastModifiedBy>
  <cp:revision>13</cp:revision>
  <dcterms:created xsi:type="dcterms:W3CDTF">2010-05-20T10:04:38Z</dcterms:created>
  <dcterms:modified xsi:type="dcterms:W3CDTF">2010-05-25T18:32:22Z</dcterms:modified>
</cp:coreProperties>
</file>