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Default Extension="emf" ContentType="image/x-emf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1"/>
  </p:sldMasterIdLst>
  <p:notesMasterIdLst>
    <p:notesMasterId r:id="rId78"/>
  </p:notesMasterIdLst>
  <p:handoutMasterIdLst>
    <p:handoutMasterId r:id="rId79"/>
  </p:handoutMasterIdLst>
  <p:sldIdLst>
    <p:sldId id="259" r:id="rId2"/>
    <p:sldId id="267" r:id="rId3"/>
    <p:sldId id="263" r:id="rId4"/>
    <p:sldId id="262" r:id="rId5"/>
    <p:sldId id="264" r:id="rId6"/>
    <p:sldId id="265" r:id="rId7"/>
    <p:sldId id="266" r:id="rId8"/>
    <p:sldId id="261" r:id="rId9"/>
    <p:sldId id="258" r:id="rId10"/>
    <p:sldId id="269" r:id="rId11"/>
    <p:sldId id="268" r:id="rId12"/>
    <p:sldId id="272" r:id="rId13"/>
    <p:sldId id="270" r:id="rId14"/>
    <p:sldId id="271" r:id="rId15"/>
    <p:sldId id="273" r:id="rId16"/>
    <p:sldId id="289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303" r:id="rId30"/>
    <p:sldId id="304" r:id="rId31"/>
    <p:sldId id="301" r:id="rId32"/>
    <p:sldId id="302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  <p:sldId id="313" r:id="rId42"/>
    <p:sldId id="315" r:id="rId43"/>
    <p:sldId id="316" r:id="rId44"/>
    <p:sldId id="317" r:id="rId45"/>
    <p:sldId id="318" r:id="rId46"/>
    <p:sldId id="319" r:id="rId47"/>
    <p:sldId id="321" r:id="rId48"/>
    <p:sldId id="322" r:id="rId49"/>
    <p:sldId id="339" r:id="rId50"/>
    <p:sldId id="323" r:id="rId51"/>
    <p:sldId id="325" r:id="rId52"/>
    <p:sldId id="326" r:id="rId53"/>
    <p:sldId id="327" r:id="rId54"/>
    <p:sldId id="328" r:id="rId55"/>
    <p:sldId id="329" r:id="rId56"/>
    <p:sldId id="330" r:id="rId57"/>
    <p:sldId id="331" r:id="rId58"/>
    <p:sldId id="333" r:id="rId59"/>
    <p:sldId id="334" r:id="rId60"/>
    <p:sldId id="335" r:id="rId61"/>
    <p:sldId id="336" r:id="rId62"/>
    <p:sldId id="337" r:id="rId63"/>
    <p:sldId id="338" r:id="rId64"/>
    <p:sldId id="288" r:id="rId65"/>
    <p:sldId id="287" r:id="rId66"/>
    <p:sldId id="299" r:id="rId67"/>
    <p:sldId id="300" r:id="rId68"/>
    <p:sldId id="290" r:id="rId69"/>
    <p:sldId id="291" r:id="rId70"/>
    <p:sldId id="292" r:id="rId71"/>
    <p:sldId id="294" r:id="rId72"/>
    <p:sldId id="295" r:id="rId73"/>
    <p:sldId id="296" r:id="rId74"/>
    <p:sldId id="293" r:id="rId75"/>
    <p:sldId id="297" r:id="rId76"/>
    <p:sldId id="298" r:id="rId7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9" autoAdjust="0"/>
  </p:normalViewPr>
  <p:slideViewPr>
    <p:cSldViewPr>
      <p:cViewPr>
        <p:scale>
          <a:sx n="67" d="100"/>
          <a:sy n="67" d="100"/>
        </p:scale>
        <p:origin x="-1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FAD9ADF-CC7C-4001-9CED-1A3D2C7BAAE5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cs-CZ" smtClean="0"/>
              <a:t>eurorail consulting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2335063-B299-4C1B-975A-227B161916B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842907C-D0AA-4C58-9F94-58B40AD65B29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D76769E-C829-4283-B80E-CB90D995C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BAE800-4B29-4750-B694-B6B8E87A3BBB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6D0D48-5721-441B-981F-B5B4FFBBFDE8}" type="slidenum">
              <a:rPr lang="cs-CZ" smtClean="0"/>
              <a:pPr/>
              <a:t>65</a:t>
            </a:fld>
            <a:endParaRPr lang="cs-CZ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24BC65-F535-41AE-A7B3-F98AC708D85E}" type="slidenum">
              <a:rPr lang="cs-CZ"/>
              <a:pPr/>
              <a:t>66</a:t>
            </a:fld>
            <a:endParaRPr lang="cs-CZ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537C75-4369-41A7-ADB3-96D7C8FC79BB}" type="slidenum">
              <a:rPr lang="cs-CZ"/>
              <a:pPr/>
              <a:t>67</a:t>
            </a:fld>
            <a:endParaRPr lang="cs-CZ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25" y="768350"/>
            <a:ext cx="5229225" cy="3922713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574" y="4863219"/>
            <a:ext cx="5206153" cy="4603798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3ECA9B-8E64-4203-96F9-7D4F4080FC77}" type="slidenum">
              <a:rPr lang="cs-CZ" smtClean="0"/>
              <a:pPr/>
              <a:t>68</a:t>
            </a:fld>
            <a:endParaRPr 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A153DE-29B2-4E53-B920-834B5192DC16}" type="slidenum">
              <a:rPr lang="cs-CZ" smtClean="0"/>
              <a:pPr/>
              <a:t>69</a:t>
            </a:fld>
            <a:endParaRPr lang="cs-CZ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22CEAC-8FC6-4896-8600-B22288C327B6}" type="slidenum">
              <a:rPr lang="cs-CZ" smtClean="0"/>
              <a:pPr/>
              <a:t>70</a:t>
            </a:fld>
            <a:endParaRPr lang="cs-CZ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11D3A6-AE03-43B5-8C56-B2FBDDFAD228}" type="slidenum">
              <a:rPr lang="cs-CZ" smtClean="0"/>
              <a:pPr/>
              <a:t>71</a:t>
            </a:fld>
            <a:endParaRPr lang="cs-CZ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A071EA-DD54-4E31-A25F-0D0487B9F652}" type="slidenum">
              <a:rPr lang="cs-CZ" smtClean="0"/>
              <a:pPr/>
              <a:t>72</a:t>
            </a:fld>
            <a:endParaRPr lang="cs-CZ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6043C7-167A-42FF-8497-0FFF6555DBDF}" type="slidenum">
              <a:rPr lang="cs-CZ" smtClean="0"/>
              <a:pPr/>
              <a:t>73</a:t>
            </a:fld>
            <a:endParaRPr lang="cs-CZ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60500-B6EA-4D0C-9820-D8557A859014}" type="slidenum">
              <a:rPr lang="cs-CZ" smtClean="0"/>
              <a:pPr/>
              <a:t>74</a:t>
            </a:fld>
            <a:endParaRPr lang="cs-CZ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92C34-3E5E-4BA5-AF54-F1601B144FB0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6D4C7-821C-4327-AA7F-CC18882091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72431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72431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9"/>
            <a:ext cx="7162800" cy="648232"/>
          </a:xfrm>
          <a:noFill/>
        </p:spPr>
        <p:txBody>
          <a:bodyPr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9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  <a:extLst/>
          </a:lstStyle>
          <a:p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  <a:extLst/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/>
  <p:txStyles>
    <p:titleStyle>
      <a:lvl1pPr algn="l" rtl="0" eaLnBrk="1" latinLnBrk="0" hangingPunct="1">
        <a:spcBef>
          <a:spcPct val="0"/>
        </a:spcBef>
        <a:buNone/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9.xml"/><Relationship Id="rId7" Type="http://schemas.openxmlformats.org/officeDocument/2006/relationships/slide" Target="slide11.xml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6.xml"/><Relationship Id="rId11" Type="http://schemas.openxmlformats.org/officeDocument/2006/relationships/slide" Target="slide14.xml"/><Relationship Id="rId5" Type="http://schemas.openxmlformats.org/officeDocument/2006/relationships/slide" Target="slide13.xml"/><Relationship Id="rId10" Type="http://schemas.openxmlformats.org/officeDocument/2006/relationships/slide" Target="slide8.xml"/><Relationship Id="rId4" Type="http://schemas.openxmlformats.org/officeDocument/2006/relationships/slide" Target="slide10.xml"/><Relationship Id="rId9" Type="http://schemas.openxmlformats.org/officeDocument/2006/relationships/slide" Target="slide1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Manažerská ekonomika Výroba 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Oval 6"/>
          <p:cNvSpPr>
            <a:spLocks noChangeArrowheads="1"/>
          </p:cNvSpPr>
          <p:nvPr/>
        </p:nvSpPr>
        <p:spPr bwMode="auto">
          <a:xfrm>
            <a:off x="6837363" y="2814638"/>
            <a:ext cx="1362075" cy="9636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Řízení</a:t>
            </a:r>
          </a:p>
          <a:p>
            <a:pPr algn="ctr"/>
            <a:r>
              <a:rPr lang="cs-CZ" sz="1800"/>
              <a:t>zásob</a:t>
            </a:r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5222905" y="1765300"/>
            <a:ext cx="1362075" cy="962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Řízení </a:t>
            </a:r>
          </a:p>
          <a:p>
            <a:pPr algn="ctr"/>
            <a:r>
              <a:rPr lang="cs-CZ" sz="1800"/>
              <a:t>výroby</a:t>
            </a: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6508780" y="188913"/>
            <a:ext cx="1362075" cy="9636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Operativní</a:t>
            </a:r>
          </a:p>
          <a:p>
            <a:pPr algn="ctr"/>
            <a:r>
              <a:rPr lang="cs-CZ" sz="1800"/>
              <a:t>řízení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79388" y="2990850"/>
            <a:ext cx="2497137" cy="614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Celková strategie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433763" y="2990850"/>
            <a:ext cx="2495550" cy="614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Výrobní strategie</a:t>
            </a:r>
          </a:p>
        </p:txBody>
      </p:sp>
      <p:sp>
        <p:nvSpPr>
          <p:cNvPr id="3083" name="Oval 11"/>
          <p:cNvSpPr>
            <a:spLocks noChangeArrowheads="1"/>
          </p:cNvSpPr>
          <p:nvPr/>
        </p:nvSpPr>
        <p:spPr bwMode="auto">
          <a:xfrm>
            <a:off x="7567643" y="1152525"/>
            <a:ext cx="1362075" cy="9636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Operativní</a:t>
            </a:r>
          </a:p>
          <a:p>
            <a:pPr algn="ctr"/>
            <a:r>
              <a:rPr lang="cs-CZ" sz="1800"/>
              <a:t>evidence</a:t>
            </a:r>
          </a:p>
        </p:txBody>
      </p:sp>
      <p:sp>
        <p:nvSpPr>
          <p:cNvPr id="3084" name="Oval 12"/>
          <p:cNvSpPr>
            <a:spLocks noChangeArrowheads="1"/>
          </p:cNvSpPr>
          <p:nvPr/>
        </p:nvSpPr>
        <p:spPr bwMode="auto">
          <a:xfrm>
            <a:off x="7667625" y="3860800"/>
            <a:ext cx="1476375" cy="10572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Personální</a:t>
            </a:r>
          </a:p>
          <a:p>
            <a:pPr algn="ctr"/>
            <a:r>
              <a:rPr lang="cs-CZ" sz="1800"/>
              <a:t>zabezpečení </a:t>
            </a:r>
          </a:p>
          <a:p>
            <a:pPr algn="ctr"/>
            <a:r>
              <a:rPr lang="cs-CZ" sz="1800"/>
              <a:t>výroby</a:t>
            </a:r>
          </a:p>
        </p:txBody>
      </p:sp>
      <p:sp>
        <p:nvSpPr>
          <p:cNvPr id="3085" name="Oval 13"/>
          <p:cNvSpPr>
            <a:spLocks noChangeArrowheads="1"/>
          </p:cNvSpPr>
          <p:nvPr/>
        </p:nvSpPr>
        <p:spPr bwMode="auto">
          <a:xfrm>
            <a:off x="5724525" y="4130675"/>
            <a:ext cx="1643063" cy="962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Technologická</a:t>
            </a:r>
          </a:p>
          <a:p>
            <a:pPr algn="ctr"/>
            <a:r>
              <a:rPr lang="cs-CZ" sz="1800"/>
              <a:t>dokumentace</a:t>
            </a:r>
          </a:p>
        </p:txBody>
      </p:sp>
      <p:sp>
        <p:nvSpPr>
          <p:cNvPr id="3086" name="Oval 14"/>
          <p:cNvSpPr>
            <a:spLocks noChangeArrowheads="1"/>
          </p:cNvSpPr>
          <p:nvPr/>
        </p:nvSpPr>
        <p:spPr bwMode="auto">
          <a:xfrm>
            <a:off x="6989763" y="5267325"/>
            <a:ext cx="1362075" cy="9636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Výkonové</a:t>
            </a:r>
          </a:p>
          <a:p>
            <a:pPr algn="ctr"/>
            <a:r>
              <a:rPr lang="cs-CZ" sz="1800"/>
              <a:t>normy</a:t>
            </a:r>
          </a:p>
        </p:txBody>
      </p:sp>
      <p:sp>
        <p:nvSpPr>
          <p:cNvPr id="3087" name="Oval 15"/>
          <p:cNvSpPr>
            <a:spLocks noChangeArrowheads="1"/>
          </p:cNvSpPr>
          <p:nvPr/>
        </p:nvSpPr>
        <p:spPr bwMode="auto">
          <a:xfrm>
            <a:off x="4211638" y="4568825"/>
            <a:ext cx="1416050" cy="1020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Rozvoj</a:t>
            </a:r>
          </a:p>
          <a:p>
            <a:pPr algn="ctr"/>
            <a:r>
              <a:rPr lang="cs-CZ" sz="1800"/>
              <a:t>výrobní</a:t>
            </a:r>
          </a:p>
          <a:p>
            <a:pPr algn="ctr"/>
            <a:r>
              <a:rPr lang="cs-CZ" sz="1800"/>
              <a:t>základny</a:t>
            </a:r>
          </a:p>
        </p:txBody>
      </p:sp>
      <p:sp>
        <p:nvSpPr>
          <p:cNvPr id="3088" name="Oval 16"/>
          <p:cNvSpPr>
            <a:spLocks noChangeArrowheads="1"/>
          </p:cNvSpPr>
          <p:nvPr/>
        </p:nvSpPr>
        <p:spPr bwMode="auto">
          <a:xfrm>
            <a:off x="5097463" y="5705475"/>
            <a:ext cx="1635125" cy="9636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Technologické</a:t>
            </a:r>
          </a:p>
          <a:p>
            <a:pPr algn="ctr"/>
            <a:r>
              <a:rPr lang="cs-CZ" sz="1800"/>
              <a:t>postupy</a:t>
            </a:r>
          </a:p>
        </p:txBody>
      </p:sp>
      <p:sp>
        <p:nvSpPr>
          <p:cNvPr id="3089" name="Oval 17"/>
          <p:cNvSpPr>
            <a:spLocks noChangeArrowheads="1"/>
          </p:cNvSpPr>
          <p:nvPr/>
        </p:nvSpPr>
        <p:spPr bwMode="auto">
          <a:xfrm>
            <a:off x="1768475" y="3954463"/>
            <a:ext cx="1363663" cy="9636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Řízení </a:t>
            </a:r>
          </a:p>
          <a:p>
            <a:pPr algn="ctr"/>
            <a:r>
              <a:rPr lang="cs-CZ" sz="1800"/>
              <a:t>jakosti</a:t>
            </a:r>
          </a:p>
        </p:txBody>
      </p:sp>
      <p:sp>
        <p:nvSpPr>
          <p:cNvPr id="3090" name="Oval 18"/>
          <p:cNvSpPr>
            <a:spLocks noChangeArrowheads="1"/>
          </p:cNvSpPr>
          <p:nvPr/>
        </p:nvSpPr>
        <p:spPr bwMode="auto">
          <a:xfrm>
            <a:off x="2449513" y="5532438"/>
            <a:ext cx="1362075" cy="9636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Hodnotová</a:t>
            </a:r>
          </a:p>
          <a:p>
            <a:pPr algn="ctr"/>
            <a:r>
              <a:rPr lang="cs-CZ" sz="1800"/>
              <a:t>analýzy</a:t>
            </a:r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>
            <a:off x="2676525" y="3252788"/>
            <a:ext cx="757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>
            <a:off x="5929313" y="3252788"/>
            <a:ext cx="874712" cy="31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 flipH="1">
            <a:off x="5173662" y="2714621"/>
            <a:ext cx="684221" cy="2762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4313268" y="1939925"/>
            <a:ext cx="909637" cy="176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>
            <a:off x="5070505" y="1063625"/>
            <a:ext cx="530225" cy="78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 flipH="1">
            <a:off x="6356380" y="1152525"/>
            <a:ext cx="681038" cy="69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 flipH="1">
            <a:off x="6583393" y="1939925"/>
            <a:ext cx="1136650" cy="26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 flipV="1">
            <a:off x="2903538" y="3605213"/>
            <a:ext cx="530225" cy="436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 flipV="1">
            <a:off x="3206750" y="3605213"/>
            <a:ext cx="528638" cy="192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 flipH="1" flipV="1">
            <a:off x="4794250" y="3605213"/>
            <a:ext cx="152400" cy="963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 flipV="1">
            <a:off x="6005513" y="5092700"/>
            <a:ext cx="528637" cy="612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 flipH="1" flipV="1">
            <a:off x="6948488" y="5013325"/>
            <a:ext cx="417512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5929313" y="3605213"/>
            <a:ext cx="530225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>
            <a:off x="5929313" y="3429000"/>
            <a:ext cx="18113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189420" y="357166"/>
            <a:ext cx="3525324" cy="120032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Přehled nejdůležitějších </a:t>
            </a:r>
          </a:p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unkcí souvisejících</a:t>
            </a:r>
          </a:p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 řízením výroby</a:t>
            </a:r>
            <a:endParaRPr lang="cs-CZ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3027393" y="1239838"/>
            <a:ext cx="1363662" cy="9636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Lhůtové </a:t>
            </a:r>
          </a:p>
          <a:p>
            <a:pPr algn="ctr"/>
            <a:r>
              <a:rPr lang="cs-CZ" sz="1800"/>
              <a:t>plánování</a:t>
            </a: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4011643" y="188913"/>
            <a:ext cx="1577975" cy="95407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Zabezpečení </a:t>
            </a:r>
          </a:p>
          <a:p>
            <a:pPr algn="ctr"/>
            <a:r>
              <a:rPr lang="cs-CZ" sz="1800"/>
              <a:t>výroby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421926" y="2285992"/>
            <a:ext cx="27927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Zajišťují výrobní útvary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36174" y="5000636"/>
            <a:ext cx="3363421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Zajišťují jiné útvary podniku</a:t>
            </a:r>
            <a:endParaRPr lang="cs-CZ" dirty="0"/>
          </a:p>
        </p:txBody>
      </p:sp>
      <p:sp>
        <p:nvSpPr>
          <p:cNvPr id="40" name="Zástupný symbol pro datum 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1" name="Zástupný symbol pro zápatí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Zástupný symbol pro číslo snímku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Základními úlohami strategického řízení výroby jsou: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Zajišťování potřebného souladu strategického řízení výroby s celkovou strategií firmy,</a:t>
            </a:r>
          </a:p>
          <a:p>
            <a:r>
              <a:rPr lang="cs-CZ" dirty="0" smtClean="0"/>
              <a:t>Formulace a realizace výrobní strategie firmy.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Strategické řízení výroby a </a:t>
            </a:r>
            <a:br>
              <a:rPr lang="cs-CZ" dirty="0" smtClean="0"/>
            </a:br>
            <a:r>
              <a:rPr lang="cs-CZ" dirty="0" smtClean="0"/>
              <a:t>výrobní strategie</a:t>
            </a:r>
            <a:endParaRPr lang="cs-CZ" dirty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 algn="l"/>
            <a:r>
              <a:rPr lang="cs-CZ" sz="2400" u="sng" dirty="0"/>
              <a:t>Typická rozhodování uskutečňovaná ve strategickém řízení výroby jsou: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1028722"/>
            <a:ext cx="8713788" cy="5543550"/>
          </a:xfrm>
        </p:spPr>
        <p:txBody>
          <a:bodyPr>
            <a:noAutofit/>
          </a:bodyPr>
          <a:lstStyle/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endParaRPr lang="cs-CZ" sz="2400" b="1" dirty="0" smtClean="0"/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 smtClean="0"/>
              <a:t>Výrobní </a:t>
            </a:r>
            <a:r>
              <a:rPr lang="cs-CZ" sz="2400" b="1" dirty="0"/>
              <a:t>program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účast na rozhodování o zásadních směrech rozvoje výrobního programu, spolurozhodování o zakázkách velkého objemu,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Kapacity a zařízení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zásadní směry rozvoje a racionalizace, rekonstrukce, objem a dislokace zdrojů (investic),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Plánování a řízení výroby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koncepce a metody plánování a řízení výroby, koncepce využití informačních technologií v řízení výroby,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Řízení jakosti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koncepce řízení jakosti výroby (například rozhodnutí o </a:t>
            </a:r>
            <a:r>
              <a:rPr lang="cs-CZ" sz="2400" dirty="0" smtClean="0"/>
              <a:t>certifikaci dle </a:t>
            </a:r>
            <a:r>
              <a:rPr lang="cs-CZ" sz="2400" dirty="0"/>
              <a:t>ISO</a:t>
            </a:r>
            <a:r>
              <a:rPr lang="cs-CZ" sz="2400" dirty="0" smtClean="0"/>
              <a:t>), dlouhodobé </a:t>
            </a:r>
            <a:r>
              <a:rPr lang="cs-CZ" sz="2400" dirty="0"/>
              <a:t>trendy vývoje a opatření v oblasti jakosti výroby</a:t>
            </a:r>
            <a:r>
              <a:rPr lang="cs-CZ" sz="2400" dirty="0" smtClean="0"/>
              <a:t>,</a:t>
            </a:r>
            <a:endParaRPr lang="cs-CZ" sz="2400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 algn="l"/>
            <a:r>
              <a:rPr lang="cs-CZ" sz="2400" u="sng" dirty="0"/>
              <a:t>Typická rozhodování uskutečňovaná ve strategickém řízení výroby </a:t>
            </a:r>
            <a:r>
              <a:rPr lang="cs-CZ" sz="2400" u="sng" dirty="0" smtClean="0"/>
              <a:t>jsou </a:t>
            </a:r>
            <a:r>
              <a:rPr lang="cs-CZ" sz="1600" u="sng" dirty="0" smtClean="0"/>
              <a:t>(2)</a:t>
            </a:r>
            <a:r>
              <a:rPr lang="cs-CZ" sz="2400" u="sng" dirty="0" smtClean="0"/>
              <a:t>:</a:t>
            </a:r>
            <a:endParaRPr lang="cs-CZ" sz="2400" u="sng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1028722"/>
            <a:ext cx="8713788" cy="5543550"/>
          </a:xfrm>
        </p:spPr>
        <p:txBody>
          <a:bodyPr>
            <a:normAutofit/>
          </a:bodyPr>
          <a:lstStyle/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endParaRPr lang="cs-CZ" sz="2400" b="1" dirty="0" smtClean="0"/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 smtClean="0"/>
              <a:t>Řízení </a:t>
            </a:r>
            <a:r>
              <a:rPr lang="cs-CZ" sz="2400" b="1" dirty="0"/>
              <a:t>zásob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způsob zajišťování, rozhodování o klíčových dodavatelích, objem a dislokace, racionalizace,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Pracovní síla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zvyšování kvalifikace, motivace, mzdová politika, vztahy s odbory,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Organizace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organizační struktura, centralizace a decentralizace řízení, typ organizace výroby, role, pravomoci, odpovědnosti,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Integrace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systém vnitřního ekonomického řízení, vztahy se zákazníky, dodavateli atd.</a:t>
            </a:r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2800" u="sng" dirty="0" smtClean="0"/>
              <a:t>By měla splňovat zejména následující požadavky:</a:t>
            </a:r>
          </a:p>
          <a:p>
            <a:r>
              <a:rPr lang="cs-CZ" dirty="0" smtClean="0"/>
              <a:t>Jasně vyjadřovat návaznosti na nadřazenou obchodní strategii i na související funkční strategie, cíle řízení výroby, jejich priority a kritéria hodnocení</a:t>
            </a:r>
          </a:p>
          <a:p>
            <a:r>
              <a:rPr lang="cs-CZ" dirty="0" smtClean="0"/>
              <a:t>Dávat záruku, že budou k dispozici potřebné výrobní kapacity nebo, že bude zamýšlená výroba slučitelná s existující výrobní základnou</a:t>
            </a:r>
          </a:p>
          <a:p>
            <a:r>
              <a:rPr lang="cs-CZ" dirty="0" smtClean="0"/>
              <a:t>Vytyčovat investiční politiku a technický rozvoj v oblasti výrobní základny,</a:t>
            </a:r>
          </a:p>
          <a:p>
            <a:r>
              <a:rPr lang="cs-CZ" dirty="0" smtClean="0"/>
              <a:t>Vytyčovat koncepci řízení výroby a principy plánování výroby (např. JIT, MRP II apod.)</a:t>
            </a:r>
          </a:p>
          <a:p>
            <a:r>
              <a:rPr lang="cs-CZ" dirty="0" smtClean="0"/>
              <a:t>Vytyčovat přístup k řízení objemu výroby v návaznosti na řízení fixních a variabilních nákladů.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Výrobní strategie</a:t>
            </a:r>
            <a:endParaRPr lang="cs-CZ" dirty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3300" u="sng" dirty="0" smtClean="0"/>
              <a:t>By měla dále splňovat následující požadavky:</a:t>
            </a:r>
          </a:p>
          <a:p>
            <a:r>
              <a:rPr lang="cs-CZ" dirty="0" smtClean="0"/>
              <a:t>Vytyčovat opatření na zajištění průběžných dob a dob odezvy podle potřeb zákazníků,</a:t>
            </a:r>
          </a:p>
          <a:p>
            <a:r>
              <a:rPr lang="cs-CZ" dirty="0" smtClean="0"/>
              <a:t>Vytyčovat přístup k časovému uspořádání výrobního procesu a řízení zásob,</a:t>
            </a:r>
          </a:p>
          <a:p>
            <a:r>
              <a:rPr lang="cs-CZ" dirty="0" smtClean="0"/>
              <a:t>Vytyčovat stabilizační faktory a přístup k eliminaci rizik</a:t>
            </a:r>
          </a:p>
          <a:p>
            <a:r>
              <a:rPr lang="cs-CZ" dirty="0" smtClean="0"/>
              <a:t>Vytyčovat přístup k řízení kvality v oblasti výroby,</a:t>
            </a:r>
          </a:p>
          <a:p>
            <a:r>
              <a:rPr lang="cs-CZ" dirty="0" smtClean="0"/>
              <a:t>Vytyčovat přístup k zajišťování pracovní síly, motivaci pracovníků ve výrobě, …</a:t>
            </a:r>
          </a:p>
          <a:p>
            <a:r>
              <a:rPr lang="cs-CZ" dirty="0" smtClean="0"/>
              <a:t>Vytyčovat principy organizace výroby,</a:t>
            </a:r>
          </a:p>
          <a:p>
            <a:r>
              <a:rPr lang="cs-CZ" dirty="0" smtClean="0"/>
              <a:t>Vytyčovat principy ekonomického řízení výroby,</a:t>
            </a:r>
          </a:p>
          <a:p>
            <a:r>
              <a:rPr lang="cs-CZ" dirty="0" smtClean="0"/>
              <a:t>Identifikovat problematické oblasti a určovat specifické úkoly na zlepšení stávajícího stavu.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Výrobní strategie</a:t>
            </a:r>
            <a:r>
              <a:rPr lang="cs-CZ" sz="1600" dirty="0" smtClean="0"/>
              <a:t>(2)</a:t>
            </a:r>
            <a:endParaRPr lang="cs-CZ" dirty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23850" y="765175"/>
            <a:ext cx="8639175" cy="4176713"/>
            <a:chOff x="204" y="482"/>
            <a:chExt cx="5442" cy="2631"/>
          </a:xfrm>
        </p:grpSpPr>
        <p:sp>
          <p:nvSpPr>
            <p:cNvPr id="6147" name="Text Box 4"/>
            <p:cNvSpPr txBox="1">
              <a:spLocks noChangeArrowheads="1"/>
            </p:cNvSpPr>
            <p:nvPr/>
          </p:nvSpPr>
          <p:spPr bwMode="auto">
            <a:xfrm>
              <a:off x="204" y="1253"/>
              <a:ext cx="1361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mass production hromadná výroba</a:t>
              </a:r>
            </a:p>
          </p:txBody>
        </p:sp>
        <p:sp>
          <p:nvSpPr>
            <p:cNvPr id="6148" name="Text Box 6"/>
            <p:cNvSpPr txBox="1">
              <a:spLocks noChangeArrowheads="1"/>
            </p:cNvSpPr>
            <p:nvPr/>
          </p:nvSpPr>
          <p:spPr bwMode="auto">
            <a:xfrm>
              <a:off x="204" y="2024"/>
              <a:ext cx="1361" cy="3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custom made výroba na zakázku</a:t>
              </a:r>
            </a:p>
          </p:txBody>
        </p:sp>
        <p:sp>
          <p:nvSpPr>
            <p:cNvPr id="6149" name="Text Box 7"/>
            <p:cNvSpPr txBox="1">
              <a:spLocks noChangeArrowheads="1"/>
            </p:cNvSpPr>
            <p:nvPr/>
          </p:nvSpPr>
          <p:spPr bwMode="auto">
            <a:xfrm>
              <a:off x="1655" y="482"/>
              <a:ext cx="222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 dirty="0"/>
                <a:t>slabé přizpůsobení </a:t>
              </a:r>
              <a:r>
                <a:rPr lang="cs-CZ" sz="1600" dirty="0" smtClean="0"/>
                <a:t>zákazníkovi</a:t>
              </a:r>
              <a:endParaRPr lang="cs-CZ" sz="1600" dirty="0"/>
            </a:p>
          </p:txBody>
        </p:sp>
        <p:sp>
          <p:nvSpPr>
            <p:cNvPr id="6150" name="Text Box 8"/>
            <p:cNvSpPr txBox="1">
              <a:spLocks noChangeArrowheads="1"/>
            </p:cNvSpPr>
            <p:nvPr/>
          </p:nvSpPr>
          <p:spPr bwMode="auto">
            <a:xfrm>
              <a:off x="1882" y="1162"/>
              <a:ext cx="1270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nízké náklady</a:t>
              </a:r>
            </a:p>
          </p:txBody>
        </p:sp>
        <p:sp>
          <p:nvSpPr>
            <p:cNvPr id="6151" name="Text Box 9"/>
            <p:cNvSpPr txBox="1">
              <a:spLocks noChangeArrowheads="1"/>
            </p:cNvSpPr>
            <p:nvPr/>
          </p:nvSpPr>
          <p:spPr bwMode="auto">
            <a:xfrm>
              <a:off x="1882" y="2160"/>
              <a:ext cx="1361" cy="3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silné přizpůsobení zákazníkovy</a:t>
              </a:r>
            </a:p>
          </p:txBody>
        </p:sp>
        <p:sp>
          <p:nvSpPr>
            <p:cNvPr id="6152" name="Text Box 10"/>
            <p:cNvSpPr txBox="1">
              <a:spLocks noChangeArrowheads="1"/>
            </p:cNvSpPr>
            <p:nvPr/>
          </p:nvSpPr>
          <p:spPr bwMode="auto">
            <a:xfrm>
              <a:off x="1610" y="2886"/>
              <a:ext cx="1270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vysoké náklady</a:t>
              </a:r>
            </a:p>
          </p:txBody>
        </p:sp>
        <p:sp>
          <p:nvSpPr>
            <p:cNvPr id="6153" name="Text Box 11"/>
            <p:cNvSpPr txBox="1">
              <a:spLocks noChangeArrowheads="1"/>
            </p:cNvSpPr>
            <p:nvPr/>
          </p:nvSpPr>
          <p:spPr bwMode="auto">
            <a:xfrm>
              <a:off x="3560" y="1706"/>
              <a:ext cx="2086" cy="3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Mass customization  hromadná výroba na zakázku</a:t>
              </a:r>
            </a:p>
          </p:txBody>
        </p:sp>
        <p:sp>
          <p:nvSpPr>
            <p:cNvPr id="6154" name="Line 12"/>
            <p:cNvSpPr>
              <a:spLocks noChangeShapeType="1"/>
            </p:cNvSpPr>
            <p:nvPr/>
          </p:nvSpPr>
          <p:spPr bwMode="auto">
            <a:xfrm flipV="1">
              <a:off x="1565" y="1298"/>
              <a:ext cx="317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5" name="Line 13"/>
            <p:cNvSpPr>
              <a:spLocks noChangeShapeType="1"/>
            </p:cNvSpPr>
            <p:nvPr/>
          </p:nvSpPr>
          <p:spPr bwMode="auto">
            <a:xfrm flipV="1">
              <a:off x="1565" y="709"/>
              <a:ext cx="90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6" name="Line 14"/>
            <p:cNvSpPr>
              <a:spLocks noChangeShapeType="1"/>
            </p:cNvSpPr>
            <p:nvPr/>
          </p:nvSpPr>
          <p:spPr bwMode="auto">
            <a:xfrm>
              <a:off x="1565" y="2205"/>
              <a:ext cx="317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7" name="Line 15"/>
            <p:cNvSpPr>
              <a:spLocks noChangeShapeType="1"/>
            </p:cNvSpPr>
            <p:nvPr/>
          </p:nvSpPr>
          <p:spPr bwMode="auto">
            <a:xfrm>
              <a:off x="1565" y="2205"/>
              <a:ext cx="45" cy="6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8" name="Line 16"/>
            <p:cNvSpPr>
              <a:spLocks noChangeShapeType="1"/>
            </p:cNvSpPr>
            <p:nvPr/>
          </p:nvSpPr>
          <p:spPr bwMode="auto">
            <a:xfrm flipV="1">
              <a:off x="3243" y="1933"/>
              <a:ext cx="317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9" name="Line 17"/>
            <p:cNvSpPr>
              <a:spLocks noChangeShapeType="1"/>
            </p:cNvSpPr>
            <p:nvPr/>
          </p:nvSpPr>
          <p:spPr bwMode="auto">
            <a:xfrm>
              <a:off x="3152" y="1253"/>
              <a:ext cx="408" cy="5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pic>
          <p:nvPicPr>
            <p:cNvPr id="6160" name="Picture 18" descr="car2500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78" y="2160"/>
              <a:ext cx="1571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1" name="Picture 19" descr="car0005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23" y="754"/>
              <a:ext cx="1452" cy="9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Zástupný symbol pro datum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 smtClean="0"/>
              <a:t>Make</a:t>
            </a:r>
            <a:r>
              <a:rPr lang="cs-CZ" b="1" dirty="0" smtClean="0"/>
              <a:t>-to-</a:t>
            </a:r>
            <a:r>
              <a:rPr lang="cs-CZ" b="1" dirty="0" err="1" smtClean="0"/>
              <a:t>stock</a:t>
            </a:r>
            <a:r>
              <a:rPr lang="cs-CZ" b="1" dirty="0" smtClean="0"/>
              <a:t> </a:t>
            </a:r>
            <a:r>
              <a:rPr lang="cs-CZ" sz="2000" dirty="0" smtClean="0"/>
              <a:t>(výroba na sklad)</a:t>
            </a:r>
            <a:endParaRPr lang="cs-CZ" dirty="0" smtClean="0"/>
          </a:p>
          <a:p>
            <a:pPr>
              <a:buNone/>
            </a:pPr>
            <a:r>
              <a:rPr lang="cs-CZ" sz="2200" dirty="0" smtClean="0"/>
              <a:t>Je výroba organizována tak, že hotové výrobky jsou dodávané do skladů, z nichž jsou distribuovány zákazníkům.</a:t>
            </a:r>
          </a:p>
          <a:p>
            <a:endParaRPr lang="cs-CZ" b="1" dirty="0" smtClean="0"/>
          </a:p>
          <a:p>
            <a:r>
              <a:rPr lang="cs-CZ" b="1" dirty="0" err="1" smtClean="0"/>
              <a:t>Make</a:t>
            </a:r>
            <a:r>
              <a:rPr lang="cs-CZ" b="1" dirty="0" smtClean="0"/>
              <a:t>-to-</a:t>
            </a:r>
            <a:r>
              <a:rPr lang="cs-CZ" b="1" dirty="0" err="1" smtClean="0"/>
              <a:t>order</a:t>
            </a:r>
            <a:r>
              <a:rPr lang="cs-CZ" b="1" dirty="0" smtClean="0"/>
              <a:t> </a:t>
            </a:r>
            <a:r>
              <a:rPr lang="cs-CZ" sz="2000" dirty="0" smtClean="0"/>
              <a:t>(výroba na objednávku, zakázková výroba)</a:t>
            </a:r>
            <a:endParaRPr lang="cs-CZ" dirty="0" smtClean="0"/>
          </a:p>
          <a:p>
            <a:pPr>
              <a:buNone/>
            </a:pPr>
            <a:r>
              <a:rPr lang="cs-CZ" sz="2200" dirty="0" smtClean="0"/>
              <a:t>Je výroba uskutečňována podle individuálních objednávek zákazníků.</a:t>
            </a:r>
          </a:p>
          <a:p>
            <a:endParaRPr lang="cs-CZ" b="1" dirty="0" smtClean="0"/>
          </a:p>
          <a:p>
            <a:r>
              <a:rPr lang="cs-CZ" b="1" dirty="0" err="1" smtClean="0"/>
              <a:t>Assemble</a:t>
            </a:r>
            <a:r>
              <a:rPr lang="cs-CZ" b="1" dirty="0" smtClean="0"/>
              <a:t>-to-</a:t>
            </a:r>
            <a:r>
              <a:rPr lang="cs-CZ" b="1" dirty="0" err="1" smtClean="0"/>
              <a:t>order</a:t>
            </a:r>
            <a:r>
              <a:rPr lang="cs-CZ" dirty="0" smtClean="0"/>
              <a:t> </a:t>
            </a:r>
            <a:r>
              <a:rPr lang="cs-CZ" sz="2000" dirty="0" smtClean="0"/>
              <a:t>(montáž na objednávku)</a:t>
            </a:r>
            <a:endParaRPr lang="cs-CZ" dirty="0" smtClean="0"/>
          </a:p>
          <a:p>
            <a:pPr>
              <a:buNone/>
            </a:pPr>
            <a:r>
              <a:rPr lang="cs-CZ" sz="2200" dirty="0" smtClean="0"/>
              <a:t>Je výroba produktů zohledňující individuální požadavky zákazníků. Používají se však standardní díly.</a:t>
            </a:r>
            <a:endParaRPr lang="cs-CZ" sz="22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dirty="0" smtClean="0"/>
              <a:t>Výrobní strategie musí rovněž formulovat zásady a principy organizace výroby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179388" y="188913"/>
            <a:ext cx="8891105" cy="6251327"/>
            <a:chOff x="158" y="346"/>
            <a:chExt cx="5443" cy="3723"/>
          </a:xfrm>
        </p:grpSpPr>
        <p:sp>
          <p:nvSpPr>
            <p:cNvPr id="5124" name="Rectangle 4"/>
            <p:cNvSpPr>
              <a:spLocks noChangeArrowheads="1"/>
            </p:cNvSpPr>
            <p:nvPr/>
          </p:nvSpPr>
          <p:spPr bwMode="auto">
            <a:xfrm>
              <a:off x="2426" y="1888"/>
              <a:ext cx="907" cy="45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cs-CZ" sz="1800"/>
                <a:t>VÝROBA</a:t>
              </a:r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3560" y="799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3560" y="1706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3560" y="2614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4694" y="2886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4694" y="1933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4694" y="1117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1338" y="799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1338" y="1706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1338" y="2614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158" y="3067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5" name="Rectangle 15"/>
            <p:cNvSpPr>
              <a:spLocks noChangeArrowheads="1"/>
            </p:cNvSpPr>
            <p:nvPr/>
          </p:nvSpPr>
          <p:spPr bwMode="auto">
            <a:xfrm>
              <a:off x="158" y="2341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6" name="Rectangle 16"/>
            <p:cNvSpPr>
              <a:spLocks noChangeArrowheads="1"/>
            </p:cNvSpPr>
            <p:nvPr/>
          </p:nvSpPr>
          <p:spPr bwMode="auto">
            <a:xfrm>
              <a:off x="158" y="1434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7" name="Rectangle 17"/>
            <p:cNvSpPr>
              <a:spLocks noChangeArrowheads="1"/>
            </p:cNvSpPr>
            <p:nvPr/>
          </p:nvSpPr>
          <p:spPr bwMode="auto">
            <a:xfrm>
              <a:off x="158" y="346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1" name="Line 21"/>
            <p:cNvSpPr>
              <a:spLocks noChangeShapeType="1"/>
            </p:cNvSpPr>
            <p:nvPr/>
          </p:nvSpPr>
          <p:spPr bwMode="auto">
            <a:xfrm>
              <a:off x="2245" y="1933"/>
              <a:ext cx="181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>
              <a:off x="2245" y="1026"/>
              <a:ext cx="181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Line 23"/>
            <p:cNvSpPr>
              <a:spLocks noChangeShapeType="1"/>
            </p:cNvSpPr>
            <p:nvPr/>
          </p:nvSpPr>
          <p:spPr bwMode="auto">
            <a:xfrm flipV="1">
              <a:off x="2245" y="2205"/>
              <a:ext cx="181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Line 24"/>
            <p:cNvSpPr>
              <a:spLocks noChangeShapeType="1"/>
            </p:cNvSpPr>
            <p:nvPr/>
          </p:nvSpPr>
          <p:spPr bwMode="auto">
            <a:xfrm flipV="1">
              <a:off x="3334" y="1026"/>
              <a:ext cx="226" cy="10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Line 25"/>
            <p:cNvSpPr>
              <a:spLocks noChangeShapeType="1"/>
            </p:cNvSpPr>
            <p:nvPr/>
          </p:nvSpPr>
          <p:spPr bwMode="auto">
            <a:xfrm flipV="1">
              <a:off x="3334" y="1933"/>
              <a:ext cx="226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Line 26"/>
            <p:cNvSpPr>
              <a:spLocks noChangeShapeType="1"/>
            </p:cNvSpPr>
            <p:nvPr/>
          </p:nvSpPr>
          <p:spPr bwMode="auto">
            <a:xfrm>
              <a:off x="3334" y="2251"/>
              <a:ext cx="1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Line 27"/>
            <p:cNvSpPr>
              <a:spLocks noChangeShapeType="1"/>
            </p:cNvSpPr>
            <p:nvPr/>
          </p:nvSpPr>
          <p:spPr bwMode="auto">
            <a:xfrm>
              <a:off x="3334" y="2296"/>
              <a:ext cx="226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8" name="Line 28"/>
            <p:cNvSpPr>
              <a:spLocks noChangeShapeType="1"/>
            </p:cNvSpPr>
            <p:nvPr/>
          </p:nvSpPr>
          <p:spPr bwMode="auto">
            <a:xfrm flipV="1">
              <a:off x="4468" y="616"/>
              <a:ext cx="82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9" name="Line 29"/>
            <p:cNvSpPr>
              <a:spLocks noChangeShapeType="1"/>
            </p:cNvSpPr>
            <p:nvPr/>
          </p:nvSpPr>
          <p:spPr bwMode="auto">
            <a:xfrm flipV="1">
              <a:off x="4468" y="1344"/>
              <a:ext cx="226" cy="4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0" name="Line 30"/>
            <p:cNvSpPr>
              <a:spLocks noChangeShapeType="1"/>
            </p:cNvSpPr>
            <p:nvPr/>
          </p:nvSpPr>
          <p:spPr bwMode="auto">
            <a:xfrm>
              <a:off x="4468" y="1933"/>
              <a:ext cx="226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1" name="Line 31"/>
            <p:cNvSpPr>
              <a:spLocks noChangeShapeType="1"/>
            </p:cNvSpPr>
            <p:nvPr/>
          </p:nvSpPr>
          <p:spPr bwMode="auto">
            <a:xfrm>
              <a:off x="4468" y="2840"/>
              <a:ext cx="226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2" name="Line 32"/>
            <p:cNvSpPr>
              <a:spLocks noChangeShapeType="1"/>
            </p:cNvSpPr>
            <p:nvPr/>
          </p:nvSpPr>
          <p:spPr bwMode="auto">
            <a:xfrm>
              <a:off x="1066" y="482"/>
              <a:ext cx="272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3" name="Line 33"/>
            <p:cNvSpPr>
              <a:spLocks noChangeShapeType="1"/>
            </p:cNvSpPr>
            <p:nvPr/>
          </p:nvSpPr>
          <p:spPr bwMode="auto">
            <a:xfrm flipV="1">
              <a:off x="1066" y="1071"/>
              <a:ext cx="272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4" name="Line 34"/>
            <p:cNvSpPr>
              <a:spLocks noChangeShapeType="1"/>
            </p:cNvSpPr>
            <p:nvPr/>
          </p:nvSpPr>
          <p:spPr bwMode="auto">
            <a:xfrm>
              <a:off x="1066" y="1706"/>
              <a:ext cx="272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5" name="Line 35"/>
            <p:cNvSpPr>
              <a:spLocks noChangeShapeType="1"/>
            </p:cNvSpPr>
            <p:nvPr/>
          </p:nvSpPr>
          <p:spPr bwMode="auto">
            <a:xfrm>
              <a:off x="1066" y="2568"/>
              <a:ext cx="272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6" name="Line 36"/>
            <p:cNvSpPr>
              <a:spLocks noChangeShapeType="1"/>
            </p:cNvSpPr>
            <p:nvPr/>
          </p:nvSpPr>
          <p:spPr bwMode="auto">
            <a:xfrm flipV="1">
              <a:off x="1066" y="2931"/>
              <a:ext cx="272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7" name="Text Box 37"/>
            <p:cNvSpPr txBox="1">
              <a:spLocks noChangeArrowheads="1"/>
            </p:cNvSpPr>
            <p:nvPr/>
          </p:nvSpPr>
          <p:spPr bwMode="auto">
            <a:xfrm>
              <a:off x="295" y="3631"/>
              <a:ext cx="81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Nepřímí</a:t>
              </a:r>
            </a:p>
          </p:txBody>
        </p:sp>
        <p:sp>
          <p:nvSpPr>
            <p:cNvPr id="5158" name="Text Box 38"/>
            <p:cNvSpPr txBox="1">
              <a:spLocks noChangeArrowheads="1"/>
            </p:cNvSpPr>
            <p:nvPr/>
          </p:nvSpPr>
          <p:spPr bwMode="auto">
            <a:xfrm>
              <a:off x="4728" y="3547"/>
              <a:ext cx="816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Nepřímí</a:t>
              </a:r>
            </a:p>
          </p:txBody>
        </p:sp>
        <p:sp>
          <p:nvSpPr>
            <p:cNvPr id="5159" name="Text Box 39"/>
            <p:cNvSpPr txBox="1">
              <a:spLocks noChangeArrowheads="1"/>
            </p:cNvSpPr>
            <p:nvPr/>
          </p:nvSpPr>
          <p:spPr bwMode="auto">
            <a:xfrm>
              <a:off x="1565" y="3631"/>
              <a:ext cx="68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Přímí</a:t>
              </a:r>
            </a:p>
          </p:txBody>
        </p:sp>
        <p:sp>
          <p:nvSpPr>
            <p:cNvPr id="5160" name="Text Box 40"/>
            <p:cNvSpPr txBox="1">
              <a:spLocks noChangeArrowheads="1"/>
            </p:cNvSpPr>
            <p:nvPr/>
          </p:nvSpPr>
          <p:spPr bwMode="auto">
            <a:xfrm>
              <a:off x="3678" y="3552"/>
              <a:ext cx="68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Přímí</a:t>
              </a:r>
            </a:p>
          </p:txBody>
        </p:sp>
        <p:sp>
          <p:nvSpPr>
            <p:cNvPr id="5161" name="Text Box 41"/>
            <p:cNvSpPr txBox="1">
              <a:spLocks noChangeArrowheads="1"/>
            </p:cNvSpPr>
            <p:nvPr/>
          </p:nvSpPr>
          <p:spPr bwMode="auto">
            <a:xfrm>
              <a:off x="748" y="3850"/>
              <a:ext cx="998" cy="21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Dodavatelé</a:t>
              </a:r>
            </a:p>
          </p:txBody>
        </p:sp>
        <p:sp>
          <p:nvSpPr>
            <p:cNvPr id="5162" name="Text Box 42"/>
            <p:cNvSpPr txBox="1">
              <a:spLocks noChangeArrowheads="1"/>
            </p:cNvSpPr>
            <p:nvPr/>
          </p:nvSpPr>
          <p:spPr bwMode="auto">
            <a:xfrm>
              <a:off x="4022" y="3807"/>
              <a:ext cx="880" cy="21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Odběratelé</a:t>
              </a:r>
            </a:p>
          </p:txBody>
        </p:sp>
      </p:grpSp>
      <p:sp>
        <p:nvSpPr>
          <p:cNvPr id="39" name="TextovéPole 38"/>
          <p:cNvSpPr txBox="1"/>
          <p:nvPr/>
        </p:nvSpPr>
        <p:spPr>
          <a:xfrm>
            <a:off x="2143108" y="214290"/>
            <a:ext cx="5759910" cy="461665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/>
              <a:t>Síť dodavatelů a odběratelů podniku </a:t>
            </a:r>
            <a:endParaRPr lang="cs-CZ" sz="2400" dirty="0"/>
          </a:p>
        </p:txBody>
      </p:sp>
      <p:sp>
        <p:nvSpPr>
          <p:cNvPr id="45" name="Zástupný symbol pro datum 4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6" name="Zástupný symbol pro zápatí 4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Zástupný symbol pro číslo snímku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132138" y="2708275"/>
            <a:ext cx="2808287" cy="14414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 b="1"/>
              <a:t>Kritéria rozhodování</a:t>
            </a:r>
          </a:p>
          <a:p>
            <a:pPr algn="ctr"/>
            <a:r>
              <a:rPr lang="cs-CZ" sz="1800" b="1"/>
              <a:t>o networkingu</a:t>
            </a:r>
          </a:p>
          <a:p>
            <a:pPr algn="ctr"/>
            <a:r>
              <a:rPr lang="cs-CZ" sz="1800" b="1"/>
              <a:t>a vertikální integraci</a:t>
            </a:r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2627313" y="908050"/>
            <a:ext cx="3816350" cy="1295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vnější faktory</a:t>
            </a:r>
          </a:p>
          <a:p>
            <a:pPr algn="ctr"/>
            <a:r>
              <a:rPr lang="cs-CZ" sz="1800"/>
              <a:t>(politické, ekologické,</a:t>
            </a:r>
          </a:p>
          <a:p>
            <a:pPr algn="ctr"/>
            <a:r>
              <a:rPr lang="cs-CZ" sz="1800"/>
              <a:t>strategické aliance atd.)</a:t>
            </a: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468313" y="2420938"/>
            <a:ext cx="16557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know - how</a:t>
            </a: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1042988" y="3933825"/>
            <a:ext cx="16557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rychlost</a:t>
            </a:r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2627313" y="5013325"/>
            <a:ext cx="16557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kvalita</a:t>
            </a: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5148263" y="5013325"/>
            <a:ext cx="16557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pružnost</a:t>
            </a:r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6588125" y="3933825"/>
            <a:ext cx="1655763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náklady</a:t>
            </a:r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>
            <a:off x="6804025" y="2420938"/>
            <a:ext cx="1655763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spolehlivost</a:t>
            </a:r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876629"/>
          </a:xfrm>
        </p:spPr>
        <p:txBody>
          <a:bodyPr>
            <a:normAutofit/>
          </a:bodyPr>
          <a:lstStyle/>
          <a:p>
            <a:r>
              <a:rPr lang="sk-SK" dirty="0" smtClean="0"/>
              <a:t>činitele výroby a ich význam, </a:t>
            </a:r>
          </a:p>
          <a:p>
            <a:r>
              <a:rPr lang="sk-SK" dirty="0" smtClean="0"/>
              <a:t>výrobný program, </a:t>
            </a:r>
          </a:p>
          <a:p>
            <a:r>
              <a:rPr lang="sk-SK" dirty="0" smtClean="0"/>
              <a:t>ekonomický pohľad na výrobu, </a:t>
            </a:r>
          </a:p>
          <a:p>
            <a:r>
              <a:rPr lang="sk-SK" dirty="0" smtClean="0"/>
              <a:t>spolupráca výroby s ostatnými pracoviskami, </a:t>
            </a:r>
          </a:p>
          <a:p>
            <a:r>
              <a:rPr lang="sk-SK" dirty="0" smtClean="0"/>
              <a:t>zaistenie výroby ľuďmi, materiálom, strojmi a </a:t>
            </a:r>
            <a:r>
              <a:rPr lang="sk-SK" dirty="0" err="1" smtClean="0"/>
              <a:t>ďaľšími</a:t>
            </a:r>
            <a:r>
              <a:rPr lang="sk-SK" dirty="0" smtClean="0"/>
              <a:t> činiteľmi – energia, náradie, údržba atď., </a:t>
            </a:r>
          </a:p>
          <a:p>
            <a:r>
              <a:rPr lang="sk-SK" dirty="0" smtClean="0"/>
              <a:t>výrobné doklady a evidencia dosiahnutej skutočnosti vo výrobe, </a:t>
            </a:r>
          </a:p>
          <a:p>
            <a:r>
              <a:rPr lang="sk-SK" dirty="0" smtClean="0"/>
              <a:t>štíhla výroba – lean </a:t>
            </a:r>
            <a:r>
              <a:rPr lang="sk-SK" dirty="0" err="1" smtClean="0"/>
              <a:t>production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Osnova modulu:</a:t>
            </a:r>
            <a:endParaRPr lang="cs-CZ" u="sng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50825" y="1268413"/>
            <a:ext cx="1296988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Dodávky</a:t>
            </a:r>
          </a:p>
          <a:p>
            <a:pPr algn="ctr"/>
            <a:r>
              <a:rPr lang="cs-CZ" sz="1800"/>
              <a:t>surovin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924300" y="1268413"/>
            <a:ext cx="1296988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Montáž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124075" y="1268413"/>
            <a:ext cx="1296988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Výroba</a:t>
            </a:r>
          </a:p>
          <a:p>
            <a:pPr algn="ctr"/>
            <a:r>
              <a:rPr lang="cs-CZ" sz="1800"/>
              <a:t>komponent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724525" y="1268413"/>
            <a:ext cx="1296988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Velko-</a:t>
            </a:r>
          </a:p>
          <a:p>
            <a:pPr algn="ctr"/>
            <a:r>
              <a:rPr lang="cs-CZ" sz="1800"/>
              <a:t>obchod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596188" y="1268413"/>
            <a:ext cx="1296987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Malo-</a:t>
            </a:r>
          </a:p>
          <a:p>
            <a:pPr algn="ctr"/>
            <a:r>
              <a:rPr lang="cs-CZ" sz="1800"/>
              <a:t>obchod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1547813" y="1773238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3419475" y="17732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5219700" y="17732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7019925" y="177323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3924300" y="306863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250825" y="3933825"/>
            <a:ext cx="8642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flipH="1">
            <a:off x="1619250" y="5084763"/>
            <a:ext cx="3671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3492500" y="6308725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851275" y="2636838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/>
              <a:t>Úzký záběr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3779838" y="3500438"/>
            <a:ext cx="1584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/>
              <a:t>Široký záběr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1763713" y="4652963"/>
            <a:ext cx="35290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/>
              <a:t>Zpětná vertikální integrace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3419475" y="5876925"/>
            <a:ext cx="360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/>
              <a:t>Dopředná vertikální integrace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3348038" y="333375"/>
            <a:ext cx="2447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 b="1"/>
              <a:t>Vertikální integrace</a:t>
            </a:r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Zástupný symbol pro zápatí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u="sng" dirty="0" smtClean="0"/>
          </a:p>
          <a:p>
            <a:pPr>
              <a:buNone/>
            </a:pPr>
            <a:r>
              <a:rPr lang="cs-CZ" u="sng" dirty="0" smtClean="0"/>
              <a:t>Potřebnou stabilitu je možné zajistit zejména využitím stabilizačních faktorů – například:</a:t>
            </a:r>
          </a:p>
          <a:p>
            <a:endParaRPr lang="cs-CZ" dirty="0" smtClean="0"/>
          </a:p>
          <a:p>
            <a:r>
              <a:rPr lang="cs-CZ" dirty="0" smtClean="0"/>
              <a:t>Rezerv výrobních zdrojů v potřebné výši,</a:t>
            </a:r>
          </a:p>
          <a:p>
            <a:r>
              <a:rPr lang="cs-CZ" dirty="0" smtClean="0"/>
              <a:t>Strategických aliancí,realizovaných například dohodami o spolupráci v krizových situacích,</a:t>
            </a:r>
          </a:p>
          <a:p>
            <a:r>
              <a:rPr lang="cs-CZ" dirty="0" smtClean="0"/>
              <a:t>Diverzifikace,</a:t>
            </a:r>
          </a:p>
          <a:p>
            <a:r>
              <a:rPr lang="cs-CZ" dirty="0" smtClean="0"/>
              <a:t>Pojištění proti možným rizikům.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Důležitým hlediskem je aspekt stability výroby !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58204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Etická,</a:t>
            </a:r>
          </a:p>
          <a:p>
            <a:r>
              <a:rPr lang="cs-CZ" dirty="0" smtClean="0"/>
              <a:t>Ekologická,</a:t>
            </a:r>
          </a:p>
          <a:p>
            <a:r>
              <a:rPr lang="cs-CZ" dirty="0" smtClean="0"/>
              <a:t>Hygienická,</a:t>
            </a:r>
          </a:p>
          <a:p>
            <a:r>
              <a:rPr lang="cs-CZ" dirty="0" smtClean="0"/>
              <a:t>…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Může jít o rozhodování o:</a:t>
            </a:r>
          </a:p>
          <a:p>
            <a:pPr lvl="1"/>
            <a:r>
              <a:rPr lang="cs-CZ" dirty="0" smtClean="0"/>
              <a:t>Výrobku,</a:t>
            </a:r>
          </a:p>
          <a:p>
            <a:pPr lvl="1"/>
            <a:r>
              <a:rPr lang="cs-CZ" dirty="0" smtClean="0"/>
              <a:t>Rozmístění výroby,</a:t>
            </a:r>
          </a:p>
          <a:p>
            <a:pPr lvl="1"/>
            <a:r>
              <a:rPr lang="cs-CZ" dirty="0" smtClean="0"/>
              <a:t>Uspořádání pracovišť,</a:t>
            </a:r>
          </a:p>
          <a:p>
            <a:pPr lvl="1"/>
            <a:r>
              <a:rPr lang="cs-CZ" dirty="0" smtClean="0"/>
              <a:t>Vlivu na okolí výrobních provozů,</a:t>
            </a:r>
          </a:p>
          <a:p>
            <a:pPr lvl="1"/>
            <a:r>
              <a:rPr lang="cs-CZ" dirty="0" smtClean="0"/>
              <a:t>Organizaci a plánování výroby.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Výrobní strategie by měla respektovat hlediska: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132138" y="188913"/>
            <a:ext cx="2808287" cy="10810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Základní cíle pro oblast</a:t>
            </a:r>
          </a:p>
          <a:p>
            <a:pPr algn="ctr"/>
            <a:r>
              <a:rPr lang="cs-CZ" sz="1800"/>
              <a:t>výroby a návaznosti</a:t>
            </a:r>
          </a:p>
          <a:p>
            <a:pPr algn="ctr"/>
            <a:r>
              <a:rPr lang="cs-CZ" sz="1800"/>
              <a:t>na nadřazenou strategii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132138" y="2708275"/>
            <a:ext cx="2808287" cy="1441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2400" b="1"/>
              <a:t>STRATEGIE</a:t>
            </a:r>
          </a:p>
          <a:p>
            <a:pPr algn="ctr"/>
            <a:r>
              <a:rPr lang="cs-CZ" sz="2400" b="1"/>
              <a:t>ŘÍZENÍ VÝROBY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827088" y="1268413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Stabilizační</a:t>
            </a:r>
          </a:p>
          <a:p>
            <a:pPr algn="ctr"/>
            <a:r>
              <a:rPr lang="cs-CZ" sz="1800"/>
              <a:t>opatření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79388" y="2565400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Lidské zdroje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79388" y="4292600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Organizace </a:t>
            </a:r>
          </a:p>
          <a:p>
            <a:pPr algn="ctr"/>
            <a:r>
              <a:rPr lang="cs-CZ" sz="1800"/>
              <a:t>výroby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900113" y="5589588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Jakost 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6300788" y="5589588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Přístup k řízení</a:t>
            </a:r>
          </a:p>
          <a:p>
            <a:pPr algn="ctr"/>
            <a:r>
              <a:rPr lang="cs-CZ" sz="1800"/>
              <a:t>zásob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6143636" y="1268413"/>
            <a:ext cx="217327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 dirty="0"/>
              <a:t>Přístup k </a:t>
            </a:r>
            <a:r>
              <a:rPr lang="cs-CZ" sz="1800" dirty="0" err="1"/>
              <a:t>uspokojo</a:t>
            </a:r>
            <a:r>
              <a:rPr lang="cs-CZ" sz="1800" dirty="0"/>
              <a:t>-</a:t>
            </a:r>
          </a:p>
          <a:p>
            <a:pPr algn="ctr"/>
            <a:r>
              <a:rPr lang="cs-CZ" sz="1800" dirty="0"/>
              <a:t>vání poptávky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7019925" y="2565400"/>
            <a:ext cx="194468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Uspořádání</a:t>
            </a:r>
          </a:p>
          <a:p>
            <a:pPr algn="ctr"/>
            <a:r>
              <a:rPr lang="cs-CZ" sz="1800"/>
              <a:t>výroby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7019925" y="4292600"/>
            <a:ext cx="194468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Plánování a řízení</a:t>
            </a:r>
          </a:p>
          <a:p>
            <a:pPr algn="ctr"/>
            <a:r>
              <a:rPr lang="cs-CZ" sz="1800"/>
              <a:t>výroby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3563938" y="5949950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Zabezpečování </a:t>
            </a:r>
          </a:p>
          <a:p>
            <a:pPr algn="ctr"/>
            <a:r>
              <a:rPr lang="cs-CZ" sz="1800"/>
              <a:t>výrobních faktorů</a:t>
            </a:r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V="1">
            <a:off x="1835150" y="4149725"/>
            <a:ext cx="27368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4572000" y="4149725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09" name="Freeform 17"/>
          <p:cNvSpPr>
            <a:spLocks/>
          </p:cNvSpPr>
          <p:nvPr/>
        </p:nvSpPr>
        <p:spPr bwMode="auto">
          <a:xfrm>
            <a:off x="4602163" y="4144963"/>
            <a:ext cx="2708275" cy="1446212"/>
          </a:xfrm>
          <a:custGeom>
            <a:avLst/>
            <a:gdLst/>
            <a:ahLst/>
            <a:cxnLst>
              <a:cxn ang="0">
                <a:pos x="1706" y="911"/>
              </a:cxn>
              <a:cxn ang="0">
                <a:pos x="0" y="0"/>
              </a:cxn>
            </a:cxnLst>
            <a:rect l="0" t="0" r="r" b="b"/>
            <a:pathLst>
              <a:path w="1706" h="911">
                <a:moveTo>
                  <a:pt x="1706" y="911"/>
                </a:moveTo>
                <a:lnTo>
                  <a:pt x="0" y="0"/>
                </a:ln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V="1">
            <a:off x="2124075" y="3429000"/>
            <a:ext cx="1008063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2124075" y="2924175"/>
            <a:ext cx="10080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H="1">
            <a:off x="5940425" y="2924175"/>
            <a:ext cx="10795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H="1" flipV="1">
            <a:off x="5940425" y="3429000"/>
            <a:ext cx="10795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4572000" y="1268413"/>
            <a:ext cx="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1692275" y="1989138"/>
            <a:ext cx="28797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 flipH="1">
            <a:off x="4572000" y="1989138"/>
            <a:ext cx="28797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Zástupný symbol pro číslo snímk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životního cyklu výrobku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>
          <a:xfrm flipV="1">
            <a:off x="642910" y="5357826"/>
            <a:ext cx="778674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 flipH="1" flipV="1">
            <a:off x="-1429586" y="3786190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 flipH="1" flipV="1">
            <a:off x="572266" y="3785397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 flipH="1" flipV="1">
            <a:off x="2642380" y="3785396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 flipH="1" flipV="1">
            <a:off x="4642644" y="3785396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 flipH="1" flipV="1">
            <a:off x="6357156" y="3785396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071538" y="5572140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Vstup 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170725" y="5572140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Růst 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072066" y="5572140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Zralost 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099815" y="557214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Odchod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423777" y="3929066"/>
            <a:ext cx="31486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Objem prodeje</a:t>
            </a:r>
            <a:endParaRPr lang="cs-CZ" sz="3200" b="1" dirty="0"/>
          </a:p>
        </p:txBody>
      </p:sp>
      <p:sp>
        <p:nvSpPr>
          <p:cNvPr id="19" name="Volný tvar 18"/>
          <p:cNvSpPr/>
          <p:nvPr/>
        </p:nvSpPr>
        <p:spPr>
          <a:xfrm>
            <a:off x="671513" y="1888331"/>
            <a:ext cx="8051006" cy="3540919"/>
          </a:xfrm>
          <a:custGeom>
            <a:avLst/>
            <a:gdLst>
              <a:gd name="connsiteX0" fmla="*/ 0 w 8051006"/>
              <a:gd name="connsiteY0" fmla="*/ 3540919 h 3540919"/>
              <a:gd name="connsiteX1" fmla="*/ 2000250 w 8051006"/>
              <a:gd name="connsiteY1" fmla="*/ 2940844 h 3540919"/>
              <a:gd name="connsiteX2" fmla="*/ 4043362 w 8051006"/>
              <a:gd name="connsiteY2" fmla="*/ 1454944 h 3540919"/>
              <a:gd name="connsiteX3" fmla="*/ 6043612 w 8051006"/>
              <a:gd name="connsiteY3" fmla="*/ 83344 h 3540919"/>
              <a:gd name="connsiteX4" fmla="*/ 7758112 w 8051006"/>
              <a:gd name="connsiteY4" fmla="*/ 954882 h 3540919"/>
              <a:gd name="connsiteX5" fmla="*/ 7800975 w 8051006"/>
              <a:gd name="connsiteY5" fmla="*/ 1069182 h 3540919"/>
              <a:gd name="connsiteX6" fmla="*/ 7858125 w 8051006"/>
              <a:gd name="connsiteY6" fmla="*/ 1154907 h 3540919"/>
              <a:gd name="connsiteX7" fmla="*/ 7915275 w 8051006"/>
              <a:gd name="connsiteY7" fmla="*/ 1069182 h 3540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51006" h="3540919">
                <a:moveTo>
                  <a:pt x="0" y="3540919"/>
                </a:moveTo>
                <a:cubicBezTo>
                  <a:pt x="663178" y="3414713"/>
                  <a:pt x="1326356" y="3288507"/>
                  <a:pt x="2000250" y="2940844"/>
                </a:cubicBezTo>
                <a:cubicBezTo>
                  <a:pt x="2674144" y="2593182"/>
                  <a:pt x="3369468" y="1931194"/>
                  <a:pt x="4043362" y="1454944"/>
                </a:cubicBezTo>
                <a:cubicBezTo>
                  <a:pt x="4717256" y="978694"/>
                  <a:pt x="5424487" y="166688"/>
                  <a:pt x="6043612" y="83344"/>
                </a:cubicBezTo>
                <a:cubicBezTo>
                  <a:pt x="6662737" y="0"/>
                  <a:pt x="7465218" y="790576"/>
                  <a:pt x="7758112" y="954882"/>
                </a:cubicBezTo>
                <a:cubicBezTo>
                  <a:pt x="8051006" y="1119188"/>
                  <a:pt x="7784306" y="1035845"/>
                  <a:pt x="7800975" y="1069182"/>
                </a:cubicBezTo>
                <a:cubicBezTo>
                  <a:pt x="7817644" y="1102519"/>
                  <a:pt x="7839075" y="1154907"/>
                  <a:pt x="7858125" y="1154907"/>
                </a:cubicBezTo>
                <a:cubicBezTo>
                  <a:pt x="7877175" y="1154907"/>
                  <a:pt x="7896225" y="1112044"/>
                  <a:pt x="7915275" y="1069182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5" name="Zástupný symbol pro zápatí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314324" y="1481329"/>
            <a:ext cx="2043098" cy="4948067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u="sng" dirty="0" smtClean="0"/>
              <a:t>Vstup</a:t>
            </a:r>
          </a:p>
          <a:p>
            <a:r>
              <a:rPr lang="cs-CZ" sz="1500" dirty="0" smtClean="0"/>
              <a:t>Výrobek je rozhodující </a:t>
            </a:r>
          </a:p>
          <a:p>
            <a:r>
              <a:rPr lang="cs-CZ" sz="1500" dirty="0" smtClean="0"/>
              <a:t>Musí být dostatek kapacit</a:t>
            </a:r>
          </a:p>
          <a:p>
            <a:r>
              <a:rPr lang="cs-CZ" sz="1500" dirty="0" smtClean="0"/>
              <a:t>Krátké výrobní časy a malé dávky</a:t>
            </a:r>
          </a:p>
          <a:p>
            <a:r>
              <a:rPr lang="cs-CZ" sz="1500" dirty="0" smtClean="0"/>
              <a:t>Kvalifikovaná pracovní síla</a:t>
            </a:r>
          </a:p>
          <a:p>
            <a:r>
              <a:rPr lang="cs-CZ" sz="1500" dirty="0" smtClean="0"/>
              <a:t>Vyšší náklady jsou akceptovatelné</a:t>
            </a:r>
          </a:p>
          <a:p>
            <a:r>
              <a:rPr lang="cs-CZ" sz="1500" dirty="0" smtClean="0"/>
              <a:t>Limitovaný počet typů výrobku</a:t>
            </a:r>
          </a:p>
          <a:p>
            <a:r>
              <a:rPr lang="cs-CZ" sz="1500" dirty="0" smtClean="0"/>
              <a:t>Vysoký důraz na kvalitu</a:t>
            </a:r>
          </a:p>
          <a:p>
            <a:r>
              <a:rPr lang="cs-CZ" sz="1500" dirty="0" smtClean="0"/>
              <a:t>Řízení zaměřeno na výrobní proces</a:t>
            </a:r>
          </a:p>
          <a:p>
            <a:r>
              <a:rPr lang="cs-CZ" sz="1500" dirty="0" smtClean="0"/>
              <a:t>Dokonalý servis</a:t>
            </a:r>
            <a:endParaRPr lang="cs-CZ" sz="1500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životního cyklu výrobku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2428860" y="1500174"/>
            <a:ext cx="2043098" cy="4929222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vert="horz">
            <a:normAutofit lnSpcReduction="1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None/>
              <a:tabLst/>
              <a:defRPr/>
            </a:pPr>
            <a:r>
              <a:rPr kumimoji="0" lang="cs-CZ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Růst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lang="cs-CZ" sz="1400" dirty="0" smtClean="0"/>
              <a:t>Významné jsou dobré předpovědi prodeje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Spolehlivost výrobků a dodávek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lang="cs-CZ" sz="1400" dirty="0" smtClean="0"/>
              <a:t>Zvyšování konkurenceschopnosti výrobku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Zvětšování kapacit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lang="cs-CZ" sz="1400" dirty="0" smtClean="0"/>
              <a:t>Řízení výrobního procesu postupně zaměřováno na výrobek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Důraz</a:t>
            </a:r>
            <a:r>
              <a:rPr kumimoji="0" lang="cs-CZ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 zlepšování distribuce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1"/>
          <p:cNvSpPr>
            <a:spLocks noGrp="1"/>
          </p:cNvSpPr>
          <p:nvPr>
            <p:ph sz="half" idx="1"/>
          </p:nvPr>
        </p:nvSpPr>
        <p:spPr>
          <a:xfrm>
            <a:off x="4600604" y="1481329"/>
            <a:ext cx="2043098" cy="4948067"/>
          </a:xfrm>
          <a:ln>
            <a:solidFill>
              <a:srgbClr val="FFC000"/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u="sng" dirty="0" smtClean="0"/>
              <a:t>Zralost</a:t>
            </a:r>
          </a:p>
          <a:p>
            <a:r>
              <a:rPr lang="cs-CZ" sz="1400" dirty="0" smtClean="0"/>
              <a:t>Více standardizace</a:t>
            </a:r>
          </a:p>
          <a:p>
            <a:r>
              <a:rPr lang="cs-CZ" sz="1400" dirty="0" smtClean="0"/>
              <a:t>Méně výrobkových změn</a:t>
            </a:r>
          </a:p>
          <a:p>
            <a:r>
              <a:rPr lang="cs-CZ" sz="1400" dirty="0" smtClean="0"/>
              <a:t>Optimalizace kapacit</a:t>
            </a:r>
          </a:p>
          <a:p>
            <a:r>
              <a:rPr lang="cs-CZ" sz="1400" dirty="0" smtClean="0"/>
              <a:t>Vysoká stabilita výrobního procesu</a:t>
            </a:r>
          </a:p>
          <a:p>
            <a:r>
              <a:rPr lang="cs-CZ" sz="1400" dirty="0" smtClean="0"/>
              <a:t>Méně kvalifikovaná pracovní síla</a:t>
            </a:r>
          </a:p>
          <a:p>
            <a:r>
              <a:rPr lang="cs-CZ" sz="1400" dirty="0" smtClean="0"/>
              <a:t>Zvětšování (resp. Optimalizace ) výrobních dávek</a:t>
            </a:r>
          </a:p>
          <a:p>
            <a:r>
              <a:rPr lang="cs-CZ" sz="1400" dirty="0" smtClean="0"/>
              <a:t>Důraz na snižování nákladů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Zástupný symbol pro obsah 1"/>
          <p:cNvSpPr>
            <a:spLocks noGrp="1"/>
          </p:cNvSpPr>
          <p:nvPr>
            <p:ph sz="half" idx="1"/>
          </p:nvPr>
        </p:nvSpPr>
        <p:spPr>
          <a:xfrm>
            <a:off x="6743744" y="1481329"/>
            <a:ext cx="2043098" cy="4525963"/>
          </a:xfrm>
          <a:ln>
            <a:solidFill>
              <a:srgbClr val="FF0000"/>
            </a:solidFill>
          </a:ln>
        </p:spPr>
        <p:txBody>
          <a:bodyPr/>
          <a:lstStyle/>
          <a:p>
            <a:pPr algn="ctr">
              <a:buNone/>
            </a:pPr>
            <a:r>
              <a:rPr lang="cs-CZ" u="sng" dirty="0" smtClean="0"/>
              <a:t>Odchod</a:t>
            </a:r>
          </a:p>
          <a:p>
            <a:r>
              <a:rPr lang="cs-CZ" sz="1400" dirty="0" smtClean="0"/>
              <a:t>Velmi malá diferenciace výrobku</a:t>
            </a:r>
          </a:p>
          <a:p>
            <a:r>
              <a:rPr lang="cs-CZ" sz="1400" dirty="0" smtClean="0"/>
              <a:t>Minimalizace nákladů</a:t>
            </a:r>
          </a:p>
          <a:p>
            <a:r>
              <a:rPr lang="cs-CZ" sz="1400" dirty="0" smtClean="0"/>
              <a:t>Nadbytečné kapacity využívány i jinými způsoby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3" name="Zástupný symbol pro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Typické úlohy taktického řízení výroby jsou:</a:t>
            </a:r>
          </a:p>
          <a:p>
            <a:r>
              <a:rPr lang="cs-CZ" dirty="0" smtClean="0"/>
              <a:t>Přijímání zakázek menšího a středního objemu,</a:t>
            </a:r>
          </a:p>
          <a:p>
            <a:r>
              <a:rPr lang="cs-CZ" dirty="0" smtClean="0"/>
              <a:t>Výběr dodavatelů a dlouhodobá spolupráce s nimi,</a:t>
            </a:r>
          </a:p>
          <a:p>
            <a:r>
              <a:rPr lang="cs-CZ" dirty="0" smtClean="0"/>
              <a:t>Obnova a modernizace strojního vybavení,</a:t>
            </a:r>
          </a:p>
          <a:p>
            <a:r>
              <a:rPr lang="cs-CZ" dirty="0" smtClean="0"/>
              <a:t>Střednědobé plány výroby (tzv. lhůtové plánování)</a:t>
            </a:r>
          </a:p>
          <a:p>
            <a:r>
              <a:rPr lang="cs-CZ" dirty="0" smtClean="0"/>
              <a:t>Plánování pracovních sil.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Taktické řízení výroby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Jde o soubor činností, jejichž nejdůležitějším cílem je zajistit plánovaný průběh výroby při maximálně hospodárném využití vstupů.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Operativní řízení výroby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Časový horizont plánování a řízení je velmi krátký (týden – měsíc),</a:t>
            </a:r>
          </a:p>
          <a:p>
            <a:r>
              <a:rPr lang="cs-CZ" dirty="0" smtClean="0"/>
              <a:t>Úroveň podrobnosti plánování je velmi vysoká,</a:t>
            </a:r>
          </a:p>
          <a:p>
            <a:r>
              <a:rPr lang="cs-CZ" dirty="0" smtClean="0"/>
              <a:t>Operativní řízení výroby je uskutečňováno na úrovni nejnižších organizačních jednotek,</a:t>
            </a:r>
          </a:p>
          <a:p>
            <a:r>
              <a:rPr lang="cs-CZ" dirty="0" smtClean="0"/>
              <a:t>Operativní evidence představuje  zpětnou vazbu pro nadřízené  řídící složky o skutečném průběhu výroby. 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Charakteristické vlastnosti operativního řízení výroby: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Výroba a výrobní proces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29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 řízení výroby</a:t>
            </a:r>
          </a:p>
          <a:p>
            <a:r>
              <a:rPr lang="cs-CZ" dirty="0" smtClean="0"/>
              <a:t>Taktické řízení výroby</a:t>
            </a:r>
          </a:p>
          <a:p>
            <a:r>
              <a:rPr lang="cs-CZ" dirty="0" smtClean="0"/>
              <a:t>Operativní řízení výroby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Každá z těchto úrovní zahrnuje všechny ze základních řídících funkcí:</a:t>
            </a:r>
          </a:p>
          <a:p>
            <a:pPr lvl="1"/>
            <a:r>
              <a:rPr lang="cs-CZ" dirty="0" smtClean="0"/>
              <a:t>Plánování</a:t>
            </a:r>
          </a:p>
          <a:p>
            <a:pPr lvl="1"/>
            <a:r>
              <a:rPr lang="cs-CZ" dirty="0" smtClean="0"/>
              <a:t>Organizování </a:t>
            </a:r>
          </a:p>
          <a:p>
            <a:pPr lvl="1"/>
            <a:r>
              <a:rPr lang="cs-CZ" dirty="0" smtClean="0"/>
              <a:t>Vedení lidí</a:t>
            </a:r>
          </a:p>
          <a:p>
            <a:pPr lvl="1"/>
            <a:r>
              <a:rPr lang="cs-CZ" dirty="0" smtClean="0"/>
              <a:t>Kontrolu 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řízení výroby:</a:t>
            </a:r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804795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endParaRPr lang="cs-CZ" sz="2800" dirty="0" smtClean="0"/>
          </a:p>
          <a:p>
            <a:r>
              <a:rPr lang="cs-CZ" sz="2800" dirty="0" smtClean="0"/>
              <a:t>Plynulá (nepřetržitá),</a:t>
            </a:r>
          </a:p>
          <a:p>
            <a:r>
              <a:rPr lang="cs-CZ" sz="2800" dirty="0" smtClean="0"/>
              <a:t>Přerušovaná,</a:t>
            </a:r>
          </a:p>
          <a:p>
            <a:r>
              <a:rPr lang="cs-CZ" sz="2800" dirty="0" smtClean="0"/>
              <a:t>Kombinovaná.</a:t>
            </a:r>
            <a:endParaRPr lang="cs-CZ" sz="28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Podle míry plynulosti výrobního procesu bývá rozlišována výroba:</a:t>
            </a:r>
            <a:endParaRPr lang="cs-CZ" dirty="0"/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428596" y="3429000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Podle množství a počtu druhů výrobků bývá rozlišována výroba: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28596" y="4410287"/>
            <a:ext cx="8229600" cy="180479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Kusová či malosériová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tabLst/>
              <a:defRPr/>
            </a:pPr>
            <a:r>
              <a:rPr lang="cs-CZ" sz="2800" dirty="0" smtClean="0"/>
              <a:t>Sériová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Hromadná. 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Struktura </a:t>
            </a:r>
            <a:br>
              <a:rPr lang="cs-CZ" dirty="0" smtClean="0"/>
            </a:br>
            <a:r>
              <a:rPr lang="cs-CZ" dirty="0" smtClean="0"/>
              <a:t>výrobního procesu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31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Z tohoto pohledu můžeme rozlišit strukturu:</a:t>
            </a:r>
          </a:p>
          <a:p>
            <a:r>
              <a:rPr lang="cs-CZ" dirty="0" smtClean="0"/>
              <a:t>Věcnou,</a:t>
            </a:r>
          </a:p>
          <a:p>
            <a:r>
              <a:rPr lang="cs-CZ" dirty="0" smtClean="0"/>
              <a:t>Časovou,</a:t>
            </a:r>
          </a:p>
          <a:p>
            <a:r>
              <a:rPr lang="cs-CZ" dirty="0" smtClean="0"/>
              <a:t>Prostorovou.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Strukturu výrobního procesu můžeme sledovat ze 3 hledisek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Jedná se především o takzvaný:</a:t>
            </a:r>
          </a:p>
          <a:p>
            <a:endParaRPr lang="cs-CZ" dirty="0" smtClean="0"/>
          </a:p>
          <a:p>
            <a:r>
              <a:rPr lang="cs-CZ" dirty="0" smtClean="0"/>
              <a:t>Výrobní profil,</a:t>
            </a:r>
          </a:p>
          <a:p>
            <a:r>
              <a:rPr lang="cs-CZ" dirty="0" smtClean="0"/>
              <a:t>Výrobní program.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Věcné hledisko výrobního procesu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(výrobní možnosti podniku)</a:t>
            </a:r>
          </a:p>
          <a:p>
            <a:r>
              <a:rPr lang="cs-CZ" dirty="0" smtClean="0"/>
              <a:t>Je určen souhrnem jeho výrobních kapacit.</a:t>
            </a:r>
          </a:p>
          <a:p>
            <a:endParaRPr lang="cs-CZ" dirty="0" smtClean="0"/>
          </a:p>
          <a:p>
            <a:r>
              <a:rPr lang="cs-CZ" dirty="0" smtClean="0"/>
              <a:t>Výrobci se nesnaží vyrábět vše, co potřebují ke kompletaci svých výrobků, ale snaží se maximálně uplatňovat princip </a:t>
            </a:r>
          </a:p>
          <a:p>
            <a:pPr algn="ctr">
              <a:buNone/>
            </a:pPr>
            <a:r>
              <a:rPr lang="cs-CZ" dirty="0" smtClean="0"/>
              <a:t>„</a:t>
            </a:r>
            <a:r>
              <a:rPr lang="cs-CZ" dirty="0" err="1" smtClean="0"/>
              <a:t>make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buy</a:t>
            </a:r>
            <a:r>
              <a:rPr lang="cs-CZ" dirty="0" smtClean="0"/>
              <a:t>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- Nevyráběj to, co jiný umí dělat lépe a co můžeš nakoupit levněji jinde.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Výrobní profil podniku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souhrn výrobků, které podnik vyrábí a nabízí na trhu.</a:t>
            </a:r>
          </a:p>
          <a:p>
            <a:r>
              <a:rPr lang="cs-CZ" dirty="0" smtClean="0"/>
              <a:t>V tržní ekonomice je naprosto nezbytné, aby byl výrobní program stanovován pouze na podkladě výsledků důkladného a spolehlivého průzkumu trhu – požadavků zákazníků.</a:t>
            </a:r>
          </a:p>
          <a:p>
            <a:r>
              <a:rPr lang="cs-CZ" dirty="0" smtClean="0"/>
              <a:t>Stanovení výrobního programu není záležitostí výrobních pracovišť.</a:t>
            </a:r>
          </a:p>
          <a:p>
            <a:r>
              <a:rPr lang="cs-CZ" dirty="0" smtClean="0"/>
              <a:t>Řízení výroby je však ve vztahu k výrobnímu programu zodpovědné za jeho naplňování.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Výrobní program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Z tohoto hlediska bývají výrobní procesy děleny na:</a:t>
            </a:r>
          </a:p>
          <a:p>
            <a:endParaRPr lang="cs-CZ" dirty="0" smtClean="0"/>
          </a:p>
          <a:p>
            <a:r>
              <a:rPr lang="cs-CZ" dirty="0" smtClean="0"/>
              <a:t>Technologické a</a:t>
            </a:r>
          </a:p>
          <a:p>
            <a:r>
              <a:rPr lang="cs-CZ" dirty="0" smtClean="0"/>
              <a:t>Netechnologické.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Způsob přetváření vstupních surovin a materiálů na výrobek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661919"/>
          </a:xfrm>
        </p:spPr>
        <p:txBody>
          <a:bodyPr/>
          <a:lstStyle/>
          <a:p>
            <a:r>
              <a:rPr lang="cs-CZ" dirty="0" smtClean="0"/>
              <a:t>Jsou výrobní procesy přímo spojené s výrobou výrobku – například: tavení, soustružení, řezání, …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Technologické procesy</a:t>
            </a:r>
            <a:endParaRPr lang="cs-CZ" dirty="0"/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500034" y="3214694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Net</a:t>
            </a:r>
            <a:r>
              <a:rPr kumimoji="0" lang="cs-CZ" sz="4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echnologické</a:t>
            </a:r>
            <a:r>
              <a:rPr kumimoji="0" lang="cs-CZ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procesy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28596" y="4214818"/>
            <a:ext cx="8229600" cy="1661919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tabLst/>
              <a:defRPr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Lze charakterizovat jako pomocné či obslužné.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tabLst/>
              <a:defRPr/>
            </a:pPr>
            <a:r>
              <a:rPr lang="cs-CZ" sz="2700" dirty="0" smtClean="0"/>
              <a:t>Typickými netechnologickými procesy jsou doprava polotovarů mezi pracovišti nebo kontrola kvality.</a:t>
            </a: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Předzhtovující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Zhotovující,</a:t>
            </a:r>
          </a:p>
          <a:p>
            <a:r>
              <a:rPr lang="cs-CZ" dirty="0" smtClean="0"/>
              <a:t>Dohotovující.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Z hlediska plánování průběhu výroby a měření výkonu pracovníků je důležité členění výrobních procesů na </a:t>
            </a:r>
            <a:r>
              <a:rPr lang="cs-CZ" b="1" u="sng" dirty="0" smtClean="0"/>
              <a:t>operace, </a:t>
            </a:r>
            <a:r>
              <a:rPr lang="cs-CZ" dirty="0" smtClean="0"/>
              <a:t>které mohou být dále členěny na </a:t>
            </a:r>
          </a:p>
          <a:p>
            <a:pPr lvl="1" algn="ctr"/>
            <a:r>
              <a:rPr lang="cs-CZ" dirty="0" smtClean="0"/>
              <a:t>Úseky</a:t>
            </a:r>
          </a:p>
          <a:p>
            <a:pPr lvl="1" algn="ctr"/>
            <a:r>
              <a:rPr lang="cs-CZ" dirty="0" smtClean="0"/>
              <a:t>Úkony</a:t>
            </a:r>
          </a:p>
          <a:p>
            <a:pPr lvl="1" algn="ctr"/>
            <a:r>
              <a:rPr lang="cs-CZ" dirty="0" smtClean="0"/>
              <a:t>Pohyby 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Dílčí výrobní procesy bývají sdružovány do tzv. fází výroby: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Výrobní proces bývá většinou vyjádřen ve formě technologického postupu.</a:t>
            </a:r>
          </a:p>
          <a:p>
            <a:endParaRPr lang="cs-CZ" dirty="0" smtClean="0"/>
          </a:p>
          <a:p>
            <a:r>
              <a:rPr lang="cs-CZ" dirty="0" smtClean="0"/>
              <a:t>Technologický postup je tvořen popisem posloupností operací vedoucích ke zhotovení výrobku.</a:t>
            </a:r>
          </a:p>
          <a:p>
            <a:r>
              <a:rPr lang="cs-CZ" dirty="0" smtClean="0"/>
              <a:t>Technologické postupy zpravidla sestavují specialisté – technologové a normovači výkonu.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Technologický postup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cs-CZ" sz="2800" dirty="0" smtClean="0"/>
              <a:t>Struktura základních manažerských funkcí </a:t>
            </a:r>
            <a:br>
              <a:rPr lang="cs-CZ" sz="2800" dirty="0" smtClean="0"/>
            </a:br>
            <a:r>
              <a:rPr lang="cs-CZ" sz="2800" dirty="0" smtClean="0"/>
              <a:t>na jednotlivých úrovních řízení</a:t>
            </a:r>
            <a:endParaRPr lang="cs-CZ" sz="2800" dirty="0"/>
          </a:p>
        </p:txBody>
      </p:sp>
      <p:sp>
        <p:nvSpPr>
          <p:cNvPr id="7" name="Rovnoramenný trojúhelník 6"/>
          <p:cNvSpPr/>
          <p:nvPr/>
        </p:nvSpPr>
        <p:spPr>
          <a:xfrm>
            <a:off x="714348" y="1714488"/>
            <a:ext cx="3071834" cy="38576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Top manažeři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Manažeři střední úrovně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Manažeři nejnižší úrovně – mistři, předáci</a:t>
            </a:r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857620" y="1643050"/>
            <a:ext cx="5072098" cy="39290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ovací čára 9"/>
          <p:cNvCxnSpPr/>
          <p:nvPr/>
        </p:nvCxnSpPr>
        <p:spPr>
          <a:xfrm rot="5400000">
            <a:off x="3000364" y="3286124"/>
            <a:ext cx="3929090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4822033" y="2821777"/>
            <a:ext cx="3929090" cy="1571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16200000" flipH="1">
            <a:off x="6322231" y="3393281"/>
            <a:ext cx="3929090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1714480" y="2928934"/>
            <a:ext cx="7215238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1285852" y="4143380"/>
            <a:ext cx="7643866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 rot="16200000">
            <a:off x="3644879" y="3343847"/>
            <a:ext cx="13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Plánování 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4919870" y="3224007"/>
            <a:ext cx="1673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Organizování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7140339" y="3484866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Vedení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8033752" y="3384131"/>
            <a:ext cx="1136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Kontrola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305366" y="5715016"/>
            <a:ext cx="56957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Čas věnovaný jednotlivým manažerským funkcím</a:t>
            </a:r>
            <a:endParaRPr lang="cs-CZ" dirty="0"/>
          </a:p>
        </p:txBody>
      </p:sp>
      <p:sp>
        <p:nvSpPr>
          <p:cNvPr id="30" name="Zástupný symbol pro zápatí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Zástupný symbol pro číslo snímku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Zahrnuje především řešení následujících aspektů řízení výroby:</a:t>
            </a:r>
          </a:p>
          <a:p>
            <a:r>
              <a:rPr lang="cs-CZ" dirty="0" smtClean="0"/>
              <a:t>Časové uspořádání výrobního procesu</a:t>
            </a:r>
          </a:p>
          <a:p>
            <a:r>
              <a:rPr lang="cs-CZ" dirty="0" smtClean="0"/>
              <a:t>Výrobní a dopravní dávky</a:t>
            </a:r>
          </a:p>
          <a:p>
            <a:r>
              <a:rPr lang="cs-CZ" dirty="0" smtClean="0"/>
              <a:t>Průběžné doby výroby</a:t>
            </a:r>
          </a:p>
          <a:p>
            <a:r>
              <a:rPr lang="cs-CZ" dirty="0" smtClean="0"/>
              <a:t>Směnnosti </a:t>
            </a:r>
          </a:p>
          <a:p>
            <a:r>
              <a:rPr lang="cs-CZ" dirty="0" smtClean="0"/>
              <a:t>Využití výrobních kapacit</a:t>
            </a:r>
          </a:p>
          <a:p>
            <a:r>
              <a:rPr lang="cs-CZ" dirty="0" smtClean="0"/>
              <a:t>Prostojů pracovišť</a:t>
            </a:r>
          </a:p>
          <a:p>
            <a:r>
              <a:rPr lang="cs-CZ" dirty="0" smtClean="0"/>
              <a:t>Rozpracované (nedokončené) výroby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Časové hledisko </a:t>
            </a:r>
            <a:br>
              <a:rPr lang="cs-CZ" dirty="0" smtClean="0"/>
            </a:br>
            <a:r>
              <a:rPr lang="cs-CZ" dirty="0" smtClean="0"/>
              <a:t>výrobního procesu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Dva vzájemně související aspekty řízení výroby:</a:t>
            </a:r>
          </a:p>
          <a:p>
            <a:pPr marL="624078" indent="-514350">
              <a:buAutoNum type="arabicPeriod"/>
            </a:pPr>
            <a:r>
              <a:rPr lang="cs-CZ" dirty="0" smtClean="0"/>
              <a:t>Materiálové toky, kde rozhodujícími kritérii jejich uspořádání jsou:</a:t>
            </a:r>
          </a:p>
          <a:p>
            <a:pPr marL="880110" lvl="1" indent="-514350"/>
            <a:r>
              <a:rPr lang="cs-CZ" dirty="0" smtClean="0"/>
              <a:t>Rychlost</a:t>
            </a:r>
          </a:p>
          <a:p>
            <a:pPr marL="880110" lvl="1" indent="-514350"/>
            <a:r>
              <a:rPr lang="cs-CZ" dirty="0" smtClean="0"/>
              <a:t>Vzdálenost</a:t>
            </a:r>
          </a:p>
          <a:p>
            <a:pPr marL="880110" lvl="1" indent="-514350"/>
            <a:r>
              <a:rPr lang="cs-CZ" dirty="0" smtClean="0"/>
              <a:t>Plynulost přepravy</a:t>
            </a:r>
          </a:p>
          <a:p>
            <a:pPr marL="624078" indent="-514350">
              <a:buAutoNum type="arabicPeriod"/>
            </a:pPr>
            <a:r>
              <a:rPr lang="cs-CZ" dirty="0" smtClean="0"/>
              <a:t>Uspořádání pracovišť, které může být:</a:t>
            </a:r>
          </a:p>
          <a:p>
            <a:pPr marL="880110" lvl="1" indent="-514350"/>
            <a:r>
              <a:rPr lang="cs-CZ" dirty="0" smtClean="0"/>
              <a:t>S pevnou pozicí výrobku</a:t>
            </a:r>
          </a:p>
          <a:p>
            <a:pPr marL="880110" lvl="1" indent="-514350"/>
            <a:r>
              <a:rPr lang="cs-CZ" dirty="0" smtClean="0"/>
              <a:t>Technologické uspořádání pracovišť</a:t>
            </a:r>
          </a:p>
          <a:p>
            <a:pPr marL="880110" lvl="1" indent="-514350"/>
            <a:r>
              <a:rPr lang="cs-CZ" dirty="0" smtClean="0"/>
              <a:t>Buňkové uspořádání</a:t>
            </a:r>
          </a:p>
          <a:p>
            <a:pPr marL="880110" lvl="1" indent="-514350"/>
            <a:r>
              <a:rPr lang="cs-CZ" dirty="0" smtClean="0"/>
              <a:t>Předmětné – produktové uspořádání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Hledisko prostorového a organizačního uspořádání výrobního procesu 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Výrobný proces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000" b="1"/>
              <a:t>Výroba</a:t>
            </a:r>
            <a:endParaRPr lang="cs-CZ" sz="2000"/>
          </a:p>
          <a:p>
            <a:pPr>
              <a:lnSpc>
                <a:spcPct val="80000"/>
              </a:lnSpc>
            </a:pPr>
            <a:r>
              <a:rPr lang="cs-CZ" sz="2000"/>
              <a:t>systém výrobných procesov a ich zabezpečenie na určitej organizačnej jednotke podniku</a:t>
            </a:r>
            <a:endParaRPr lang="sk-SK" sz="2000"/>
          </a:p>
          <a:p>
            <a:pPr>
              <a:lnSpc>
                <a:spcPct val="80000"/>
              </a:lnSpc>
            </a:pPr>
            <a:r>
              <a:rPr lang="sk-SK" sz="2000"/>
              <a:t>Kritéria na riadenie: ekonomické, ( zisk, náklady, produktivita, cena... )</a:t>
            </a: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/>
              <a:t>Výrobné procesy</a:t>
            </a:r>
            <a:endParaRPr lang="cs-CZ" sz="2000"/>
          </a:p>
          <a:p>
            <a:pPr>
              <a:lnSpc>
                <a:spcPct val="80000"/>
              </a:lnSpc>
            </a:pPr>
            <a:r>
              <a:rPr lang="cs-CZ" sz="2000"/>
              <a:t>systém výrobných, dopravných, manipulačných a skladovacích operácií súvisiacich s výrobou určitého výrobku.</a:t>
            </a:r>
          </a:p>
          <a:p>
            <a:pPr>
              <a:lnSpc>
                <a:spcPct val="80000"/>
              </a:lnSpc>
            </a:pPr>
            <a:r>
              <a:rPr lang="cs-CZ" sz="2000"/>
              <a:t>Kritéria na riadenie:  ekonomicko-technologické ( technické parametre )          </a:t>
            </a: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/>
              <a:t>Technologické procesy</a:t>
            </a:r>
            <a:endParaRPr lang="cs-CZ" sz="2000"/>
          </a:p>
          <a:p>
            <a:pPr>
              <a:lnSpc>
                <a:spcPct val="80000"/>
              </a:lnSpc>
            </a:pPr>
            <a:r>
              <a:rPr lang="cs-CZ" sz="2000"/>
              <a:t>fyzikálne, ekonomické procesy  nad materiálmi, ktoré účelovo menia parametre spracovávaného materiálu.</a:t>
            </a:r>
          </a:p>
          <a:p>
            <a:pPr>
              <a:lnSpc>
                <a:spcPct val="80000"/>
              </a:lnSpc>
            </a:pPr>
            <a:r>
              <a:rPr lang="cs-CZ" sz="2000"/>
              <a:t>Kritéria na riadenie:  technologické.</a:t>
            </a:r>
            <a:endParaRPr lang="sk-SK" sz="20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2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/>
              <a:t>Klasifikácia výrobných procesov</a:t>
            </a:r>
            <a:r>
              <a:rPr lang="sk-SK" sz="40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/>
              <a:t>Podľa sortimentu výstupov rozdeľujeme na :</a:t>
            </a:r>
          </a:p>
          <a:p>
            <a:r>
              <a:rPr lang="cs-CZ"/>
              <a:t>homogénne  (úzky sortiment)</a:t>
            </a:r>
          </a:p>
          <a:p>
            <a:r>
              <a:rPr lang="cs-CZ"/>
              <a:t>nehomogénne (široký sortiment)</a:t>
            </a:r>
          </a:p>
          <a:p>
            <a:pPr>
              <a:buFontTx/>
              <a:buNone/>
            </a:pPr>
            <a:endParaRPr lang="sk-SK"/>
          </a:p>
          <a:p>
            <a:pPr>
              <a:buFontTx/>
              <a:buNone/>
            </a:pPr>
            <a:endParaRPr lang="cs-CZ"/>
          </a:p>
          <a:p>
            <a:pPr>
              <a:buFontTx/>
              <a:buNone/>
            </a:pPr>
            <a:endParaRPr lang="cs-CZ"/>
          </a:p>
          <a:p>
            <a:pPr>
              <a:buFontTx/>
              <a:buNone/>
            </a:pPr>
            <a:endParaRPr lang="cs-CZ"/>
          </a:p>
          <a:p>
            <a:pPr>
              <a:buFontTx/>
              <a:buNone/>
            </a:pPr>
            <a:r>
              <a:rPr lang="cs-CZ" sz="1600"/>
              <a:t>Obr. Homogénna a nehomogénna výr. linka</a:t>
            </a:r>
            <a:endParaRPr lang="sk-SK" sz="1600"/>
          </a:p>
          <a:p>
            <a:endParaRPr lang="sk-SK" sz="1600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428728" y="2928934"/>
            <a:ext cx="4822825" cy="1462088"/>
            <a:chOff x="994" y="3399"/>
            <a:chExt cx="3038" cy="921"/>
          </a:xfrm>
        </p:grpSpPr>
        <p:sp>
          <p:nvSpPr>
            <p:cNvPr id="26628" name="AutoShape 4"/>
            <p:cNvSpPr>
              <a:spLocks noChangeArrowheads="1"/>
            </p:cNvSpPr>
            <p:nvPr/>
          </p:nvSpPr>
          <p:spPr bwMode="auto">
            <a:xfrm>
              <a:off x="1055" y="3472"/>
              <a:ext cx="399" cy="791"/>
            </a:xfrm>
            <a:prstGeom prst="can">
              <a:avLst>
                <a:gd name="adj" fmla="val 49561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29" name="AutoShape 5"/>
            <p:cNvSpPr>
              <a:spLocks noChangeArrowheads="1"/>
            </p:cNvSpPr>
            <p:nvPr/>
          </p:nvSpPr>
          <p:spPr bwMode="auto">
            <a:xfrm>
              <a:off x="1685" y="4090"/>
              <a:ext cx="150" cy="14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0" name="AutoShape 6"/>
            <p:cNvSpPr>
              <a:spLocks noChangeArrowheads="1"/>
            </p:cNvSpPr>
            <p:nvPr/>
          </p:nvSpPr>
          <p:spPr bwMode="auto">
            <a:xfrm>
              <a:off x="1858" y="4090"/>
              <a:ext cx="150" cy="14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1" name="AutoShape 7"/>
            <p:cNvSpPr>
              <a:spLocks noChangeArrowheads="1"/>
            </p:cNvSpPr>
            <p:nvPr/>
          </p:nvSpPr>
          <p:spPr bwMode="auto">
            <a:xfrm>
              <a:off x="2030" y="4090"/>
              <a:ext cx="150" cy="14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2" name="AutoShape 8"/>
            <p:cNvSpPr>
              <a:spLocks noChangeArrowheads="1"/>
            </p:cNvSpPr>
            <p:nvPr/>
          </p:nvSpPr>
          <p:spPr bwMode="auto">
            <a:xfrm>
              <a:off x="2203" y="4090"/>
              <a:ext cx="150" cy="14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3" name="AutoShape 9"/>
            <p:cNvSpPr>
              <a:spLocks noChangeArrowheads="1"/>
            </p:cNvSpPr>
            <p:nvPr/>
          </p:nvSpPr>
          <p:spPr bwMode="auto">
            <a:xfrm>
              <a:off x="1512" y="4090"/>
              <a:ext cx="120" cy="144"/>
            </a:xfrm>
            <a:prstGeom prst="rightArrow">
              <a:avLst>
                <a:gd name="adj1" fmla="val 50000"/>
                <a:gd name="adj2" fmla="val 25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4" name="Rectangle 10"/>
            <p:cNvSpPr>
              <a:spLocks noChangeArrowheads="1"/>
            </p:cNvSpPr>
            <p:nvPr/>
          </p:nvSpPr>
          <p:spPr bwMode="auto">
            <a:xfrm>
              <a:off x="994" y="3399"/>
              <a:ext cx="1425" cy="92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5" name="AutoShape 11"/>
            <p:cNvSpPr>
              <a:spLocks noChangeArrowheads="1"/>
            </p:cNvSpPr>
            <p:nvPr/>
          </p:nvSpPr>
          <p:spPr bwMode="auto">
            <a:xfrm>
              <a:off x="2608" y="3517"/>
              <a:ext cx="422" cy="803"/>
            </a:xfrm>
            <a:prstGeom prst="can">
              <a:avLst>
                <a:gd name="adj" fmla="val 47571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6" name="AutoShape 12"/>
            <p:cNvSpPr>
              <a:spLocks noChangeArrowheads="1"/>
            </p:cNvSpPr>
            <p:nvPr/>
          </p:nvSpPr>
          <p:spPr bwMode="auto">
            <a:xfrm>
              <a:off x="3341" y="3629"/>
              <a:ext cx="222" cy="11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7" name="AutoShape 13"/>
            <p:cNvSpPr>
              <a:spLocks noChangeArrowheads="1"/>
            </p:cNvSpPr>
            <p:nvPr/>
          </p:nvSpPr>
          <p:spPr bwMode="auto">
            <a:xfrm>
              <a:off x="3840" y="3629"/>
              <a:ext cx="192" cy="156"/>
            </a:xfrm>
            <a:prstGeom prst="can">
              <a:avLst>
                <a:gd name="adj" fmla="val 25000"/>
              </a:avLst>
            </a:prstGeom>
            <a:solidFill>
              <a:srgbClr val="C0C0C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8" name="AutoShape 14"/>
            <p:cNvSpPr>
              <a:spLocks noChangeArrowheads="1"/>
            </p:cNvSpPr>
            <p:nvPr/>
          </p:nvSpPr>
          <p:spPr bwMode="auto">
            <a:xfrm>
              <a:off x="3226" y="3785"/>
              <a:ext cx="222" cy="11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9" name="AutoShape 15"/>
            <p:cNvSpPr>
              <a:spLocks noChangeArrowheads="1"/>
            </p:cNvSpPr>
            <p:nvPr/>
          </p:nvSpPr>
          <p:spPr bwMode="auto">
            <a:xfrm>
              <a:off x="3110" y="3959"/>
              <a:ext cx="222" cy="11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0" name="AutoShape 16"/>
            <p:cNvSpPr>
              <a:spLocks noChangeArrowheads="1"/>
            </p:cNvSpPr>
            <p:nvPr/>
          </p:nvSpPr>
          <p:spPr bwMode="auto">
            <a:xfrm>
              <a:off x="3564" y="3725"/>
              <a:ext cx="150" cy="144"/>
            </a:xfrm>
            <a:prstGeom prst="cube">
              <a:avLst>
                <a:gd name="adj" fmla="val 25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1" name="AutoShape 17"/>
            <p:cNvSpPr>
              <a:spLocks noChangeArrowheads="1"/>
            </p:cNvSpPr>
            <p:nvPr/>
          </p:nvSpPr>
          <p:spPr bwMode="auto">
            <a:xfrm>
              <a:off x="3456" y="3893"/>
              <a:ext cx="150" cy="144"/>
            </a:xfrm>
            <a:prstGeom prst="cube">
              <a:avLst>
                <a:gd name="adj" fmla="val 25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2" name="AutoShape 18"/>
            <p:cNvSpPr>
              <a:spLocks noChangeArrowheads="1"/>
            </p:cNvSpPr>
            <p:nvPr/>
          </p:nvSpPr>
          <p:spPr bwMode="auto">
            <a:xfrm>
              <a:off x="3762" y="3797"/>
              <a:ext cx="192" cy="156"/>
            </a:xfrm>
            <a:prstGeom prst="can">
              <a:avLst>
                <a:gd name="adj" fmla="val 25000"/>
              </a:avLst>
            </a:prstGeom>
            <a:solidFill>
              <a:srgbClr val="C0C0C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3" name="AutoShape 19"/>
            <p:cNvSpPr>
              <a:spLocks noChangeArrowheads="1"/>
            </p:cNvSpPr>
            <p:nvPr/>
          </p:nvSpPr>
          <p:spPr bwMode="auto">
            <a:xfrm>
              <a:off x="3654" y="3947"/>
              <a:ext cx="192" cy="156"/>
            </a:xfrm>
            <a:prstGeom prst="can">
              <a:avLst>
                <a:gd name="adj" fmla="val 25000"/>
              </a:avLst>
            </a:prstGeom>
            <a:solidFill>
              <a:srgbClr val="C0C0C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4" name="AutoShape 20"/>
            <p:cNvSpPr>
              <a:spLocks noChangeArrowheads="1"/>
            </p:cNvSpPr>
            <p:nvPr/>
          </p:nvSpPr>
          <p:spPr bwMode="auto">
            <a:xfrm>
              <a:off x="3558" y="4109"/>
              <a:ext cx="192" cy="156"/>
            </a:xfrm>
            <a:prstGeom prst="can">
              <a:avLst>
                <a:gd name="adj" fmla="val 25000"/>
              </a:avLst>
            </a:prstGeom>
            <a:solidFill>
              <a:srgbClr val="C0C0C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5" name="AutoShape 21"/>
            <p:cNvSpPr>
              <a:spLocks noChangeArrowheads="1"/>
            </p:cNvSpPr>
            <p:nvPr/>
          </p:nvSpPr>
          <p:spPr bwMode="auto">
            <a:xfrm>
              <a:off x="3053" y="3761"/>
              <a:ext cx="120" cy="144"/>
            </a:xfrm>
            <a:prstGeom prst="rightArrow">
              <a:avLst>
                <a:gd name="adj1" fmla="val 50000"/>
                <a:gd name="adj2" fmla="val 25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3857620" y="2928934"/>
            <a:ext cx="2470150" cy="14700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6" name="Zástupný symbol pro číslo snímku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/>
              <a:t>Klasifikácia výrobných procesov</a:t>
            </a:r>
            <a:endParaRPr lang="sk-SK" sz="4000" b="1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4050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/>
              <a:t>Podľa zmeny v čase</a:t>
            </a:r>
            <a:endParaRPr lang="cs-CZ" sz="2400"/>
          </a:p>
          <a:p>
            <a:pPr>
              <a:lnSpc>
                <a:spcPct val="90000"/>
              </a:lnSpc>
            </a:pPr>
            <a:r>
              <a:rPr lang="cs-CZ" sz="2400"/>
              <a:t>Zmena dynamického stavu výrobného procesu v čase sa môže uskutočniť :</a:t>
            </a:r>
          </a:p>
          <a:p>
            <a:pPr>
              <a:lnSpc>
                <a:spcPct val="90000"/>
              </a:lnSpc>
            </a:pPr>
            <a:r>
              <a:rPr lang="cs-CZ" sz="2400"/>
              <a:t>spojité ( tepelné, hutnícke ... )</a:t>
            </a:r>
          </a:p>
          <a:p>
            <a:pPr>
              <a:lnSpc>
                <a:spcPct val="90000"/>
              </a:lnSpc>
            </a:pPr>
            <a:r>
              <a:rPr lang="cs-CZ" sz="2400"/>
              <a:t>diskrétne ( elektro, strojár ...)</a:t>
            </a:r>
          </a:p>
          <a:p>
            <a:pPr>
              <a:lnSpc>
                <a:spcPct val="90000"/>
              </a:lnSpc>
            </a:pPr>
            <a:r>
              <a:rPr lang="cs-CZ" sz="2400"/>
              <a:t>kombinované</a:t>
            </a:r>
            <a:endParaRPr lang="sk-SK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1188" y="4365625"/>
            <a:ext cx="7632700" cy="1385888"/>
            <a:chOff x="2304" y="4194"/>
            <a:chExt cx="8064" cy="2070"/>
          </a:xfrm>
        </p:grpSpPr>
        <p:sp>
          <p:nvSpPr>
            <p:cNvPr id="27653" name="Line 5"/>
            <p:cNvSpPr>
              <a:spLocks noChangeShapeType="1"/>
            </p:cNvSpPr>
            <p:nvPr/>
          </p:nvSpPr>
          <p:spPr bwMode="auto">
            <a:xfrm>
              <a:off x="2436" y="4391"/>
              <a:ext cx="0" cy="18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4" name="Line 6"/>
            <p:cNvSpPr>
              <a:spLocks noChangeShapeType="1"/>
            </p:cNvSpPr>
            <p:nvPr/>
          </p:nvSpPr>
          <p:spPr bwMode="auto">
            <a:xfrm>
              <a:off x="2304" y="6084"/>
              <a:ext cx="23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5" name="Freeform 7"/>
            <p:cNvSpPr>
              <a:spLocks/>
            </p:cNvSpPr>
            <p:nvPr/>
          </p:nvSpPr>
          <p:spPr bwMode="auto">
            <a:xfrm>
              <a:off x="2466" y="4891"/>
              <a:ext cx="2160" cy="413"/>
            </a:xfrm>
            <a:custGeom>
              <a:avLst/>
              <a:gdLst/>
              <a:ahLst/>
              <a:cxnLst>
                <a:cxn ang="0">
                  <a:pos x="0" y="338"/>
                </a:cxn>
                <a:cxn ang="0">
                  <a:pos x="315" y="413"/>
                </a:cxn>
                <a:cxn ang="0">
                  <a:pos x="510" y="398"/>
                </a:cxn>
                <a:cxn ang="0">
                  <a:pos x="690" y="248"/>
                </a:cxn>
                <a:cxn ang="0">
                  <a:pos x="720" y="203"/>
                </a:cxn>
                <a:cxn ang="0">
                  <a:pos x="810" y="173"/>
                </a:cxn>
                <a:cxn ang="0">
                  <a:pos x="900" y="128"/>
                </a:cxn>
                <a:cxn ang="0">
                  <a:pos x="1485" y="113"/>
                </a:cxn>
                <a:cxn ang="0">
                  <a:pos x="1530" y="68"/>
                </a:cxn>
                <a:cxn ang="0">
                  <a:pos x="1620" y="8"/>
                </a:cxn>
                <a:cxn ang="0">
                  <a:pos x="1785" y="23"/>
                </a:cxn>
                <a:cxn ang="0">
                  <a:pos x="1845" y="113"/>
                </a:cxn>
                <a:cxn ang="0">
                  <a:pos x="1890" y="128"/>
                </a:cxn>
                <a:cxn ang="0">
                  <a:pos x="1950" y="203"/>
                </a:cxn>
                <a:cxn ang="0">
                  <a:pos x="1980" y="248"/>
                </a:cxn>
                <a:cxn ang="0">
                  <a:pos x="2070" y="293"/>
                </a:cxn>
                <a:cxn ang="0">
                  <a:pos x="2115" y="323"/>
                </a:cxn>
                <a:cxn ang="0">
                  <a:pos x="2160" y="338"/>
                </a:cxn>
              </a:cxnLst>
              <a:rect l="0" t="0" r="r" b="b"/>
              <a:pathLst>
                <a:path w="2160" h="413">
                  <a:moveTo>
                    <a:pt x="0" y="338"/>
                  </a:moveTo>
                  <a:cubicBezTo>
                    <a:pt x="126" y="349"/>
                    <a:pt x="212" y="344"/>
                    <a:pt x="315" y="413"/>
                  </a:cubicBezTo>
                  <a:cubicBezTo>
                    <a:pt x="380" y="408"/>
                    <a:pt x="446" y="409"/>
                    <a:pt x="510" y="398"/>
                  </a:cubicBezTo>
                  <a:cubicBezTo>
                    <a:pt x="568" y="388"/>
                    <a:pt x="632" y="287"/>
                    <a:pt x="690" y="248"/>
                  </a:cubicBezTo>
                  <a:cubicBezTo>
                    <a:pt x="700" y="233"/>
                    <a:pt x="705" y="213"/>
                    <a:pt x="720" y="203"/>
                  </a:cubicBezTo>
                  <a:cubicBezTo>
                    <a:pt x="747" y="186"/>
                    <a:pt x="784" y="191"/>
                    <a:pt x="810" y="173"/>
                  </a:cubicBezTo>
                  <a:cubicBezTo>
                    <a:pt x="868" y="134"/>
                    <a:pt x="838" y="149"/>
                    <a:pt x="900" y="128"/>
                  </a:cubicBezTo>
                  <a:cubicBezTo>
                    <a:pt x="1099" y="137"/>
                    <a:pt x="1291" y="162"/>
                    <a:pt x="1485" y="113"/>
                  </a:cubicBezTo>
                  <a:cubicBezTo>
                    <a:pt x="1500" y="98"/>
                    <a:pt x="1513" y="81"/>
                    <a:pt x="1530" y="68"/>
                  </a:cubicBezTo>
                  <a:cubicBezTo>
                    <a:pt x="1558" y="46"/>
                    <a:pt x="1620" y="8"/>
                    <a:pt x="1620" y="8"/>
                  </a:cubicBezTo>
                  <a:cubicBezTo>
                    <a:pt x="1675" y="13"/>
                    <a:pt x="1735" y="0"/>
                    <a:pt x="1785" y="23"/>
                  </a:cubicBezTo>
                  <a:cubicBezTo>
                    <a:pt x="1818" y="38"/>
                    <a:pt x="1811" y="102"/>
                    <a:pt x="1845" y="113"/>
                  </a:cubicBezTo>
                  <a:cubicBezTo>
                    <a:pt x="1860" y="118"/>
                    <a:pt x="1875" y="123"/>
                    <a:pt x="1890" y="128"/>
                  </a:cubicBezTo>
                  <a:cubicBezTo>
                    <a:pt x="1919" y="216"/>
                    <a:pt x="1882" y="135"/>
                    <a:pt x="1950" y="203"/>
                  </a:cubicBezTo>
                  <a:cubicBezTo>
                    <a:pt x="1963" y="216"/>
                    <a:pt x="1967" y="235"/>
                    <a:pt x="1980" y="248"/>
                  </a:cubicBezTo>
                  <a:cubicBezTo>
                    <a:pt x="2023" y="291"/>
                    <a:pt x="2021" y="269"/>
                    <a:pt x="2070" y="293"/>
                  </a:cubicBezTo>
                  <a:cubicBezTo>
                    <a:pt x="2086" y="301"/>
                    <a:pt x="2099" y="315"/>
                    <a:pt x="2115" y="323"/>
                  </a:cubicBezTo>
                  <a:cubicBezTo>
                    <a:pt x="2129" y="330"/>
                    <a:pt x="2160" y="338"/>
                    <a:pt x="2160" y="338"/>
                  </a:cubicBez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6" name="Rectangle 8"/>
            <p:cNvSpPr>
              <a:spLocks noChangeArrowheads="1"/>
            </p:cNvSpPr>
            <p:nvPr/>
          </p:nvSpPr>
          <p:spPr bwMode="auto">
            <a:xfrm>
              <a:off x="2304" y="4194"/>
              <a:ext cx="2448" cy="207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5040" y="4194"/>
              <a:ext cx="2448" cy="207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8" name="AutoShape 10"/>
            <p:cNvSpPr>
              <a:spLocks noChangeArrowheads="1"/>
            </p:cNvSpPr>
            <p:nvPr/>
          </p:nvSpPr>
          <p:spPr bwMode="auto">
            <a:xfrm>
              <a:off x="5328" y="5291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9" name="AutoShape 11"/>
            <p:cNvSpPr>
              <a:spLocks noChangeArrowheads="1"/>
            </p:cNvSpPr>
            <p:nvPr/>
          </p:nvSpPr>
          <p:spPr bwMode="auto">
            <a:xfrm>
              <a:off x="5328" y="4715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0" name="AutoShape 12"/>
            <p:cNvSpPr>
              <a:spLocks noChangeArrowheads="1"/>
            </p:cNvSpPr>
            <p:nvPr/>
          </p:nvSpPr>
          <p:spPr bwMode="auto">
            <a:xfrm>
              <a:off x="5328" y="5003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1" name="AutoShape 13"/>
            <p:cNvSpPr>
              <a:spLocks noChangeArrowheads="1"/>
            </p:cNvSpPr>
            <p:nvPr/>
          </p:nvSpPr>
          <p:spPr bwMode="auto">
            <a:xfrm>
              <a:off x="6480" y="5291"/>
              <a:ext cx="79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2" name="AutoShape 14"/>
            <p:cNvSpPr>
              <a:spLocks noChangeArrowheads="1"/>
            </p:cNvSpPr>
            <p:nvPr/>
          </p:nvSpPr>
          <p:spPr bwMode="auto">
            <a:xfrm>
              <a:off x="5760" y="5003"/>
              <a:ext cx="40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3" name="AutoShape 15"/>
            <p:cNvSpPr>
              <a:spLocks noChangeArrowheads="1"/>
            </p:cNvSpPr>
            <p:nvPr/>
          </p:nvSpPr>
          <p:spPr bwMode="auto">
            <a:xfrm>
              <a:off x="5760" y="4715"/>
              <a:ext cx="40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4" name="AutoShape 16"/>
            <p:cNvSpPr>
              <a:spLocks noChangeArrowheads="1"/>
            </p:cNvSpPr>
            <p:nvPr/>
          </p:nvSpPr>
          <p:spPr bwMode="auto">
            <a:xfrm>
              <a:off x="6480" y="5003"/>
              <a:ext cx="79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5" name="AutoShape 17"/>
            <p:cNvSpPr>
              <a:spLocks noChangeArrowheads="1"/>
            </p:cNvSpPr>
            <p:nvPr/>
          </p:nvSpPr>
          <p:spPr bwMode="auto">
            <a:xfrm>
              <a:off x="6480" y="4715"/>
              <a:ext cx="79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6" name="AutoShape 18"/>
            <p:cNvSpPr>
              <a:spLocks noChangeArrowheads="1"/>
            </p:cNvSpPr>
            <p:nvPr/>
          </p:nvSpPr>
          <p:spPr bwMode="auto">
            <a:xfrm>
              <a:off x="5760" y="5291"/>
              <a:ext cx="40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7" name="Line 19"/>
            <p:cNvSpPr>
              <a:spLocks noChangeShapeType="1"/>
            </p:cNvSpPr>
            <p:nvPr/>
          </p:nvSpPr>
          <p:spPr bwMode="auto">
            <a:xfrm>
              <a:off x="5184" y="4334"/>
              <a:ext cx="0" cy="18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8" name="Line 20"/>
            <p:cNvSpPr>
              <a:spLocks noChangeShapeType="1"/>
            </p:cNvSpPr>
            <p:nvPr/>
          </p:nvSpPr>
          <p:spPr bwMode="auto">
            <a:xfrm>
              <a:off x="5040" y="6062"/>
              <a:ext cx="23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9" name="Rectangle 21"/>
            <p:cNvSpPr>
              <a:spLocks noChangeArrowheads="1"/>
            </p:cNvSpPr>
            <p:nvPr/>
          </p:nvSpPr>
          <p:spPr bwMode="auto">
            <a:xfrm>
              <a:off x="7749" y="4194"/>
              <a:ext cx="2619" cy="207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0" name="AutoShape 22"/>
            <p:cNvSpPr>
              <a:spLocks noChangeArrowheads="1"/>
            </p:cNvSpPr>
            <p:nvPr/>
          </p:nvSpPr>
          <p:spPr bwMode="auto">
            <a:xfrm>
              <a:off x="8082" y="4644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1" name="AutoShape 23"/>
            <p:cNvSpPr>
              <a:spLocks noChangeArrowheads="1"/>
            </p:cNvSpPr>
            <p:nvPr/>
          </p:nvSpPr>
          <p:spPr bwMode="auto">
            <a:xfrm>
              <a:off x="8067" y="4914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2" name="AutoShape 24"/>
            <p:cNvSpPr>
              <a:spLocks noChangeArrowheads="1"/>
            </p:cNvSpPr>
            <p:nvPr/>
          </p:nvSpPr>
          <p:spPr bwMode="auto">
            <a:xfrm>
              <a:off x="8082" y="5199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3" name="Line 25"/>
            <p:cNvSpPr>
              <a:spLocks noChangeShapeType="1"/>
            </p:cNvSpPr>
            <p:nvPr/>
          </p:nvSpPr>
          <p:spPr bwMode="auto">
            <a:xfrm>
              <a:off x="8496" y="4764"/>
              <a:ext cx="0" cy="64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4" name="Line 26"/>
            <p:cNvSpPr>
              <a:spLocks noChangeShapeType="1"/>
            </p:cNvSpPr>
            <p:nvPr/>
          </p:nvSpPr>
          <p:spPr bwMode="auto">
            <a:xfrm>
              <a:off x="8421" y="5334"/>
              <a:ext cx="91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5" name="Freeform 27"/>
            <p:cNvSpPr>
              <a:spLocks/>
            </p:cNvSpPr>
            <p:nvPr/>
          </p:nvSpPr>
          <p:spPr bwMode="auto">
            <a:xfrm>
              <a:off x="8511" y="4877"/>
              <a:ext cx="660" cy="262"/>
            </a:xfrm>
            <a:custGeom>
              <a:avLst/>
              <a:gdLst/>
              <a:ahLst/>
              <a:cxnLst>
                <a:cxn ang="0">
                  <a:pos x="0" y="187"/>
                </a:cxn>
                <a:cxn ang="0">
                  <a:pos x="135" y="172"/>
                </a:cxn>
                <a:cxn ang="0">
                  <a:pos x="195" y="82"/>
                </a:cxn>
                <a:cxn ang="0">
                  <a:pos x="300" y="37"/>
                </a:cxn>
                <a:cxn ang="0">
                  <a:pos x="405" y="187"/>
                </a:cxn>
                <a:cxn ang="0">
                  <a:pos x="480" y="202"/>
                </a:cxn>
                <a:cxn ang="0">
                  <a:pos x="660" y="262"/>
                </a:cxn>
              </a:cxnLst>
              <a:rect l="0" t="0" r="r" b="b"/>
              <a:pathLst>
                <a:path w="660" h="262">
                  <a:moveTo>
                    <a:pt x="0" y="187"/>
                  </a:moveTo>
                  <a:cubicBezTo>
                    <a:pt x="45" y="182"/>
                    <a:pt x="95" y="193"/>
                    <a:pt x="135" y="172"/>
                  </a:cubicBezTo>
                  <a:cubicBezTo>
                    <a:pt x="167" y="155"/>
                    <a:pt x="165" y="102"/>
                    <a:pt x="195" y="82"/>
                  </a:cubicBezTo>
                  <a:cubicBezTo>
                    <a:pt x="257" y="41"/>
                    <a:pt x="223" y="56"/>
                    <a:pt x="300" y="37"/>
                  </a:cubicBezTo>
                  <a:cubicBezTo>
                    <a:pt x="511" y="107"/>
                    <a:pt x="281" y="0"/>
                    <a:pt x="405" y="187"/>
                  </a:cubicBezTo>
                  <a:cubicBezTo>
                    <a:pt x="419" y="208"/>
                    <a:pt x="455" y="196"/>
                    <a:pt x="480" y="202"/>
                  </a:cubicBezTo>
                  <a:cubicBezTo>
                    <a:pt x="547" y="219"/>
                    <a:pt x="586" y="262"/>
                    <a:pt x="660" y="262"/>
                  </a:cubicBez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6" name="AutoShape 28"/>
            <p:cNvSpPr>
              <a:spLocks noChangeArrowheads="1"/>
            </p:cNvSpPr>
            <p:nvPr/>
          </p:nvSpPr>
          <p:spPr bwMode="auto">
            <a:xfrm>
              <a:off x="9429" y="4899"/>
              <a:ext cx="40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7" name="AutoShape 29"/>
            <p:cNvSpPr>
              <a:spLocks noChangeArrowheads="1"/>
            </p:cNvSpPr>
            <p:nvPr/>
          </p:nvSpPr>
          <p:spPr bwMode="auto">
            <a:xfrm>
              <a:off x="9429" y="5169"/>
              <a:ext cx="79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8" name="Line 30"/>
            <p:cNvSpPr>
              <a:spLocks noChangeShapeType="1"/>
            </p:cNvSpPr>
            <p:nvPr/>
          </p:nvSpPr>
          <p:spPr bwMode="auto">
            <a:xfrm flipV="1">
              <a:off x="7776" y="6047"/>
              <a:ext cx="24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9" name="Line 31"/>
            <p:cNvSpPr>
              <a:spLocks noChangeShapeType="1"/>
            </p:cNvSpPr>
            <p:nvPr/>
          </p:nvSpPr>
          <p:spPr bwMode="auto">
            <a:xfrm flipV="1">
              <a:off x="7920" y="4319"/>
              <a:ext cx="0" cy="18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7680" name="Rectangle 32"/>
          <p:cNvSpPr>
            <a:spLocks noChangeArrowheads="1"/>
          </p:cNvSpPr>
          <p:nvPr/>
        </p:nvSpPr>
        <p:spPr bwMode="auto">
          <a:xfrm>
            <a:off x="971550" y="5949950"/>
            <a:ext cx="724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cs-CZ"/>
              <a:t>Obr.. Spojité                      Diskrétne                                Kombinované</a:t>
            </a:r>
          </a:p>
        </p:txBody>
      </p:sp>
      <p:sp>
        <p:nvSpPr>
          <p:cNvPr id="35" name="Zástupný symbol pro číslo snímku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sk-SK" b="1"/>
              <a:t>Výrobková stratégia</a:t>
            </a:r>
            <a:r>
              <a:rPr lang="sk-SK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85225" cy="5329237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b="1"/>
              <a:t>a)výrobky vyrábané na objednávku</a:t>
            </a:r>
            <a:r>
              <a:rPr lang="cs-CZ" sz="2000"/>
              <a:t> - špeciálne navrhovaného pre daného zákazníka, podľa jeho priania a požiadaviek. Nie je bežný na trhu.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/>
              <a:t>Jeho charakteristiky sú : 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/>
              <a:t>- jedinečnosť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/>
              <a:t>- čas dodania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/>
              <a:t>- vysoká kvalita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/>
              <a:t>- náklady a cena sú menej dôležité faktory ( Ferari, Raketoplan)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00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/>
              <a:t>b) </a:t>
            </a:r>
            <a:r>
              <a:rPr lang="cs-CZ" sz="2000" b="1"/>
              <a:t>štandardizované výrobky</a:t>
            </a:r>
            <a:r>
              <a:rPr lang="cs-CZ" sz="2000"/>
              <a:t> - výrobok je bežne k dosiahnutiu na trhu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/>
              <a:t>Jeho charakteristiky sú :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/>
              <a:t>- dôležitá je cena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/>
              <a:t>- malé rozdiely medzi výrobkami rôznych výrobcov 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/>
              <a:t>- kvalita je dôležitá, nie rozhodujúca		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00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/>
              <a:t>c) </a:t>
            </a:r>
            <a:r>
              <a:rPr lang="cs-CZ" sz="2000" b="1"/>
              <a:t>stredná kategória 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/>
              <a:t>množstvo výrobkov je dostupných na trhu, mnohé je možné objednať u výrobcu s malými úpravami</a:t>
            </a:r>
            <a:endParaRPr lang="sk-SK" sz="20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r>
              <a:rPr lang="cs-CZ" b="1"/>
              <a:t>Typy výrobných systémov</a:t>
            </a:r>
            <a:r>
              <a:rPr lang="sk-SK"/>
              <a:t> 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684213" y="928670"/>
          <a:ext cx="7345362" cy="2816225"/>
        </p:xfrm>
        <a:graphic>
          <a:graphicData uri="http://schemas.openxmlformats.org/presentationml/2006/ole">
            <p:oleObj spid="_x0000_s1026" name="VISIO" r:id="rId4" imgW="6736080" imgH="3877056" progId="">
              <p:embed/>
            </p:oleObj>
          </a:graphicData>
        </a:graphic>
      </p:graphicFrame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0" y="2795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827088" y="4313220"/>
          <a:ext cx="7200900" cy="1585912"/>
        </p:xfrm>
        <a:graphic>
          <a:graphicData uri="http://schemas.openxmlformats.org/presentationml/2006/ole">
            <p:oleObj spid="_x0000_s1027" name="VISIO" r:id="rId5" imgW="6007608" imgH="1322832" progId="">
              <p:embed/>
            </p:oleObj>
          </a:graphicData>
        </a:graphic>
      </p:graphicFrame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1685938" y="5919808"/>
            <a:ext cx="474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b="1" dirty="0" err="1"/>
              <a:t>Výrobkovo</a:t>
            </a:r>
            <a:r>
              <a:rPr lang="cs-CZ" b="1" dirty="0"/>
              <a:t> </a:t>
            </a:r>
            <a:r>
              <a:rPr lang="cs-CZ" b="1" dirty="0" err="1"/>
              <a:t>usporiadané</a:t>
            </a:r>
            <a:r>
              <a:rPr lang="cs-CZ" b="1" dirty="0"/>
              <a:t> </a:t>
            </a:r>
            <a:r>
              <a:rPr lang="cs-CZ" b="1" dirty="0" err="1"/>
              <a:t>výrobné</a:t>
            </a:r>
            <a:r>
              <a:rPr lang="cs-CZ" b="1" dirty="0"/>
              <a:t> procesy</a:t>
            </a:r>
            <a:r>
              <a:rPr lang="sk-SK" dirty="0"/>
              <a:t> 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1687524" y="3776667"/>
            <a:ext cx="452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 err="1"/>
              <a:t>Procesne</a:t>
            </a:r>
            <a:r>
              <a:rPr lang="cs-CZ" b="1" dirty="0"/>
              <a:t> </a:t>
            </a:r>
            <a:r>
              <a:rPr lang="cs-CZ" b="1" dirty="0" err="1"/>
              <a:t>usporiadané</a:t>
            </a:r>
            <a:r>
              <a:rPr lang="cs-CZ" b="1" dirty="0"/>
              <a:t> </a:t>
            </a:r>
            <a:r>
              <a:rPr lang="cs-CZ" b="1" dirty="0" err="1"/>
              <a:t>výrobné</a:t>
            </a:r>
            <a:r>
              <a:rPr lang="cs-CZ" b="1" dirty="0"/>
              <a:t> procesy</a:t>
            </a:r>
            <a:endParaRPr lang="sk-SK" b="1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79388" y="350838"/>
            <a:ext cx="8713787" cy="616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sk-SK" sz="2400" b="1"/>
              <a:t>Základné typy procesov</a:t>
            </a:r>
            <a:endParaRPr lang="sk-SK" sz="2400"/>
          </a:p>
          <a:p>
            <a:endParaRPr lang="sk-SK" i="1"/>
          </a:p>
          <a:p>
            <a:r>
              <a:rPr lang="sk-SK" u="sng"/>
              <a:t>Podľa druhu substancie</a:t>
            </a:r>
            <a:r>
              <a:rPr lang="sk-SK" i="1"/>
              <a:t>: </a:t>
            </a:r>
          </a:p>
          <a:p>
            <a:r>
              <a:rPr lang="sk-SK" i="1"/>
              <a:t>- materiálne</a:t>
            </a:r>
            <a:r>
              <a:rPr lang="sk-SK"/>
              <a:t> : - látkové ( fyzikálne, chemické, biologické)</a:t>
            </a:r>
          </a:p>
          <a:p>
            <a:r>
              <a:rPr lang="sk-SK"/>
              <a:t>	        - energetické (mechanické, elektrické, tepelné)</a:t>
            </a:r>
          </a:p>
          <a:p>
            <a:r>
              <a:rPr lang="sk-SK" i="1"/>
              <a:t>- informačné.</a:t>
            </a:r>
            <a:endParaRPr lang="sk-SK"/>
          </a:p>
          <a:p>
            <a:endParaRPr lang="sk-SK" sz="1000" u="sng"/>
          </a:p>
          <a:p>
            <a:r>
              <a:rPr lang="sk-SK" u="sng"/>
              <a:t>Podľa oblasti transformácií :</a:t>
            </a:r>
            <a:r>
              <a:rPr lang="sk-SK"/>
              <a:t>	- technické</a:t>
            </a:r>
          </a:p>
          <a:p>
            <a:r>
              <a:rPr lang="sk-SK"/>
              <a:t>				- ekonomické</a:t>
            </a:r>
          </a:p>
          <a:p>
            <a:r>
              <a:rPr lang="sk-SK"/>
              <a:t>				- sociálne</a:t>
            </a:r>
          </a:p>
          <a:p>
            <a:r>
              <a:rPr lang="sk-SK"/>
              <a:t>				- politické.</a:t>
            </a:r>
          </a:p>
          <a:p>
            <a:endParaRPr lang="sk-SK" sz="1000" u="sng"/>
          </a:p>
          <a:p>
            <a:r>
              <a:rPr lang="sk-SK" u="sng"/>
              <a:t>Podľa účelu :</a:t>
            </a:r>
            <a:r>
              <a:rPr lang="sk-SK"/>
              <a:t>	- výkonné</a:t>
            </a:r>
          </a:p>
          <a:p>
            <a:r>
              <a:rPr lang="sk-SK"/>
              <a:t>		- riadiace.</a:t>
            </a:r>
          </a:p>
          <a:p>
            <a:endParaRPr lang="sk-SK" sz="1000"/>
          </a:p>
          <a:p>
            <a:r>
              <a:rPr lang="sk-SK" u="sng"/>
              <a:t>Podľa charakteru transformácií</a:t>
            </a:r>
            <a:r>
              <a:rPr lang="sk-SK"/>
              <a:t> :	- deterministické</a:t>
            </a:r>
          </a:p>
          <a:p>
            <a:r>
              <a:rPr lang="sk-SK"/>
              <a:t>			 	- stochastické</a:t>
            </a:r>
          </a:p>
          <a:p>
            <a:endParaRPr lang="sk-SK" sz="1000" u="sng"/>
          </a:p>
          <a:p>
            <a:r>
              <a:rPr lang="sk-SK" u="sng"/>
              <a:t>Podľa charakteru veličín</a:t>
            </a:r>
            <a:r>
              <a:rPr lang="sk-SK"/>
              <a:t> :	- spojité</a:t>
            </a:r>
          </a:p>
          <a:p>
            <a:r>
              <a:rPr lang="sk-SK"/>
              <a:t>			- diskrétne spojité</a:t>
            </a:r>
          </a:p>
          <a:p>
            <a:r>
              <a:rPr lang="sk-SK"/>
              <a:t>			- diskrétne</a:t>
            </a:r>
          </a:p>
          <a:p>
            <a:endParaRPr lang="sk-SK" sz="1000" u="sng"/>
          </a:p>
          <a:p>
            <a:r>
              <a:rPr lang="sk-SK" u="sng"/>
              <a:t>Podľa časového priebehu veličín</a:t>
            </a:r>
            <a:r>
              <a:rPr lang="sk-SK"/>
              <a:t> :	- statické</a:t>
            </a:r>
          </a:p>
          <a:p>
            <a:r>
              <a:rPr lang="sk-SK"/>
              <a:t>				- dynamické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2435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b="1"/>
              <a:t>Všeobecný model výrobnej operácie</a:t>
            </a:r>
            <a:r>
              <a:rPr lang="sk-SK"/>
              <a:t> </a:t>
            </a:r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643050"/>
            <a:ext cx="7920038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Plánování výroby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Zahrnuje:</a:t>
            </a:r>
          </a:p>
          <a:p>
            <a:pPr marL="457200" indent="-457200">
              <a:lnSpc>
                <a:spcPct val="90000"/>
              </a:lnSpc>
            </a:pPr>
            <a:r>
              <a:rPr lang="cs-CZ" sz="2100"/>
              <a:t>1) Plánování výrobního programu – výrobním programem rozumíme druhovou (sortimentní) skladbu a objem výroby; důležitou součástí je plánování jakosti výrobku</a:t>
            </a:r>
          </a:p>
          <a:p>
            <a:pPr marL="457200" indent="-457200">
              <a:lnSpc>
                <a:spcPct val="90000"/>
              </a:lnSpc>
            </a:pPr>
            <a:r>
              <a:rPr lang="cs-CZ" sz="2100"/>
              <a:t>2) Plánování výrobního procesu – určení způsobu, jakým bude výroba realizována, výběr technologické varianty; zahrnuje:</a:t>
            </a:r>
          </a:p>
          <a:p>
            <a:pPr marL="1027113" lvl="1" indent="-455613">
              <a:lnSpc>
                <a:spcPct val="90000"/>
              </a:lnSpc>
            </a:pPr>
            <a:r>
              <a:rPr lang="cs-CZ" sz="2200"/>
              <a:t>Stanovení velikosti výrobní dávky</a:t>
            </a:r>
          </a:p>
          <a:p>
            <a:pPr marL="1027113" lvl="1" indent="-455613">
              <a:lnSpc>
                <a:spcPct val="90000"/>
              </a:lnSpc>
            </a:pPr>
            <a:r>
              <a:rPr lang="cs-CZ" sz="2200"/>
              <a:t>Stanovení lhůtového plánu</a:t>
            </a:r>
          </a:p>
          <a:p>
            <a:pPr marL="1027113" lvl="1" indent="-455613">
              <a:lnSpc>
                <a:spcPct val="90000"/>
              </a:lnSpc>
            </a:pPr>
            <a:r>
              <a:rPr lang="cs-CZ" sz="2200"/>
              <a:t>Sestavení plánu výrobních kapacit</a:t>
            </a:r>
          </a:p>
          <a:p>
            <a:pPr marL="457200" indent="-457200">
              <a:lnSpc>
                <a:spcPct val="90000"/>
              </a:lnSpc>
            </a:pPr>
            <a:r>
              <a:rPr lang="cs-CZ" sz="2100"/>
              <a:t>3) Plánování zajištění výrobních faktorů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Především formulace výrobní strategie.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Mělo by být prováděno vrcholovým vedením firmy.</a:t>
            </a:r>
          </a:p>
          <a:p>
            <a:pPr lvl="1"/>
            <a:r>
              <a:rPr lang="cs-CZ" dirty="0" smtClean="0"/>
              <a:t>Představenstvo akciové společnosti,</a:t>
            </a:r>
          </a:p>
          <a:p>
            <a:pPr lvl="1"/>
            <a:r>
              <a:rPr lang="cs-CZ" dirty="0" smtClean="0"/>
              <a:t>Generální ředitel,</a:t>
            </a:r>
          </a:p>
          <a:p>
            <a:pPr lvl="1"/>
            <a:r>
              <a:rPr lang="cs-CZ" dirty="0" smtClean="0"/>
              <a:t>Výrobní ředitel,</a:t>
            </a:r>
          </a:p>
          <a:p>
            <a:pPr lvl="1"/>
            <a:r>
              <a:rPr lang="cs-CZ" dirty="0" smtClean="0"/>
              <a:t>Vedoucí divizí.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Strategické </a:t>
            </a:r>
            <a:r>
              <a:rPr lang="sk-SK" dirty="0" err="1" smtClean="0"/>
              <a:t>řízení</a:t>
            </a:r>
            <a:r>
              <a:rPr lang="sk-SK" dirty="0" smtClean="0"/>
              <a:t> výroby </a:t>
            </a:r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90" y="500042"/>
            <a:ext cx="2643174" cy="5592783"/>
          </a:xfrm>
        </p:spPr>
        <p:txBody>
          <a:bodyPr/>
          <a:lstStyle/>
          <a:p>
            <a:r>
              <a:rPr lang="sk-SK" b="1" dirty="0"/>
              <a:t>Hmotný plán</a:t>
            </a:r>
            <a:br>
              <a:rPr lang="sk-SK" b="1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b="1" dirty="0"/>
              <a:t>Finančný plán</a:t>
            </a: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>
            <p:ph idx="1"/>
          </p:nvPr>
        </p:nvGraphicFramePr>
        <p:xfrm>
          <a:off x="2870200" y="0"/>
          <a:ext cx="6273800" cy="6858000"/>
        </p:xfrm>
        <a:graphic>
          <a:graphicData uri="http://schemas.openxmlformats.org/presentationml/2006/ole">
            <p:oleObj spid="_x0000_s3074" r:id="rId4" imgW="7560000" imgH="8510040" progId="">
              <p:embed/>
            </p:oleObj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5400" dirty="0" smtClean="0"/>
              <a:t>Podnikový </a:t>
            </a:r>
            <a:br>
              <a:rPr lang="sk-SK" sz="5400" dirty="0" smtClean="0"/>
            </a:br>
            <a:r>
              <a:rPr lang="sk-SK" sz="5400" dirty="0" smtClean="0"/>
              <a:t>logistický systém </a:t>
            </a:r>
            <a:endParaRPr lang="sk-SK" sz="5400" b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51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sk-SK" sz="4000" b="1"/>
              <a:t>Prečo logistika</a:t>
            </a:r>
            <a:r>
              <a:rPr lang="sk-SK" sz="4000"/>
              <a:t>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785225" cy="5327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2400" dirty="0"/>
              <a:t>Je slovo logistika iba módou a hitom v súčasnej vede, technike a ekonomike, alebo je logistika veda, filozofia a priemysel, ktorý ovplyvňuje ekonomiku sveta?</a:t>
            </a:r>
          </a:p>
          <a:p>
            <a:pPr>
              <a:lnSpc>
                <a:spcPct val="80000"/>
              </a:lnSpc>
            </a:pPr>
            <a:r>
              <a:rPr lang="sk-SK" sz="2400" dirty="0"/>
              <a:t>Prečo sa </a:t>
            </a:r>
            <a:r>
              <a:rPr lang="sk-SK" sz="2400" dirty="0" smtClean="0"/>
              <a:t>logistika </a:t>
            </a:r>
            <a:r>
              <a:rPr lang="sk-SK" sz="2400" dirty="0"/>
              <a:t>stala v poslednom desaťročí dvadsiateho storočia a bude minimálne 15-20 rokov 21. storočia jedným z rozhodujúcich dynamizujúcich faktorov svetovej ekonomiky. </a:t>
            </a:r>
          </a:p>
          <a:p>
            <a:pPr>
              <a:lnSpc>
                <a:spcPct val="80000"/>
              </a:lnSpc>
              <a:buFontTx/>
              <a:buNone/>
            </a:pPr>
            <a:endParaRPr lang="sk-SK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sk-SK" sz="2400" u="sng" dirty="0"/>
              <a:t>Dôvodmi boli najmä:</a:t>
            </a:r>
          </a:p>
          <a:p>
            <a:pPr>
              <a:lnSpc>
                <a:spcPct val="80000"/>
              </a:lnSpc>
            </a:pPr>
            <a:r>
              <a:rPr lang="sk-SK" sz="2400" dirty="0"/>
              <a:t>Globalizácia sveta a globalizácia svetového obchodu.</a:t>
            </a:r>
          </a:p>
          <a:p>
            <a:pPr>
              <a:lnSpc>
                <a:spcPct val="80000"/>
              </a:lnSpc>
            </a:pPr>
            <a:r>
              <a:rPr lang="sk-SK" sz="2400" dirty="0"/>
              <a:t>Nerovnováha medzi zdrojmi, výrobou a spotrebou  a ich alokáciou v celosvetovom priestore.</a:t>
            </a:r>
          </a:p>
          <a:p>
            <a:pPr>
              <a:lnSpc>
                <a:spcPct val="80000"/>
              </a:lnSpc>
            </a:pPr>
            <a:r>
              <a:rPr lang="sk-SK" sz="2400" dirty="0"/>
              <a:t>Vývoj nových technológií (v riadení, matematike, kybernetike a informatike).</a:t>
            </a:r>
          </a:p>
          <a:p>
            <a:pPr>
              <a:lnSpc>
                <a:spcPct val="80000"/>
              </a:lnSpc>
            </a:pPr>
            <a:r>
              <a:rPr lang="sk-SK" sz="2400" dirty="0"/>
              <a:t>Faktor znižovania nákladov, cien. Globálna konkurencia – doba logistiky.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/>
              <a:t>Postuláty logistiky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r>
              <a:rPr lang="sk-SK"/>
              <a:t>Systémový prístup</a:t>
            </a:r>
          </a:p>
          <a:p>
            <a:r>
              <a:rPr lang="sk-SK"/>
              <a:t>Koordinácia</a:t>
            </a:r>
          </a:p>
          <a:p>
            <a:r>
              <a:rPr lang="sk-SK"/>
              <a:t>Plánovitosť</a:t>
            </a:r>
          </a:p>
          <a:p>
            <a:r>
              <a:rPr lang="sk-SK"/>
              <a:t>Algoritmičnosť </a:t>
            </a:r>
          </a:p>
          <a:p>
            <a:r>
              <a:rPr lang="sk-SK"/>
              <a:t>Viackriteriálna optimalizácia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33413"/>
          </a:xfrm>
        </p:spPr>
        <p:txBody>
          <a:bodyPr>
            <a:normAutofit fontScale="90000"/>
          </a:bodyPr>
          <a:lstStyle/>
          <a:p>
            <a:r>
              <a:rPr lang="sk-SK" sz="4000" b="1" dirty="0">
                <a:latin typeface="Arial" pitchFamily="34" charset="0"/>
                <a:cs typeface="Arial" pitchFamily="34" charset="0"/>
              </a:rPr>
              <a:t>Logistické systémy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741383"/>
            <a:ext cx="8785225" cy="561657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sk-SK" sz="2000" dirty="0">
                <a:latin typeface="Arial" pitchFamily="34" charset="0"/>
                <a:cs typeface="Arial" pitchFamily="34" charset="0"/>
              </a:rPr>
              <a:t>Logistický systém riadi, zabezpečuje a realizuje </a:t>
            </a:r>
            <a:r>
              <a:rPr lang="sk-SK" sz="2000" b="1" dirty="0">
                <a:latin typeface="Arial" pitchFamily="34" charset="0"/>
                <a:cs typeface="Arial" pitchFamily="34" charset="0"/>
              </a:rPr>
              <a:t>„pohyb“</a:t>
            </a:r>
            <a:r>
              <a:rPr lang="sk-SK" sz="2000" dirty="0">
                <a:latin typeface="Arial" pitchFamily="34" charset="0"/>
                <a:cs typeface="Arial" pitchFamily="34" charset="0"/>
              </a:rPr>
              <a:t> materiálov, informácií, financií.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sk-SK" sz="2000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sk-SK" sz="2000" dirty="0">
                <a:latin typeface="Arial" pitchFamily="34" charset="0"/>
                <a:cs typeface="Arial" pitchFamily="34" charset="0"/>
              </a:rPr>
              <a:t>Logistický systém je </a:t>
            </a:r>
            <a:r>
              <a:rPr lang="sk-SK" sz="2000" b="1" dirty="0">
                <a:latin typeface="Arial" pitchFamily="34" charset="0"/>
                <a:cs typeface="Arial" pitchFamily="34" charset="0"/>
              </a:rPr>
              <a:t>hierarchický systém</a:t>
            </a:r>
            <a:r>
              <a:rPr lang="sk-SK" sz="2000" dirty="0">
                <a:latin typeface="Arial" pitchFamily="34" charset="0"/>
                <a:cs typeface="Arial" pitchFamily="34" charset="0"/>
              </a:rPr>
              <a:t> tvorený: 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sk-SK" sz="2000" dirty="0" err="1">
                <a:latin typeface="Arial" pitchFamily="34" charset="0"/>
                <a:cs typeface="Arial" pitchFamily="34" charset="0"/>
              </a:rPr>
              <a:t>makrologistickou</a:t>
            </a:r>
            <a:r>
              <a:rPr lang="sk-SK" sz="2000" dirty="0">
                <a:latin typeface="Arial" pitchFamily="34" charset="0"/>
                <a:cs typeface="Arial" pitchFamily="34" charset="0"/>
              </a:rPr>
              <a:t> úrovňou,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sk-SK" sz="2000" dirty="0" err="1">
                <a:latin typeface="Arial" pitchFamily="34" charset="0"/>
                <a:cs typeface="Arial" pitchFamily="34" charset="0"/>
              </a:rPr>
              <a:t>mikrologistickou</a:t>
            </a:r>
            <a:r>
              <a:rPr lang="sk-SK" sz="2000" dirty="0">
                <a:latin typeface="Arial" pitchFamily="34" charset="0"/>
                <a:cs typeface="Arial" pitchFamily="34" charset="0"/>
              </a:rPr>
              <a:t> úrovňou,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sk-SK" sz="2000" dirty="0" err="1">
                <a:latin typeface="Arial" pitchFamily="34" charset="0"/>
                <a:cs typeface="Arial" pitchFamily="34" charset="0"/>
              </a:rPr>
              <a:t>nanologistickou</a:t>
            </a:r>
            <a:r>
              <a:rPr lang="sk-SK" sz="2000" dirty="0">
                <a:latin typeface="Arial" pitchFamily="34" charset="0"/>
                <a:cs typeface="Arial" pitchFamily="34" charset="0"/>
              </a:rPr>
              <a:t> úrovňou 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sk-SK" sz="2000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sk-SK" sz="2000" dirty="0">
                <a:latin typeface="Arial" pitchFamily="34" charset="0"/>
                <a:cs typeface="Arial" pitchFamily="34" charset="0"/>
              </a:rPr>
              <a:t>Na všetkých troch úrovniach sa uskutočňujú iba </a:t>
            </a:r>
            <a:r>
              <a:rPr lang="sk-SK" sz="2000" b="1" dirty="0">
                <a:latin typeface="Arial" pitchFamily="34" charset="0"/>
                <a:cs typeface="Arial" pitchFamily="34" charset="0"/>
              </a:rPr>
              <a:t>tri základné procesy</a:t>
            </a:r>
            <a:r>
              <a:rPr lang="sk-SK" sz="2000" dirty="0">
                <a:latin typeface="Arial" pitchFamily="34" charset="0"/>
                <a:cs typeface="Arial" pitchFamily="34" charset="0"/>
              </a:rPr>
              <a:t>:</a:t>
            </a:r>
            <a:endParaRPr lang="sk-SK" sz="2000" u="sng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sk-SK" sz="2000" dirty="0">
                <a:latin typeface="Arial" pitchFamily="34" charset="0"/>
                <a:cs typeface="Arial" pitchFamily="34" charset="0"/>
              </a:rPr>
              <a:t>transformačné, t.j. v ktorých sa menia kvantitatívne a kvalitatívne parametre, 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sk-SK" sz="2000" dirty="0">
                <a:latin typeface="Arial" pitchFamily="34" charset="0"/>
                <a:cs typeface="Arial" pitchFamily="34" charset="0"/>
              </a:rPr>
              <a:t>prepravné – pohyb, ktoré realizuje doprava, manipulácia, kde sa mení poloha,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sk-SK" sz="2000" dirty="0">
                <a:latin typeface="Arial" pitchFamily="34" charset="0"/>
                <a:cs typeface="Arial" pitchFamily="34" charset="0"/>
              </a:rPr>
              <a:t>kumulácia – skladanie, zhromažďovanie, kde sa mení iba čas.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endParaRPr lang="sk-SK" sz="2000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sk-SK" sz="2000" dirty="0">
                <a:latin typeface="Arial" pitchFamily="34" charset="0"/>
                <a:cs typeface="Arial" pitchFamily="34" charset="0"/>
              </a:rPr>
              <a:t>Definovať logistický systém znamená definovať jeho </a:t>
            </a:r>
            <a:r>
              <a:rPr lang="sk-SK" sz="2000" b="1" dirty="0">
                <a:latin typeface="Arial" pitchFamily="34" charset="0"/>
                <a:cs typeface="Arial" pitchFamily="34" charset="0"/>
              </a:rPr>
              <a:t>štruktúru, funkcie, činnosti, ciele.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sk-SK" sz="2000" b="1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sk-SK" sz="2000" dirty="0">
                <a:latin typeface="Arial" pitchFamily="34" charset="0"/>
                <a:cs typeface="Arial" pitchFamily="34" charset="0"/>
              </a:rPr>
              <a:t>Na logistický systém sa môžeme pozerať zo stránky </a:t>
            </a:r>
            <a:r>
              <a:rPr lang="sk-SK" sz="2000" b="1" dirty="0">
                <a:latin typeface="Arial" pitchFamily="34" charset="0"/>
                <a:cs typeface="Arial" pitchFamily="34" charset="0"/>
              </a:rPr>
              <a:t>technickej a funkčnej</a:t>
            </a:r>
            <a:r>
              <a:rPr lang="sk-SK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975" cy="1143000"/>
          </a:xfrm>
        </p:spPr>
        <p:txBody>
          <a:bodyPr>
            <a:normAutofit fontScale="90000"/>
          </a:bodyPr>
          <a:lstStyle/>
          <a:p>
            <a:r>
              <a:rPr lang="sk-SK" sz="4000" b="1"/>
              <a:t>Riadenie, organizovanie, logistika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852988"/>
          </a:xfrm>
        </p:spPr>
        <p:txBody>
          <a:bodyPr/>
          <a:lstStyle/>
          <a:p>
            <a:r>
              <a:rPr lang="sk-SK" dirty="0"/>
              <a:t>Problém – </a:t>
            </a:r>
            <a:r>
              <a:rPr lang="sk-SK" b="1" dirty="0"/>
              <a:t>Riadenie</a:t>
            </a:r>
            <a:r>
              <a:rPr lang="sk-SK" dirty="0"/>
              <a:t> – Odstránený problém</a:t>
            </a:r>
          </a:p>
          <a:p>
            <a:r>
              <a:rPr lang="sk-SK" dirty="0"/>
              <a:t>Opakovaný problém – </a:t>
            </a:r>
            <a:r>
              <a:rPr lang="sk-SK" b="1" dirty="0"/>
              <a:t>Organizovanie</a:t>
            </a:r>
            <a:r>
              <a:rPr lang="sk-SK" dirty="0"/>
              <a:t> – Trvalo odstránený problém </a:t>
            </a:r>
          </a:p>
          <a:p>
            <a:r>
              <a:rPr lang="sk-SK" b="1" dirty="0"/>
              <a:t>Logistika</a:t>
            </a:r>
            <a:r>
              <a:rPr lang="sk-SK" dirty="0"/>
              <a:t> – Nevzniknutý problém</a:t>
            </a:r>
          </a:p>
          <a:p>
            <a:endParaRPr lang="sk-SK" dirty="0"/>
          </a:p>
          <a:p>
            <a:pPr>
              <a:buFontTx/>
              <a:buNone/>
            </a:pPr>
            <a:r>
              <a:rPr lang="sk-SK" sz="4000" b="1" dirty="0"/>
              <a:t>Logistika dáva dôraz </a:t>
            </a:r>
          </a:p>
          <a:p>
            <a:pPr>
              <a:buFontTx/>
              <a:buNone/>
            </a:pPr>
            <a:r>
              <a:rPr lang="sk-SK" sz="4000" b="1" dirty="0"/>
              <a:t>na </a:t>
            </a:r>
            <a:r>
              <a:rPr lang="sk-SK" sz="4000" b="1" dirty="0" smtClean="0"/>
              <a:t>predikčný </a:t>
            </a:r>
            <a:r>
              <a:rPr lang="sk-SK" sz="4000" b="1" dirty="0"/>
              <a:t>spôsob riadenia !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77875"/>
          </a:xfrm>
        </p:spPr>
        <p:txBody>
          <a:bodyPr/>
          <a:lstStyle/>
          <a:p>
            <a:r>
              <a:rPr lang="sk-SK" sz="3600" b="1" i="1"/>
              <a:t>Štruktúra logistického systému podniku</a:t>
            </a:r>
            <a:endParaRPr lang="sk-SK" sz="360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640763" cy="54721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k-SK" sz="2400"/>
              <a:t>Štruktúru LS tvoria rozhodnutia dlhodobého charakteru, realizované vo firme raz, resp. platné na dlhú dobu, ktoré vytvárajú rámec, štruktúru, pre realizáciu logistických funkcií a procesov.</a:t>
            </a:r>
          </a:p>
          <a:p>
            <a:pPr>
              <a:lnSpc>
                <a:spcPct val="80000"/>
              </a:lnSpc>
              <a:buFontTx/>
              <a:buNone/>
            </a:pPr>
            <a:endParaRPr lang="sk-SK" sz="2400"/>
          </a:p>
          <a:p>
            <a:pPr>
              <a:lnSpc>
                <a:spcPct val="80000"/>
              </a:lnSpc>
              <a:buFontTx/>
              <a:buNone/>
            </a:pPr>
            <a:r>
              <a:rPr lang="sk-SK" sz="2400"/>
              <a:t>Medzi tieto činnosti a rozhodnutia patria:</a:t>
            </a:r>
          </a:p>
          <a:p>
            <a:pPr>
              <a:lnSpc>
                <a:spcPct val="80000"/>
              </a:lnSpc>
            </a:pPr>
            <a:r>
              <a:rPr lang="sk-SK" sz="2400"/>
              <a:t>Alokácia firmy</a:t>
            </a:r>
          </a:p>
          <a:p>
            <a:pPr>
              <a:lnSpc>
                <a:spcPct val="80000"/>
              </a:lnSpc>
            </a:pPr>
            <a:r>
              <a:rPr lang="sk-SK" sz="2400"/>
              <a:t>Výrobková stratégia</a:t>
            </a:r>
          </a:p>
          <a:p>
            <a:pPr>
              <a:lnSpc>
                <a:spcPct val="80000"/>
              </a:lnSpc>
            </a:pPr>
            <a:r>
              <a:rPr lang="sk-SK" sz="2400"/>
              <a:t>Stratégia kvality</a:t>
            </a:r>
          </a:p>
          <a:p>
            <a:pPr>
              <a:lnSpc>
                <a:spcPct val="80000"/>
              </a:lnSpc>
            </a:pPr>
            <a:r>
              <a:rPr lang="sk-SK" sz="2400"/>
              <a:t>Organizácia výrobných procesov </a:t>
            </a:r>
          </a:p>
          <a:p>
            <a:pPr>
              <a:lnSpc>
                <a:spcPct val="80000"/>
              </a:lnSpc>
            </a:pPr>
            <a:r>
              <a:rPr lang="sk-SK" sz="2400"/>
              <a:t>Výrobná stratégia</a:t>
            </a:r>
          </a:p>
          <a:p>
            <a:pPr>
              <a:lnSpc>
                <a:spcPct val="80000"/>
              </a:lnSpc>
            </a:pPr>
            <a:r>
              <a:rPr lang="sk-SK" sz="2400"/>
              <a:t>Organizácia firmy – organizačná štruktúra</a:t>
            </a:r>
          </a:p>
          <a:p>
            <a:pPr>
              <a:lnSpc>
                <a:spcPct val="80000"/>
              </a:lnSpc>
            </a:pPr>
            <a:r>
              <a:rPr lang="sk-SK" sz="2400"/>
              <a:t>Kapacitná stratégia a určenie úzkeho miesta</a:t>
            </a:r>
          </a:p>
          <a:p>
            <a:pPr>
              <a:lnSpc>
                <a:spcPct val="80000"/>
              </a:lnSpc>
            </a:pPr>
            <a:r>
              <a:rPr lang="sk-SK" sz="2400"/>
              <a:t>Štruktúra a parametre systému plánovania</a:t>
            </a:r>
          </a:p>
          <a:p>
            <a:pPr>
              <a:lnSpc>
                <a:spcPct val="80000"/>
              </a:lnSpc>
            </a:pPr>
            <a:r>
              <a:rPr lang="sk-SK" sz="2400"/>
              <a:t>Distribučná a zásobovacia sieť a pod.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0"/>
            <a:ext cx="8229600" cy="836613"/>
          </a:xfrm>
        </p:spPr>
        <p:txBody>
          <a:bodyPr/>
          <a:lstStyle/>
          <a:p>
            <a:r>
              <a:rPr lang="sk-SK" b="1"/>
              <a:t>Podnikový logistický model</a:t>
            </a:r>
          </a:p>
        </p:txBody>
      </p:sp>
      <p:sp>
        <p:nvSpPr>
          <p:cNvPr id="54275" name="Line 3"/>
          <p:cNvSpPr>
            <a:spLocks noChangeShapeType="1"/>
          </p:cNvSpPr>
          <p:nvPr/>
        </p:nvSpPr>
        <p:spPr bwMode="auto">
          <a:xfrm>
            <a:off x="3348038" y="3141663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0" y="765175"/>
          <a:ext cx="9144000" cy="6092825"/>
        </p:xfrm>
        <a:graphic>
          <a:graphicData uri="http://schemas.openxmlformats.org/presentationml/2006/ole">
            <p:oleObj spid="_x0000_s4098" name="Bitmap Image" r:id="rId4" imgW="5723810" imgH="3362794" progId="PBrush">
              <p:embed/>
            </p:oleObj>
          </a:graphicData>
        </a:graphic>
      </p:graphicFrame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1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r>
              <a:rPr lang="sk-SK" sz="4000" b="1"/>
              <a:t>Štruktúra priemyselnej logistiky</a:t>
            </a:r>
          </a:p>
        </p:txBody>
      </p:sp>
      <p:sp>
        <p:nvSpPr>
          <p:cNvPr id="56323" name="Line 3"/>
          <p:cNvSpPr>
            <a:spLocks noChangeShapeType="1"/>
          </p:cNvSpPr>
          <p:nvPr/>
        </p:nvSpPr>
        <p:spPr bwMode="auto">
          <a:xfrm>
            <a:off x="1371600" y="3124200"/>
            <a:ext cx="6324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>
            <a:off x="1371600" y="3124200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>
            <a:off x="3635375" y="3141663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7696200" y="3124200"/>
            <a:ext cx="0" cy="1960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304800" y="3429000"/>
            <a:ext cx="1674813" cy="863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sk-SK" sz="2400" b="1">
                <a:latin typeface="Times New Roman" pitchFamily="18" charset="0"/>
              </a:rPr>
              <a:t>Komerčná</a:t>
            </a:r>
          </a:p>
          <a:p>
            <a:pPr algn="ctr" eaLnBrk="0" hangingPunct="0"/>
            <a:r>
              <a:rPr lang="sk-SK" sz="2400" b="1">
                <a:latin typeface="Times New Roman" pitchFamily="18" charset="0"/>
              </a:rPr>
              <a:t>logistika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1981200" y="1844675"/>
            <a:ext cx="4876800" cy="822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sk-SK" sz="2800" b="1">
                <a:latin typeface="Times New Roman" pitchFamily="18" charset="0"/>
              </a:rPr>
              <a:t>PODNIKOVÁ LOGISTIKA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4419600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2843213" y="3429000"/>
            <a:ext cx="1512887" cy="863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sk-SK" sz="2400" b="1">
                <a:latin typeface="Times New Roman" pitchFamily="18" charset="0"/>
              </a:rPr>
              <a:t>Výrobná</a:t>
            </a:r>
          </a:p>
          <a:p>
            <a:pPr algn="ctr" eaLnBrk="0" hangingPunct="0"/>
            <a:r>
              <a:rPr lang="sk-SK" sz="2400" b="1">
                <a:latin typeface="Times New Roman" pitchFamily="18" charset="0"/>
              </a:rPr>
              <a:t>logistika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3995738" y="5157788"/>
            <a:ext cx="1800225" cy="863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sk-SK" sz="2400" b="1">
                <a:latin typeface="Times New Roman" pitchFamily="18" charset="0"/>
              </a:rPr>
              <a:t>Informačná</a:t>
            </a:r>
          </a:p>
          <a:p>
            <a:pPr algn="ctr" eaLnBrk="0" hangingPunct="0"/>
            <a:r>
              <a:rPr lang="sk-SK" sz="2400" b="1">
                <a:latin typeface="Times New Roman" pitchFamily="18" charset="0"/>
              </a:rPr>
              <a:t>logistika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5364163" y="3429000"/>
            <a:ext cx="1800225" cy="11525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sk-SK" sz="2400" b="1">
                <a:latin typeface="Times New Roman" pitchFamily="18" charset="0"/>
              </a:rPr>
              <a:t>Logistika</a:t>
            </a:r>
          </a:p>
          <a:p>
            <a:pPr algn="ctr" eaLnBrk="0" hangingPunct="0"/>
            <a:r>
              <a:rPr lang="sk-SK" sz="2400" b="1">
                <a:latin typeface="Times New Roman" pitchFamily="18" charset="0"/>
              </a:rPr>
              <a:t>obslužných  procesov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1403350" y="5157788"/>
            <a:ext cx="1655763" cy="935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sk-SK" sz="2400" b="1">
                <a:latin typeface="Times New Roman" pitchFamily="18" charset="0"/>
              </a:rPr>
              <a:t>Personálnalogistika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2195513" y="3141663"/>
            <a:ext cx="0" cy="2033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>
            <a:off x="4787900" y="3141663"/>
            <a:ext cx="0" cy="2033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6804025" y="5084763"/>
            <a:ext cx="1692275" cy="936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sk-SK" sz="2400" b="1">
                <a:latin typeface="Times New Roman" pitchFamily="18" charset="0"/>
              </a:rPr>
              <a:t>Finančná</a:t>
            </a:r>
          </a:p>
          <a:p>
            <a:pPr algn="ctr" eaLnBrk="0" hangingPunct="0"/>
            <a:r>
              <a:rPr lang="sk-SK" sz="2400" b="1">
                <a:latin typeface="Times New Roman" pitchFamily="18" charset="0"/>
              </a:rPr>
              <a:t>logistika</a:t>
            </a:r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>
            <a:off x="5867400" y="3141663"/>
            <a:ext cx="0" cy="287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/>
              <a:t>Štruktúra výrobnej logistiky</a:t>
            </a:r>
          </a:p>
        </p:txBody>
      </p:sp>
      <p:graphicFrame>
        <p:nvGraphicFramePr>
          <p:cNvPr id="57347" name="Object 3"/>
          <p:cNvGraphicFramePr>
            <a:graphicFrameLocks noChangeAspect="1"/>
          </p:cNvGraphicFramePr>
          <p:nvPr>
            <p:ph idx="1"/>
          </p:nvPr>
        </p:nvGraphicFramePr>
        <p:xfrm>
          <a:off x="0" y="1989138"/>
          <a:ext cx="8964613" cy="3960812"/>
        </p:xfrm>
        <a:graphic>
          <a:graphicData uri="http://schemas.openxmlformats.org/presentationml/2006/ole">
            <p:oleObj spid="_x0000_s6146" name="VISIO" r:id="rId4" imgW="6749640" imgH="2020680" progId="">
              <p:embed/>
            </p:oleObj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Bývá svěřeno útvaru s celopodnikovou působností, zodpovědnému za </a:t>
            </a:r>
          </a:p>
          <a:p>
            <a:endParaRPr lang="cs-CZ" dirty="0" smtClean="0"/>
          </a:p>
          <a:p>
            <a:r>
              <a:rPr lang="cs-CZ" dirty="0" smtClean="0"/>
              <a:t>střednědobé plánování výroby v souladu s přijatou výrobní strategií a za</a:t>
            </a:r>
          </a:p>
          <a:p>
            <a:r>
              <a:rPr lang="cs-CZ" dirty="0" smtClean="0"/>
              <a:t>koordinaci činností orgánů operativního řízení výroby v rámci podniku.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Taktické </a:t>
            </a:r>
            <a:r>
              <a:rPr lang="sk-SK" dirty="0" err="1" smtClean="0"/>
              <a:t>řízení</a:t>
            </a:r>
            <a:r>
              <a:rPr lang="sk-SK" dirty="0" smtClean="0"/>
              <a:t> výroby </a:t>
            </a:r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3276600" y="1412875"/>
            <a:ext cx="1284288" cy="654050"/>
          </a:xfrm>
          <a:prstGeom prst="rect">
            <a:avLst/>
          </a:prstGeom>
          <a:solidFill>
            <a:srgbClr val="CCFFCC"/>
          </a:solidFill>
          <a:ln w="25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>
                <a:latin typeface="Times New Roman" pitchFamily="18" charset="0"/>
              </a:rPr>
              <a:t>Komerčná logistika</a:t>
            </a:r>
          </a:p>
        </p:txBody>
      </p:sp>
      <p:sp>
        <p:nvSpPr>
          <p:cNvPr id="59395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662113" y="2698750"/>
            <a:ext cx="1516062" cy="685800"/>
          </a:xfrm>
          <a:prstGeom prst="rect">
            <a:avLst/>
          </a:prstGeom>
          <a:solidFill>
            <a:srgbClr val="CCFFFF"/>
          </a:solidFill>
          <a:ln w="25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>
                <a:latin typeface="Times New Roman" pitchFamily="18" charset="0"/>
              </a:rPr>
              <a:t>Logistika obstarávania</a:t>
            </a:r>
          </a:p>
        </p:txBody>
      </p:sp>
      <p:sp>
        <p:nvSpPr>
          <p:cNvPr id="59396" name="Rectangl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319463" y="2698750"/>
            <a:ext cx="1146175" cy="654050"/>
          </a:xfrm>
          <a:prstGeom prst="rect">
            <a:avLst/>
          </a:prstGeom>
          <a:solidFill>
            <a:srgbClr val="CCFFFF"/>
          </a:solidFill>
          <a:ln w="25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>
                <a:latin typeface="Times New Roman" pitchFamily="18" charset="0"/>
              </a:rPr>
              <a:t>Logistika odbytu</a:t>
            </a:r>
          </a:p>
        </p:txBody>
      </p:sp>
      <p:sp>
        <p:nvSpPr>
          <p:cNvPr id="59397" name="Rectangl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852863" y="5603875"/>
            <a:ext cx="1284287" cy="654050"/>
          </a:xfrm>
          <a:prstGeom prst="rect">
            <a:avLst/>
          </a:prstGeom>
          <a:solidFill>
            <a:srgbClr val="FFFF99"/>
          </a:solidFill>
          <a:ln w="25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>
                <a:latin typeface="Times New Roman" pitchFamily="18" charset="0"/>
              </a:rPr>
              <a:t>Obchodný servis</a:t>
            </a:r>
          </a:p>
        </p:txBody>
      </p:sp>
      <p:sp>
        <p:nvSpPr>
          <p:cNvPr id="59398" name="Rectangl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639050" y="2698750"/>
            <a:ext cx="1300163" cy="903288"/>
          </a:xfrm>
          <a:prstGeom prst="rect">
            <a:avLst/>
          </a:prstGeom>
          <a:solidFill>
            <a:srgbClr val="CCFFFF"/>
          </a:solidFill>
          <a:ln w="25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>
                <a:latin typeface="Times New Roman" pitchFamily="18" charset="0"/>
              </a:rPr>
              <a:t>Personálna logistika odbytu</a:t>
            </a:r>
          </a:p>
        </p:txBody>
      </p:sp>
      <p:sp>
        <p:nvSpPr>
          <p:cNvPr id="59399" name="Line 7"/>
          <p:cNvSpPr>
            <a:spLocks noChangeShapeType="1"/>
          </p:cNvSpPr>
          <p:nvPr/>
        </p:nvSpPr>
        <p:spPr bwMode="auto">
          <a:xfrm>
            <a:off x="3922713" y="2066925"/>
            <a:ext cx="0" cy="652463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400" name="Freeform 8"/>
          <p:cNvSpPr>
            <a:spLocks/>
          </p:cNvSpPr>
          <p:nvPr/>
        </p:nvSpPr>
        <p:spPr bwMode="auto">
          <a:xfrm>
            <a:off x="1085850" y="2393950"/>
            <a:ext cx="7200900" cy="325438"/>
          </a:xfrm>
          <a:custGeom>
            <a:avLst/>
            <a:gdLst/>
            <a:ahLst/>
            <a:cxnLst>
              <a:cxn ang="0">
                <a:pos x="0" y="223"/>
              </a:cxn>
              <a:cxn ang="0">
                <a:pos x="0" y="0"/>
              </a:cxn>
              <a:cxn ang="0">
                <a:pos x="6551" y="0"/>
              </a:cxn>
            </a:cxnLst>
            <a:rect l="0" t="0" r="r" b="b"/>
            <a:pathLst>
              <a:path w="6551" h="223">
                <a:moveTo>
                  <a:pt x="0" y="223"/>
                </a:moveTo>
                <a:lnTo>
                  <a:pt x="0" y="0"/>
                </a:lnTo>
                <a:lnTo>
                  <a:pt x="6551" y="0"/>
                </a:lnTo>
              </a:path>
            </a:pathLst>
          </a:custGeom>
          <a:noFill/>
          <a:ln w="762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 flipV="1">
            <a:off x="5203825" y="2393950"/>
            <a:ext cx="0" cy="325438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2100263" y="3698875"/>
            <a:ext cx="1295400" cy="654050"/>
          </a:xfrm>
          <a:prstGeom prst="rect">
            <a:avLst/>
          </a:prstGeom>
          <a:solidFill>
            <a:srgbClr val="FFFF99"/>
          </a:solidFill>
          <a:ln w="25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>
                <a:latin typeface="Times New Roman" pitchFamily="18" charset="0"/>
              </a:rPr>
              <a:t>Zisťovanie potrieb</a:t>
            </a:r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2100263" y="4689475"/>
            <a:ext cx="1219200" cy="654050"/>
          </a:xfrm>
          <a:prstGeom prst="rect">
            <a:avLst/>
          </a:prstGeom>
          <a:solidFill>
            <a:srgbClr val="FFFF99"/>
          </a:solidFill>
          <a:ln w="25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>
                <a:latin typeface="Times New Roman" pitchFamily="18" charset="0"/>
              </a:rPr>
              <a:t>Logistika nákupu</a:t>
            </a:r>
          </a:p>
        </p:txBody>
      </p:sp>
      <p:sp>
        <p:nvSpPr>
          <p:cNvPr id="59404" name="Rectangle 12"/>
          <p:cNvSpPr>
            <a:spLocks noChangeArrowheads="1"/>
          </p:cNvSpPr>
          <p:nvPr/>
        </p:nvSpPr>
        <p:spPr bwMode="auto">
          <a:xfrm>
            <a:off x="2100263" y="5603875"/>
            <a:ext cx="1371600" cy="657225"/>
          </a:xfrm>
          <a:prstGeom prst="rect">
            <a:avLst/>
          </a:prstGeom>
          <a:solidFill>
            <a:srgbClr val="FFFF99"/>
          </a:solidFill>
          <a:ln w="25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>
                <a:latin typeface="Times New Roman" pitchFamily="18" charset="0"/>
              </a:rPr>
              <a:t>Logistika </a:t>
            </a:r>
            <a:r>
              <a:rPr lang="cs-CZ" sz="1700" b="1">
                <a:latin typeface="Times New Roman" pitchFamily="18" charset="0"/>
              </a:rPr>
              <a:t>zásobovania</a:t>
            </a:r>
          </a:p>
        </p:txBody>
      </p:sp>
      <p:sp>
        <p:nvSpPr>
          <p:cNvPr id="59405" name="Rectangle 13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00463" y="3698875"/>
            <a:ext cx="1346200" cy="654050"/>
          </a:xfrm>
          <a:prstGeom prst="rect">
            <a:avLst/>
          </a:prstGeom>
          <a:solidFill>
            <a:srgbClr val="FFFF99"/>
          </a:solidFill>
          <a:ln w="25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>
                <a:latin typeface="Times New Roman" pitchFamily="18" charset="0"/>
              </a:rPr>
              <a:t>Zákazková logistika</a:t>
            </a:r>
            <a:endParaRPr lang="cs-CZ" b="1">
              <a:latin typeface="Times New Roman" pitchFamily="18" charset="0"/>
              <a:hlinkClick r:id="rId8" action="ppaction://hlinksldjump"/>
            </a:endParaRPr>
          </a:p>
        </p:txBody>
      </p:sp>
      <p:sp>
        <p:nvSpPr>
          <p:cNvPr id="59406" name="Rectangle 14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776663" y="4689475"/>
            <a:ext cx="1524000" cy="654050"/>
          </a:xfrm>
          <a:prstGeom prst="rect">
            <a:avLst/>
          </a:prstGeom>
          <a:solidFill>
            <a:srgbClr val="FFFF99"/>
          </a:solidFill>
          <a:ln w="25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>
                <a:latin typeface="Times New Roman" pitchFamily="18" charset="0"/>
              </a:rPr>
              <a:t>Distribučná logistika</a:t>
            </a:r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>
            <a:off x="1947863" y="3394075"/>
            <a:ext cx="3175" cy="260985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408" name="Line 16"/>
          <p:cNvSpPr>
            <a:spLocks noChangeShapeType="1"/>
          </p:cNvSpPr>
          <p:nvPr/>
        </p:nvSpPr>
        <p:spPr bwMode="auto">
          <a:xfrm flipH="1">
            <a:off x="1947863" y="5984875"/>
            <a:ext cx="128587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409" name="Line 17"/>
          <p:cNvSpPr>
            <a:spLocks noChangeShapeType="1"/>
          </p:cNvSpPr>
          <p:nvPr/>
        </p:nvSpPr>
        <p:spPr bwMode="auto">
          <a:xfrm flipH="1">
            <a:off x="1947863" y="4994275"/>
            <a:ext cx="128587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410" name="Line 18"/>
          <p:cNvSpPr>
            <a:spLocks noChangeShapeType="1"/>
          </p:cNvSpPr>
          <p:nvPr/>
        </p:nvSpPr>
        <p:spPr bwMode="auto">
          <a:xfrm flipH="1">
            <a:off x="1947863" y="4003675"/>
            <a:ext cx="128587" cy="4763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411" name="Line 19"/>
          <p:cNvSpPr>
            <a:spLocks noChangeShapeType="1"/>
          </p:cNvSpPr>
          <p:nvPr/>
        </p:nvSpPr>
        <p:spPr bwMode="auto">
          <a:xfrm flipV="1">
            <a:off x="2532063" y="2393950"/>
            <a:ext cx="0" cy="325438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412" name="Rectangle 20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222250" y="2698750"/>
            <a:ext cx="1357313" cy="903288"/>
          </a:xfrm>
          <a:prstGeom prst="rect">
            <a:avLst/>
          </a:prstGeom>
          <a:solidFill>
            <a:srgbClr val="CCFFFF"/>
          </a:solidFill>
          <a:ln w="25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>
                <a:latin typeface="Times New Roman" pitchFamily="18" charset="0"/>
              </a:rPr>
              <a:t>Strategická komerčná logistika</a:t>
            </a:r>
          </a:p>
        </p:txBody>
      </p:sp>
      <p:sp>
        <p:nvSpPr>
          <p:cNvPr id="59413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614863" y="2698750"/>
            <a:ext cx="1447800" cy="654050"/>
          </a:xfrm>
          <a:prstGeom prst="rect">
            <a:avLst/>
          </a:prstGeom>
          <a:solidFill>
            <a:srgbClr val="CCFFFF"/>
          </a:solidFill>
          <a:ln w="25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>
                <a:latin typeface="Times New Roman" pitchFamily="18" charset="0"/>
              </a:rPr>
              <a:t>Controlling</a:t>
            </a:r>
          </a:p>
        </p:txBody>
      </p:sp>
      <p:sp>
        <p:nvSpPr>
          <p:cNvPr id="59414" name="Rectangle 22"/>
          <p:cNvSpPr>
            <a:spLocks noChangeArrowheads="1"/>
          </p:cNvSpPr>
          <p:nvPr/>
        </p:nvSpPr>
        <p:spPr bwMode="auto">
          <a:xfrm>
            <a:off x="5262563" y="3706813"/>
            <a:ext cx="1447800" cy="654050"/>
          </a:xfrm>
          <a:prstGeom prst="rect">
            <a:avLst/>
          </a:prstGeom>
          <a:solidFill>
            <a:srgbClr val="FFFF99"/>
          </a:solidFill>
          <a:ln w="25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>
                <a:latin typeface="Times New Roman" pitchFamily="18" charset="0"/>
              </a:rPr>
              <a:t>Logistické náklady</a:t>
            </a:r>
          </a:p>
        </p:txBody>
      </p:sp>
      <p:sp>
        <p:nvSpPr>
          <p:cNvPr id="59415" name="Rectangle 23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199188" y="2698750"/>
            <a:ext cx="1284287" cy="654050"/>
          </a:xfrm>
          <a:prstGeom prst="rect">
            <a:avLst/>
          </a:prstGeom>
          <a:solidFill>
            <a:srgbClr val="CCFFFF"/>
          </a:solidFill>
          <a:ln w="25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>
                <a:latin typeface="Times New Roman" pitchFamily="18" charset="0"/>
              </a:rPr>
              <a:t>Logistika</a:t>
            </a:r>
          </a:p>
          <a:p>
            <a:pPr algn="ctr" eaLnBrk="0" hangingPunct="0"/>
            <a:r>
              <a:rPr lang="cs-CZ" b="1">
                <a:latin typeface="Times New Roman" pitchFamily="18" charset="0"/>
              </a:rPr>
              <a:t>dopravy</a:t>
            </a:r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 flipV="1">
            <a:off x="6378575" y="2393950"/>
            <a:ext cx="3175" cy="325438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 flipV="1">
            <a:off x="8286750" y="2338388"/>
            <a:ext cx="1588" cy="325437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1169988" y="2736850"/>
            <a:ext cx="1841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cs-CZ">
              <a:latin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cs-CZ">
              <a:latin typeface="Times New Roman" pitchFamily="18" charset="0"/>
            </a:endParaRPr>
          </a:p>
        </p:txBody>
      </p:sp>
      <p:sp>
        <p:nvSpPr>
          <p:cNvPr id="59419" name="Line 27"/>
          <p:cNvSpPr>
            <a:spLocks noChangeShapeType="1"/>
          </p:cNvSpPr>
          <p:nvPr/>
        </p:nvSpPr>
        <p:spPr bwMode="auto">
          <a:xfrm>
            <a:off x="5551488" y="33464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20" name="Line 28"/>
          <p:cNvSpPr>
            <a:spLocks noChangeShapeType="1"/>
          </p:cNvSpPr>
          <p:nvPr/>
        </p:nvSpPr>
        <p:spPr bwMode="auto">
          <a:xfrm>
            <a:off x="3548063" y="3394075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3548063" y="400367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22" name="Line 30"/>
          <p:cNvSpPr>
            <a:spLocks noChangeShapeType="1"/>
          </p:cNvSpPr>
          <p:nvPr/>
        </p:nvSpPr>
        <p:spPr bwMode="auto">
          <a:xfrm>
            <a:off x="3548063" y="49942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23" name="Line 31"/>
          <p:cNvSpPr>
            <a:spLocks noChangeShapeType="1"/>
          </p:cNvSpPr>
          <p:nvPr/>
        </p:nvSpPr>
        <p:spPr bwMode="auto">
          <a:xfrm>
            <a:off x="3548063" y="59848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24" name="Text Box 32"/>
          <p:cNvSpPr txBox="1">
            <a:spLocks noChangeArrowheads="1"/>
          </p:cNvSpPr>
          <p:nvPr/>
        </p:nvSpPr>
        <p:spPr bwMode="auto">
          <a:xfrm>
            <a:off x="395288" y="260350"/>
            <a:ext cx="8353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 sz="3600" b="1">
                <a:latin typeface="Times New Roman" pitchFamily="18" charset="0"/>
              </a:rPr>
              <a:t>Štruktúra komerčnej logistiky</a:t>
            </a:r>
          </a:p>
        </p:txBody>
      </p:sp>
      <p:sp>
        <p:nvSpPr>
          <p:cNvPr id="35" name="Zástupný symbol pro číslo snímku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13787" cy="633412"/>
          </a:xfrm>
        </p:spPr>
        <p:txBody>
          <a:bodyPr/>
          <a:lstStyle/>
          <a:p>
            <a:r>
              <a:rPr lang="sk-SK" sz="3400" b="1"/>
              <a:t>Štruktúra logistiky obslužných procesov</a:t>
            </a:r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>
            <p:ph idx="1"/>
          </p:nvPr>
        </p:nvGraphicFramePr>
        <p:xfrm>
          <a:off x="179388" y="2689225"/>
          <a:ext cx="8713787" cy="2198688"/>
        </p:xfrm>
        <a:graphic>
          <a:graphicData uri="http://schemas.openxmlformats.org/presentationml/2006/ole">
            <p:oleObj spid="_x0000_s7170" name="VISIO" r:id="rId4" imgW="8716680" imgH="2200680" progId="">
              <p:embed/>
            </p:oleObj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80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69325" cy="620713"/>
          </a:xfrm>
        </p:spPr>
        <p:txBody>
          <a:bodyPr/>
          <a:lstStyle/>
          <a:p>
            <a:r>
              <a:rPr lang="sk-SK" sz="3200" b="1"/>
              <a:t>Integrovaný systém zákazkovej logistiky</a:t>
            </a:r>
          </a:p>
        </p:txBody>
      </p:sp>
      <p:pic>
        <p:nvPicPr>
          <p:cNvPr id="58372" name="Picture 4" descr="Bez názvu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23850" y="692150"/>
            <a:ext cx="8569325" cy="6165850"/>
          </a:xfrm>
          <a:noFill/>
          <a:ln/>
        </p:spPr>
      </p:pic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000" b="1" dirty="0"/>
              <a:t>Základné úrovne</a:t>
            </a:r>
            <a:br>
              <a:rPr lang="sk-SK" sz="4000" b="1" dirty="0"/>
            </a:br>
            <a:r>
              <a:rPr lang="sk-SK" sz="4000" b="1" dirty="0" smtClean="0"/>
              <a:t>riadenia procesov</a:t>
            </a:r>
            <a:endParaRPr lang="sk-SK" sz="4000" b="1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9974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k-SK" sz="1800" b="1"/>
              <a:t>Proces</a:t>
            </a:r>
            <a:r>
              <a:rPr lang="sk-SK" sz="1800"/>
              <a:t> - účelová transformácia vstupov na výstupy, spojenie aktivít s cieľom produkovať výrobky pre zákazníka vnútri alebo mimo firmy.</a:t>
            </a:r>
          </a:p>
          <a:p>
            <a:pPr>
              <a:lnSpc>
                <a:spcPct val="80000"/>
              </a:lnSpc>
              <a:buFontTx/>
              <a:buNone/>
            </a:pPr>
            <a:endParaRPr lang="sk-SK" sz="1800"/>
          </a:p>
          <a:p>
            <a:pPr>
              <a:lnSpc>
                <a:spcPct val="80000"/>
              </a:lnSpc>
              <a:buFontTx/>
              <a:buNone/>
            </a:pPr>
            <a:r>
              <a:rPr lang="sk-SK" sz="1800"/>
              <a:t>Tri úrovne úsilia o zlepšovanie procesov:</a:t>
            </a:r>
          </a:p>
          <a:p>
            <a:pPr>
              <a:lnSpc>
                <a:spcPct val="80000"/>
              </a:lnSpc>
              <a:buFontTx/>
              <a:buNone/>
            </a:pPr>
            <a:endParaRPr lang="sk-SK" sz="1800" b="1"/>
          </a:p>
          <a:p>
            <a:pPr>
              <a:lnSpc>
                <a:spcPct val="80000"/>
              </a:lnSpc>
              <a:buFontTx/>
              <a:buNone/>
            </a:pPr>
            <a:r>
              <a:rPr lang="sk-SK" sz="1800" b="1"/>
              <a:t>CPI - Continual Process Improvement</a:t>
            </a:r>
          </a:p>
          <a:p>
            <a:pPr>
              <a:lnSpc>
                <a:spcPct val="80000"/>
              </a:lnSpc>
            </a:pPr>
            <a:r>
              <a:rPr lang="sk-SK" sz="1800"/>
              <a:t> redukovanie odchýlok výrobkov a služieb od definovanej úrovne kvality, zlepšovanie priebehu práce </a:t>
            </a:r>
            <a:r>
              <a:rPr lang="sk-SK" sz="1800" b="1"/>
              <a:t>(kvalita)</a:t>
            </a:r>
          </a:p>
          <a:p>
            <a:pPr>
              <a:lnSpc>
                <a:spcPct val="80000"/>
              </a:lnSpc>
              <a:buFontTx/>
              <a:buNone/>
            </a:pPr>
            <a:endParaRPr lang="sk-SK" sz="1800"/>
          </a:p>
          <a:p>
            <a:pPr>
              <a:lnSpc>
                <a:spcPct val="80000"/>
              </a:lnSpc>
              <a:buFontTx/>
              <a:buNone/>
            </a:pPr>
            <a:r>
              <a:rPr lang="sk-SK" sz="1800"/>
              <a:t> </a:t>
            </a:r>
            <a:r>
              <a:rPr lang="sk-SK" sz="1800" b="1"/>
              <a:t>BPR - Business Process Redesing</a:t>
            </a:r>
          </a:p>
          <a:p>
            <a:pPr>
              <a:lnSpc>
                <a:spcPct val="80000"/>
              </a:lnSpc>
            </a:pPr>
            <a:r>
              <a:rPr lang="sk-SK" sz="1800"/>
              <a:t> odstraovanie aktivít, ktoré nepridávajú hodnotu procesu, znižovanie nákladov procesov a zlepšovanie schopnosti procesov reagovať na zmeny </a:t>
            </a:r>
            <a:r>
              <a:rPr lang="sk-SK" sz="1800" b="1"/>
              <a:t>(outsourcing)</a:t>
            </a:r>
          </a:p>
          <a:p>
            <a:pPr>
              <a:lnSpc>
                <a:spcPct val="80000"/>
              </a:lnSpc>
              <a:buFontTx/>
              <a:buNone/>
            </a:pPr>
            <a:endParaRPr lang="sk-SK" sz="1800" b="1"/>
          </a:p>
          <a:p>
            <a:pPr>
              <a:lnSpc>
                <a:spcPct val="80000"/>
              </a:lnSpc>
              <a:buFontTx/>
              <a:buNone/>
            </a:pPr>
            <a:r>
              <a:rPr lang="sk-SK" sz="1800" b="1"/>
              <a:t>BPR - Business Process Reengineering</a:t>
            </a:r>
          </a:p>
          <a:p>
            <a:pPr>
              <a:lnSpc>
                <a:spcPct val="80000"/>
              </a:lnSpc>
            </a:pPr>
            <a:r>
              <a:rPr lang="sk-SK" sz="1800"/>
              <a:t>radikálna transformácia procesov prostredníctvom aplikovania otvorenej technológie pre dosiahnutie dramatického zlepšenia efektivity procesov, ich produktivity a kvality </a:t>
            </a:r>
            <a:r>
              <a:rPr lang="sk-SK" sz="1800" b="1"/>
              <a:t>(inovácie)</a:t>
            </a:r>
            <a:endParaRPr lang="sk-SK" sz="1800"/>
          </a:p>
          <a:p>
            <a:pPr>
              <a:lnSpc>
                <a:spcPct val="80000"/>
              </a:lnSpc>
            </a:pPr>
            <a:endParaRPr lang="sk-SK" sz="18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Lean management – štíhlá výroba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64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79388" y="1125538"/>
            <a:ext cx="8712200" cy="4608512"/>
            <a:chOff x="113" y="709"/>
            <a:chExt cx="5488" cy="2903"/>
          </a:xfrm>
        </p:grpSpPr>
        <p:sp>
          <p:nvSpPr>
            <p:cNvPr id="7171" name="AutoShape 2"/>
            <p:cNvSpPr>
              <a:spLocks noChangeArrowheads="1"/>
            </p:cNvSpPr>
            <p:nvPr/>
          </p:nvSpPr>
          <p:spPr bwMode="auto">
            <a:xfrm>
              <a:off x="4286" y="1706"/>
              <a:ext cx="1315" cy="908"/>
            </a:xfrm>
            <a:prstGeom prst="hexagon">
              <a:avLst>
                <a:gd name="adj" fmla="val 36206"/>
                <a:gd name="vf" fmla="val 11547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/>
                <a:t>TPM,</a:t>
              </a:r>
            </a:p>
            <a:p>
              <a:pPr algn="ctr"/>
              <a:r>
                <a:rPr lang="cs-CZ"/>
                <a:t>rychlé změny,</a:t>
              </a:r>
            </a:p>
            <a:p>
              <a:pPr algn="ctr"/>
              <a:r>
                <a:rPr lang="cs-CZ"/>
                <a:t>redukce dávek</a:t>
              </a:r>
            </a:p>
          </p:txBody>
        </p:sp>
        <p:sp>
          <p:nvSpPr>
            <p:cNvPr id="7172" name="AutoShape 3"/>
            <p:cNvSpPr>
              <a:spLocks noChangeArrowheads="1"/>
            </p:cNvSpPr>
            <p:nvPr/>
          </p:nvSpPr>
          <p:spPr bwMode="auto">
            <a:xfrm>
              <a:off x="3243" y="1207"/>
              <a:ext cx="1315" cy="908"/>
            </a:xfrm>
            <a:prstGeom prst="hexagon">
              <a:avLst>
                <a:gd name="adj" fmla="val 36206"/>
                <a:gd name="vf" fmla="val 11547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/>
                <a:t>procesy kvality</a:t>
              </a:r>
            </a:p>
            <a:p>
              <a:pPr algn="ctr"/>
              <a:r>
                <a:rPr lang="cs-CZ"/>
                <a:t>a standardizovaná</a:t>
              </a:r>
            </a:p>
            <a:p>
              <a:pPr algn="ctr"/>
              <a:r>
                <a:rPr lang="cs-CZ"/>
                <a:t>práce</a:t>
              </a:r>
            </a:p>
          </p:txBody>
        </p:sp>
        <p:sp>
          <p:nvSpPr>
            <p:cNvPr id="7173" name="AutoShape 4"/>
            <p:cNvSpPr>
              <a:spLocks noChangeArrowheads="1"/>
            </p:cNvSpPr>
            <p:nvPr/>
          </p:nvSpPr>
          <p:spPr bwMode="auto">
            <a:xfrm>
              <a:off x="3243" y="2205"/>
              <a:ext cx="1315" cy="908"/>
            </a:xfrm>
            <a:prstGeom prst="hexagon">
              <a:avLst>
                <a:gd name="adj" fmla="val 36206"/>
                <a:gd name="vf" fmla="val 11547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/>
                <a:t>štíhlý layout,</a:t>
              </a:r>
            </a:p>
            <a:p>
              <a:pPr algn="ctr"/>
              <a:r>
                <a:rPr lang="cs-CZ"/>
                <a:t>výrobní buňky</a:t>
              </a:r>
            </a:p>
          </p:txBody>
        </p:sp>
        <p:sp>
          <p:nvSpPr>
            <p:cNvPr id="7174" name="AutoShape 5"/>
            <p:cNvSpPr>
              <a:spLocks noChangeArrowheads="1"/>
            </p:cNvSpPr>
            <p:nvPr/>
          </p:nvSpPr>
          <p:spPr bwMode="auto">
            <a:xfrm>
              <a:off x="2200" y="1706"/>
              <a:ext cx="1315" cy="908"/>
            </a:xfrm>
            <a:prstGeom prst="hexagon">
              <a:avLst>
                <a:gd name="adj" fmla="val 36206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/>
                <a:t>štíhlá výroba</a:t>
              </a:r>
            </a:p>
          </p:txBody>
        </p:sp>
        <p:sp>
          <p:nvSpPr>
            <p:cNvPr id="7175" name="AutoShape 6"/>
            <p:cNvSpPr>
              <a:spLocks noChangeArrowheads="1"/>
            </p:cNvSpPr>
            <p:nvPr/>
          </p:nvSpPr>
          <p:spPr bwMode="auto">
            <a:xfrm>
              <a:off x="2200" y="709"/>
              <a:ext cx="1315" cy="908"/>
            </a:xfrm>
            <a:prstGeom prst="hexagon">
              <a:avLst>
                <a:gd name="adj" fmla="val 36206"/>
                <a:gd name="vf" fmla="val 11547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/>
                <a:t>Kanban,pull,</a:t>
              </a:r>
            </a:p>
            <a:p>
              <a:pPr algn="ctr"/>
              <a:r>
                <a:rPr lang="cs-CZ"/>
                <a:t>synchronizace,</a:t>
              </a:r>
            </a:p>
            <a:p>
              <a:pPr algn="ctr"/>
              <a:r>
                <a:rPr lang="cs-CZ"/>
                <a:t>vyvážený tok</a:t>
              </a:r>
            </a:p>
          </p:txBody>
        </p:sp>
        <p:sp>
          <p:nvSpPr>
            <p:cNvPr id="7176" name="AutoShape 7"/>
            <p:cNvSpPr>
              <a:spLocks noChangeArrowheads="1"/>
            </p:cNvSpPr>
            <p:nvPr/>
          </p:nvSpPr>
          <p:spPr bwMode="auto">
            <a:xfrm>
              <a:off x="2200" y="2704"/>
              <a:ext cx="1315" cy="908"/>
            </a:xfrm>
            <a:prstGeom prst="hexagon">
              <a:avLst>
                <a:gd name="adj" fmla="val 36206"/>
                <a:gd name="vf" fmla="val 11547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/>
                <a:t>kaizen</a:t>
              </a:r>
            </a:p>
          </p:txBody>
        </p:sp>
        <p:sp>
          <p:nvSpPr>
            <p:cNvPr id="7177" name="AutoShape 8"/>
            <p:cNvSpPr>
              <a:spLocks noChangeArrowheads="1"/>
            </p:cNvSpPr>
            <p:nvPr/>
          </p:nvSpPr>
          <p:spPr bwMode="auto">
            <a:xfrm>
              <a:off x="1156" y="2205"/>
              <a:ext cx="1315" cy="908"/>
            </a:xfrm>
            <a:prstGeom prst="hexagon">
              <a:avLst>
                <a:gd name="adj" fmla="val 36206"/>
                <a:gd name="vf" fmla="val 11547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/>
                <a:t>management</a:t>
              </a:r>
            </a:p>
            <a:p>
              <a:pPr algn="ctr"/>
              <a:r>
                <a:rPr lang="cs-CZ"/>
                <a:t>toku hodnot</a:t>
              </a:r>
            </a:p>
          </p:txBody>
        </p:sp>
        <p:sp>
          <p:nvSpPr>
            <p:cNvPr id="7178" name="AutoShape 9"/>
            <p:cNvSpPr>
              <a:spLocks noChangeArrowheads="1"/>
            </p:cNvSpPr>
            <p:nvPr/>
          </p:nvSpPr>
          <p:spPr bwMode="auto">
            <a:xfrm>
              <a:off x="1156" y="1207"/>
              <a:ext cx="1315" cy="908"/>
            </a:xfrm>
            <a:prstGeom prst="hexagon">
              <a:avLst>
                <a:gd name="adj" fmla="val 36206"/>
                <a:gd name="vf" fmla="val 11547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/>
                <a:t>týmová práce</a:t>
              </a:r>
            </a:p>
          </p:txBody>
        </p:sp>
        <p:sp>
          <p:nvSpPr>
            <p:cNvPr id="7179" name="AutoShape 10"/>
            <p:cNvSpPr>
              <a:spLocks noChangeArrowheads="1"/>
            </p:cNvSpPr>
            <p:nvPr/>
          </p:nvSpPr>
          <p:spPr bwMode="auto">
            <a:xfrm>
              <a:off x="113" y="1706"/>
              <a:ext cx="1315" cy="908"/>
            </a:xfrm>
            <a:prstGeom prst="hexagon">
              <a:avLst>
                <a:gd name="adj" fmla="val 36206"/>
                <a:gd name="vf" fmla="val 11547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/>
                <a:t>štíhlé pracoviště</a:t>
              </a:r>
            </a:p>
            <a:p>
              <a:pPr algn="ctr"/>
              <a:r>
                <a:rPr lang="cs-CZ"/>
                <a:t>vizualizace</a:t>
              </a:r>
            </a:p>
          </p:txBody>
        </p:sp>
      </p:grp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268413"/>
            <a:ext cx="8643937" cy="496887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3" pitchFamily="18" charset="2"/>
              <a:buChar char="&amp;"/>
            </a:pPr>
            <a:r>
              <a:rPr lang="cs-CZ" smtClean="0"/>
              <a:t>Definování hodnoty z pohledu zákazníka.</a:t>
            </a:r>
          </a:p>
          <a:p>
            <a:pPr eaLnBrk="1" hangingPunct="1">
              <a:buFont typeface="Wingdings 3" pitchFamily="18" charset="2"/>
              <a:buChar char="&amp;"/>
            </a:pPr>
            <a:endParaRPr lang="cs-CZ" sz="2400" smtClean="0"/>
          </a:p>
          <a:p>
            <a:pPr eaLnBrk="1" hangingPunct="1">
              <a:buFont typeface="Wingdings 3" pitchFamily="18" charset="2"/>
              <a:buChar char="&amp;"/>
            </a:pPr>
            <a:r>
              <a:rPr lang="cs-CZ" smtClean="0"/>
              <a:t>Popsání toku hodnot a eliminace plýtvání a rozptylu.</a:t>
            </a:r>
          </a:p>
          <a:p>
            <a:pPr eaLnBrk="1" hangingPunct="1">
              <a:buFont typeface="Wingdings 3" pitchFamily="18" charset="2"/>
              <a:buChar char="&amp;"/>
            </a:pPr>
            <a:endParaRPr lang="cs-CZ" sz="2400" smtClean="0"/>
          </a:p>
          <a:p>
            <a:pPr eaLnBrk="1" hangingPunct="1">
              <a:buFont typeface="Wingdings 3" pitchFamily="18" charset="2"/>
              <a:buChar char="&amp;"/>
            </a:pPr>
            <a:r>
              <a:rPr lang="cs-CZ" smtClean="0"/>
              <a:t>Vytvoření hodnotového toku podle tahu zákazníka.</a:t>
            </a:r>
          </a:p>
          <a:p>
            <a:pPr eaLnBrk="1" hangingPunct="1">
              <a:buFont typeface="Wingdings 3" pitchFamily="18" charset="2"/>
              <a:buChar char="&amp;"/>
            </a:pPr>
            <a:endParaRPr lang="cs-CZ" sz="2400" smtClean="0"/>
          </a:p>
          <a:p>
            <a:pPr eaLnBrk="1" hangingPunct="1">
              <a:buFont typeface="Wingdings 3" pitchFamily="18" charset="2"/>
              <a:buChar char="&amp;"/>
            </a:pPr>
            <a:r>
              <a:rPr lang="cs-CZ" smtClean="0"/>
              <a:t>Zapojení a motivace pracovníků firmy.</a:t>
            </a:r>
          </a:p>
          <a:p>
            <a:pPr eaLnBrk="1" hangingPunct="1">
              <a:buFont typeface="Wingdings 3" pitchFamily="18" charset="2"/>
              <a:buChar char="&amp;"/>
            </a:pPr>
            <a:endParaRPr lang="cs-CZ" sz="2400" smtClean="0"/>
          </a:p>
          <a:p>
            <a:pPr eaLnBrk="1" hangingPunct="1">
              <a:buFont typeface="Wingdings 3" pitchFamily="18" charset="2"/>
              <a:buChar char="&amp;"/>
            </a:pPr>
            <a:r>
              <a:rPr lang="cs-CZ" smtClean="0"/>
              <a:t>Neustálé zlepšování a rozvoj znalostí – učící se společnost.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>
          <a:xfrm>
            <a:off x="1500188" y="274638"/>
            <a:ext cx="7175500" cy="561975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cs-CZ" sz="3200" smtClean="0"/>
              <a:t>Principy lean managementu: 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Eliminujte 7 druhů plýtvání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320818"/>
            <a:ext cx="8077200" cy="4608512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609600" indent="-60960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sz="2400" b="1" smtClean="0"/>
              <a:t>Defekty – </a:t>
            </a:r>
            <a:r>
              <a:rPr lang="cs-CZ" sz="2400" smtClean="0"/>
              <a:t>vadné výrobky, špatně zadané informace</a:t>
            </a:r>
            <a:endParaRPr lang="cs-CZ" sz="2400" b="1" smtClean="0"/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2" charset="2"/>
              <a:buAutoNum type="arabicPeriod"/>
            </a:pPr>
            <a:r>
              <a:rPr lang="cs-CZ" sz="2400" b="1" smtClean="0"/>
              <a:t>Nadprodukce – </a:t>
            </a:r>
            <a:r>
              <a:rPr lang="cs-CZ" sz="2400" smtClean="0"/>
              <a:t>výroba na sklad, nadbytečné reporty</a:t>
            </a:r>
            <a:endParaRPr lang="cs-CZ" sz="2400" b="1" smtClean="0"/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2" charset="2"/>
              <a:buAutoNum type="arabicPeriod"/>
            </a:pPr>
            <a:r>
              <a:rPr lang="cs-CZ" sz="2400" b="1" smtClean="0"/>
              <a:t>Nadměrné zásoby – </a:t>
            </a:r>
            <a:r>
              <a:rPr lang="cs-CZ" sz="2400" smtClean="0"/>
              <a:t>nadbytek materiálu na lince, ve skladu, přeplněné „vstupní“ a „výstupní“ boxy</a:t>
            </a:r>
            <a:endParaRPr lang="cs-CZ" sz="2400" b="1" smtClean="0"/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2" charset="2"/>
              <a:buAutoNum type="arabicPeriod"/>
            </a:pPr>
            <a:r>
              <a:rPr lang="cs-CZ" sz="2400" b="1" smtClean="0"/>
              <a:t>Zbytečné pohyby – </a:t>
            </a:r>
            <a:r>
              <a:rPr lang="cs-CZ" sz="2400" smtClean="0"/>
              <a:t>nesdružené či rozdělené operace, data zadávaná navíc</a:t>
            </a:r>
            <a:endParaRPr lang="cs-CZ" sz="2400" b="1" smtClean="0"/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2" charset="2"/>
              <a:buAutoNum type="arabicPeriod"/>
            </a:pPr>
            <a:r>
              <a:rPr lang="cs-CZ" sz="2400" b="1" smtClean="0"/>
              <a:t>Nadbytečné zpracování – </a:t>
            </a:r>
            <a:r>
              <a:rPr lang="cs-CZ" sz="2400" smtClean="0"/>
              <a:t>zbytečnosti v návrhu výrobku, nadbytečné transakce či schvalování </a:t>
            </a:r>
            <a:endParaRPr lang="cs-CZ" sz="2400" b="1" smtClean="0"/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2" charset="2"/>
              <a:buAutoNum type="arabicPeriod"/>
            </a:pPr>
            <a:r>
              <a:rPr lang="cs-CZ" sz="2400" b="1" smtClean="0"/>
              <a:t>Doprava – </a:t>
            </a:r>
            <a:r>
              <a:rPr lang="cs-CZ" sz="2400" smtClean="0"/>
              <a:t>následné kroky v procesu vyžadující přesun na velkou vzdálenost</a:t>
            </a:r>
            <a:endParaRPr lang="cs-CZ" sz="2400" b="1" smtClean="0"/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2" charset="2"/>
              <a:buAutoNum type="arabicPeriod"/>
            </a:pPr>
            <a:r>
              <a:rPr lang="cs-CZ" sz="2400" b="1" smtClean="0"/>
              <a:t>Čekání – </a:t>
            </a:r>
            <a:r>
              <a:rPr lang="cs-CZ" sz="2400" smtClean="0"/>
              <a:t>čekání na výstup z delší operace, práce v dávkách</a:t>
            </a: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cs-CZ" sz="2400" smtClean="0"/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cs-CZ" sz="2000" smtClean="0"/>
              <a:t>Osmý druh plýtvání je spojen s lidskými zdroji!</a:t>
            </a:r>
            <a:endParaRPr lang="cs-CZ" sz="2000" b="1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3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cs-CZ" sz="4000" smtClean="0"/>
              <a:t>Typické hodnoty plýtvání </a:t>
            </a:r>
            <a:br>
              <a:rPr lang="cs-CZ" sz="4000" smtClean="0"/>
            </a:br>
            <a:r>
              <a:rPr lang="cs-CZ" sz="4000" smtClean="0"/>
              <a:t>v podnicích</a:t>
            </a:r>
          </a:p>
        </p:txBody>
      </p:sp>
      <p:graphicFrame>
        <p:nvGraphicFramePr>
          <p:cNvPr id="8253" name="Group 6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1" cy="4964114"/>
        </p:xfrm>
        <a:graphic>
          <a:graphicData uri="http://schemas.openxmlformats.org/drawingml/2006/table">
            <a:tbl>
              <a:tblPr/>
              <a:tblGrid>
                <a:gridCol w="1973364"/>
                <a:gridCol w="1478190"/>
                <a:gridCol w="1185218"/>
                <a:gridCol w="3592829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oblast plýtvání</a:t>
                      </a:r>
                    </a:p>
                  </a:txBody>
                  <a:tcPr marL="85657" marR="856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ukazatel</a:t>
                      </a:r>
                    </a:p>
                  </a:txBody>
                  <a:tcPr marL="85657" marR="85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hodnota</a:t>
                      </a:r>
                    </a:p>
                  </a:txBody>
                  <a:tcPr marL="85657" marR="85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příčina plýtvání</a:t>
                      </a:r>
                    </a:p>
                  </a:txBody>
                  <a:tcPr marL="85657" marR="85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Produktivní  využití zařízení</a:t>
                      </a:r>
                    </a:p>
                  </a:txBody>
                  <a:tcPr marL="85657" marR="856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OEE/CEZ</a:t>
                      </a:r>
                    </a:p>
                  </a:txBody>
                  <a:tcPr marL="85657" marR="8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30-50%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Cíl:85%</a:t>
                      </a:r>
                    </a:p>
                  </a:txBody>
                  <a:tcPr marL="85657" marR="8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Poruchy, čekání na materiál, přestavování zařízení,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práce při snížených rychlostech, nekvalita</a:t>
                      </a:r>
                    </a:p>
                  </a:txBody>
                  <a:tcPr marL="85657" marR="8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Produktivní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využití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pracovníka</a:t>
                      </a:r>
                    </a:p>
                  </a:txBody>
                  <a:tcPr marL="85657" marR="856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Procento činností, které přidávají hodnotu</a:t>
                      </a:r>
                    </a:p>
                  </a:txBody>
                  <a:tcPr marL="85657" marR="8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30-40%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Cíl:70%</a:t>
                      </a:r>
                    </a:p>
                  </a:txBody>
                  <a:tcPr marL="85657" marR="8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Zbytečné pohyby,hledání nástrojů, materiálu a informací, čekání, nedodržování pracovní doby</a:t>
                      </a:r>
                    </a:p>
                  </a:txBody>
                  <a:tcPr marL="85657" marR="8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Podíl plýtvání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 průběžné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době výroby</a:t>
                      </a:r>
                    </a:p>
                  </a:txBody>
                  <a:tcPr marL="85657" marR="856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 Index</a:t>
                      </a:r>
                    </a:p>
                  </a:txBody>
                  <a:tcPr marL="85657" marR="8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10-80%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Cíl:70%</a:t>
                      </a:r>
                    </a:p>
                  </a:txBody>
                  <a:tcPr marL="85657" marR="8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Zásoby,čekání ve skladech,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velké dávky, poruchy,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chybějící komponenty,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nefungující zásobování</a:t>
                      </a:r>
                    </a:p>
                  </a:txBody>
                  <a:tcPr marL="85657" marR="8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367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/>
              <a:t>Štíhlý layout buňky</a:t>
            </a:r>
          </a:p>
        </p:txBody>
      </p:sp>
      <p:grpSp>
        <p:nvGrpSpPr>
          <p:cNvPr id="2" name="Group 91"/>
          <p:cNvGrpSpPr>
            <a:grpSpLocks/>
          </p:cNvGrpSpPr>
          <p:nvPr/>
        </p:nvGrpSpPr>
        <p:grpSpPr bwMode="auto">
          <a:xfrm>
            <a:off x="900113" y="1052513"/>
            <a:ext cx="6842125" cy="1874837"/>
            <a:chOff x="612" y="482"/>
            <a:chExt cx="4310" cy="1181"/>
          </a:xfrm>
        </p:grpSpPr>
        <p:grpSp>
          <p:nvGrpSpPr>
            <p:cNvPr id="3" name="Group 60"/>
            <p:cNvGrpSpPr>
              <a:grpSpLocks/>
            </p:cNvGrpSpPr>
            <p:nvPr/>
          </p:nvGrpSpPr>
          <p:grpSpPr bwMode="auto">
            <a:xfrm>
              <a:off x="2155" y="482"/>
              <a:ext cx="1270" cy="545"/>
              <a:chOff x="1973" y="300"/>
              <a:chExt cx="1270" cy="545"/>
            </a:xfrm>
          </p:grpSpPr>
          <p:sp>
            <p:nvSpPr>
              <p:cNvPr id="5194" name="Line 5"/>
              <p:cNvSpPr>
                <a:spLocks noChangeShapeType="1"/>
              </p:cNvSpPr>
              <p:nvPr/>
            </p:nvSpPr>
            <p:spPr bwMode="auto">
              <a:xfrm>
                <a:off x="2790" y="618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95" name="Line 6"/>
              <p:cNvSpPr>
                <a:spLocks noChangeShapeType="1"/>
              </p:cNvSpPr>
              <p:nvPr/>
            </p:nvSpPr>
            <p:spPr bwMode="auto">
              <a:xfrm flipV="1">
                <a:off x="3243" y="300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96" name="Line 7"/>
              <p:cNvSpPr>
                <a:spLocks noChangeShapeType="1"/>
              </p:cNvSpPr>
              <p:nvPr/>
            </p:nvSpPr>
            <p:spPr bwMode="auto">
              <a:xfrm flipH="1">
                <a:off x="1973" y="300"/>
                <a:ext cx="127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97" name="Line 8"/>
              <p:cNvSpPr>
                <a:spLocks noChangeShapeType="1"/>
              </p:cNvSpPr>
              <p:nvPr/>
            </p:nvSpPr>
            <p:spPr bwMode="auto">
              <a:xfrm>
                <a:off x="1973" y="300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98" name="Line 9"/>
              <p:cNvSpPr>
                <a:spLocks noChangeShapeType="1"/>
              </p:cNvSpPr>
              <p:nvPr/>
            </p:nvSpPr>
            <p:spPr bwMode="auto">
              <a:xfrm>
                <a:off x="1973" y="618"/>
                <a:ext cx="6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99" name="Line 10"/>
              <p:cNvSpPr>
                <a:spLocks noChangeShapeType="1"/>
              </p:cNvSpPr>
              <p:nvPr/>
            </p:nvSpPr>
            <p:spPr bwMode="auto">
              <a:xfrm>
                <a:off x="2608" y="618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147" name="Text Box 16"/>
            <p:cNvSpPr txBox="1">
              <a:spLocks noChangeArrowheads="1"/>
            </p:cNvSpPr>
            <p:nvPr/>
          </p:nvSpPr>
          <p:spPr bwMode="auto">
            <a:xfrm>
              <a:off x="703" y="528"/>
              <a:ext cx="11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/>
                <a:t>skříňky</a:t>
              </a:r>
            </a:p>
          </p:txBody>
        </p:sp>
        <p:grpSp>
          <p:nvGrpSpPr>
            <p:cNvPr id="4" name="Group 62"/>
            <p:cNvGrpSpPr>
              <a:grpSpLocks/>
            </p:cNvGrpSpPr>
            <p:nvPr/>
          </p:nvGrpSpPr>
          <p:grpSpPr bwMode="auto">
            <a:xfrm>
              <a:off x="3651" y="482"/>
              <a:ext cx="1270" cy="545"/>
              <a:chOff x="3787" y="935"/>
              <a:chExt cx="1270" cy="545"/>
            </a:xfrm>
          </p:grpSpPr>
          <p:sp>
            <p:nvSpPr>
              <p:cNvPr id="5188" name="Line 23"/>
              <p:cNvSpPr>
                <a:spLocks noChangeShapeType="1"/>
              </p:cNvSpPr>
              <p:nvPr/>
            </p:nvSpPr>
            <p:spPr bwMode="auto">
              <a:xfrm>
                <a:off x="4604" y="1253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89" name="Line 24"/>
              <p:cNvSpPr>
                <a:spLocks noChangeShapeType="1"/>
              </p:cNvSpPr>
              <p:nvPr/>
            </p:nvSpPr>
            <p:spPr bwMode="auto">
              <a:xfrm flipV="1">
                <a:off x="5057" y="935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90" name="Line 25"/>
              <p:cNvSpPr>
                <a:spLocks noChangeShapeType="1"/>
              </p:cNvSpPr>
              <p:nvPr/>
            </p:nvSpPr>
            <p:spPr bwMode="auto">
              <a:xfrm flipH="1">
                <a:off x="3787" y="935"/>
                <a:ext cx="127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91" name="Line 26"/>
              <p:cNvSpPr>
                <a:spLocks noChangeShapeType="1"/>
              </p:cNvSpPr>
              <p:nvPr/>
            </p:nvSpPr>
            <p:spPr bwMode="auto">
              <a:xfrm>
                <a:off x="3787" y="935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92" name="Line 27"/>
              <p:cNvSpPr>
                <a:spLocks noChangeShapeType="1"/>
              </p:cNvSpPr>
              <p:nvPr/>
            </p:nvSpPr>
            <p:spPr bwMode="auto">
              <a:xfrm>
                <a:off x="3787" y="1253"/>
                <a:ext cx="6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93" name="Line 28"/>
              <p:cNvSpPr>
                <a:spLocks noChangeShapeType="1"/>
              </p:cNvSpPr>
              <p:nvPr/>
            </p:nvSpPr>
            <p:spPr bwMode="auto">
              <a:xfrm>
                <a:off x="4422" y="125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" name="Group 37"/>
            <p:cNvGrpSpPr>
              <a:grpSpLocks/>
            </p:cNvGrpSpPr>
            <p:nvPr/>
          </p:nvGrpSpPr>
          <p:grpSpPr bwMode="auto">
            <a:xfrm>
              <a:off x="658" y="1117"/>
              <a:ext cx="1271" cy="546"/>
              <a:chOff x="748" y="1841"/>
              <a:chExt cx="1271" cy="546"/>
            </a:xfrm>
          </p:grpSpPr>
          <p:grpSp>
            <p:nvGrpSpPr>
              <p:cNvPr id="6" name="Group 36"/>
              <p:cNvGrpSpPr>
                <a:grpSpLocks/>
              </p:cNvGrpSpPr>
              <p:nvPr/>
            </p:nvGrpSpPr>
            <p:grpSpPr bwMode="auto">
              <a:xfrm>
                <a:off x="748" y="2069"/>
                <a:ext cx="1271" cy="318"/>
                <a:chOff x="748" y="2069"/>
                <a:chExt cx="1271" cy="318"/>
              </a:xfrm>
            </p:grpSpPr>
            <p:sp>
              <p:nvSpPr>
                <p:cNvPr id="5183" name="Line 29"/>
                <p:cNvSpPr>
                  <a:spLocks noChangeShapeType="1"/>
                </p:cNvSpPr>
                <p:nvPr/>
              </p:nvSpPr>
              <p:spPr bwMode="auto">
                <a:xfrm rot="10800000">
                  <a:off x="1565" y="2069"/>
                  <a:ext cx="4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84" name="Line 30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749" y="2069"/>
                  <a:ext cx="0" cy="31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85" name="Line 31"/>
                <p:cNvSpPr>
                  <a:spLocks noChangeShapeType="1"/>
                </p:cNvSpPr>
                <p:nvPr/>
              </p:nvSpPr>
              <p:spPr bwMode="auto">
                <a:xfrm rot="10800000" flipH="1">
                  <a:off x="749" y="2387"/>
                  <a:ext cx="127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86" name="Line 32"/>
                <p:cNvSpPr>
                  <a:spLocks noChangeShapeType="1"/>
                </p:cNvSpPr>
                <p:nvPr/>
              </p:nvSpPr>
              <p:spPr bwMode="auto">
                <a:xfrm rot="10800000">
                  <a:off x="2019" y="2069"/>
                  <a:ext cx="0" cy="31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87" name="Line 33"/>
                <p:cNvSpPr>
                  <a:spLocks noChangeShapeType="1"/>
                </p:cNvSpPr>
                <p:nvPr/>
              </p:nvSpPr>
              <p:spPr bwMode="auto">
                <a:xfrm rot="10800000">
                  <a:off x="748" y="2069"/>
                  <a:ext cx="63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5182" name="Line 34"/>
              <p:cNvSpPr>
                <a:spLocks noChangeShapeType="1"/>
              </p:cNvSpPr>
              <p:nvPr/>
            </p:nvSpPr>
            <p:spPr bwMode="auto">
              <a:xfrm rot="10800000">
                <a:off x="1384" y="1841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3651" y="1117"/>
              <a:ext cx="1271" cy="546"/>
              <a:chOff x="748" y="1841"/>
              <a:chExt cx="1271" cy="546"/>
            </a:xfrm>
          </p:grpSpPr>
          <p:grpSp>
            <p:nvGrpSpPr>
              <p:cNvPr id="8" name="Group 45"/>
              <p:cNvGrpSpPr>
                <a:grpSpLocks/>
              </p:cNvGrpSpPr>
              <p:nvPr/>
            </p:nvGrpSpPr>
            <p:grpSpPr bwMode="auto">
              <a:xfrm>
                <a:off x="748" y="2069"/>
                <a:ext cx="1271" cy="318"/>
                <a:chOff x="748" y="2069"/>
                <a:chExt cx="1271" cy="318"/>
              </a:xfrm>
            </p:grpSpPr>
            <p:sp>
              <p:nvSpPr>
                <p:cNvPr id="5176" name="Line 46"/>
                <p:cNvSpPr>
                  <a:spLocks noChangeShapeType="1"/>
                </p:cNvSpPr>
                <p:nvPr/>
              </p:nvSpPr>
              <p:spPr bwMode="auto">
                <a:xfrm rot="10800000">
                  <a:off x="1565" y="2069"/>
                  <a:ext cx="4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7" name="Line 47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749" y="2069"/>
                  <a:ext cx="0" cy="31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8" name="Line 48"/>
                <p:cNvSpPr>
                  <a:spLocks noChangeShapeType="1"/>
                </p:cNvSpPr>
                <p:nvPr/>
              </p:nvSpPr>
              <p:spPr bwMode="auto">
                <a:xfrm rot="10800000" flipH="1">
                  <a:off x="749" y="2387"/>
                  <a:ext cx="127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9" name="Line 49"/>
                <p:cNvSpPr>
                  <a:spLocks noChangeShapeType="1"/>
                </p:cNvSpPr>
                <p:nvPr/>
              </p:nvSpPr>
              <p:spPr bwMode="auto">
                <a:xfrm rot="10800000">
                  <a:off x="2019" y="2069"/>
                  <a:ext cx="0" cy="31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80" name="Line 50"/>
                <p:cNvSpPr>
                  <a:spLocks noChangeShapeType="1"/>
                </p:cNvSpPr>
                <p:nvPr/>
              </p:nvSpPr>
              <p:spPr bwMode="auto">
                <a:xfrm rot="10800000">
                  <a:off x="748" y="2069"/>
                  <a:ext cx="63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5175" name="Line 51"/>
              <p:cNvSpPr>
                <a:spLocks noChangeShapeType="1"/>
              </p:cNvSpPr>
              <p:nvPr/>
            </p:nvSpPr>
            <p:spPr bwMode="auto">
              <a:xfrm rot="10800000">
                <a:off x="1384" y="1841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9" name="Group 52"/>
            <p:cNvGrpSpPr>
              <a:grpSpLocks/>
            </p:cNvGrpSpPr>
            <p:nvPr/>
          </p:nvGrpSpPr>
          <p:grpSpPr bwMode="auto">
            <a:xfrm>
              <a:off x="2155" y="1117"/>
              <a:ext cx="1271" cy="546"/>
              <a:chOff x="748" y="1841"/>
              <a:chExt cx="1271" cy="546"/>
            </a:xfrm>
          </p:grpSpPr>
          <p:grpSp>
            <p:nvGrpSpPr>
              <p:cNvPr id="10" name="Group 53"/>
              <p:cNvGrpSpPr>
                <a:grpSpLocks/>
              </p:cNvGrpSpPr>
              <p:nvPr/>
            </p:nvGrpSpPr>
            <p:grpSpPr bwMode="auto">
              <a:xfrm>
                <a:off x="748" y="2069"/>
                <a:ext cx="1271" cy="318"/>
                <a:chOff x="748" y="2069"/>
                <a:chExt cx="1271" cy="318"/>
              </a:xfrm>
            </p:grpSpPr>
            <p:sp>
              <p:nvSpPr>
                <p:cNvPr id="5169" name="Line 54"/>
                <p:cNvSpPr>
                  <a:spLocks noChangeShapeType="1"/>
                </p:cNvSpPr>
                <p:nvPr/>
              </p:nvSpPr>
              <p:spPr bwMode="auto">
                <a:xfrm rot="10800000">
                  <a:off x="1565" y="2069"/>
                  <a:ext cx="4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0" name="Line 55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749" y="2069"/>
                  <a:ext cx="0" cy="31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1" name="Line 56"/>
                <p:cNvSpPr>
                  <a:spLocks noChangeShapeType="1"/>
                </p:cNvSpPr>
                <p:nvPr/>
              </p:nvSpPr>
              <p:spPr bwMode="auto">
                <a:xfrm rot="10800000" flipH="1">
                  <a:off x="749" y="2387"/>
                  <a:ext cx="127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2" name="Line 57"/>
                <p:cNvSpPr>
                  <a:spLocks noChangeShapeType="1"/>
                </p:cNvSpPr>
                <p:nvPr/>
              </p:nvSpPr>
              <p:spPr bwMode="auto">
                <a:xfrm rot="10800000">
                  <a:off x="2019" y="2069"/>
                  <a:ext cx="0" cy="31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3" name="Line 58"/>
                <p:cNvSpPr>
                  <a:spLocks noChangeShapeType="1"/>
                </p:cNvSpPr>
                <p:nvPr/>
              </p:nvSpPr>
              <p:spPr bwMode="auto">
                <a:xfrm rot="10800000">
                  <a:off x="748" y="2069"/>
                  <a:ext cx="63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5168" name="Line 59"/>
              <p:cNvSpPr>
                <a:spLocks noChangeShapeType="1"/>
              </p:cNvSpPr>
              <p:nvPr/>
            </p:nvSpPr>
            <p:spPr bwMode="auto">
              <a:xfrm rot="10800000">
                <a:off x="1384" y="1841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152" name="Line 61"/>
            <p:cNvSpPr>
              <a:spLocks noChangeShapeType="1"/>
            </p:cNvSpPr>
            <p:nvPr/>
          </p:nvSpPr>
          <p:spPr bwMode="auto">
            <a:xfrm>
              <a:off x="1157" y="1072"/>
              <a:ext cx="376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11" name="Group 63"/>
            <p:cNvGrpSpPr>
              <a:grpSpLocks/>
            </p:cNvGrpSpPr>
            <p:nvPr/>
          </p:nvGrpSpPr>
          <p:grpSpPr bwMode="auto">
            <a:xfrm>
              <a:off x="658" y="482"/>
              <a:ext cx="1270" cy="545"/>
              <a:chOff x="1973" y="300"/>
              <a:chExt cx="1270" cy="545"/>
            </a:xfrm>
          </p:grpSpPr>
          <p:sp>
            <p:nvSpPr>
              <p:cNvPr id="5161" name="Line 64"/>
              <p:cNvSpPr>
                <a:spLocks noChangeShapeType="1"/>
              </p:cNvSpPr>
              <p:nvPr/>
            </p:nvSpPr>
            <p:spPr bwMode="auto">
              <a:xfrm>
                <a:off x="2790" y="618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62" name="Line 65"/>
              <p:cNvSpPr>
                <a:spLocks noChangeShapeType="1"/>
              </p:cNvSpPr>
              <p:nvPr/>
            </p:nvSpPr>
            <p:spPr bwMode="auto">
              <a:xfrm flipV="1">
                <a:off x="3243" y="300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63" name="Line 66"/>
              <p:cNvSpPr>
                <a:spLocks noChangeShapeType="1"/>
              </p:cNvSpPr>
              <p:nvPr/>
            </p:nvSpPr>
            <p:spPr bwMode="auto">
              <a:xfrm flipH="1">
                <a:off x="1973" y="300"/>
                <a:ext cx="127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64" name="Line 67"/>
              <p:cNvSpPr>
                <a:spLocks noChangeShapeType="1"/>
              </p:cNvSpPr>
              <p:nvPr/>
            </p:nvSpPr>
            <p:spPr bwMode="auto">
              <a:xfrm>
                <a:off x="1973" y="300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65" name="Line 68"/>
              <p:cNvSpPr>
                <a:spLocks noChangeShapeType="1"/>
              </p:cNvSpPr>
              <p:nvPr/>
            </p:nvSpPr>
            <p:spPr bwMode="auto">
              <a:xfrm>
                <a:off x="1973" y="618"/>
                <a:ext cx="6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66" name="Line 69"/>
              <p:cNvSpPr>
                <a:spLocks noChangeShapeType="1"/>
              </p:cNvSpPr>
              <p:nvPr/>
            </p:nvSpPr>
            <p:spPr bwMode="auto">
              <a:xfrm>
                <a:off x="2608" y="618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154" name="Text Box 70"/>
            <p:cNvSpPr txBox="1">
              <a:spLocks noChangeArrowheads="1"/>
            </p:cNvSpPr>
            <p:nvPr/>
          </p:nvSpPr>
          <p:spPr bwMode="auto">
            <a:xfrm>
              <a:off x="657" y="935"/>
              <a:ext cx="68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600"/>
                <a:t>montáž</a:t>
              </a:r>
            </a:p>
          </p:txBody>
        </p:sp>
        <p:sp>
          <p:nvSpPr>
            <p:cNvPr id="5155" name="Line 71"/>
            <p:cNvSpPr>
              <a:spLocks noChangeShapeType="1"/>
            </p:cNvSpPr>
            <p:nvPr/>
          </p:nvSpPr>
          <p:spPr bwMode="auto">
            <a:xfrm flipH="1">
              <a:off x="612" y="1072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56" name="Text Box 72"/>
            <p:cNvSpPr txBox="1">
              <a:spLocks noChangeArrowheads="1"/>
            </p:cNvSpPr>
            <p:nvPr/>
          </p:nvSpPr>
          <p:spPr bwMode="auto">
            <a:xfrm>
              <a:off x="703" y="1390"/>
              <a:ext cx="11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/>
                <a:t>chladiče</a:t>
              </a:r>
            </a:p>
          </p:txBody>
        </p:sp>
        <p:sp>
          <p:nvSpPr>
            <p:cNvPr id="5157" name="Text Box 73"/>
            <p:cNvSpPr txBox="1">
              <a:spLocks noChangeArrowheads="1"/>
            </p:cNvSpPr>
            <p:nvPr/>
          </p:nvSpPr>
          <p:spPr bwMode="auto">
            <a:xfrm>
              <a:off x="2200" y="528"/>
              <a:ext cx="12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/>
                <a:t>převody</a:t>
              </a:r>
            </a:p>
          </p:txBody>
        </p:sp>
        <p:sp>
          <p:nvSpPr>
            <p:cNvPr id="5158" name="Text Box 74"/>
            <p:cNvSpPr txBox="1">
              <a:spLocks noChangeArrowheads="1"/>
            </p:cNvSpPr>
            <p:nvPr/>
          </p:nvSpPr>
          <p:spPr bwMode="auto">
            <a:xfrm>
              <a:off x="3742" y="528"/>
              <a:ext cx="108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/>
                <a:t>přední osy</a:t>
              </a:r>
            </a:p>
          </p:txBody>
        </p:sp>
        <p:sp>
          <p:nvSpPr>
            <p:cNvPr id="5159" name="Text Box 75"/>
            <p:cNvSpPr txBox="1">
              <a:spLocks noChangeArrowheads="1"/>
            </p:cNvSpPr>
            <p:nvPr/>
          </p:nvSpPr>
          <p:spPr bwMode="auto">
            <a:xfrm>
              <a:off x="2200" y="1390"/>
              <a:ext cx="11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/>
                <a:t>nádrže</a:t>
              </a:r>
            </a:p>
          </p:txBody>
        </p:sp>
        <p:sp>
          <p:nvSpPr>
            <p:cNvPr id="5160" name="Text Box 76"/>
            <p:cNvSpPr txBox="1">
              <a:spLocks noChangeArrowheads="1"/>
            </p:cNvSpPr>
            <p:nvPr/>
          </p:nvSpPr>
          <p:spPr bwMode="auto">
            <a:xfrm>
              <a:off x="3833" y="1390"/>
              <a:ext cx="9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/>
                <a:t>zadní osy</a:t>
              </a:r>
            </a:p>
          </p:txBody>
        </p:sp>
      </p:grpSp>
      <p:sp>
        <p:nvSpPr>
          <p:cNvPr id="5124" name="Text Box 78"/>
          <p:cNvSpPr txBox="1">
            <a:spLocks noChangeArrowheads="1"/>
          </p:cNvSpPr>
          <p:nvPr/>
        </p:nvSpPr>
        <p:spPr bwMode="auto">
          <a:xfrm>
            <a:off x="250825" y="3213100"/>
            <a:ext cx="604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/>
              <a:t>Technologické uspořádání layoutu</a:t>
            </a:r>
          </a:p>
        </p:txBody>
      </p:sp>
      <p:grpSp>
        <p:nvGrpSpPr>
          <p:cNvPr id="12" name="Group 108"/>
          <p:cNvGrpSpPr>
            <a:grpSpLocks/>
          </p:cNvGrpSpPr>
          <p:nvPr/>
        </p:nvGrpSpPr>
        <p:grpSpPr bwMode="auto">
          <a:xfrm>
            <a:off x="1042988" y="4076700"/>
            <a:ext cx="6769100" cy="2232025"/>
            <a:chOff x="657" y="2160"/>
            <a:chExt cx="4264" cy="1406"/>
          </a:xfrm>
        </p:grpSpPr>
        <p:sp>
          <p:nvSpPr>
            <p:cNvPr id="5126" name="Rectangle 86"/>
            <p:cNvSpPr>
              <a:spLocks noChangeArrowheads="1"/>
            </p:cNvSpPr>
            <p:nvPr/>
          </p:nvSpPr>
          <p:spPr bwMode="auto">
            <a:xfrm>
              <a:off x="3651" y="2160"/>
              <a:ext cx="1270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/>
                <a:t>lakování</a:t>
              </a:r>
            </a:p>
          </p:txBody>
        </p:sp>
        <p:sp>
          <p:nvSpPr>
            <p:cNvPr id="5127" name="Line 88"/>
            <p:cNvSpPr>
              <a:spLocks noChangeShapeType="1"/>
            </p:cNvSpPr>
            <p:nvPr/>
          </p:nvSpPr>
          <p:spPr bwMode="auto">
            <a:xfrm>
              <a:off x="1292" y="2886"/>
              <a:ext cx="362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Text Box 89"/>
            <p:cNvSpPr txBox="1">
              <a:spLocks noChangeArrowheads="1"/>
            </p:cNvSpPr>
            <p:nvPr/>
          </p:nvSpPr>
          <p:spPr bwMode="auto">
            <a:xfrm>
              <a:off x="748" y="2750"/>
              <a:ext cx="68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600"/>
                <a:t>montáž</a:t>
              </a:r>
            </a:p>
          </p:txBody>
        </p:sp>
        <p:sp>
          <p:nvSpPr>
            <p:cNvPr id="5129" name="Line 90"/>
            <p:cNvSpPr>
              <a:spLocks noChangeShapeType="1"/>
            </p:cNvSpPr>
            <p:nvPr/>
          </p:nvSpPr>
          <p:spPr bwMode="auto">
            <a:xfrm flipH="1">
              <a:off x="657" y="2886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Rectangle 92"/>
            <p:cNvSpPr>
              <a:spLocks noChangeArrowheads="1"/>
            </p:cNvSpPr>
            <p:nvPr/>
          </p:nvSpPr>
          <p:spPr bwMode="auto">
            <a:xfrm>
              <a:off x="3651" y="3249"/>
              <a:ext cx="1270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/>
                <a:t>dělení</a:t>
              </a:r>
            </a:p>
          </p:txBody>
        </p:sp>
        <p:sp>
          <p:nvSpPr>
            <p:cNvPr id="5131" name="Rectangle 93"/>
            <p:cNvSpPr>
              <a:spLocks noChangeArrowheads="1"/>
            </p:cNvSpPr>
            <p:nvPr/>
          </p:nvSpPr>
          <p:spPr bwMode="auto">
            <a:xfrm>
              <a:off x="2154" y="3249"/>
              <a:ext cx="1270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/>
                <a:t>svařování</a:t>
              </a:r>
            </a:p>
          </p:txBody>
        </p:sp>
        <p:sp>
          <p:nvSpPr>
            <p:cNvPr id="5132" name="Rectangle 94"/>
            <p:cNvSpPr>
              <a:spLocks noChangeArrowheads="1"/>
            </p:cNvSpPr>
            <p:nvPr/>
          </p:nvSpPr>
          <p:spPr bwMode="auto">
            <a:xfrm>
              <a:off x="657" y="3249"/>
              <a:ext cx="1270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/>
                <a:t>kontrola</a:t>
              </a:r>
            </a:p>
          </p:txBody>
        </p:sp>
        <p:sp>
          <p:nvSpPr>
            <p:cNvPr id="5133" name="Rectangle 95"/>
            <p:cNvSpPr>
              <a:spLocks noChangeArrowheads="1"/>
            </p:cNvSpPr>
            <p:nvPr/>
          </p:nvSpPr>
          <p:spPr bwMode="auto">
            <a:xfrm>
              <a:off x="657" y="2160"/>
              <a:ext cx="1270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/>
                <a:t>obrábění</a:t>
              </a:r>
            </a:p>
          </p:txBody>
        </p:sp>
        <p:sp>
          <p:nvSpPr>
            <p:cNvPr id="5134" name="Rectangle 96"/>
            <p:cNvSpPr>
              <a:spLocks noChangeArrowheads="1"/>
            </p:cNvSpPr>
            <p:nvPr/>
          </p:nvSpPr>
          <p:spPr bwMode="auto">
            <a:xfrm>
              <a:off x="2154" y="2160"/>
              <a:ext cx="1270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/>
                <a:t>kalení</a:t>
              </a:r>
            </a:p>
          </p:txBody>
        </p:sp>
        <p:sp>
          <p:nvSpPr>
            <p:cNvPr id="5135" name="Line 97"/>
            <p:cNvSpPr>
              <a:spLocks noChangeShapeType="1"/>
            </p:cNvSpPr>
            <p:nvPr/>
          </p:nvSpPr>
          <p:spPr bwMode="auto">
            <a:xfrm>
              <a:off x="4694" y="2478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Line 98"/>
            <p:cNvSpPr>
              <a:spLocks noChangeShapeType="1"/>
            </p:cNvSpPr>
            <p:nvPr/>
          </p:nvSpPr>
          <p:spPr bwMode="auto">
            <a:xfrm>
              <a:off x="3107" y="2478"/>
              <a:ext cx="0" cy="7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Line 99"/>
            <p:cNvSpPr>
              <a:spLocks noChangeShapeType="1"/>
            </p:cNvSpPr>
            <p:nvPr/>
          </p:nvSpPr>
          <p:spPr bwMode="auto">
            <a:xfrm>
              <a:off x="1429" y="2478"/>
              <a:ext cx="0" cy="7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Line 100"/>
            <p:cNvSpPr>
              <a:spLocks noChangeShapeType="1"/>
            </p:cNvSpPr>
            <p:nvPr/>
          </p:nvSpPr>
          <p:spPr bwMode="auto">
            <a:xfrm flipV="1">
              <a:off x="1519" y="2478"/>
              <a:ext cx="0" cy="7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Line 101"/>
            <p:cNvSpPr>
              <a:spLocks noChangeShapeType="1"/>
            </p:cNvSpPr>
            <p:nvPr/>
          </p:nvSpPr>
          <p:spPr bwMode="auto">
            <a:xfrm flipH="1">
              <a:off x="1927" y="2341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Line 102"/>
            <p:cNvSpPr>
              <a:spLocks noChangeShapeType="1"/>
            </p:cNvSpPr>
            <p:nvPr/>
          </p:nvSpPr>
          <p:spPr bwMode="auto">
            <a:xfrm flipH="1">
              <a:off x="1927" y="3430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Line 103"/>
            <p:cNvSpPr>
              <a:spLocks noChangeShapeType="1"/>
            </p:cNvSpPr>
            <p:nvPr/>
          </p:nvSpPr>
          <p:spPr bwMode="auto">
            <a:xfrm flipV="1">
              <a:off x="3334" y="2478"/>
              <a:ext cx="680" cy="7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Line 104"/>
            <p:cNvSpPr>
              <a:spLocks noChangeShapeType="1"/>
            </p:cNvSpPr>
            <p:nvPr/>
          </p:nvSpPr>
          <p:spPr bwMode="auto">
            <a:xfrm>
              <a:off x="3334" y="2478"/>
              <a:ext cx="680" cy="7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Line 105"/>
            <p:cNvSpPr>
              <a:spLocks noChangeShapeType="1"/>
            </p:cNvSpPr>
            <p:nvPr/>
          </p:nvSpPr>
          <p:spPr bwMode="auto">
            <a:xfrm flipH="1">
              <a:off x="1746" y="2478"/>
              <a:ext cx="680" cy="7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Line 106"/>
            <p:cNvSpPr>
              <a:spLocks noChangeShapeType="1"/>
            </p:cNvSpPr>
            <p:nvPr/>
          </p:nvSpPr>
          <p:spPr bwMode="auto">
            <a:xfrm flipH="1" flipV="1">
              <a:off x="1701" y="2478"/>
              <a:ext cx="725" cy="7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Line 107"/>
            <p:cNvSpPr>
              <a:spLocks noChangeShapeType="1"/>
            </p:cNvSpPr>
            <p:nvPr/>
          </p:nvSpPr>
          <p:spPr bwMode="auto">
            <a:xfrm flipV="1">
              <a:off x="1927" y="2478"/>
              <a:ext cx="1724" cy="7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5" name="Zástupný symbol pro datum 8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6" name="Zástupný symbol pro zápatí 8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2" name="Zástupný symbol pro číslo snímku 8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Bývá zajišťováno </a:t>
            </a:r>
          </a:p>
          <a:p>
            <a:r>
              <a:rPr lang="cs-CZ" dirty="0" smtClean="0"/>
              <a:t>speciálními útvary, většinou působícími jako součást vedení výrobních provozů,</a:t>
            </a:r>
          </a:p>
          <a:p>
            <a:r>
              <a:rPr lang="cs-CZ" dirty="0" smtClean="0"/>
              <a:t>dále</a:t>
            </a:r>
          </a:p>
          <a:p>
            <a:r>
              <a:rPr lang="cs-CZ" dirty="0" smtClean="0"/>
              <a:t>Pracovníky odpovědnými za plánování a řízení výroby na dílnách</a:t>
            </a:r>
          </a:p>
          <a:p>
            <a:pPr lvl="1"/>
            <a:r>
              <a:rPr lang="cs-CZ" dirty="0" smtClean="0"/>
              <a:t>Mistry,</a:t>
            </a:r>
          </a:p>
          <a:p>
            <a:pPr lvl="1"/>
            <a:r>
              <a:rPr lang="cs-CZ" dirty="0" smtClean="0"/>
              <a:t>Dílenskými plánovači,</a:t>
            </a:r>
          </a:p>
          <a:p>
            <a:pPr lvl="1"/>
            <a:r>
              <a:rPr lang="cs-CZ" dirty="0" smtClean="0"/>
              <a:t>Pracovníky ve skladech a</a:t>
            </a:r>
          </a:p>
          <a:p>
            <a:pPr lvl="1"/>
            <a:r>
              <a:rPr lang="cs-CZ" dirty="0" smtClean="0"/>
              <a:t>Pracovníky v některých dalších útvarech souvisejících s výrobou. 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Operativní</a:t>
            </a:r>
            <a:r>
              <a:rPr lang="sk-SK" dirty="0" smtClean="0"/>
              <a:t> </a:t>
            </a:r>
            <a:r>
              <a:rPr lang="sk-SK" dirty="0" err="1" smtClean="0"/>
              <a:t>řízení</a:t>
            </a:r>
            <a:r>
              <a:rPr lang="sk-SK" dirty="0" smtClean="0"/>
              <a:t> výroby </a:t>
            </a:r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50825" y="1484313"/>
            <a:ext cx="8713788" cy="3600450"/>
            <a:chOff x="158" y="1253"/>
            <a:chExt cx="5489" cy="2268"/>
          </a:xfrm>
        </p:grpSpPr>
        <p:sp>
          <p:nvSpPr>
            <p:cNvPr id="12291" name="Rectangle 4"/>
            <p:cNvSpPr>
              <a:spLocks noChangeArrowheads="1"/>
            </p:cNvSpPr>
            <p:nvPr/>
          </p:nvSpPr>
          <p:spPr bwMode="auto">
            <a:xfrm>
              <a:off x="158" y="2024"/>
              <a:ext cx="726" cy="77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pPr algn="ctr"/>
              <a:r>
                <a:rPr lang="cs-CZ"/>
                <a:t>přesné</a:t>
              </a:r>
            </a:p>
            <a:p>
              <a:pPr algn="ctr"/>
              <a:r>
                <a:rPr lang="cs-CZ"/>
                <a:t>definování</a:t>
              </a:r>
            </a:p>
            <a:p>
              <a:pPr algn="ctr"/>
              <a:r>
                <a:rPr lang="cs-CZ"/>
                <a:t>požadavku</a:t>
              </a:r>
            </a:p>
            <a:p>
              <a:pPr algn="ctr"/>
              <a:r>
                <a:rPr lang="cs-CZ"/>
                <a:t>zákazníků</a:t>
              </a:r>
            </a:p>
          </p:txBody>
        </p:sp>
        <p:sp>
          <p:nvSpPr>
            <p:cNvPr id="12292" name="Rectangle 9"/>
            <p:cNvSpPr>
              <a:spLocks noChangeArrowheads="1"/>
            </p:cNvSpPr>
            <p:nvPr/>
          </p:nvSpPr>
          <p:spPr bwMode="auto">
            <a:xfrm>
              <a:off x="1973" y="1253"/>
              <a:ext cx="1361" cy="453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pPr algn="ctr"/>
              <a:r>
                <a:rPr lang="cs-CZ"/>
                <a:t>minimalizace</a:t>
              </a:r>
            </a:p>
            <a:p>
              <a:pPr algn="ctr"/>
              <a:r>
                <a:rPr lang="cs-CZ"/>
                <a:t>plýtvání</a:t>
              </a:r>
            </a:p>
          </p:txBody>
        </p:sp>
        <p:sp>
          <p:nvSpPr>
            <p:cNvPr id="12293" name="Rectangle 10"/>
            <p:cNvSpPr>
              <a:spLocks noChangeArrowheads="1"/>
            </p:cNvSpPr>
            <p:nvPr/>
          </p:nvSpPr>
          <p:spPr bwMode="auto">
            <a:xfrm>
              <a:off x="1973" y="2160"/>
              <a:ext cx="1361" cy="4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pPr algn="ctr"/>
              <a:r>
                <a:rPr lang="cs-CZ"/>
                <a:t>minimalizace</a:t>
              </a:r>
            </a:p>
            <a:p>
              <a:pPr algn="ctr"/>
              <a:r>
                <a:rPr lang="cs-CZ"/>
                <a:t>variability procesů</a:t>
              </a:r>
            </a:p>
          </p:txBody>
        </p:sp>
        <p:sp>
          <p:nvSpPr>
            <p:cNvPr id="12294" name="Rectangle 11"/>
            <p:cNvSpPr>
              <a:spLocks noChangeArrowheads="1"/>
            </p:cNvSpPr>
            <p:nvPr/>
          </p:nvSpPr>
          <p:spPr bwMode="auto">
            <a:xfrm>
              <a:off x="1973" y="3067"/>
              <a:ext cx="1361" cy="45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pPr algn="ctr"/>
              <a:r>
                <a:rPr lang="cs-CZ"/>
                <a:t>Maximalizace</a:t>
              </a:r>
            </a:p>
            <a:p>
              <a:pPr algn="ctr"/>
              <a:r>
                <a:rPr lang="cs-CZ"/>
                <a:t>průtoku</a:t>
              </a:r>
            </a:p>
          </p:txBody>
        </p:sp>
        <p:sp>
          <p:nvSpPr>
            <p:cNvPr id="12295" name="Rectangle 12"/>
            <p:cNvSpPr>
              <a:spLocks noChangeArrowheads="1"/>
            </p:cNvSpPr>
            <p:nvPr/>
          </p:nvSpPr>
          <p:spPr bwMode="auto">
            <a:xfrm>
              <a:off x="3787" y="3067"/>
              <a:ext cx="590" cy="45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pPr algn="ctr"/>
              <a:r>
                <a:rPr lang="cs-CZ"/>
                <a:t>výkonné</a:t>
              </a:r>
            </a:p>
            <a:p>
              <a:pPr algn="ctr"/>
              <a:r>
                <a:rPr lang="cs-CZ"/>
                <a:t>procesy</a:t>
              </a:r>
            </a:p>
          </p:txBody>
        </p:sp>
        <p:sp>
          <p:nvSpPr>
            <p:cNvPr id="12296" name="Rectangle 13"/>
            <p:cNvSpPr>
              <a:spLocks noChangeArrowheads="1"/>
            </p:cNvSpPr>
            <p:nvPr/>
          </p:nvSpPr>
          <p:spPr bwMode="auto">
            <a:xfrm>
              <a:off x="3787" y="2160"/>
              <a:ext cx="590" cy="4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pPr algn="ctr"/>
              <a:r>
                <a:rPr lang="cs-CZ"/>
                <a:t>stabilní</a:t>
              </a:r>
            </a:p>
            <a:p>
              <a:pPr algn="ctr"/>
              <a:r>
                <a:rPr lang="cs-CZ"/>
                <a:t>procesy</a:t>
              </a:r>
            </a:p>
          </p:txBody>
        </p:sp>
        <p:sp>
          <p:nvSpPr>
            <p:cNvPr id="12297" name="Rectangle 14"/>
            <p:cNvSpPr>
              <a:spLocks noChangeArrowheads="1"/>
            </p:cNvSpPr>
            <p:nvPr/>
          </p:nvSpPr>
          <p:spPr bwMode="auto">
            <a:xfrm>
              <a:off x="3787" y="1253"/>
              <a:ext cx="590" cy="453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pPr algn="ctr"/>
              <a:r>
                <a:rPr lang="cs-CZ"/>
                <a:t>efektivní</a:t>
              </a:r>
            </a:p>
            <a:p>
              <a:pPr algn="ctr"/>
              <a:r>
                <a:rPr lang="cs-CZ"/>
                <a:t>procesy</a:t>
              </a:r>
            </a:p>
          </p:txBody>
        </p:sp>
        <p:sp>
          <p:nvSpPr>
            <p:cNvPr id="12298" name="Rectangle 15"/>
            <p:cNvSpPr>
              <a:spLocks noChangeArrowheads="1"/>
            </p:cNvSpPr>
            <p:nvPr/>
          </p:nvSpPr>
          <p:spPr bwMode="auto">
            <a:xfrm>
              <a:off x="1066" y="1253"/>
              <a:ext cx="453" cy="453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pPr algn="ctr"/>
              <a:r>
                <a:rPr lang="cs-CZ"/>
                <a:t>lean</a:t>
              </a:r>
            </a:p>
          </p:txBody>
        </p:sp>
        <p:sp>
          <p:nvSpPr>
            <p:cNvPr id="12299" name="Rectangle 16"/>
            <p:cNvSpPr>
              <a:spLocks noChangeArrowheads="1"/>
            </p:cNvSpPr>
            <p:nvPr/>
          </p:nvSpPr>
          <p:spPr bwMode="auto">
            <a:xfrm>
              <a:off x="1066" y="2160"/>
              <a:ext cx="453" cy="45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pPr algn="ctr"/>
              <a:r>
                <a:rPr lang="cs-CZ"/>
                <a:t>six</a:t>
              </a:r>
            </a:p>
            <a:p>
              <a:pPr algn="ctr"/>
              <a:r>
                <a:rPr lang="cs-CZ"/>
                <a:t>sigma</a:t>
              </a:r>
            </a:p>
          </p:txBody>
        </p:sp>
        <p:sp>
          <p:nvSpPr>
            <p:cNvPr id="12300" name="Rectangle 17"/>
            <p:cNvSpPr>
              <a:spLocks noChangeArrowheads="1"/>
            </p:cNvSpPr>
            <p:nvPr/>
          </p:nvSpPr>
          <p:spPr bwMode="auto">
            <a:xfrm>
              <a:off x="1066" y="3067"/>
              <a:ext cx="453" cy="45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pPr algn="ctr"/>
              <a:r>
                <a:rPr lang="cs-CZ"/>
                <a:t>TOC</a:t>
              </a:r>
            </a:p>
          </p:txBody>
        </p:sp>
        <p:sp>
          <p:nvSpPr>
            <p:cNvPr id="12301" name="Rectangle 18"/>
            <p:cNvSpPr>
              <a:spLocks noChangeArrowheads="1"/>
            </p:cNvSpPr>
            <p:nvPr/>
          </p:nvSpPr>
          <p:spPr bwMode="auto">
            <a:xfrm>
              <a:off x="4649" y="2024"/>
              <a:ext cx="998" cy="77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pPr algn="ctr"/>
              <a:r>
                <a:rPr lang="cs-CZ"/>
                <a:t>spokojení</a:t>
              </a:r>
            </a:p>
            <a:p>
              <a:pPr algn="ctr"/>
              <a:r>
                <a:rPr lang="cs-CZ"/>
                <a:t>zákazníci,</a:t>
              </a:r>
            </a:p>
            <a:p>
              <a:pPr algn="ctr"/>
              <a:r>
                <a:rPr lang="cs-CZ"/>
                <a:t>akcionáři</a:t>
              </a:r>
            </a:p>
            <a:p>
              <a:pPr algn="ctr"/>
              <a:r>
                <a:rPr lang="cs-CZ"/>
                <a:t>a zaměstnanci</a:t>
              </a:r>
            </a:p>
          </p:txBody>
        </p:sp>
        <p:sp>
          <p:nvSpPr>
            <p:cNvPr id="12302" name="Line 19"/>
            <p:cNvSpPr>
              <a:spLocks noChangeShapeType="1"/>
            </p:cNvSpPr>
            <p:nvPr/>
          </p:nvSpPr>
          <p:spPr bwMode="auto">
            <a:xfrm>
              <a:off x="884" y="2478"/>
              <a:ext cx="182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303" name="Line 20"/>
            <p:cNvSpPr>
              <a:spLocks noChangeShapeType="1"/>
            </p:cNvSpPr>
            <p:nvPr/>
          </p:nvSpPr>
          <p:spPr bwMode="auto">
            <a:xfrm>
              <a:off x="884" y="2387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304" name="Line 21"/>
            <p:cNvSpPr>
              <a:spLocks noChangeShapeType="1"/>
            </p:cNvSpPr>
            <p:nvPr/>
          </p:nvSpPr>
          <p:spPr bwMode="auto">
            <a:xfrm flipV="1">
              <a:off x="884" y="1525"/>
              <a:ext cx="182" cy="7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305" name="Line 22"/>
            <p:cNvSpPr>
              <a:spLocks noChangeShapeType="1"/>
            </p:cNvSpPr>
            <p:nvPr/>
          </p:nvSpPr>
          <p:spPr bwMode="auto">
            <a:xfrm>
              <a:off x="1519" y="1480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306" name="Line 23"/>
            <p:cNvSpPr>
              <a:spLocks noChangeShapeType="1"/>
            </p:cNvSpPr>
            <p:nvPr/>
          </p:nvSpPr>
          <p:spPr bwMode="auto">
            <a:xfrm>
              <a:off x="1519" y="238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307" name="Line 24"/>
            <p:cNvSpPr>
              <a:spLocks noChangeShapeType="1"/>
            </p:cNvSpPr>
            <p:nvPr/>
          </p:nvSpPr>
          <p:spPr bwMode="auto">
            <a:xfrm>
              <a:off x="1519" y="3294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308" name="Line 25"/>
            <p:cNvSpPr>
              <a:spLocks noChangeShapeType="1"/>
            </p:cNvSpPr>
            <p:nvPr/>
          </p:nvSpPr>
          <p:spPr bwMode="auto">
            <a:xfrm>
              <a:off x="3334" y="1480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309" name="Line 26"/>
            <p:cNvSpPr>
              <a:spLocks noChangeShapeType="1"/>
            </p:cNvSpPr>
            <p:nvPr/>
          </p:nvSpPr>
          <p:spPr bwMode="auto">
            <a:xfrm>
              <a:off x="3334" y="2387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310" name="Line 27"/>
            <p:cNvSpPr>
              <a:spLocks noChangeShapeType="1"/>
            </p:cNvSpPr>
            <p:nvPr/>
          </p:nvSpPr>
          <p:spPr bwMode="auto">
            <a:xfrm>
              <a:off x="3334" y="3294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311" name="Line 28"/>
            <p:cNvSpPr>
              <a:spLocks noChangeShapeType="1"/>
            </p:cNvSpPr>
            <p:nvPr/>
          </p:nvSpPr>
          <p:spPr bwMode="auto">
            <a:xfrm flipV="1">
              <a:off x="4377" y="2432"/>
              <a:ext cx="272" cy="8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312" name="Line 29"/>
            <p:cNvSpPr>
              <a:spLocks noChangeShapeType="1"/>
            </p:cNvSpPr>
            <p:nvPr/>
          </p:nvSpPr>
          <p:spPr bwMode="auto">
            <a:xfrm>
              <a:off x="4377" y="2387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313" name="Line 30"/>
            <p:cNvSpPr>
              <a:spLocks noChangeShapeType="1"/>
            </p:cNvSpPr>
            <p:nvPr/>
          </p:nvSpPr>
          <p:spPr bwMode="auto">
            <a:xfrm>
              <a:off x="4377" y="1480"/>
              <a:ext cx="272" cy="8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6" name="TextovéPole 25"/>
          <p:cNvSpPr txBox="1"/>
          <p:nvPr/>
        </p:nvSpPr>
        <p:spPr>
          <a:xfrm>
            <a:off x="214282" y="428604"/>
            <a:ext cx="8646919" cy="46166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/>
              <a:t>Porovnání tří současných způsobů zefektivňování výroby</a:t>
            </a:r>
            <a:endParaRPr lang="cs-CZ" sz="2400" dirty="0"/>
          </a:p>
        </p:txBody>
      </p:sp>
      <p:sp>
        <p:nvSpPr>
          <p:cNvPr id="32" name="Zástupný symbol pro datum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" name="Zástupný symbol pro zápatí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770563" cy="5619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cs-CZ" sz="3200" smtClean="0"/>
              <a:t>Principy six sigma: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642350" cy="4464050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cs-CZ" sz="2800" smtClean="0"/>
          </a:p>
          <a:p>
            <a:pPr eaLnBrk="1" hangingPunct="1">
              <a:buFont typeface="Wingdings 3" pitchFamily="18" charset="2"/>
              <a:buChar char="&amp;"/>
            </a:pPr>
            <a:r>
              <a:rPr lang="cs-CZ" sz="2800" smtClean="0"/>
              <a:t>Filozofie</a:t>
            </a:r>
          </a:p>
          <a:p>
            <a:pPr eaLnBrk="1" hangingPunct="1">
              <a:buFont typeface="Wingdings 3" pitchFamily="18" charset="2"/>
              <a:buChar char="&quot;"/>
            </a:pPr>
            <a:r>
              <a:rPr lang="cs-CZ" sz="2800" smtClean="0"/>
              <a:t>vše, co není ideální, je příležitost pro zlepšení,</a:t>
            </a:r>
          </a:p>
          <a:p>
            <a:pPr eaLnBrk="1" hangingPunct="1">
              <a:buFont typeface="Wingdings 3" pitchFamily="18" charset="2"/>
              <a:buChar char="&quot;"/>
            </a:pPr>
            <a:r>
              <a:rPr lang="cs-CZ" sz="2800" smtClean="0"/>
              <a:t>chyby stojí peníze,</a:t>
            </a:r>
          </a:p>
          <a:p>
            <a:pPr eaLnBrk="1" hangingPunct="1">
              <a:buFont typeface="Wingdings 3" pitchFamily="18" charset="2"/>
              <a:buChar char="&quot;"/>
            </a:pPr>
            <a:r>
              <a:rPr lang="cs-CZ" sz="2800" smtClean="0"/>
              <a:t>porozumění procesům a jejich zlepšování je nejefektivnější cesta k nadprůměrným výsledkům.</a:t>
            </a:r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642350" cy="4968875"/>
          </a:xfrm>
        </p:spPr>
        <p:txBody>
          <a:bodyPr/>
          <a:lstStyle/>
          <a:p>
            <a:pPr eaLnBrk="1" hangingPunct="1">
              <a:buFont typeface="Wingdings 3" pitchFamily="18" charset="2"/>
              <a:buChar char="&amp;"/>
            </a:pPr>
            <a:r>
              <a:rPr lang="cs-CZ" sz="2800" smtClean="0"/>
              <a:t>Definování hodnoty z pohledu zákazníka.</a:t>
            </a:r>
          </a:p>
          <a:p>
            <a:pPr eaLnBrk="1" hangingPunct="1">
              <a:buFont typeface="Wingdings 3" pitchFamily="18" charset="2"/>
              <a:buChar char="&amp;"/>
            </a:pPr>
            <a:r>
              <a:rPr lang="cs-CZ" sz="2800" smtClean="0"/>
              <a:t>Popsání toku hodnot a eliminace plýtvání a rozptylu.</a:t>
            </a:r>
          </a:p>
          <a:p>
            <a:pPr eaLnBrk="1" hangingPunct="1">
              <a:buFont typeface="Wingdings 3" pitchFamily="18" charset="2"/>
              <a:buChar char="&amp;"/>
            </a:pPr>
            <a:r>
              <a:rPr lang="cs-CZ" sz="2800" smtClean="0"/>
              <a:t>Vytvoření hodnotového toku podle tahu zákazníka.</a:t>
            </a:r>
          </a:p>
          <a:p>
            <a:pPr eaLnBrk="1" hangingPunct="1">
              <a:buFont typeface="Wingdings 3" pitchFamily="18" charset="2"/>
              <a:buChar char="&amp;"/>
            </a:pPr>
            <a:r>
              <a:rPr lang="cs-CZ" sz="2800" smtClean="0"/>
              <a:t>Zapojení a motivace pracovníků firmy.</a:t>
            </a:r>
          </a:p>
          <a:p>
            <a:pPr eaLnBrk="1" hangingPunct="1">
              <a:buFont typeface="Wingdings 3" pitchFamily="18" charset="2"/>
              <a:buChar char="&amp;"/>
            </a:pPr>
            <a:r>
              <a:rPr lang="cs-CZ" sz="2800" smtClean="0"/>
              <a:t>Neustálé zlepšování a rozvoj znalostí – učící se společnost.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561975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cs-CZ" sz="3200" smtClean="0"/>
              <a:t>Principy lean six sigma: </a:t>
            </a:r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778625" cy="490537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cs-CZ" sz="3200" smtClean="0"/>
              <a:t>Hlavní zásady štíhlého myšlení jsou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25525"/>
            <a:ext cx="8785225" cy="5832475"/>
          </a:xfrm>
        </p:spPr>
        <p:txBody>
          <a:bodyPr/>
          <a:lstStyle/>
          <a:p>
            <a:pPr eaLnBrk="1" hangingPunct="1">
              <a:buFont typeface="Wingdings 3" pitchFamily="18" charset="2"/>
              <a:buChar char="&amp;"/>
            </a:pPr>
            <a:r>
              <a:rPr lang="cs-CZ" sz="2000" smtClean="0"/>
              <a:t>Úkoly se plní v týmu, eliminace konkurence, odstraňování příčin konfliktů.</a:t>
            </a:r>
          </a:p>
          <a:p>
            <a:pPr eaLnBrk="1" hangingPunct="1">
              <a:buFont typeface="Wingdings 3" pitchFamily="18" charset="2"/>
              <a:buChar char="&amp;"/>
            </a:pPr>
            <a:r>
              <a:rPr lang="cs-CZ" sz="2000" smtClean="0"/>
              <a:t>Vlastní zodpovědnost za všechny činnosti, které probíhají podle standardů.</a:t>
            </a:r>
          </a:p>
          <a:p>
            <a:pPr eaLnBrk="1" hangingPunct="1">
              <a:buFont typeface="Wingdings 3" pitchFamily="18" charset="2"/>
              <a:buChar char="&amp;"/>
            </a:pPr>
            <a:r>
              <a:rPr lang="cs-CZ" sz="2000" smtClean="0"/>
              <a:t>Intenzivní zpětné vazby, informační otevřenost, učení se z chyb.</a:t>
            </a:r>
          </a:p>
          <a:p>
            <a:pPr eaLnBrk="1" hangingPunct="1">
              <a:buFont typeface="Wingdings 3" pitchFamily="18" charset="2"/>
              <a:buChar char="&amp;"/>
            </a:pPr>
            <a:r>
              <a:rPr lang="cs-CZ" sz="2000" smtClean="0"/>
              <a:t>Orientace na zákazníka, který má nejvyšší prioritu.</a:t>
            </a:r>
          </a:p>
          <a:p>
            <a:pPr eaLnBrk="1" hangingPunct="1">
              <a:buFont typeface="Wingdings 3" pitchFamily="18" charset="2"/>
              <a:buChar char="&amp;"/>
            </a:pPr>
            <a:r>
              <a:rPr lang="cs-CZ" sz="2000" smtClean="0"/>
              <a:t>Zaměření podniku na činnost, které tvoří hodnotu.</a:t>
            </a:r>
          </a:p>
          <a:p>
            <a:pPr eaLnBrk="1" hangingPunct="1">
              <a:buFont typeface="Wingdings 3" pitchFamily="18" charset="2"/>
              <a:buChar char="&amp;"/>
            </a:pPr>
            <a:r>
              <a:rPr lang="cs-CZ" sz="2000" smtClean="0"/>
              <a:t>Standardizace všech pracovních postupů a jejich jednoduchá interpretace.</a:t>
            </a:r>
          </a:p>
          <a:p>
            <a:pPr eaLnBrk="1" hangingPunct="1">
              <a:buFont typeface="Wingdings 3" pitchFamily="18" charset="2"/>
              <a:buChar char="&amp;"/>
            </a:pPr>
            <a:r>
              <a:rPr lang="cs-CZ" sz="2000" smtClean="0"/>
              <a:t>Každodenní zlepšování.</a:t>
            </a:r>
          </a:p>
          <a:p>
            <a:pPr eaLnBrk="1" hangingPunct="1">
              <a:buFont typeface="Wingdings 3" pitchFamily="18" charset="2"/>
              <a:buChar char="&amp;"/>
            </a:pPr>
            <a:r>
              <a:rPr lang="cs-CZ" sz="2000" smtClean="0"/>
              <a:t>Okamžité odstraňování příčin problémů.</a:t>
            </a:r>
          </a:p>
          <a:p>
            <a:pPr eaLnBrk="1" hangingPunct="1">
              <a:buFont typeface="Wingdings 3" pitchFamily="18" charset="2"/>
              <a:buChar char="&amp;"/>
            </a:pPr>
            <a:r>
              <a:rPr lang="cs-CZ" sz="2000" smtClean="0"/>
              <a:t>Myšlení  a plánování dopředu – předcházení problémům.</a:t>
            </a:r>
          </a:p>
          <a:p>
            <a:pPr eaLnBrk="1" hangingPunct="1">
              <a:buFont typeface="Wingdings 3" pitchFamily="18" charset="2"/>
              <a:buChar char="&amp;"/>
            </a:pPr>
            <a:r>
              <a:rPr lang="cs-CZ" sz="2000" smtClean="0"/>
              <a:t>Vývoj probíhá v malých zvládnutých krocích, zpětná vazba na každém kroku řídí následující krok, rychlost se zvyšuje rychlým následováním kroků po sobě.</a:t>
            </a:r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1027112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/>
            <a:r>
              <a:rPr lang="cs-CZ" sz="1800" dirty="0" smtClean="0"/>
              <a:t>Vyšší kvalita – nižší náklady – kratší průběžné časy</a:t>
            </a:r>
            <a:br>
              <a:rPr lang="cs-CZ" sz="1800" dirty="0" smtClean="0"/>
            </a:br>
            <a:r>
              <a:rPr lang="cs-CZ" sz="1800" dirty="0" smtClean="0"/>
              <a:t>vyšší bezpečnost – lepší pracovní morálka</a:t>
            </a:r>
            <a:br>
              <a:rPr lang="cs-CZ" sz="1800" dirty="0" smtClean="0"/>
            </a:br>
            <a:r>
              <a:rPr lang="cs-CZ" sz="1800" dirty="0" smtClean="0"/>
              <a:t>zkracováním výrobního toku a eliminací plýtvání</a:t>
            </a:r>
          </a:p>
        </p:txBody>
      </p:sp>
      <p:graphicFrame>
        <p:nvGraphicFramePr>
          <p:cNvPr id="23572" name="Group 20"/>
          <p:cNvGraphicFramePr>
            <a:graphicFrameLocks noGrp="1"/>
          </p:cNvGraphicFramePr>
          <p:nvPr>
            <p:ph idx="1"/>
          </p:nvPr>
        </p:nvGraphicFramePr>
        <p:xfrm>
          <a:off x="179388" y="1196975"/>
          <a:ext cx="8785225" cy="3557588"/>
        </p:xfrm>
        <a:graphic>
          <a:graphicData uri="http://schemas.openxmlformats.org/drawingml/2006/table">
            <a:tbl>
              <a:tblPr/>
              <a:tblGrid>
                <a:gridCol w="2928937"/>
                <a:gridCol w="2927350"/>
                <a:gridCol w="2928938"/>
              </a:tblGrid>
              <a:tr h="3557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Just in </a:t>
                      </a:r>
                      <a:r>
                        <a:rPr kumimoji="0" lang="cs-CZ" sz="18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time</a:t>
                      </a:r>
                      <a:endParaRPr kumimoji="0" lang="cs-CZ" sz="1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„správná součástka ve správném množství, ve správném čase“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Předpoklady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plynulý tok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pull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systémy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práce v taktu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rychlé změny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integrovaná logistika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flexibilní, kompetentní,   vysoce motivovaní           spolupracovníci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týmová práce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kontinuální zlepšování a redukce plýtvání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Jidoka</a:t>
                      </a:r>
                      <a:endParaRPr kumimoji="0" lang="cs-CZ" sz="1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Kvalita na pracovišti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zastavení linky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Andon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signály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oddělení člověka od stroje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poka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yoke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chyběvzdornost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kvalita u zdroje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řešení příčin problémů – 5x proč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1" name="Text Box 16"/>
          <p:cNvSpPr txBox="1">
            <a:spLocks noChangeArrowheads="1"/>
          </p:cNvSpPr>
          <p:nvPr/>
        </p:nvSpPr>
        <p:spPr bwMode="auto">
          <a:xfrm>
            <a:off x="179388" y="4868863"/>
            <a:ext cx="87852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Nivelizace výroby - heijunka</a:t>
            </a:r>
          </a:p>
        </p:txBody>
      </p:sp>
      <p:sp>
        <p:nvSpPr>
          <p:cNvPr id="17422" name="Text Box 17"/>
          <p:cNvSpPr txBox="1">
            <a:spLocks noChangeArrowheads="1"/>
          </p:cNvSpPr>
          <p:nvPr/>
        </p:nvSpPr>
        <p:spPr bwMode="auto">
          <a:xfrm>
            <a:off x="179388" y="5300663"/>
            <a:ext cx="87852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Stabilní a standardizované procesy</a:t>
            </a:r>
          </a:p>
        </p:txBody>
      </p:sp>
      <p:sp>
        <p:nvSpPr>
          <p:cNvPr id="17423" name="Text Box 18"/>
          <p:cNvSpPr txBox="1">
            <a:spLocks noChangeArrowheads="1"/>
          </p:cNvSpPr>
          <p:nvPr/>
        </p:nvSpPr>
        <p:spPr bwMode="auto">
          <a:xfrm>
            <a:off x="179388" y="5734050"/>
            <a:ext cx="87852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Vizuální management</a:t>
            </a:r>
          </a:p>
        </p:txBody>
      </p:sp>
      <p:sp>
        <p:nvSpPr>
          <p:cNvPr id="17424" name="Text Box 19"/>
          <p:cNvSpPr txBox="1">
            <a:spLocks noChangeArrowheads="1"/>
          </p:cNvSpPr>
          <p:nvPr/>
        </p:nvSpPr>
        <p:spPr bwMode="auto">
          <a:xfrm>
            <a:off x="179388" y="6165850"/>
            <a:ext cx="87852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Filozofie a způsob myšlení</a:t>
            </a:r>
          </a:p>
        </p:txBody>
      </p:sp>
      <p:sp>
        <p:nvSpPr>
          <p:cNvPr id="13" name="Zástupný symbol pro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46D4C7-821C-4327-AA7F-CC188820917A}" type="slidenum">
              <a:rPr lang="cs-CZ" smtClean="0"/>
              <a:pPr>
                <a:defRPr/>
              </a:pPr>
              <a:t>74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00568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 Zvyšování </a:t>
            </a:r>
            <a:r>
              <a:rPr lang="cs-CZ" sz="2800" dirty="0"/>
              <a:t>kvality</a:t>
            </a:r>
          </a:p>
          <a:p>
            <a:pPr marL="0" indent="0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 Zvyšování </a:t>
            </a:r>
            <a:r>
              <a:rPr lang="cs-CZ" sz="2800" dirty="0"/>
              <a:t>produktivity</a:t>
            </a:r>
          </a:p>
          <a:p>
            <a:pPr marL="0" indent="0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 Snižování </a:t>
            </a:r>
            <a:r>
              <a:rPr lang="cs-CZ" sz="2800" dirty="0"/>
              <a:t>zásob</a:t>
            </a:r>
          </a:p>
          <a:p>
            <a:pPr marL="0" indent="0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 Zkracování </a:t>
            </a:r>
            <a:r>
              <a:rPr lang="cs-CZ" sz="2800" dirty="0"/>
              <a:t>výrobní linky</a:t>
            </a:r>
          </a:p>
          <a:p>
            <a:pPr marL="0" indent="0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 Zkracování </a:t>
            </a:r>
            <a:r>
              <a:rPr lang="cs-CZ" sz="2800" dirty="0"/>
              <a:t>doby prostojů</a:t>
            </a:r>
          </a:p>
          <a:p>
            <a:pPr marL="0" indent="0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 Omezování </a:t>
            </a:r>
            <a:r>
              <a:rPr lang="cs-CZ" sz="2800" dirty="0"/>
              <a:t>prostorových nároků výroby</a:t>
            </a:r>
          </a:p>
          <a:p>
            <a:pPr marL="0" indent="0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 Zkracování </a:t>
            </a:r>
            <a:r>
              <a:rPr lang="cs-CZ" sz="2800" dirty="0"/>
              <a:t>doby výroby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cs-CZ" sz="2800" dirty="0" smtClean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cs-CZ" sz="2800" dirty="0" smtClean="0"/>
              <a:t>Tyto </a:t>
            </a:r>
            <a:r>
              <a:rPr lang="cs-CZ" sz="2800" dirty="0"/>
              <a:t>činnosti, jejichž cílem je odstranit </a:t>
            </a:r>
            <a:r>
              <a:rPr lang="cs-CZ" sz="2800" i="1" dirty="0" err="1"/>
              <a:t>muda</a:t>
            </a:r>
            <a:r>
              <a:rPr lang="cs-CZ" sz="2800" dirty="0" smtClean="0"/>
              <a:t>, povedou </a:t>
            </a:r>
            <a:r>
              <a:rPr lang="cs-CZ" sz="2800" dirty="0"/>
              <a:t>k celkovému snižování nákladů na provoz.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dirty="0" smtClean="0"/>
              <a:t>7 druhů plýtvání – </a:t>
            </a:r>
            <a:r>
              <a:rPr lang="cs-CZ" sz="2800" dirty="0" err="1" smtClean="0"/>
              <a:t>muda</a:t>
            </a:r>
            <a:r>
              <a:rPr lang="cs-CZ" sz="2800" dirty="0" smtClean="0"/>
              <a:t> odstraňujme následujícími způsoby:</a:t>
            </a:r>
            <a:endParaRPr lang="cs-CZ" sz="2800" dirty="0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172450" y="6308725"/>
            <a:ext cx="5762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56</a:t>
            </a:r>
          </a:p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400" dirty="0"/>
              <a:t>Toto jsou základní pravidla praktikování koncepce kaizen na </a:t>
            </a:r>
            <a:r>
              <a:rPr lang="cs-CZ" sz="2400" i="1" dirty="0" err="1" smtClean="0"/>
              <a:t>gemba</a:t>
            </a:r>
            <a:r>
              <a:rPr lang="cs-CZ" sz="2400" i="1" dirty="0" smtClean="0"/>
              <a:t> </a:t>
            </a:r>
            <a:r>
              <a:rPr lang="cs-CZ" sz="2400" dirty="0"/>
              <a:t>(tedy pracovišti či v provozu):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</p:spPr>
        <p:txBody>
          <a:bodyPr/>
          <a:lstStyle/>
          <a:p>
            <a:pPr marL="274638" indent="-274638">
              <a:buFontTx/>
              <a:buAutoNum type="arabicPeriod"/>
            </a:pPr>
            <a:r>
              <a:rPr lang="cs-CZ" sz="2000" dirty="0"/>
              <a:t>Zbavte se konvenčního, strnulého pohledu na výrobu.</a:t>
            </a:r>
          </a:p>
          <a:p>
            <a:pPr marL="274638" indent="-274638">
              <a:buFontTx/>
              <a:buAutoNum type="arabicPeriod"/>
            </a:pPr>
            <a:r>
              <a:rPr lang="cs-CZ" sz="2000" dirty="0"/>
              <a:t>Přemýšlejte </a:t>
            </a:r>
            <a:r>
              <a:rPr lang="cs-CZ" sz="2000" i="1" dirty="0"/>
              <a:t>jak to udělat</a:t>
            </a:r>
            <a:r>
              <a:rPr lang="cs-CZ" sz="2000" dirty="0"/>
              <a:t>, nikoliv proč to nejde udělat.</a:t>
            </a:r>
          </a:p>
          <a:p>
            <a:pPr marL="274638" indent="-274638">
              <a:buFontTx/>
              <a:buAutoNum type="arabicPeriod"/>
            </a:pPr>
            <a:r>
              <a:rPr lang="cs-CZ" sz="2000" dirty="0"/>
              <a:t>Nehledejte výmluvy.Začněte přezkoumáním stávající praxe.</a:t>
            </a:r>
          </a:p>
          <a:p>
            <a:pPr marL="274638" indent="-274638">
              <a:buFontTx/>
              <a:buAutoNum type="arabicPeriod"/>
            </a:pPr>
            <a:r>
              <a:rPr lang="cs-CZ" sz="2000" dirty="0"/>
              <a:t>Nehledejte dokonalost.Udělejte to hned, i když dosáhnete pouze 50 procentního cíle.</a:t>
            </a:r>
          </a:p>
          <a:p>
            <a:pPr marL="274638" indent="-274638">
              <a:buFontTx/>
              <a:buAutoNum type="arabicPeriod"/>
            </a:pPr>
            <a:r>
              <a:rPr lang="cs-CZ" sz="2000" dirty="0"/>
              <a:t>Chyby napravujte okamžitě.</a:t>
            </a:r>
          </a:p>
          <a:p>
            <a:pPr marL="274638" indent="-274638">
              <a:buFontTx/>
              <a:buAutoNum type="arabicPeriod"/>
            </a:pPr>
            <a:r>
              <a:rPr lang="cs-CZ" sz="2000" dirty="0"/>
              <a:t>Za </a:t>
            </a:r>
            <a:r>
              <a:rPr lang="cs-CZ" sz="2000" i="1" dirty="0"/>
              <a:t>kaizen </a:t>
            </a:r>
            <a:r>
              <a:rPr lang="cs-CZ" sz="2000" dirty="0"/>
              <a:t>neutrácejte peníze.</a:t>
            </a:r>
          </a:p>
          <a:p>
            <a:pPr marL="274638" indent="-274638">
              <a:buFontTx/>
              <a:buAutoNum type="arabicPeriod"/>
            </a:pPr>
            <a:r>
              <a:rPr lang="cs-CZ" sz="2000" dirty="0"/>
              <a:t>Moudrost se projeví tváří v tvář obtížím.</a:t>
            </a:r>
          </a:p>
          <a:p>
            <a:pPr marL="274638" indent="-274638">
              <a:buFontTx/>
              <a:buAutoNum type="arabicPeriod"/>
            </a:pPr>
            <a:r>
              <a:rPr lang="cs-CZ" sz="2000" dirty="0"/>
              <a:t>Pětkrát se zeptejte Proč? a hledejte původní příčinu problému.</a:t>
            </a:r>
          </a:p>
          <a:p>
            <a:pPr marL="274638" indent="-274638">
              <a:buFontTx/>
              <a:buAutoNum type="arabicPeriod"/>
            </a:pPr>
            <a:r>
              <a:rPr lang="cs-CZ" sz="2000" dirty="0"/>
              <a:t>Hledejte zkušenosti deseti lidí, více než znalosti jediného.</a:t>
            </a:r>
          </a:p>
          <a:p>
            <a:pPr marL="274638" indent="-274638">
              <a:buFontTx/>
              <a:buAutoNum type="arabicPeriod"/>
            </a:pPr>
            <a:r>
              <a:rPr lang="cs-CZ" sz="2000" dirty="0"/>
              <a:t>Pamatujte si, že </a:t>
            </a:r>
            <a:r>
              <a:rPr lang="cs-CZ" sz="2000" dirty="0" smtClean="0"/>
              <a:t>příležitosti </a:t>
            </a:r>
            <a:r>
              <a:rPr lang="cs-CZ" sz="2000" dirty="0"/>
              <a:t>pro </a:t>
            </a:r>
            <a:r>
              <a:rPr lang="cs-CZ" sz="2000" i="1" dirty="0"/>
              <a:t>kaizen</a:t>
            </a:r>
            <a:r>
              <a:rPr lang="cs-CZ" sz="2000" dirty="0"/>
              <a:t> jsou nekonečné.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423275" y="630872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91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Činitele výroby </a:t>
            </a:r>
            <a:br>
              <a:rPr lang="sk-SK" dirty="0" smtClean="0"/>
            </a:br>
            <a:r>
              <a:rPr lang="sk-SK" dirty="0" smtClean="0"/>
              <a:t>a ich význam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Typická organizace závodu 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3714744" y="1285860"/>
            <a:ext cx="207170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Vedení závodu</a:t>
            </a:r>
            <a:endParaRPr lang="cs-CZ" dirty="0"/>
          </a:p>
        </p:txBody>
      </p:sp>
      <p:sp>
        <p:nvSpPr>
          <p:cNvPr id="12" name="Obdélník se zakulaceným rohem na stejné straně 11"/>
          <p:cNvSpPr/>
          <p:nvPr/>
        </p:nvSpPr>
        <p:spPr>
          <a:xfrm>
            <a:off x="1785918" y="2786058"/>
            <a:ext cx="1285884" cy="642942"/>
          </a:xfrm>
          <a:prstGeom prst="round2Same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Nákup, logistika</a:t>
            </a:r>
            <a:endParaRPr lang="cs-CZ" dirty="0"/>
          </a:p>
        </p:txBody>
      </p:sp>
      <p:sp>
        <p:nvSpPr>
          <p:cNvPr id="13" name="Obdélník se zakulaceným rohem na stejné straně 12"/>
          <p:cNvSpPr/>
          <p:nvPr/>
        </p:nvSpPr>
        <p:spPr>
          <a:xfrm>
            <a:off x="3214678" y="2786058"/>
            <a:ext cx="1285884" cy="1000132"/>
          </a:xfrm>
          <a:prstGeom prst="round2Same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Vnitřní logistika, plánování výroby</a:t>
            </a:r>
            <a:endParaRPr lang="cs-CZ" dirty="0"/>
          </a:p>
        </p:txBody>
      </p:sp>
      <p:sp>
        <p:nvSpPr>
          <p:cNvPr id="14" name="Obdélník se zakulaceným rohem na stejné straně 13"/>
          <p:cNvSpPr/>
          <p:nvPr/>
        </p:nvSpPr>
        <p:spPr>
          <a:xfrm>
            <a:off x="4643438" y="2786058"/>
            <a:ext cx="1285884" cy="642942"/>
          </a:xfrm>
          <a:prstGeom prst="round2Same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Výroba </a:t>
            </a:r>
            <a:endParaRPr lang="cs-CZ" dirty="0"/>
          </a:p>
        </p:txBody>
      </p:sp>
      <p:sp>
        <p:nvSpPr>
          <p:cNvPr id="15" name="Obdélník se zakulaceným rohem na stejné straně 14"/>
          <p:cNvSpPr/>
          <p:nvPr/>
        </p:nvSpPr>
        <p:spPr>
          <a:xfrm>
            <a:off x="6072198" y="2786058"/>
            <a:ext cx="1285884" cy="642942"/>
          </a:xfrm>
          <a:prstGeom prst="round2Same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Kvalita </a:t>
            </a:r>
            <a:endParaRPr lang="cs-CZ" dirty="0"/>
          </a:p>
        </p:txBody>
      </p:sp>
      <p:sp>
        <p:nvSpPr>
          <p:cNvPr id="16" name="Obdélník se zakulaceným rohem na stejné straně 15"/>
          <p:cNvSpPr/>
          <p:nvPr/>
        </p:nvSpPr>
        <p:spPr>
          <a:xfrm>
            <a:off x="7500958" y="2786058"/>
            <a:ext cx="1285884" cy="642942"/>
          </a:xfrm>
          <a:prstGeom prst="round2Same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Údržba, technika</a:t>
            </a:r>
            <a:endParaRPr lang="cs-CZ" dirty="0"/>
          </a:p>
        </p:txBody>
      </p:sp>
      <p:cxnSp>
        <p:nvCxnSpPr>
          <p:cNvPr id="18" name="Pravoúhlá spojovací čára 17"/>
          <p:cNvCxnSpPr>
            <a:stCxn id="11" idx="2"/>
            <a:endCxn id="16" idx="3"/>
          </p:cNvCxnSpPr>
          <p:nvPr/>
        </p:nvCxnSpPr>
        <p:spPr>
          <a:xfrm rot="16200000" flipH="1">
            <a:off x="6054338" y="696496"/>
            <a:ext cx="785818" cy="339330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ravoúhlá spojovací čára 19"/>
          <p:cNvCxnSpPr>
            <a:stCxn id="11" idx="2"/>
            <a:endCxn id="15" idx="3"/>
          </p:cNvCxnSpPr>
          <p:nvPr/>
        </p:nvCxnSpPr>
        <p:spPr>
          <a:xfrm rot="16200000" flipH="1">
            <a:off x="5339958" y="1410876"/>
            <a:ext cx="785818" cy="196454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ravoúhlá spojovací čára 21"/>
          <p:cNvCxnSpPr>
            <a:stCxn id="11" idx="2"/>
            <a:endCxn id="14" idx="3"/>
          </p:cNvCxnSpPr>
          <p:nvPr/>
        </p:nvCxnSpPr>
        <p:spPr>
          <a:xfrm rot="16200000" flipH="1">
            <a:off x="4625578" y="2125256"/>
            <a:ext cx="785818" cy="53578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ravoúhlá spojovací čára 23"/>
          <p:cNvCxnSpPr>
            <a:stCxn id="11" idx="2"/>
            <a:endCxn id="13" idx="3"/>
          </p:cNvCxnSpPr>
          <p:nvPr/>
        </p:nvCxnSpPr>
        <p:spPr>
          <a:xfrm rot="5400000">
            <a:off x="3911199" y="1946662"/>
            <a:ext cx="785818" cy="89297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ravoúhlá spojovací čára 25"/>
          <p:cNvCxnSpPr>
            <a:stCxn id="11" idx="2"/>
            <a:endCxn id="12" idx="3"/>
          </p:cNvCxnSpPr>
          <p:nvPr/>
        </p:nvCxnSpPr>
        <p:spPr>
          <a:xfrm rot="5400000">
            <a:off x="3196819" y="1232282"/>
            <a:ext cx="785818" cy="232173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ulka 28"/>
          <p:cNvGraphicFramePr>
            <a:graphicFrameLocks noGrp="1"/>
          </p:cNvGraphicFramePr>
          <p:nvPr/>
        </p:nvGraphicFramePr>
        <p:xfrm>
          <a:off x="214282" y="4071942"/>
          <a:ext cx="871543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8017"/>
                <a:gridCol w="1367128"/>
                <a:gridCol w="1452573"/>
                <a:gridCol w="1428761"/>
                <a:gridCol w="1571636"/>
                <a:gridCol w="1357323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Typická měřítka výkonnosti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Materiálové náklady, </a:t>
                      </a:r>
                      <a:r>
                        <a:rPr lang="cs-CZ" sz="1600" b="0" dirty="0" err="1" smtClean="0"/>
                        <a:t>dosažitel</a:t>
                      </a:r>
                      <a:r>
                        <a:rPr lang="cs-CZ" sz="1600" b="0" dirty="0" smtClean="0"/>
                        <a:t>-</a:t>
                      </a:r>
                      <a:r>
                        <a:rPr lang="cs-CZ" sz="1600" b="0" dirty="0" err="1" smtClean="0"/>
                        <a:t>nost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Zásoby úroveň/</a:t>
                      </a:r>
                      <a:r>
                        <a:rPr lang="cs-CZ" sz="1600" b="0" dirty="0" err="1" smtClean="0"/>
                        <a:t>ná</a:t>
                      </a:r>
                      <a:r>
                        <a:rPr lang="cs-CZ" sz="1600" b="0" dirty="0" smtClean="0"/>
                        <a:t>-klady,</a:t>
                      </a:r>
                    </a:p>
                    <a:p>
                      <a:r>
                        <a:rPr lang="cs-CZ" sz="1600" b="0" dirty="0" smtClean="0"/>
                        <a:t>Úroveň služeb zákazníkům</a:t>
                      </a:r>
                    </a:p>
                    <a:p>
                      <a:r>
                        <a:rPr lang="cs-CZ" sz="1600" b="0" dirty="0" smtClean="0"/>
                        <a:t>Chybějící položky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sz="1600" b="0" dirty="0" smtClean="0"/>
                        <a:t> Plnění dodacích termínů,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="0" dirty="0" smtClean="0"/>
                        <a:t> odchylky nákladů,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="0" dirty="0" smtClean="0"/>
                        <a:t> pracovní výkony,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="0" dirty="0" smtClean="0"/>
                        <a:t> využití strojů</a:t>
                      </a:r>
                      <a:endParaRPr lang="cs-CZ" sz="1600" b="0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Zmetkovitost,</a:t>
                      </a:r>
                    </a:p>
                    <a:p>
                      <a:r>
                        <a:rPr lang="cs-CZ" sz="1600" b="0" dirty="0" smtClean="0"/>
                        <a:t>Náklady na opravu vadných výrobků,</a:t>
                      </a:r>
                    </a:p>
                    <a:p>
                      <a:r>
                        <a:rPr lang="cs-CZ" sz="1600" b="0" dirty="0" smtClean="0"/>
                        <a:t>Náklady na zjišťování kvality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Prostoje</a:t>
                      </a:r>
                      <a:r>
                        <a:rPr lang="cs-CZ" sz="1600" b="0" baseline="0" dirty="0" smtClean="0"/>
                        <a:t> strojů,</a:t>
                      </a:r>
                    </a:p>
                    <a:p>
                      <a:r>
                        <a:rPr lang="cs-CZ" sz="1600" b="0" baseline="0" dirty="0" smtClean="0"/>
                        <a:t>Náklady na údržbu</a:t>
                      </a:r>
                      <a:endParaRPr lang="cs-CZ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Zástupný symbol pro datum 3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5" name="Zástupný symbol pro zápatí 3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Zástupný symbol pro číslo snímku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brainstorming</Template>
  <TotalTime>0</TotalTime>
  <Words>3223</Words>
  <Application>Microsoft Office PowerPoint</Application>
  <PresentationFormat>Předvádění na obrazovce (4:3)</PresentationFormat>
  <Paragraphs>954</Paragraphs>
  <Slides>76</Slides>
  <Notes>75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76</vt:i4>
      </vt:variant>
    </vt:vector>
  </HeadingPairs>
  <TitlesOfParts>
    <vt:vector size="79" baseType="lpstr">
      <vt:lpstr>Presentation on brainstorming</vt:lpstr>
      <vt:lpstr>VISIO</vt:lpstr>
      <vt:lpstr>Bitmap Image</vt:lpstr>
      <vt:lpstr>Manažerská ekonomika Výroba </vt:lpstr>
      <vt:lpstr>Osnova modulu:</vt:lpstr>
      <vt:lpstr>Úrovně řízení výroby:</vt:lpstr>
      <vt:lpstr>Struktura základních manažerských funkcí  na jednotlivých úrovních řízení</vt:lpstr>
      <vt:lpstr>Strategické řízení výroby </vt:lpstr>
      <vt:lpstr>Taktické řízení výroby </vt:lpstr>
      <vt:lpstr>Operativní řízení výroby </vt:lpstr>
      <vt:lpstr>Činitele výroby  a ich význam</vt:lpstr>
      <vt:lpstr>Typická organizace závodu </vt:lpstr>
      <vt:lpstr>Snímek 10</vt:lpstr>
      <vt:lpstr>Strategické řízení výroby a  výrobní strategie</vt:lpstr>
      <vt:lpstr>Typická rozhodování uskutečňovaná ve strategickém řízení výroby jsou:</vt:lpstr>
      <vt:lpstr>Typická rozhodování uskutečňovaná ve strategickém řízení výroby jsou (2):</vt:lpstr>
      <vt:lpstr>Výrobní strategie</vt:lpstr>
      <vt:lpstr>Výrobní strategie(2)</vt:lpstr>
      <vt:lpstr>Snímek 16</vt:lpstr>
      <vt:lpstr>Výrobní strategie musí rovněž formulovat zásady a principy organizace výroby</vt:lpstr>
      <vt:lpstr>Snímek 18</vt:lpstr>
      <vt:lpstr>Snímek 19</vt:lpstr>
      <vt:lpstr>Snímek 20</vt:lpstr>
      <vt:lpstr>Důležitým hlediskem je aspekt stability výroby !</vt:lpstr>
      <vt:lpstr>Výrobní strategie by měla respektovat hlediska:</vt:lpstr>
      <vt:lpstr>Snímek 23</vt:lpstr>
      <vt:lpstr>Fáze životního cyklu výrobku</vt:lpstr>
      <vt:lpstr>Fáze životního cyklu výrobku</vt:lpstr>
      <vt:lpstr>Taktické řízení výroby</vt:lpstr>
      <vt:lpstr>Operativní řízení výroby</vt:lpstr>
      <vt:lpstr>Charakteristické vlastnosti operativního řízení výroby:</vt:lpstr>
      <vt:lpstr>Výroba a výrobní proces</vt:lpstr>
      <vt:lpstr>Podle míry plynulosti výrobního procesu bývá rozlišována výroba:</vt:lpstr>
      <vt:lpstr>Struktura  výrobního procesu</vt:lpstr>
      <vt:lpstr>Strukturu výrobního procesu můžeme sledovat ze 3 hledisek</vt:lpstr>
      <vt:lpstr>Věcné hledisko výrobního procesu</vt:lpstr>
      <vt:lpstr>Výrobní profil podniku</vt:lpstr>
      <vt:lpstr>Výrobní program</vt:lpstr>
      <vt:lpstr>Způsob přetváření vstupních surovin a materiálů na výrobek</vt:lpstr>
      <vt:lpstr>Technologické procesy</vt:lpstr>
      <vt:lpstr>Dílčí výrobní procesy bývají sdružovány do tzv. fází výroby:</vt:lpstr>
      <vt:lpstr>Technologický postup</vt:lpstr>
      <vt:lpstr>Časové hledisko  výrobního procesu</vt:lpstr>
      <vt:lpstr>Hledisko prostorového a organizačního uspořádání výrobního procesu </vt:lpstr>
      <vt:lpstr>Výrobný proces</vt:lpstr>
      <vt:lpstr>Klasifikácia výrobných procesov </vt:lpstr>
      <vt:lpstr>Klasifikácia výrobných procesov</vt:lpstr>
      <vt:lpstr>Výrobková stratégia </vt:lpstr>
      <vt:lpstr>Typy výrobných systémov </vt:lpstr>
      <vt:lpstr>Snímek 47</vt:lpstr>
      <vt:lpstr>Všeobecný model výrobnej operácie </vt:lpstr>
      <vt:lpstr>Plánování výroby</vt:lpstr>
      <vt:lpstr>Hmotný plán    Finančný plán</vt:lpstr>
      <vt:lpstr>Podnikový  logistický systém </vt:lpstr>
      <vt:lpstr>Prečo logistika </vt:lpstr>
      <vt:lpstr>Postuláty logistiky</vt:lpstr>
      <vt:lpstr>Logistické systémy</vt:lpstr>
      <vt:lpstr>Riadenie, organizovanie, logistika</vt:lpstr>
      <vt:lpstr>Štruktúra logistického systému podniku</vt:lpstr>
      <vt:lpstr>Podnikový logistický model</vt:lpstr>
      <vt:lpstr>Štruktúra priemyselnej logistiky</vt:lpstr>
      <vt:lpstr>Štruktúra výrobnej logistiky</vt:lpstr>
      <vt:lpstr>Snímek 60</vt:lpstr>
      <vt:lpstr>Štruktúra logistiky obslužných procesov</vt:lpstr>
      <vt:lpstr>Integrovaný systém zákazkovej logistiky</vt:lpstr>
      <vt:lpstr>Základné úrovne riadenia procesov</vt:lpstr>
      <vt:lpstr>Lean management – štíhlá výroba</vt:lpstr>
      <vt:lpstr>Snímek 65</vt:lpstr>
      <vt:lpstr>Principy lean managementu: </vt:lpstr>
      <vt:lpstr>Eliminujte 7 druhů plýtvání</vt:lpstr>
      <vt:lpstr>Typické hodnoty plýtvání  v podnicích</vt:lpstr>
      <vt:lpstr>Snímek 69</vt:lpstr>
      <vt:lpstr>Snímek 70</vt:lpstr>
      <vt:lpstr>Principy six sigma: </vt:lpstr>
      <vt:lpstr>Principy lean six sigma: </vt:lpstr>
      <vt:lpstr>Hlavní zásady štíhlého myšlení jsou</vt:lpstr>
      <vt:lpstr>Vyšší kvalita – nižší náklady – kratší průběžné časy vyšší bezpečnost – lepší pracovní morálka zkracováním výrobního toku a eliminací plýtvání</vt:lpstr>
      <vt:lpstr>7 druhů plýtvání – muda odstraňujme následujícími způsoby:</vt:lpstr>
      <vt:lpstr>Toto jsou základní pravidla praktikování koncepce kaizen na gemba (tedy pracovišti či v provozu):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2008-08-23T15:36:21Z</dcterms:created>
  <dcterms:modified xsi:type="dcterms:W3CDTF">2014-04-08T07:31:10Z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1029</vt:lpwstr>
  </property>
  <property fmtid="{D5CDD505-2E9C-101B-9397-08002B2CF9AE}" pid="3" name="_TemplateID">
    <vt:lpwstr>TC101671231029</vt:lpwstr>
  </property>
</Properties>
</file>