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21039-93F0-4645-A66C-90E2319E398A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C7EC2-3D1B-4347-B21F-DA07FE7916C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C7EC2-3D1B-4347-B21F-DA07FE7916C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99BAE4-916B-4690-8227-1568BCE3075E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B312CB-AE34-4114-BDB0-A154A5E061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KURZ: MANAŽERSKÁ EKONOMIKA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anglické slovo „</a:t>
            </a:r>
            <a:r>
              <a:rPr lang="cs-CZ" dirty="0" err="1" smtClean="0"/>
              <a:t>companion</a:t>
            </a:r>
            <a:r>
              <a:rPr lang="cs-CZ" dirty="0" smtClean="0"/>
              <a:t>“ vzniklo původně ve Francii z latiny</a:t>
            </a:r>
          </a:p>
          <a:p>
            <a:r>
              <a:rPr lang="cs-CZ" dirty="0" smtClean="0"/>
              <a:t>„com- (= dohromady) a „</a:t>
            </a:r>
            <a:r>
              <a:rPr lang="cs-CZ" dirty="0" err="1" smtClean="0"/>
              <a:t>panis</a:t>
            </a:r>
            <a:r>
              <a:rPr lang="cs-CZ" dirty="0" smtClean="0"/>
              <a:t>“ (= chléb), a znamenalo</a:t>
            </a:r>
          </a:p>
          <a:p>
            <a:r>
              <a:rPr lang="cs-CZ" b="1" i="1" dirty="0" smtClean="0"/>
              <a:t>Někdo, kdo s někým druhým jí chléb</a:t>
            </a:r>
            <a:endParaRPr lang="cs-CZ" dirty="0" smtClean="0"/>
          </a:p>
          <a:p>
            <a:r>
              <a:rPr lang="cs-CZ" dirty="0" smtClean="0"/>
              <a:t>Z toho vzniklo ve 13. století anglické slovo „</a:t>
            </a:r>
            <a:r>
              <a:rPr lang="cs-CZ" dirty="0" err="1" smtClean="0"/>
              <a:t>Company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cs-CZ" sz="2000" i="1" dirty="0" smtClean="0"/>
              <a:t>(z Oxford, </a:t>
            </a:r>
            <a:r>
              <a:rPr lang="cs-CZ" sz="2000" i="1" dirty="0" err="1" smtClean="0"/>
              <a:t>Concise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Dictionary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ENGLISH ETYMOLOGY, ISBN 0-19-283098-8)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Původ slova „</a:t>
            </a:r>
            <a:r>
              <a:rPr lang="cs-CZ" i="1" dirty="0" err="1" smtClean="0"/>
              <a:t>Company</a:t>
            </a:r>
            <a:r>
              <a:rPr lang="cs-CZ" i="1" dirty="0" smtClean="0"/>
              <a:t>“</a:t>
            </a:r>
            <a:br>
              <a:rPr lang="cs-CZ" i="1" dirty="0" smtClean="0"/>
            </a:br>
            <a:r>
              <a:rPr lang="cs-CZ" i="1" dirty="0" smtClean="0"/>
              <a:t>(společnost)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Company</a:t>
            </a:r>
            <a:r>
              <a:rPr lang="cs-CZ" dirty="0" smtClean="0"/>
              <a:t>“ tedy sestává z lidí, kteří něco dohromady konají, kteří se spojili ke společnému účelu, kteří si navzájem důvěřují a</a:t>
            </a:r>
          </a:p>
          <a:p>
            <a:r>
              <a:rPr lang="cs-CZ" dirty="0" smtClean="0"/>
              <a:t>současně pomáhají, aby si nakonec mezi sebou mohli </a:t>
            </a:r>
            <a:r>
              <a:rPr lang="cs-CZ" dirty="0" smtClean="0"/>
              <a:t>rozdělit chléb</a:t>
            </a:r>
            <a:r>
              <a:rPr lang="cs-CZ" dirty="0" smtClean="0"/>
              <a:t>.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Čím více se podnik od tohoto stěžejního cíle odchyluje, tím více je to </a:t>
            </a:r>
            <a:r>
              <a:rPr lang="cs-CZ" dirty="0" err="1" smtClean="0"/>
              <a:t>pseudopodnik</a:t>
            </a:r>
            <a:r>
              <a:rPr lang="cs-CZ" dirty="0" smtClean="0"/>
              <a:t> a má úspěch jen krátkodobě nebo vůbec ne.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Company</a:t>
            </a:r>
            <a:r>
              <a:rPr lang="cs-CZ" dirty="0" smtClean="0"/>
              <a:t> = společnost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Organizace je uskupení lidí, které existuje za účelem dosažení kolektivních cílů a jehož chování je řízeno.</a:t>
            </a:r>
          </a:p>
          <a:p>
            <a:pPr>
              <a:buNone/>
            </a:pPr>
            <a:r>
              <a:rPr lang="cs-CZ" dirty="0" smtClean="0"/>
              <a:t>Organizace můžeme kategorizovat podle:</a:t>
            </a:r>
          </a:p>
          <a:p>
            <a:r>
              <a:rPr lang="cs-CZ" dirty="0" smtClean="0"/>
              <a:t>velikosti</a:t>
            </a:r>
          </a:p>
          <a:p>
            <a:r>
              <a:rPr lang="cs-CZ" dirty="0" smtClean="0"/>
              <a:t>sektoru</a:t>
            </a:r>
          </a:p>
          <a:p>
            <a:r>
              <a:rPr lang="cs-CZ" dirty="0" smtClean="0"/>
              <a:t>oblasti působení/činnosti</a:t>
            </a:r>
          </a:p>
          <a:p>
            <a:r>
              <a:rPr lang="cs-CZ" dirty="0" smtClean="0"/>
              <a:t>právní formy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obratu</a:t>
            </a:r>
          </a:p>
          <a:p>
            <a:endParaRPr lang="cs-CZ" dirty="0" smtClean="0"/>
          </a:p>
          <a:p>
            <a:r>
              <a:rPr lang="cs-CZ" dirty="0" smtClean="0"/>
              <a:t>zisku</a:t>
            </a:r>
          </a:p>
          <a:p>
            <a:endParaRPr lang="cs-CZ" dirty="0" smtClean="0"/>
          </a:p>
          <a:p>
            <a:r>
              <a:rPr lang="cs-CZ" dirty="0" smtClean="0"/>
              <a:t>majetku</a:t>
            </a:r>
          </a:p>
          <a:p>
            <a:endParaRPr lang="cs-CZ" dirty="0" smtClean="0"/>
          </a:p>
          <a:p>
            <a:r>
              <a:rPr lang="cs-CZ" dirty="0" smtClean="0"/>
              <a:t>počtu zaměstnanců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podle velikosti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Soukromý sektor = organizace ve vlastnictví soukromých subjektů</a:t>
            </a:r>
          </a:p>
          <a:p>
            <a:r>
              <a:rPr lang="cs-CZ" dirty="0" smtClean="0"/>
              <a:t>Veřejný sektor = organizace ve vlastnictví státu nebo jeho částí</a:t>
            </a:r>
          </a:p>
          <a:p>
            <a:r>
              <a:rPr lang="cs-CZ" dirty="0" smtClean="0"/>
              <a:t>Nestátní neziskové organizace = </a:t>
            </a:r>
            <a:r>
              <a:rPr lang="cs-CZ" dirty="0" err="1" smtClean="0"/>
              <a:t>organizace</a:t>
            </a:r>
            <a:r>
              <a:rPr lang="cs-CZ" dirty="0" smtClean="0"/>
              <a:t> sdružující občany, spolky, obecně prospěšné společnosti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podle sektoru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Primární: jsou přímo spojeny s přírodními zdroji (těžební průmysl, zemědělství, rybářství, lesnictví)</a:t>
            </a:r>
          </a:p>
          <a:p>
            <a:r>
              <a:rPr lang="cs-CZ" dirty="0" smtClean="0"/>
              <a:t>Sekundární: zpracovávání surovin</a:t>
            </a:r>
          </a:p>
          <a:p>
            <a:r>
              <a:rPr lang="cs-CZ" dirty="0" smtClean="0"/>
              <a:t>Terciární: služby a bankovnictví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Organizace podle oblasti působení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vlastněné fyzickou osobou</a:t>
            </a:r>
          </a:p>
          <a:p>
            <a:r>
              <a:rPr lang="cs-CZ" dirty="0" smtClean="0"/>
              <a:t>Společnosti s ručením omezeným</a:t>
            </a:r>
          </a:p>
          <a:p>
            <a:r>
              <a:rPr lang="cs-CZ" dirty="0" smtClean="0"/>
              <a:t>Veřejné obchodní společnosti</a:t>
            </a:r>
          </a:p>
          <a:p>
            <a:r>
              <a:rPr lang="cs-CZ" dirty="0" smtClean="0"/>
              <a:t>Komanditní společnosti</a:t>
            </a:r>
          </a:p>
          <a:p>
            <a:r>
              <a:rPr lang="cs-CZ" dirty="0" smtClean="0"/>
              <a:t>Družstva</a:t>
            </a:r>
          </a:p>
          <a:p>
            <a:r>
              <a:rPr lang="cs-CZ" dirty="0" smtClean="0"/>
              <a:t>Akciové společnosti</a:t>
            </a:r>
          </a:p>
          <a:p>
            <a:r>
              <a:rPr lang="cs-CZ" dirty="0" smtClean="0"/>
              <a:t>Příspěvkové organizace</a:t>
            </a:r>
          </a:p>
          <a:p>
            <a:r>
              <a:rPr lang="cs-CZ" dirty="0" smtClean="0"/>
              <a:t>Občanská sdružení</a:t>
            </a:r>
          </a:p>
          <a:p>
            <a:r>
              <a:rPr lang="cs-CZ" dirty="0" smtClean="0"/>
              <a:t>Obecně prospěšné společnosti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Organizace podle právní formy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897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Všechny organizace transformují vstupy do formy výstupů</a:t>
            </a:r>
          </a:p>
          <a:p>
            <a:r>
              <a:rPr lang="cs-CZ" dirty="0" smtClean="0"/>
              <a:t>Transformační proces: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28596" y="2571744"/>
            <a:ext cx="142876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VSTUPY:</a:t>
            </a:r>
          </a:p>
          <a:p>
            <a:pPr algn="ctr"/>
            <a:r>
              <a:rPr lang="cs-CZ" dirty="0"/>
              <a:t>l</a:t>
            </a:r>
            <a:r>
              <a:rPr lang="cs-CZ" dirty="0" smtClean="0"/>
              <a:t>idé, suroviny, kapitál, půda, znalosti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58082" y="2571744"/>
            <a:ext cx="142876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VÝSTUPY</a:t>
            </a:r>
          </a:p>
          <a:p>
            <a:endParaRPr lang="cs-CZ" dirty="0" smtClean="0"/>
          </a:p>
          <a:p>
            <a:r>
              <a:rPr lang="cs-CZ" dirty="0" smtClean="0"/>
              <a:t>hotové  výrobky a služby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000364" y="2571744"/>
            <a:ext cx="321471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TRANSFORMAČNÍ PROCES</a:t>
            </a:r>
          </a:p>
          <a:p>
            <a:r>
              <a:rPr lang="cs-CZ" dirty="0" smtClean="0"/>
              <a:t>Těžba, výroba, montáž, zušlechťování,  navrhování, stavění, projektování … 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928794" y="278605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6308236" y="278605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28596" y="4460756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Cílem organizací je vytváření výstupů, které mají větší hodnotu než </a:t>
            </a:r>
          </a:p>
          <a:p>
            <a:r>
              <a:rPr lang="cs-CZ" dirty="0" smtClean="0"/>
              <a:t>použité vstupy.</a:t>
            </a:r>
          </a:p>
          <a:p>
            <a:r>
              <a:rPr lang="cs-CZ" dirty="0" smtClean="0"/>
              <a:t>Podnikatelské organizace obvykle ohodnocují vstupy a výstupy </a:t>
            </a:r>
          </a:p>
          <a:p>
            <a:r>
              <a:rPr lang="cs-CZ" dirty="0" smtClean="0"/>
              <a:t>ve finančních jednotkách;</a:t>
            </a:r>
          </a:p>
          <a:p>
            <a:r>
              <a:rPr lang="cs-CZ" dirty="0" smtClean="0"/>
              <a:t>Proto je tedy obvykle cílem vytvoření výnosu, který je větší než náklady. </a:t>
            </a:r>
          </a:p>
          <a:p>
            <a:r>
              <a:rPr lang="cs-CZ" dirty="0" smtClean="0"/>
              <a:t>To znamená, že cílem je vytváření zisku.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4455</TotalTime>
  <Words>336</Words>
  <Application>Microsoft Office PowerPoint</Application>
  <PresentationFormat>Předvádění na obrazovce (4:3)</PresentationFormat>
  <Paragraphs>69</Paragraphs>
  <Slides>9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ORGANIZACE</vt:lpstr>
      <vt:lpstr>Původ slova „Company“ (společnost)</vt:lpstr>
      <vt:lpstr>Company = společnost</vt:lpstr>
      <vt:lpstr>ORGANIZACE</vt:lpstr>
      <vt:lpstr>Organizace podle velikosti</vt:lpstr>
      <vt:lpstr>Organizace podle sektoru</vt:lpstr>
      <vt:lpstr>Organizace podle oblasti působení</vt:lpstr>
      <vt:lpstr>Organizace podle právní formy</vt:lpstr>
      <vt:lpstr>Organizace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MANAŽERSKÁ EKONOMIE</dc:title>
  <dc:creator>NB</dc:creator>
  <cp:lastModifiedBy>Vladimír Hřebíček</cp:lastModifiedBy>
  <cp:revision>19</cp:revision>
  <dcterms:created xsi:type="dcterms:W3CDTF">2009-10-20T13:09:36Z</dcterms:created>
  <dcterms:modified xsi:type="dcterms:W3CDTF">2014-03-24T22:04:26Z</dcterms:modified>
</cp:coreProperties>
</file>