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6" r:id="rId21"/>
    <p:sldId id="275" r:id="rId22"/>
    <p:sldId id="277" r:id="rId23"/>
    <p:sldId id="278" r:id="rId24"/>
    <p:sldId id="279" r:id="rId25"/>
    <p:sldId id="280" r:id="rId2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21039-93F0-4645-A66C-90E2319E398A}" type="datetimeFigureOut">
              <a:rPr lang="cs-CZ" smtClean="0"/>
              <a:pPr/>
              <a:t>13.10.2010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2C7EC2-3D1B-4347-B21F-DA07FE7916C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99BAE4-916B-4690-8227-1568BCE3075E}" type="datetimeFigureOut">
              <a:rPr lang="cs-CZ" smtClean="0"/>
              <a:pPr/>
              <a:t>13.10.2010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B312CB-AE34-4114-BDB0-A154A5E061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99BAE4-916B-4690-8227-1568BCE3075E}" type="datetimeFigureOut">
              <a:rPr lang="cs-CZ" smtClean="0"/>
              <a:pPr/>
              <a:t>13.10.2010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B312CB-AE34-4114-BDB0-A154A5E061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99BAE4-916B-4690-8227-1568BCE3075E}" type="datetimeFigureOut">
              <a:rPr lang="cs-CZ" smtClean="0"/>
              <a:pPr/>
              <a:t>13.10.2010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B312CB-AE34-4114-BDB0-A154A5E061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99BAE4-916B-4690-8227-1568BCE3075E}" type="datetimeFigureOut">
              <a:rPr lang="cs-CZ" smtClean="0"/>
              <a:pPr/>
              <a:t>13.10.2010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B312CB-AE34-4114-BDB0-A154A5E061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99BAE4-916B-4690-8227-1568BCE3075E}" type="datetimeFigureOut">
              <a:rPr lang="cs-CZ" smtClean="0"/>
              <a:pPr/>
              <a:t>13.10.2010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B312CB-AE34-4114-BDB0-A154A5E061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99BAE4-916B-4690-8227-1568BCE3075E}" type="datetimeFigureOut">
              <a:rPr lang="cs-CZ" smtClean="0"/>
              <a:pPr/>
              <a:t>13.10.2010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B312CB-AE34-4114-BDB0-A154A5E061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99BAE4-916B-4690-8227-1568BCE3075E}" type="datetimeFigureOut">
              <a:rPr lang="cs-CZ" smtClean="0"/>
              <a:pPr/>
              <a:t>13.10.2010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B312CB-AE34-4114-BDB0-A154A5E061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99BAE4-916B-4690-8227-1568BCE3075E}" type="datetimeFigureOut">
              <a:rPr lang="cs-CZ" smtClean="0"/>
              <a:pPr/>
              <a:t>13.10.2010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B312CB-AE34-4114-BDB0-A154A5E061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99BAE4-916B-4690-8227-1568BCE3075E}" type="datetimeFigureOut">
              <a:rPr lang="cs-CZ" smtClean="0"/>
              <a:pPr/>
              <a:t>13.10.2010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B312CB-AE34-4114-BDB0-A154A5E061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599BAE4-916B-4690-8227-1568BCE3075E}" type="datetimeFigureOut">
              <a:rPr lang="cs-CZ" smtClean="0"/>
              <a:pPr/>
              <a:t>13.10.2010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B312CB-AE34-4114-BDB0-A154A5E061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99BAE4-916B-4690-8227-1568BCE3075E}" type="datetimeFigureOut">
              <a:rPr lang="cs-CZ" smtClean="0"/>
              <a:pPr/>
              <a:t>13.10.2010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B312CB-AE34-4114-BDB0-A154A5E061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599BAE4-916B-4690-8227-1568BCE3075E}" type="datetimeFigureOut">
              <a:rPr lang="cs-CZ" smtClean="0"/>
              <a:pPr/>
              <a:t>13.10.2010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3B312CB-AE34-4114-BDB0-A154A5E061C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MANAŽERSKÁ EKONOMIE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5100" b="1" dirty="0" smtClean="0"/>
              <a:t>Intern</a:t>
            </a:r>
            <a:r>
              <a:rPr lang="cs-CZ" sz="5100" b="1" dirty="0" smtClean="0"/>
              <a:t>í</a:t>
            </a:r>
            <a:r>
              <a:rPr lang="en-US" sz="5100" dirty="0" smtClean="0"/>
              <a:t> </a:t>
            </a:r>
          </a:p>
          <a:p>
            <a:pPr>
              <a:buNone/>
            </a:pPr>
            <a:r>
              <a:rPr lang="cs-CZ" dirty="0" smtClean="0"/>
              <a:t>Faktory, které může firma řídit, ale které omezují schopnost dosáhnout cíle. </a:t>
            </a:r>
          </a:p>
          <a:p>
            <a:r>
              <a:rPr lang="en-US" b="1" dirty="0" smtClean="0"/>
              <a:t>Finance</a:t>
            </a:r>
            <a:r>
              <a:rPr lang="en-US" dirty="0" smtClean="0"/>
              <a:t> - </a:t>
            </a:r>
            <a:r>
              <a:rPr lang="cs-CZ" dirty="0" smtClean="0"/>
              <a:t>například</a:t>
            </a:r>
            <a:r>
              <a:rPr lang="en-US" dirty="0" smtClean="0"/>
              <a:t> </a:t>
            </a:r>
            <a:r>
              <a:rPr lang="en-US" dirty="0" err="1" smtClean="0"/>
              <a:t>cashflow</a:t>
            </a:r>
            <a:r>
              <a:rPr lang="en-US" dirty="0" smtClean="0"/>
              <a:t>, </a:t>
            </a:r>
            <a:r>
              <a:rPr lang="cs-CZ" dirty="0" smtClean="0"/>
              <a:t>schopnost získat finance. </a:t>
            </a:r>
            <a:endParaRPr lang="en-US" dirty="0" smtClean="0"/>
          </a:p>
          <a:p>
            <a:r>
              <a:rPr lang="en-US" b="1" dirty="0" smtClean="0"/>
              <a:t>Marketing</a:t>
            </a:r>
            <a:r>
              <a:rPr lang="en-US" dirty="0" smtClean="0"/>
              <a:t> – </a:t>
            </a:r>
            <a:r>
              <a:rPr lang="cs-CZ" dirty="0" smtClean="0"/>
              <a:t>například omezená  schopnost distribuce</a:t>
            </a:r>
            <a:r>
              <a:rPr lang="en-US" dirty="0" smtClean="0"/>
              <a:t>.</a:t>
            </a:r>
          </a:p>
          <a:p>
            <a:r>
              <a:rPr lang="cs-CZ" b="1" dirty="0" smtClean="0"/>
              <a:t>Lidské zdroje  </a:t>
            </a:r>
            <a:r>
              <a:rPr lang="cs-CZ" dirty="0" smtClean="0"/>
              <a:t>například  počty lidí</a:t>
            </a:r>
            <a:r>
              <a:rPr lang="en-US" dirty="0" smtClean="0"/>
              <a:t>, </a:t>
            </a:r>
            <a:r>
              <a:rPr lang="cs-CZ" dirty="0" smtClean="0"/>
              <a:t>dovednosti</a:t>
            </a:r>
            <a:r>
              <a:rPr lang="en-US" dirty="0" smtClean="0"/>
              <a:t>, </a:t>
            </a:r>
            <a:r>
              <a:rPr lang="en-US" dirty="0" err="1" smtClean="0"/>
              <a:t>motiva</a:t>
            </a:r>
            <a:r>
              <a:rPr lang="cs-CZ" dirty="0" err="1" smtClean="0"/>
              <a:t>ce</a:t>
            </a:r>
            <a:r>
              <a:rPr lang="en-US" dirty="0" smtClean="0"/>
              <a:t>,</a:t>
            </a:r>
            <a:r>
              <a:rPr lang="cs-CZ" dirty="0" smtClean="0"/>
              <a:t> postoje</a:t>
            </a:r>
            <a:r>
              <a:rPr lang="en-US" dirty="0" smtClean="0"/>
              <a:t>.</a:t>
            </a:r>
          </a:p>
          <a:p>
            <a:r>
              <a:rPr lang="cs-CZ" b="1" dirty="0" smtClean="0"/>
              <a:t>Výroba </a:t>
            </a:r>
            <a:r>
              <a:rPr lang="en-US" dirty="0" smtClean="0"/>
              <a:t> - </a:t>
            </a:r>
            <a:r>
              <a:rPr lang="cs-CZ" dirty="0" smtClean="0"/>
              <a:t>například kapacita </a:t>
            </a:r>
            <a:r>
              <a:rPr lang="en-US" dirty="0" smtClean="0"/>
              <a:t>,</a:t>
            </a:r>
            <a:r>
              <a:rPr lang="cs-CZ" dirty="0" smtClean="0"/>
              <a:t> kvalita</a:t>
            </a:r>
            <a:r>
              <a:rPr lang="en-US" dirty="0" smtClean="0"/>
              <a:t>, </a:t>
            </a:r>
            <a:r>
              <a:rPr lang="cs-CZ" dirty="0" smtClean="0"/>
              <a:t>flexibilita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5100" b="1" dirty="0" smtClean="0"/>
              <a:t>Extern</a:t>
            </a:r>
            <a:r>
              <a:rPr lang="cs-CZ" sz="5100" b="1" dirty="0" smtClean="0"/>
              <a:t>í</a:t>
            </a:r>
            <a:r>
              <a:rPr lang="en-US" sz="5100" dirty="0" smtClean="0"/>
              <a:t> </a:t>
            </a:r>
          </a:p>
          <a:p>
            <a:pPr>
              <a:buNone/>
            </a:pPr>
            <a:r>
              <a:rPr lang="cs-CZ" dirty="0" smtClean="0"/>
              <a:t>Faktory mimo kontrolu firmy</a:t>
            </a:r>
            <a:r>
              <a:rPr lang="en-US" dirty="0" smtClean="0"/>
              <a:t>,</a:t>
            </a:r>
            <a:r>
              <a:rPr lang="cs-CZ" dirty="0" smtClean="0"/>
              <a:t> které omezují schopnost dosáhnout podnikové cíle.</a:t>
            </a:r>
            <a:endParaRPr lang="en-US" dirty="0" smtClean="0"/>
          </a:p>
          <a:p>
            <a:r>
              <a:rPr lang="cs-CZ" b="1" dirty="0" smtClean="0"/>
              <a:t>Politické faktory </a:t>
            </a:r>
            <a:r>
              <a:rPr lang="en-US" dirty="0" smtClean="0"/>
              <a:t> - </a:t>
            </a:r>
            <a:r>
              <a:rPr lang="cs-CZ" dirty="0" smtClean="0"/>
              <a:t>například vládní politika .</a:t>
            </a:r>
            <a:endParaRPr lang="en-US" dirty="0" smtClean="0"/>
          </a:p>
          <a:p>
            <a:r>
              <a:rPr lang="cs-CZ" b="1" dirty="0" smtClean="0"/>
              <a:t>Ekonomické faktory </a:t>
            </a:r>
            <a:r>
              <a:rPr lang="en-US" dirty="0" smtClean="0"/>
              <a:t>– </a:t>
            </a:r>
            <a:r>
              <a:rPr lang="cs-CZ" dirty="0" smtClean="0"/>
              <a:t>stav ekonomiky</a:t>
            </a:r>
            <a:r>
              <a:rPr lang="en-US" dirty="0" smtClean="0"/>
              <a:t>.</a:t>
            </a:r>
          </a:p>
          <a:p>
            <a:r>
              <a:rPr lang="cs-CZ" b="1" dirty="0" smtClean="0"/>
              <a:t>Sociální faktory </a:t>
            </a:r>
            <a:r>
              <a:rPr lang="en-US" dirty="0" smtClean="0"/>
              <a:t>– </a:t>
            </a:r>
            <a:r>
              <a:rPr lang="cs-CZ" dirty="0" smtClean="0"/>
              <a:t>například společenské trendy</a:t>
            </a:r>
            <a:r>
              <a:rPr lang="en-US" dirty="0" smtClean="0"/>
              <a:t>,</a:t>
            </a:r>
            <a:r>
              <a:rPr lang="cs-CZ" dirty="0" smtClean="0"/>
              <a:t> demografie, postoje ve společnosti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Technolog</a:t>
            </a:r>
            <a:r>
              <a:rPr lang="cs-CZ" b="1" dirty="0" err="1" smtClean="0"/>
              <a:t>ie</a:t>
            </a:r>
            <a:r>
              <a:rPr lang="cs-CZ" b="1" dirty="0" smtClean="0"/>
              <a:t> </a:t>
            </a:r>
            <a:r>
              <a:rPr lang="en-US" dirty="0" smtClean="0"/>
              <a:t>– </a:t>
            </a:r>
            <a:r>
              <a:rPr lang="cs-CZ" dirty="0" smtClean="0"/>
              <a:t>například </a:t>
            </a:r>
            <a:r>
              <a:rPr lang="en-US" dirty="0" smtClean="0"/>
              <a:t> </a:t>
            </a:r>
            <a:r>
              <a:rPr lang="cs-CZ" dirty="0" smtClean="0"/>
              <a:t>míra změn na trhu</a:t>
            </a:r>
            <a:r>
              <a:rPr lang="en-US" dirty="0" smtClean="0"/>
              <a:t>.</a:t>
            </a:r>
          </a:p>
          <a:p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Omezení při rozhodování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161854"/>
          </a:xfrm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Všechny podniky jsou ovlivňovány ostatními organizacemi a subjekty kolem. Tyto skupiny mohou limitovat firemní chování a omezovat jejich aktivity nebo jim pomáhat v úspěchu.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Vlivy na podnikání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500430" y="4500570"/>
            <a:ext cx="157163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FIRMA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6215074" y="3286124"/>
            <a:ext cx="1428760" cy="35719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VLÁDA</a:t>
            </a:r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1357290" y="3357562"/>
            <a:ext cx="1428760" cy="35719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BANKY</a:t>
            </a: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857224" y="4500570"/>
            <a:ext cx="1428760" cy="35719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ODBORY</a:t>
            </a:r>
            <a:endParaRPr lang="cs-CZ" dirty="0"/>
          </a:p>
        </p:txBody>
      </p:sp>
      <p:sp>
        <p:nvSpPr>
          <p:cNvPr id="14" name="Zaoblený obdélník 13"/>
          <p:cNvSpPr/>
          <p:nvPr/>
        </p:nvSpPr>
        <p:spPr>
          <a:xfrm>
            <a:off x="6215074" y="4572008"/>
            <a:ext cx="2643206" cy="35719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LOKÁLNÍ AUTORITY</a:t>
            </a:r>
            <a:endParaRPr lang="cs-CZ" dirty="0"/>
          </a:p>
        </p:txBody>
      </p:sp>
      <p:sp>
        <p:nvSpPr>
          <p:cNvPr id="15" name="Zaoblený obdélník 14"/>
          <p:cNvSpPr/>
          <p:nvPr/>
        </p:nvSpPr>
        <p:spPr>
          <a:xfrm>
            <a:off x="928662" y="5929330"/>
            <a:ext cx="2786082" cy="42862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NÁTLAKOVÉ  SKUPINY</a:t>
            </a:r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5214942" y="5643578"/>
            <a:ext cx="2214578" cy="35719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EVROPSKÁ UNIE</a:t>
            </a:r>
            <a:endParaRPr lang="cs-CZ" dirty="0"/>
          </a:p>
        </p:txBody>
      </p:sp>
      <p:sp>
        <p:nvSpPr>
          <p:cNvPr id="17" name="Šipka doleva 16"/>
          <p:cNvSpPr/>
          <p:nvPr/>
        </p:nvSpPr>
        <p:spPr>
          <a:xfrm>
            <a:off x="5143504" y="4572008"/>
            <a:ext cx="978408" cy="35719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leva 17"/>
          <p:cNvSpPr/>
          <p:nvPr/>
        </p:nvSpPr>
        <p:spPr>
          <a:xfrm rot="19426865">
            <a:off x="5082794" y="3817395"/>
            <a:ext cx="978408" cy="35719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leva 18"/>
          <p:cNvSpPr/>
          <p:nvPr/>
        </p:nvSpPr>
        <p:spPr>
          <a:xfrm rot="1596596">
            <a:off x="4814492" y="5143512"/>
            <a:ext cx="978408" cy="35719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leva 19"/>
          <p:cNvSpPr/>
          <p:nvPr/>
        </p:nvSpPr>
        <p:spPr>
          <a:xfrm rot="10800000">
            <a:off x="2428860" y="4500570"/>
            <a:ext cx="978408" cy="35719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 doleva 20"/>
          <p:cNvSpPr/>
          <p:nvPr/>
        </p:nvSpPr>
        <p:spPr>
          <a:xfrm rot="13097577">
            <a:off x="2857488" y="3786190"/>
            <a:ext cx="978408" cy="35719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 doleva 21"/>
          <p:cNvSpPr/>
          <p:nvPr/>
        </p:nvSpPr>
        <p:spPr>
          <a:xfrm rot="8046608">
            <a:off x="2837022" y="5226163"/>
            <a:ext cx="978408" cy="35719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Zaoblený obdélník 38"/>
          <p:cNvSpPr/>
          <p:nvPr/>
        </p:nvSpPr>
        <p:spPr>
          <a:xfrm>
            <a:off x="6143636" y="428604"/>
            <a:ext cx="3000364" cy="150019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Zaoblený obdélník 37"/>
          <p:cNvSpPr/>
          <p:nvPr/>
        </p:nvSpPr>
        <p:spPr>
          <a:xfrm>
            <a:off x="5037189" y="4816092"/>
            <a:ext cx="3000364" cy="118467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Zaoblený obdélník 39"/>
          <p:cNvSpPr/>
          <p:nvPr/>
        </p:nvSpPr>
        <p:spPr>
          <a:xfrm>
            <a:off x="524097" y="5214950"/>
            <a:ext cx="3000364" cy="121444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Zaoblený obdélník 36"/>
          <p:cNvSpPr/>
          <p:nvPr/>
        </p:nvSpPr>
        <p:spPr>
          <a:xfrm>
            <a:off x="0" y="428604"/>
            <a:ext cx="3000364" cy="150019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3428992" y="3214686"/>
            <a:ext cx="157163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FIRMA</a:t>
            </a:r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6143636" y="2000240"/>
            <a:ext cx="1428760" cy="35719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VLÁDA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1285852" y="2071678"/>
            <a:ext cx="1428760" cy="35719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BANKY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785786" y="3214686"/>
            <a:ext cx="1428760" cy="35719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ODBORY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6143636" y="3286124"/>
            <a:ext cx="2071702" cy="35719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LOKÁLNÍ ÚŘADY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857224" y="4643446"/>
            <a:ext cx="2786082" cy="42862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NÁTLAKOVÉ  SKUPINY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5143504" y="4357694"/>
            <a:ext cx="2214578" cy="35719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EVROPSKÁ UNIE</a:t>
            </a:r>
            <a:endParaRPr lang="cs-CZ" dirty="0"/>
          </a:p>
        </p:txBody>
      </p:sp>
      <p:sp>
        <p:nvSpPr>
          <p:cNvPr id="11" name="Šipka doleva 10"/>
          <p:cNvSpPr/>
          <p:nvPr/>
        </p:nvSpPr>
        <p:spPr>
          <a:xfrm>
            <a:off x="5072066" y="3286124"/>
            <a:ext cx="978408" cy="35719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leva 11"/>
          <p:cNvSpPr/>
          <p:nvPr/>
        </p:nvSpPr>
        <p:spPr>
          <a:xfrm rot="19426865">
            <a:off x="5011356" y="2531511"/>
            <a:ext cx="978408" cy="35719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leva 12"/>
          <p:cNvSpPr/>
          <p:nvPr/>
        </p:nvSpPr>
        <p:spPr>
          <a:xfrm rot="1596596">
            <a:off x="4743054" y="3857628"/>
            <a:ext cx="978408" cy="35719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leva 13"/>
          <p:cNvSpPr/>
          <p:nvPr/>
        </p:nvSpPr>
        <p:spPr>
          <a:xfrm rot="10800000">
            <a:off x="2357422" y="3214686"/>
            <a:ext cx="978408" cy="35719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leva 14"/>
          <p:cNvSpPr/>
          <p:nvPr/>
        </p:nvSpPr>
        <p:spPr>
          <a:xfrm rot="13097577">
            <a:off x="2786050" y="2500306"/>
            <a:ext cx="978408" cy="35719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leva 15"/>
          <p:cNvSpPr/>
          <p:nvPr/>
        </p:nvSpPr>
        <p:spPr>
          <a:xfrm rot="8046608">
            <a:off x="2765584" y="3940279"/>
            <a:ext cx="978408" cy="35719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5429256" y="5143512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DOTACE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417438" y="5540441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SMĚRNICE EU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26350" y="5214950"/>
            <a:ext cx="1535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PROPAGACE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09835" y="5929330"/>
            <a:ext cx="1891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DEMONSTRACE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501567" y="5541298"/>
            <a:ext cx="2414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BOYKOT PRODUKCE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62369" y="2714620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VYJEDNÁVÁNÍ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30321" y="3714752"/>
            <a:ext cx="2084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PROTESTNÍ AKCE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0" y="4071942"/>
            <a:ext cx="30139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VYSTOUPENÍ ZAMĚSTNANCŮ</a:t>
            </a:r>
            <a:endParaRPr lang="cs-CZ" sz="16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5786446" y="2857496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LOKÁLNÍ DANĚ/POPLATKY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6354766" y="3643314"/>
            <a:ext cx="2432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ZAJIŠTĚNÍ VZDĚLÁNÍ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6892677" y="3916924"/>
            <a:ext cx="1965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POVOLOVÁNÍ …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6572264" y="1643050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ZÁKONY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6572264" y="1357298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DANĚ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6500826" y="428604"/>
            <a:ext cx="1752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PORADENSTVÍ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6572264" y="714356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DOTACE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6497122" y="1000108"/>
            <a:ext cx="264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REGIONÁLNÍ POLITIKA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247829" y="500042"/>
            <a:ext cx="1752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PORADENSTVÍ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214282" y="857232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BANKOVNÍ SLUŽBY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214282" y="1214422"/>
            <a:ext cx="1952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ÚROKOVÁ MÍRA</a:t>
            </a:r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214282" y="1571612"/>
            <a:ext cx="2653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POSKYTOVÁNÍ PŮJČEK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Proces řízení /managementu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Manažeři musí rozhodovat, co bude organizace dělat a jaké k tomu potřebuje zdroje.</a:t>
            </a:r>
          </a:p>
          <a:p>
            <a:r>
              <a:rPr lang="cs-CZ" dirty="0" smtClean="0"/>
              <a:t>Tyto zdroje musí být organizovány.</a:t>
            </a:r>
          </a:p>
          <a:p>
            <a:r>
              <a:rPr lang="cs-CZ" dirty="0" smtClean="0"/>
              <a:t>Lidé musí být motivováni.</a:t>
            </a:r>
          </a:p>
          <a:p>
            <a:r>
              <a:rPr lang="cs-CZ" dirty="0" smtClean="0"/>
              <a:t>Proces musí být kontrolován (řízen).</a:t>
            </a:r>
          </a:p>
          <a:p>
            <a:r>
              <a:rPr lang="cs-CZ" dirty="0" smtClean="0"/>
              <a:t>Manažerské plány musí být ověřovány, aby bylo jasno, zda jsou relevantní.</a:t>
            </a:r>
          </a:p>
          <a:p>
            <a:r>
              <a:rPr lang="cs-CZ" dirty="0" smtClean="0"/>
              <a:t>Management je dynamický proces – je neustále probíhající a neustále se mění na základě výzev či podnětů, zdrojů a omezení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Management je </a:t>
            </a:r>
            <a:r>
              <a:rPr lang="cs-CZ" dirty="0" smtClean="0"/>
              <a:t>neustále probíhající proces.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 idx="4294967295"/>
          </p:nvPr>
        </p:nvSpPr>
        <p:spPr>
          <a:xfrm>
            <a:off x="628680" y="274638"/>
            <a:ext cx="8229600" cy="1143000"/>
          </a:xfrm>
        </p:spPr>
        <p:txBody>
          <a:bodyPr/>
          <a:lstStyle/>
          <a:p>
            <a:r>
              <a:rPr lang="cs-CZ" dirty="0" smtClean="0"/>
              <a:t>Proces managementu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14678" y="1571612"/>
            <a:ext cx="235745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PLÁNOVÁNÍ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00034" y="3214686"/>
            <a:ext cx="235745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KONTROLOVÁNÍ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429388" y="3286124"/>
            <a:ext cx="235745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ORGANIZOVÁNÍ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357554" y="5729310"/>
            <a:ext cx="2357454" cy="628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MOTIVOVÁNÍ</a:t>
            </a:r>
            <a:endParaRPr lang="cs-CZ" dirty="0"/>
          </a:p>
        </p:txBody>
      </p:sp>
      <p:sp>
        <p:nvSpPr>
          <p:cNvPr id="9" name="Šipka doprava 8"/>
          <p:cNvSpPr/>
          <p:nvPr/>
        </p:nvSpPr>
        <p:spPr>
          <a:xfrm rot="2140547">
            <a:off x="5728601" y="2166413"/>
            <a:ext cx="1983192" cy="439807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 rot="8035650">
            <a:off x="5881001" y="4861638"/>
            <a:ext cx="1983192" cy="439807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 rot="14302726">
            <a:off x="1442321" y="4751845"/>
            <a:ext cx="1983192" cy="439807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 rot="19619112">
            <a:off x="1271783" y="2147819"/>
            <a:ext cx="1983192" cy="439807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447605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Manažeři potřebují pro svou úspěšnou práci různé druhy dovedností.</a:t>
            </a:r>
          </a:p>
          <a:p>
            <a:r>
              <a:rPr lang="cs-CZ" dirty="0" smtClean="0"/>
              <a:t>Musí znát práci,</a:t>
            </a:r>
          </a:p>
          <a:p>
            <a:r>
              <a:rPr lang="cs-CZ" dirty="0" smtClean="0"/>
              <a:t>Musí umět jednat s lidmi</a:t>
            </a:r>
          </a:p>
          <a:p>
            <a:r>
              <a:rPr lang="cs-CZ" dirty="0" smtClean="0"/>
              <a:t>Musí být schopni plánovat.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Manažerské dovednosti</a:t>
            </a:r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1571604" y="2928934"/>
            <a:ext cx="2571768" cy="307181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TECHNICKÉ</a:t>
            </a:r>
          </a:p>
          <a:p>
            <a:pPr algn="ctr"/>
            <a:r>
              <a:rPr lang="cs-CZ" dirty="0" smtClean="0"/>
              <a:t>Musí rozumět tomu, jak se provádí práce v organizaci, co je potřeba a co je proveditelné</a:t>
            </a:r>
            <a:endParaRPr lang="cs-CZ" dirty="0"/>
          </a:p>
        </p:txBody>
      </p:sp>
      <p:sp>
        <p:nvSpPr>
          <p:cNvPr id="6" name="Elipsa 5"/>
          <p:cNvSpPr/>
          <p:nvPr/>
        </p:nvSpPr>
        <p:spPr>
          <a:xfrm>
            <a:off x="6000760" y="1857364"/>
            <a:ext cx="3071834" cy="378621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MEZILIDSKÉ VZTAHY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Musí být schopen jednat s lidmi, navazovat kontakty, vyjednávat a motivovat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3786182" y="3000372"/>
            <a:ext cx="2928958" cy="378621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KONCEPČNÍ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Musí být schopen plánovat, mít celkový přehled a vidět jaké změny v prostředí ovlivňují druhé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Řídící hierarchie</a:t>
            </a:r>
            <a:endParaRPr lang="cs-CZ" dirty="0"/>
          </a:p>
        </p:txBody>
      </p:sp>
      <p:sp>
        <p:nvSpPr>
          <p:cNvPr id="6" name="Rovnoramenný trojúhelník 5"/>
          <p:cNvSpPr/>
          <p:nvPr/>
        </p:nvSpPr>
        <p:spPr>
          <a:xfrm>
            <a:off x="1500166" y="2000240"/>
            <a:ext cx="2428892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Lichoběžník 6"/>
          <p:cNvSpPr/>
          <p:nvPr/>
        </p:nvSpPr>
        <p:spPr>
          <a:xfrm>
            <a:off x="500034" y="5643578"/>
            <a:ext cx="4500594" cy="787524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Lichoběžník 7"/>
          <p:cNvSpPr/>
          <p:nvPr/>
        </p:nvSpPr>
        <p:spPr>
          <a:xfrm>
            <a:off x="714348" y="4643446"/>
            <a:ext cx="4000528" cy="857256"/>
          </a:xfrm>
          <a:prstGeom prst="trapezoid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Lichoběžník 8"/>
          <p:cNvSpPr/>
          <p:nvPr/>
        </p:nvSpPr>
        <p:spPr>
          <a:xfrm>
            <a:off x="1000100" y="3786190"/>
            <a:ext cx="3429024" cy="716086"/>
          </a:xfrm>
          <a:prstGeom prst="trapezoid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Lichoběžník 9"/>
          <p:cNvSpPr/>
          <p:nvPr/>
        </p:nvSpPr>
        <p:spPr>
          <a:xfrm>
            <a:off x="1214414" y="3071810"/>
            <a:ext cx="3000396" cy="573210"/>
          </a:xfrm>
          <a:prstGeom prst="trapezoid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4071934" y="2143116"/>
            <a:ext cx="17684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Vlastníci </a:t>
            </a:r>
            <a:endParaRPr lang="cs-CZ" sz="28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286248" y="3143248"/>
            <a:ext cx="3692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Vrcholový management</a:t>
            </a:r>
            <a:endParaRPr lang="cs-CZ" sz="2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438648" y="3896029"/>
            <a:ext cx="3281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Střední management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594740" y="4896161"/>
            <a:ext cx="4389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Management 1. linie (mistři)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143504" y="5715016"/>
            <a:ext cx="38747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Zaměstnanci – naplňují instrukce</a:t>
            </a:r>
          </a:p>
          <a:p>
            <a:r>
              <a:rPr lang="cs-CZ" dirty="0" smtClean="0"/>
              <a:t>                       mistrů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48068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Oddělení vlastnictví od řízení: </a:t>
            </a:r>
            <a:r>
              <a:rPr lang="cs-CZ" sz="2400" dirty="0" smtClean="0"/>
              <a:t>manažeři, kteří řídí bezprostředně organizaci mají odlišné cíle od vlastníků. Například manažeři by rádi investovali, aby organizace rostla, zatímco vlastníci chtějí větší dividendy.</a:t>
            </a:r>
            <a:endParaRPr lang="cs-CZ" sz="2400" b="1" dirty="0" smtClean="0"/>
          </a:p>
          <a:p>
            <a:r>
              <a:rPr lang="cs-CZ" sz="2400" b="1" dirty="0" smtClean="0"/>
              <a:t>Programové prohlášení podniku – poslání: </a:t>
            </a:r>
            <a:r>
              <a:rPr lang="cs-CZ" sz="2400" dirty="0" smtClean="0"/>
              <a:t>zahrnuje hlavní cíle organizace a její hodnoty. Cílem je dosažení společného úsilí pro naplňování záměrů organizace. Například posláním organizace může být: „Pomáhat a chránit“.</a:t>
            </a:r>
          </a:p>
          <a:p>
            <a:r>
              <a:rPr lang="cs-CZ" sz="2400" b="1" dirty="0" smtClean="0"/>
              <a:t>Cíle</a:t>
            </a:r>
            <a:r>
              <a:rPr lang="en-US" sz="2400" b="1" dirty="0" smtClean="0"/>
              <a:t>:</a:t>
            </a:r>
            <a:r>
              <a:rPr lang="en-US" sz="2400" dirty="0" smtClean="0"/>
              <a:t> </a:t>
            </a:r>
            <a:r>
              <a:rPr lang="cs-CZ" sz="2400" dirty="0" smtClean="0"/>
              <a:t>musí být kvantifikovatelné,časově vymezené</a:t>
            </a:r>
            <a:r>
              <a:rPr lang="en-US" sz="2400" dirty="0" smtClean="0"/>
              <a:t>,</a:t>
            </a:r>
            <a:r>
              <a:rPr lang="cs-CZ" sz="2400" dirty="0" smtClean="0"/>
              <a:t> specifické, relevantní, akceptované. Například: zvýšení prodeje o 20 % za rok.</a:t>
            </a:r>
            <a:endParaRPr lang="en-US" sz="2400" dirty="0" smtClean="0"/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Řídící hierarchie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90944"/>
          </a:xfrm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Autokratický</a:t>
            </a:r>
          </a:p>
          <a:p>
            <a:pPr>
              <a:buNone/>
            </a:pPr>
            <a:r>
              <a:rPr lang="cs-CZ" sz="2200" dirty="0" smtClean="0"/>
              <a:t>Vedoucí přikazuje podřízeným.</a:t>
            </a:r>
            <a:endParaRPr lang="cs-CZ" dirty="0" smtClean="0"/>
          </a:p>
          <a:p>
            <a:r>
              <a:rPr lang="cs-CZ" dirty="0" smtClean="0"/>
              <a:t>Demokratický</a:t>
            </a:r>
          </a:p>
          <a:p>
            <a:pPr>
              <a:buNone/>
            </a:pPr>
            <a:r>
              <a:rPr lang="cs-CZ" sz="2200" dirty="0" smtClean="0"/>
              <a:t>Vedoucí diskutuje s podřízenými a nechává jim spoluúčast při rozhodování.</a:t>
            </a:r>
            <a:endParaRPr lang="cs-CZ" dirty="0" smtClean="0"/>
          </a:p>
          <a:p>
            <a:r>
              <a:rPr lang="cs-CZ" dirty="0" smtClean="0"/>
              <a:t>Konzultativní </a:t>
            </a:r>
          </a:p>
          <a:p>
            <a:pPr>
              <a:buNone/>
            </a:pPr>
            <a:r>
              <a:rPr lang="cs-CZ" sz="2200" dirty="0" smtClean="0"/>
              <a:t>Vedoucí sice rozhoduje sám, protože má zodpovědnost, ale svá rozhodnutí konzultuje s podřízenými.</a:t>
            </a:r>
          </a:p>
          <a:p>
            <a:r>
              <a:rPr lang="cs-CZ" dirty="0" smtClean="0"/>
              <a:t>Liberální</a:t>
            </a:r>
          </a:p>
          <a:p>
            <a:pPr>
              <a:buNone/>
            </a:pPr>
            <a:r>
              <a:rPr lang="cs-CZ" sz="2200" dirty="0" smtClean="0"/>
              <a:t>Vedoucí vstupuje minimálně do rozhodování. Nechává podřízené jednat a rozhodovat</a:t>
            </a:r>
            <a:r>
              <a:rPr lang="cs-CZ" sz="2000" dirty="0" smtClean="0"/>
              <a:t>.</a:t>
            </a:r>
            <a:endParaRPr lang="cs-CZ" dirty="0" smtClean="0"/>
          </a:p>
          <a:p>
            <a:r>
              <a:rPr lang="cs-CZ" dirty="0" smtClean="0"/>
              <a:t>Paternalistický </a:t>
            </a:r>
          </a:p>
          <a:p>
            <a:pPr>
              <a:buNone/>
            </a:pPr>
            <a:r>
              <a:rPr lang="cs-CZ" sz="2200" dirty="0" smtClean="0"/>
              <a:t>Otcovský styl vedení. Zaměstnanci jsou vnímáni jako členové „rodiny“. Vedoucí se snaží je vést. Je zde tendence rozhodovat o lidech v jejich zájmu – z pohledu „Já vím nejlépe.“</a:t>
            </a:r>
            <a:endParaRPr lang="cs-CZ" sz="2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Styly managementu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Organizace je uskupení lidí, které existuje za účelem dosažení kolektivních cílů a jehož chování je řízeno.</a:t>
            </a:r>
          </a:p>
          <a:p>
            <a:pPr>
              <a:buNone/>
            </a:pPr>
            <a:r>
              <a:rPr lang="cs-CZ" dirty="0" smtClean="0"/>
              <a:t>Organizace můžeme kategorizovat podle:</a:t>
            </a:r>
          </a:p>
          <a:p>
            <a:r>
              <a:rPr lang="cs-CZ" dirty="0" smtClean="0"/>
              <a:t>velikosti</a:t>
            </a:r>
          </a:p>
          <a:p>
            <a:r>
              <a:rPr lang="cs-CZ" dirty="0" smtClean="0"/>
              <a:t>sektoru</a:t>
            </a:r>
          </a:p>
          <a:p>
            <a:r>
              <a:rPr lang="cs-CZ" dirty="0" smtClean="0"/>
              <a:t>oblasti působení/činnosti</a:t>
            </a:r>
          </a:p>
          <a:p>
            <a:r>
              <a:rPr lang="cs-CZ" dirty="0" smtClean="0"/>
              <a:t>právní formy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podnikání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localhost/netget?sid=jaromir&amp;msg=3&amp;file=media/content/graphics/1/004a_250x240.gif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71472" y="1571612"/>
            <a:ext cx="2381250" cy="2286000"/>
          </a:xfrm>
          <a:prstGeom prst="rect">
            <a:avLst/>
          </a:prstGeom>
          <a:noFill/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3214678" y="1481328"/>
            <a:ext cx="5472122" cy="4525963"/>
          </a:xfrm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b="1" u="sng" dirty="0" smtClean="0"/>
              <a:t>Lidé zakládají podniky protože:</a:t>
            </a:r>
          </a:p>
          <a:p>
            <a:r>
              <a:rPr lang="cs-CZ" dirty="0" smtClean="0"/>
              <a:t>Chtějí pracovat pro sebe (být nezávislí)</a:t>
            </a:r>
          </a:p>
          <a:p>
            <a:r>
              <a:rPr lang="cs-CZ" dirty="0" smtClean="0"/>
              <a:t>Byli nadbyteční v minulém zaměstnání</a:t>
            </a:r>
          </a:p>
          <a:p>
            <a:r>
              <a:rPr lang="cs-CZ" dirty="0" smtClean="0"/>
              <a:t>Nemohou najít jinou práci</a:t>
            </a:r>
          </a:p>
          <a:p>
            <a:r>
              <a:rPr lang="cs-CZ" dirty="0" smtClean="0"/>
              <a:t>Chtějí dosáhnout vlastní cíle</a:t>
            </a:r>
          </a:p>
          <a:p>
            <a:r>
              <a:rPr lang="cs-CZ" dirty="0" smtClean="0"/>
              <a:t>Se jedná o přirozené vyústění z koníčku nebo předmětu dlouhodobého zájmu.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Založení podniku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85720" y="4166250"/>
            <a:ext cx="2831224" cy="147732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Lidé často zakládají</a:t>
            </a:r>
          </a:p>
          <a:p>
            <a:r>
              <a:rPr lang="cs-CZ" dirty="0" smtClean="0"/>
              <a:t>své podniky, když mají </a:t>
            </a:r>
          </a:p>
          <a:p>
            <a:r>
              <a:rPr lang="cs-CZ" dirty="0" smtClean="0"/>
              <a:t>vynikající nápad, který </a:t>
            </a:r>
          </a:p>
          <a:p>
            <a:r>
              <a:rPr lang="cs-CZ" dirty="0" smtClean="0"/>
              <a:t>žádnou z existujících </a:t>
            </a:r>
          </a:p>
          <a:p>
            <a:r>
              <a:rPr lang="cs-CZ" dirty="0" smtClean="0"/>
              <a:t>firem nezajímá.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149927"/>
          </a:xfrm>
        </p:spPr>
        <p:txBody>
          <a:bodyPr>
            <a:normAutofit/>
          </a:bodyPr>
          <a:lstStyle/>
          <a:p>
            <a:r>
              <a:rPr lang="cs-CZ" sz="3600" dirty="0" smtClean="0"/>
              <a:t>Spojuje vzájemně zdroje,</a:t>
            </a:r>
          </a:p>
          <a:p>
            <a:r>
              <a:rPr lang="cs-CZ" sz="3600" dirty="0" smtClean="0"/>
              <a:t>Identifikuje příležitosti,</a:t>
            </a:r>
          </a:p>
          <a:p>
            <a:r>
              <a:rPr lang="cs-CZ" sz="3600" dirty="0" smtClean="0"/>
              <a:t>Přebírá riziko,</a:t>
            </a:r>
          </a:p>
          <a:p>
            <a:r>
              <a:rPr lang="cs-CZ" sz="3600" dirty="0" smtClean="0"/>
              <a:t>Činí rozhodnutí.</a:t>
            </a:r>
            <a:endParaRPr lang="cs-CZ" sz="36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Podnikatel je někdo, kdo: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zajištění financí na založení podniku lidé potřebují často podnikatelský plán.</a:t>
            </a:r>
          </a:p>
          <a:p>
            <a:endParaRPr lang="cs-CZ" dirty="0" smtClean="0"/>
          </a:p>
          <a:p>
            <a:r>
              <a:rPr lang="cs-CZ" dirty="0" smtClean="0"/>
              <a:t>Podnikatelský plán je strukturovaná koncepce podnikání v určitém časovém období nebo koncepce nějaké podnikatelské události.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Založení podniku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Získání finančních prostředků.</a:t>
            </a:r>
          </a:p>
          <a:p>
            <a:r>
              <a:rPr lang="cs-CZ" dirty="0" smtClean="0"/>
              <a:t>Nalezení vhodného místa pro podnik.</a:t>
            </a:r>
          </a:p>
          <a:p>
            <a:r>
              <a:rPr lang="cs-CZ" dirty="0" smtClean="0"/>
              <a:t>Vybudování dobré pověsti.</a:t>
            </a:r>
          </a:p>
          <a:p>
            <a:r>
              <a:rPr lang="cs-CZ" dirty="0" smtClean="0"/>
              <a:t>Získání věrných zákazníků.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při založení podniku:</a:t>
            </a:r>
            <a:endParaRPr lang="cs-CZ" dirty="0"/>
          </a:p>
        </p:txBody>
      </p:sp>
      <p:pic>
        <p:nvPicPr>
          <p:cNvPr id="52226" name="Picture 2" descr="http://localhost/netget?sid=jaromir&amp;msg=3&amp;file=media/content/graphics/1/004c_300x190.gif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1037" y="1928802"/>
            <a:ext cx="3956649" cy="25058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5429256" y="2786058"/>
            <a:ext cx="3257544" cy="3786214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NEVÝHODY:</a:t>
            </a:r>
          </a:p>
          <a:p>
            <a:r>
              <a:rPr lang="cs-CZ" sz="2000" dirty="0" smtClean="0"/>
              <a:t>Limitované zdroje financí,</a:t>
            </a:r>
          </a:p>
          <a:p>
            <a:r>
              <a:rPr lang="cs-CZ" sz="2000" dirty="0" smtClean="0"/>
              <a:t>Neomezená možnost zadlužení a ztráta aktiv,</a:t>
            </a:r>
          </a:p>
          <a:p>
            <a:r>
              <a:rPr lang="cs-CZ" sz="2000" dirty="0" smtClean="0"/>
              <a:t>Často omezené manažerské dovednosti,</a:t>
            </a:r>
          </a:p>
          <a:p>
            <a:r>
              <a:rPr lang="cs-CZ" sz="2000" dirty="0" smtClean="0"/>
              <a:t>Není nikdo, kdo by pomohl s prací,</a:t>
            </a:r>
          </a:p>
          <a:p>
            <a:r>
              <a:rPr lang="cs-CZ" sz="2000" dirty="0" smtClean="0"/>
              <a:t>Není nikdo další s nápady.</a:t>
            </a:r>
            <a:endParaRPr lang="cs-CZ" sz="2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Typ podniku 1-</a:t>
            </a:r>
            <a:r>
              <a:rPr lang="cs-CZ" sz="3600" dirty="0" smtClean="0"/>
              <a:t> jedinec - živnostník</a:t>
            </a:r>
            <a:endParaRPr lang="cs-CZ" dirty="0"/>
          </a:p>
        </p:txBody>
      </p:sp>
      <p:pic>
        <p:nvPicPr>
          <p:cNvPr id="61442" name="Picture 2" descr="http://localhost/netget?sid=jaromir&amp;msg=3&amp;file=media/content/graphics/1/005a_120x210.gif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6964" y="2786058"/>
            <a:ext cx="2071485" cy="3786214"/>
          </a:xfrm>
          <a:prstGeom prst="rect">
            <a:avLst/>
          </a:prstGeom>
          <a:noFill/>
        </p:spPr>
      </p:pic>
      <p:sp>
        <p:nvSpPr>
          <p:cNvPr id="8" name="Zástupný symbol pro obsah 5"/>
          <p:cNvSpPr txBox="1">
            <a:spLocks/>
          </p:cNvSpPr>
          <p:nvPr/>
        </p:nvSpPr>
        <p:spPr>
          <a:xfrm>
            <a:off x="2571736" y="2786058"/>
            <a:ext cx="2714644" cy="324007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VÝHODY: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r>
              <a:rPr lang="cs-CZ" sz="2000" dirty="0" smtClean="0"/>
              <a:t>Může se rychle rozhodovat,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Bere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celou odměnu,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r>
              <a:rPr lang="cs-CZ" sz="2000" baseline="0" dirty="0" smtClean="0"/>
              <a:t>Snadné zahájení,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Důvěrnost v obchodních případech.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obsah 5"/>
          <p:cNvSpPr txBox="1">
            <a:spLocks/>
          </p:cNvSpPr>
          <p:nvPr/>
        </p:nvSpPr>
        <p:spPr>
          <a:xfrm>
            <a:off x="285720" y="1285861"/>
            <a:ext cx="8429684" cy="135732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>
            <a:normAutofit lnSpcReduction="1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Jedinec, který založil svůj podnik. Například: umývač</a:t>
            </a:r>
            <a:r>
              <a:rPr kumimoji="0" lang="cs-CZ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oken, holič, majitel místní prodejny potravin atd.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obratu</a:t>
            </a:r>
          </a:p>
          <a:p>
            <a:endParaRPr lang="cs-CZ" dirty="0" smtClean="0"/>
          </a:p>
          <a:p>
            <a:r>
              <a:rPr lang="cs-CZ" dirty="0" smtClean="0"/>
              <a:t>zisku</a:t>
            </a:r>
          </a:p>
          <a:p>
            <a:endParaRPr lang="cs-CZ" dirty="0" smtClean="0"/>
          </a:p>
          <a:p>
            <a:r>
              <a:rPr lang="cs-CZ" dirty="0" smtClean="0"/>
              <a:t>majetku</a:t>
            </a:r>
          </a:p>
          <a:p>
            <a:endParaRPr lang="cs-CZ" dirty="0" smtClean="0"/>
          </a:p>
          <a:p>
            <a:r>
              <a:rPr lang="cs-CZ" dirty="0" smtClean="0"/>
              <a:t>počtu zaměstnanců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podle velikosti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Soukromý sektor = organizace ve vlastnictví soukromých subjektů</a:t>
            </a:r>
          </a:p>
          <a:p>
            <a:r>
              <a:rPr lang="cs-CZ" dirty="0" smtClean="0"/>
              <a:t>Veřejný sektor = organizace ve vlastnictví státu nebo jeho částí</a:t>
            </a:r>
          </a:p>
          <a:p>
            <a:r>
              <a:rPr lang="cs-CZ" dirty="0" smtClean="0"/>
              <a:t>Nestátní neziskové organizace = </a:t>
            </a:r>
            <a:r>
              <a:rPr lang="cs-CZ" dirty="0" err="1" smtClean="0"/>
              <a:t>organizace</a:t>
            </a:r>
            <a:r>
              <a:rPr lang="cs-CZ" dirty="0" smtClean="0"/>
              <a:t> sdružující občany, spolky, obecně prospěšné společnosti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podle sektoru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Primární: jsou přímo spojeny s přírodními zdroji (těžební průmysl, zemědělství, rybářství, lesnictví)</a:t>
            </a:r>
          </a:p>
          <a:p>
            <a:r>
              <a:rPr lang="cs-CZ" dirty="0" smtClean="0"/>
              <a:t>Sekundární: zpracovávání surovin</a:t>
            </a:r>
          </a:p>
          <a:p>
            <a:r>
              <a:rPr lang="cs-CZ" dirty="0" smtClean="0"/>
              <a:t>Terciární: služby a bankovnictví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Organizace podle oblasti působení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vlastněné fyzickou osobou</a:t>
            </a:r>
          </a:p>
          <a:p>
            <a:r>
              <a:rPr lang="cs-CZ" dirty="0" smtClean="0"/>
              <a:t>Společnosti s ručením omezeným</a:t>
            </a:r>
          </a:p>
          <a:p>
            <a:r>
              <a:rPr lang="cs-CZ" dirty="0" smtClean="0"/>
              <a:t>Veřejné obchodní společnosti</a:t>
            </a:r>
          </a:p>
          <a:p>
            <a:r>
              <a:rPr lang="cs-CZ" dirty="0" smtClean="0"/>
              <a:t>Komanditní společnosti</a:t>
            </a:r>
          </a:p>
          <a:p>
            <a:r>
              <a:rPr lang="cs-CZ" dirty="0" smtClean="0"/>
              <a:t>Družstva</a:t>
            </a:r>
          </a:p>
          <a:p>
            <a:r>
              <a:rPr lang="cs-CZ" dirty="0" smtClean="0"/>
              <a:t>Akciové společnosti</a:t>
            </a:r>
          </a:p>
          <a:p>
            <a:r>
              <a:rPr lang="cs-CZ" dirty="0" smtClean="0"/>
              <a:t>Příspěvkové organizace</a:t>
            </a:r>
          </a:p>
          <a:p>
            <a:r>
              <a:rPr lang="cs-CZ" dirty="0" smtClean="0"/>
              <a:t>Občanská sdružení</a:t>
            </a:r>
          </a:p>
          <a:p>
            <a:r>
              <a:rPr lang="cs-CZ" dirty="0" smtClean="0"/>
              <a:t>Obecně prospěšné společnosti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Organizace podle právní formy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01897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Všechny organizace transformují vstupy do formy výstupů</a:t>
            </a:r>
          </a:p>
          <a:p>
            <a:r>
              <a:rPr lang="cs-CZ" dirty="0" smtClean="0"/>
              <a:t>Transformační proces: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28596" y="2571744"/>
            <a:ext cx="1428760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VSTUPY:</a:t>
            </a:r>
          </a:p>
          <a:p>
            <a:pPr algn="ctr"/>
            <a:r>
              <a:rPr lang="cs-CZ" dirty="0"/>
              <a:t>l</a:t>
            </a:r>
            <a:r>
              <a:rPr lang="cs-CZ" dirty="0" smtClean="0"/>
              <a:t>idé, suroviny, kapitál, půda, znalosti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358082" y="2571744"/>
            <a:ext cx="1428760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VÝSTUPY</a:t>
            </a:r>
          </a:p>
          <a:p>
            <a:endParaRPr lang="cs-CZ" dirty="0" smtClean="0"/>
          </a:p>
          <a:p>
            <a:r>
              <a:rPr lang="cs-CZ" dirty="0" smtClean="0"/>
              <a:t>hotové  výrobky a služby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000364" y="2571744"/>
            <a:ext cx="3214710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/>
              <a:t>TRANSFORMAČNÍ PROCES</a:t>
            </a:r>
          </a:p>
          <a:p>
            <a:r>
              <a:rPr lang="cs-CZ" dirty="0" smtClean="0"/>
              <a:t>Těžba, výroba, montáž, zušlechťování,  navrhování, stavění, projektování … </a:t>
            </a: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1928794" y="2786058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6308236" y="2786058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428596" y="4460756"/>
            <a:ext cx="85011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Cílem organizací je vytváření výstupů, které mají větší hodnotu než </a:t>
            </a:r>
          </a:p>
          <a:p>
            <a:r>
              <a:rPr lang="cs-CZ" dirty="0" smtClean="0"/>
              <a:t>použité vstupy.</a:t>
            </a:r>
          </a:p>
          <a:p>
            <a:r>
              <a:rPr lang="cs-CZ" dirty="0" smtClean="0"/>
              <a:t>Podnikatelské organizace obvykle ohodnocují vstupy a výstupy </a:t>
            </a:r>
          </a:p>
          <a:p>
            <a:r>
              <a:rPr lang="cs-CZ" dirty="0" smtClean="0"/>
              <a:t>ve finančních jednotkách;</a:t>
            </a:r>
          </a:p>
          <a:p>
            <a:r>
              <a:rPr lang="cs-CZ" dirty="0" smtClean="0"/>
              <a:t>Proto je tedy obvykle cílem vytvoření výnosu, který je větší než náklady. </a:t>
            </a:r>
          </a:p>
          <a:p>
            <a:r>
              <a:rPr lang="cs-CZ" dirty="0" smtClean="0"/>
              <a:t>To znamená, že cílem je vytváření zisku.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Cíle a vlivy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cs-CZ" sz="1400" b="1" dirty="0" smtClean="0"/>
              <a:t>Přežití nebo další existenci</a:t>
            </a:r>
          </a:p>
          <a:p>
            <a:pPr>
              <a:buNone/>
            </a:pPr>
            <a:r>
              <a:rPr lang="cs-CZ" sz="1400" dirty="0" smtClean="0"/>
              <a:t>	Z krátkodobého hlediska se mohou firmy vzdávat zisku a usilovat o přežití například v cenové válce. Z krátkodobého hlediska je také důležitým cílem zajištění dostatečného množství likvidních prostředků.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cs-CZ" sz="1400" b="1" dirty="0" smtClean="0"/>
              <a:t>Zisk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cs-CZ" sz="1400" dirty="0" smtClean="0"/>
              <a:t>zisk je důležitý pro ocenění vlastníků za to, že investovali </a:t>
            </a:r>
          </a:p>
          <a:p>
            <a:pPr>
              <a:buNone/>
            </a:pPr>
            <a:r>
              <a:rPr lang="cs-CZ" sz="1400" dirty="0" smtClean="0"/>
              <a:t>	do podniku a přitahuje další investory. </a:t>
            </a:r>
          </a:p>
          <a:p>
            <a:pPr>
              <a:buNone/>
            </a:pPr>
            <a:endParaRPr lang="cs-CZ" sz="1400" b="1" dirty="0" smtClean="0"/>
          </a:p>
          <a:p>
            <a:pPr>
              <a:buNone/>
            </a:pPr>
            <a:r>
              <a:rPr lang="cs-CZ" sz="1400" b="1" dirty="0" smtClean="0"/>
              <a:t>Růst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cs-CZ" sz="1400" dirty="0" smtClean="0"/>
              <a:t>pro zvýšení tržní síly </a:t>
            </a:r>
            <a:r>
              <a:rPr lang="en-US" sz="1400" dirty="0" smtClean="0"/>
              <a:t> </a:t>
            </a:r>
          </a:p>
          <a:p>
            <a:pPr>
              <a:buNone/>
            </a:pPr>
            <a:endParaRPr lang="cs-CZ" sz="1400" b="1" dirty="0" smtClean="0"/>
          </a:p>
          <a:p>
            <a:pPr>
              <a:buNone/>
            </a:pPr>
            <a:r>
              <a:rPr lang="cs-CZ" sz="1400" b="1" dirty="0" smtClean="0"/>
              <a:t>Spokojenost zákazníků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cs-CZ" sz="1400" dirty="0" smtClean="0"/>
              <a:t>pro zvýšení poptávky a dosahování dlouhodobých zisků.</a:t>
            </a:r>
            <a:endParaRPr lang="en-US" sz="1400" dirty="0" smtClean="0"/>
          </a:p>
          <a:p>
            <a:pPr>
              <a:buNone/>
            </a:pPr>
            <a:endParaRPr lang="cs-CZ" sz="1400" b="1" dirty="0" smtClean="0"/>
          </a:p>
          <a:p>
            <a:pPr>
              <a:buNone/>
            </a:pPr>
            <a:r>
              <a:rPr lang="cs-CZ" sz="1400" b="1" dirty="0" smtClean="0"/>
              <a:t>Poskytování služeb veřejnosti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cs-CZ" sz="1400" dirty="0" smtClean="0"/>
              <a:t>neziskové nebo příspěvkové organizace nemají za cíl vytváření zisku ale poskytování služeb veřejnosti.</a:t>
            </a:r>
          </a:p>
          <a:p>
            <a:pPr>
              <a:buNone/>
            </a:pPr>
            <a:endParaRPr lang="cs-CZ" sz="1400" b="1" dirty="0" smtClean="0"/>
          </a:p>
          <a:p>
            <a:pPr>
              <a:buNone/>
            </a:pPr>
            <a:r>
              <a:rPr lang="cs-CZ" sz="1400" b="1" dirty="0" smtClean="0"/>
              <a:t>Zvýšení hodnoty akcií</a:t>
            </a:r>
          </a:p>
          <a:p>
            <a:r>
              <a:rPr lang="cs-CZ" sz="1400" dirty="0" smtClean="0"/>
              <a:t>To je důležitý cíl u akciových společností. Jeho smyslem je zvýšení bohatství akcionářů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/>
            </a:r>
            <a:br>
              <a:rPr lang="en-US" sz="1400" dirty="0" smtClean="0"/>
            </a:br>
            <a:endParaRPr lang="cs-CZ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se mohou zahrnovat</a:t>
            </a:r>
            <a:endParaRPr lang="cs-CZ" dirty="0"/>
          </a:p>
        </p:txBody>
      </p:sp>
      <p:pic>
        <p:nvPicPr>
          <p:cNvPr id="4" name="Obrázek 3" descr="cíl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43636" y="2143116"/>
            <a:ext cx="2286000" cy="2095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4038</TotalTime>
  <Words>1015</Words>
  <Application>Microsoft Office PowerPoint</Application>
  <PresentationFormat>Předvádění na obrazovce (4:3)</PresentationFormat>
  <Paragraphs>229</Paragraphs>
  <Slides>25</Slides>
  <Notes>25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Shluk</vt:lpstr>
      <vt:lpstr>MANAŽERSKÁ EKONOMIE</vt:lpstr>
      <vt:lpstr>ORGANIZACE</vt:lpstr>
      <vt:lpstr>Organizace podle velikosti</vt:lpstr>
      <vt:lpstr>Organizace podle sektoru</vt:lpstr>
      <vt:lpstr>Organizace podle oblasti působení</vt:lpstr>
      <vt:lpstr>Organizace podle právní formy</vt:lpstr>
      <vt:lpstr>Organizace </vt:lpstr>
      <vt:lpstr>Cíle a vlivy</vt:lpstr>
      <vt:lpstr>Cíle se mohou zahrnovat</vt:lpstr>
      <vt:lpstr>Omezení při rozhodování</vt:lpstr>
      <vt:lpstr>Vlivy na podnikání</vt:lpstr>
      <vt:lpstr>Snímek 12</vt:lpstr>
      <vt:lpstr>Proces řízení /managementu</vt:lpstr>
      <vt:lpstr>Management je neustále probíhající proces.</vt:lpstr>
      <vt:lpstr>Proces managementu</vt:lpstr>
      <vt:lpstr>Manažerské dovednosti</vt:lpstr>
      <vt:lpstr>Řídící hierarchie</vt:lpstr>
      <vt:lpstr>Řídící hierarchie</vt:lpstr>
      <vt:lpstr>Styly managementu</vt:lpstr>
      <vt:lpstr>Úvod do podnikání</vt:lpstr>
      <vt:lpstr>Založení podniku</vt:lpstr>
      <vt:lpstr>Podnikatel je někdo, kdo:</vt:lpstr>
      <vt:lpstr>Založení podniku</vt:lpstr>
      <vt:lpstr>Problémy při založení podniku:</vt:lpstr>
      <vt:lpstr>Typ podniku 1- jedinec - živnostník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MANAŽERSKÁ EKONOMIE</dc:title>
  <dc:creator>NB</dc:creator>
  <cp:lastModifiedBy>NB</cp:lastModifiedBy>
  <cp:revision>14</cp:revision>
  <dcterms:created xsi:type="dcterms:W3CDTF">2009-10-20T13:09:36Z</dcterms:created>
  <dcterms:modified xsi:type="dcterms:W3CDTF">2010-10-13T18:42:07Z</dcterms:modified>
</cp:coreProperties>
</file>