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  <p:sldId id="263" r:id="rId4"/>
    <p:sldId id="264" r:id="rId5"/>
    <p:sldId id="267" r:id="rId6"/>
    <p:sldId id="268" r:id="rId7"/>
    <p:sldId id="269" r:id="rId8"/>
    <p:sldId id="266" r:id="rId9"/>
    <p:sldId id="272" r:id="rId10"/>
    <p:sldId id="273" r:id="rId11"/>
    <p:sldId id="274" r:id="rId12"/>
    <p:sldId id="275" r:id="rId13"/>
    <p:sldId id="277" r:id="rId14"/>
    <p:sldId id="276" r:id="rId15"/>
    <p:sldId id="278" r:id="rId16"/>
    <p:sldId id="279" r:id="rId17"/>
    <p:sldId id="280" r:id="rId18"/>
    <p:sldId id="281" r:id="rId19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1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Nadpis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9" name="Podnadpis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cs-CZ" smtClean="0"/>
              <a:t>Kliknutím lze upravit styl předlohy.</a:t>
            </a:r>
            <a:endParaRPr kumimoji="0" lang="en-US"/>
          </a:p>
        </p:txBody>
      </p:sp>
      <p:sp>
        <p:nvSpPr>
          <p:cNvPr id="28" name="Zástupný symbol pro datum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17" name="Zástupný symbol pro zápatí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cs-CZ"/>
          </a:p>
        </p:txBody>
      </p:sp>
      <p:sp>
        <p:nvSpPr>
          <p:cNvPr id="10" name="Obdélník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Obdélník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Obdélník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Obdélník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Přímá spojnice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Přímá spojnice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Přímá spojnice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Přímá spojnice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Přímá spojnice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Přímá spojnice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Obdélník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á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á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á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á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á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Zástupný symbol pro číslo snímku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8" name="Zástupný symbol pro obsah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  <p:sp>
        <p:nvSpPr>
          <p:cNvPr id="10" name="Zástupný symbol pro zápatí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Záhlaví části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cs-CZ"/>
          </a:p>
        </p:txBody>
      </p:sp>
      <p:sp>
        <p:nvSpPr>
          <p:cNvPr id="9" name="Obdélník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Obdélník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Obdélník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Obdélník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Přímá spojnice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Přímá spojnice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Přímá spojnice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Přímá spojnice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Přímá spojnice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Obdélník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á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á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á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á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á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Přímá spojnice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  <p:sp>
        <p:nvSpPr>
          <p:cNvPr id="9" name="Zástupný symbol pro obsah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11" name="Zástupný symbol pro obsah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  <p:sp>
        <p:nvSpPr>
          <p:cNvPr id="11" name="Zástupný symbol pro obsah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13" name="Zástupný symbol pro obsah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12" name="Zástupný symbol pro text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14" name="Zástupný symbol pro text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6" name="Zástupný symbol pro datum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Obsah s titulkem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římá spojnice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8" name="Přímá spojnice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Přímá spojnice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Přímá spojnice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bdélník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Přímá spojnice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á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Zástupný symbol pro obsah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cs-CZ" smtClean="0"/>
              <a:t>Kliknutím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21" name="Zástupný symbol pro datum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22" name="Zástupný symbol pro číslo snímku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  <p:sp>
        <p:nvSpPr>
          <p:cNvPr id="23" name="Zástupný symbol pro zápatí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cs-CZ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římá spojnice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á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cs-CZ" smtClean="0"/>
              <a:t>Kliknutím na ikonu přidáte obrázek.</a:t>
            </a:r>
            <a:endParaRPr kumimoji="0" lang="en-US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</p:txBody>
      </p:sp>
      <p:sp>
        <p:nvSpPr>
          <p:cNvPr id="10" name="Přímá spojnice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Obdélník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Přímá spojnice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Přímá spojnice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Přímá spojnice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Zástupný symbol pro datum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18" name="Zástupný symbol pro číslo snímku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  <p:sp>
        <p:nvSpPr>
          <p:cNvPr id="21" name="Zástupný symbol pro zápatí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cs-C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římá spojnice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Zástupný symbol pro nadpis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cs-CZ" smtClean="0"/>
              <a:t>Kliknutím lze upravit styl.</a:t>
            </a:r>
            <a:endParaRPr kumimoji="0" lang="en-US"/>
          </a:p>
        </p:txBody>
      </p:sp>
      <p:sp>
        <p:nvSpPr>
          <p:cNvPr id="13" name="Zástupný symbol pro text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cs-CZ" smtClean="0"/>
              <a:t>Kliknutím lze upravit styly předlohy textu.</a:t>
            </a:r>
          </a:p>
          <a:p>
            <a:pPr lvl="1" eaLnBrk="1" latinLnBrk="0" hangingPunct="1"/>
            <a:r>
              <a:rPr kumimoji="0" lang="cs-CZ" smtClean="0"/>
              <a:t>Druhá úroveň</a:t>
            </a:r>
          </a:p>
          <a:p>
            <a:pPr lvl="2" eaLnBrk="1" latinLnBrk="0" hangingPunct="1"/>
            <a:r>
              <a:rPr kumimoji="0" lang="cs-CZ" smtClean="0"/>
              <a:t>Třetí úroveň</a:t>
            </a:r>
          </a:p>
          <a:p>
            <a:pPr lvl="3" eaLnBrk="1" latinLnBrk="0" hangingPunct="1"/>
            <a:r>
              <a:rPr kumimoji="0" lang="cs-CZ" smtClean="0"/>
              <a:t>Čtvrtá úroveň</a:t>
            </a:r>
          </a:p>
          <a:p>
            <a:pPr lvl="4" eaLnBrk="1" latinLnBrk="0" hangingPunct="1"/>
            <a:r>
              <a:rPr kumimoji="0" lang="cs-CZ" smtClean="0"/>
              <a:t>Pátá úroveň</a:t>
            </a:r>
            <a:endParaRPr kumimoji="0" lang="en-US"/>
          </a:p>
        </p:txBody>
      </p:sp>
      <p:sp>
        <p:nvSpPr>
          <p:cNvPr id="14" name="Zástupný symbol pro datum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97D35A57-6400-4908-ADC9-EE0A97B19C35}" type="datetimeFigureOut">
              <a:rPr lang="cs-CZ" smtClean="0"/>
              <a:t>24.4.2014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cs-CZ"/>
          </a:p>
        </p:txBody>
      </p:sp>
      <p:sp>
        <p:nvSpPr>
          <p:cNvPr id="7" name="Přímá spojnice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Přímá spojnice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Obdélník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Přímá spojnice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á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Zástupný symbol pro číslo snímku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9A2083B3-C701-4927-9B0D-293A315EB9B5}" type="slidenum">
              <a:rPr lang="cs-CZ" smtClean="0"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Úvod do problematiky zvuku na počítači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Základní termíny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2750544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ZVUK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r>
              <a:rPr lang="cs-CZ" dirty="0" smtClean="0"/>
              <a:t>Definován několika vlastnostmi:</a:t>
            </a:r>
          </a:p>
          <a:p>
            <a:pPr lvl="1"/>
            <a:r>
              <a:rPr lang="cs-CZ" b="1" dirty="0" smtClean="0"/>
              <a:t>Výška</a:t>
            </a:r>
            <a:r>
              <a:rPr lang="cs-CZ" dirty="0" smtClean="0"/>
              <a:t> – daná frekvencí, jednotkou frekvence je 1 Hz </a:t>
            </a:r>
            <a:r>
              <a:rPr lang="en-US" dirty="0" smtClean="0"/>
              <a:t>[hertz]</a:t>
            </a:r>
            <a:r>
              <a:rPr lang="cs-CZ" dirty="0" smtClean="0"/>
              <a:t> – tj. počet kmitů za jednotku času</a:t>
            </a:r>
          </a:p>
          <a:p>
            <a:pPr lvl="1"/>
            <a:r>
              <a:rPr lang="cs-CZ" b="1" dirty="0" smtClean="0"/>
              <a:t>Vlnová </a:t>
            </a:r>
            <a:r>
              <a:rPr lang="cs-CZ" b="1" dirty="0"/>
              <a:t>délka</a:t>
            </a:r>
            <a:r>
              <a:rPr lang="cs-CZ" dirty="0"/>
              <a:t> </a:t>
            </a:r>
            <a:r>
              <a:rPr lang="el-GR" dirty="0"/>
              <a:t>λ [</a:t>
            </a:r>
            <a:r>
              <a:rPr lang="cs-CZ" dirty="0"/>
              <a:t>m] - délka jedné celé vlny, vzdálenost, kterou vlna urazí během jedné periody </a:t>
            </a:r>
            <a:endParaRPr lang="cs-CZ" dirty="0" smtClean="0"/>
          </a:p>
          <a:p>
            <a:pPr lvl="1"/>
            <a:r>
              <a:rPr lang="cs-CZ" b="1" dirty="0" smtClean="0"/>
              <a:t>Perioda </a:t>
            </a:r>
            <a:r>
              <a:rPr lang="cs-CZ" b="1" dirty="0"/>
              <a:t>T [s] </a:t>
            </a:r>
            <a:r>
              <a:rPr lang="cs-CZ" dirty="0"/>
              <a:t>- doba jednoho kmitu, během které bod dospěje do stejné </a:t>
            </a:r>
            <a:r>
              <a:rPr lang="cs-CZ" dirty="0" smtClean="0"/>
              <a:t>polohy. (</a:t>
            </a:r>
            <a:r>
              <a:rPr lang="cs-CZ" dirty="0"/>
              <a:t>f = </a:t>
            </a:r>
            <a:r>
              <a:rPr lang="cs-CZ" dirty="0" smtClean="0"/>
              <a:t>1/T; f = c /</a:t>
            </a:r>
            <a:r>
              <a:rPr lang="el-GR" dirty="0" smtClean="0"/>
              <a:t> λ</a:t>
            </a:r>
            <a:r>
              <a:rPr lang="cs-CZ" dirty="0" smtClean="0"/>
              <a:t>;</a:t>
            </a:r>
            <a:r>
              <a:rPr lang="en-US" dirty="0" smtClean="0"/>
              <a:t> </a:t>
            </a:r>
            <a:r>
              <a:rPr lang="el-GR" dirty="0" smtClean="0"/>
              <a:t>λ</a:t>
            </a:r>
            <a:r>
              <a:rPr lang="en-US" dirty="0" smtClean="0"/>
              <a:t> = c / f</a:t>
            </a:r>
            <a:r>
              <a:rPr lang="cs-CZ" dirty="0" smtClean="0"/>
              <a:t> = c . T )</a:t>
            </a:r>
          </a:p>
          <a:p>
            <a:pPr lvl="3"/>
            <a:r>
              <a:rPr lang="en-US" i="1" dirty="0" smtClean="0"/>
              <a:t>c</a:t>
            </a:r>
            <a:r>
              <a:rPr lang="cs-CZ" i="1" dirty="0" smtClean="0"/>
              <a:t> = rychlost vlnění </a:t>
            </a:r>
            <a:r>
              <a:rPr lang="en-US" i="1" dirty="0" smtClean="0"/>
              <a:t>[</a:t>
            </a:r>
            <a:r>
              <a:rPr lang="cs-CZ" i="1" dirty="0" smtClean="0"/>
              <a:t>m/s</a:t>
            </a:r>
            <a:r>
              <a:rPr lang="en-US" i="1" dirty="0" smtClean="0"/>
              <a:t>]</a:t>
            </a:r>
            <a:endParaRPr lang="cs-CZ" i="1" dirty="0" smtClean="0"/>
          </a:p>
          <a:p>
            <a:pPr lvl="1"/>
            <a:r>
              <a:rPr lang="cs-CZ" b="1" dirty="0" smtClean="0"/>
              <a:t>Maximální </a:t>
            </a:r>
            <a:r>
              <a:rPr lang="cs-CZ" b="1" dirty="0" smtClean="0"/>
              <a:t>výchylka</a:t>
            </a:r>
            <a:r>
              <a:rPr lang="cs-CZ" dirty="0"/>
              <a:t> </a:t>
            </a:r>
            <a:r>
              <a:rPr lang="cs-CZ" dirty="0" smtClean="0"/>
              <a:t>(amplituda) </a:t>
            </a:r>
            <a:r>
              <a:rPr lang="cs-CZ" b="1" dirty="0" smtClean="0"/>
              <a:t>A, </a:t>
            </a:r>
            <a:r>
              <a:rPr lang="cs-CZ" dirty="0" smtClean="0"/>
              <a:t>okamžitá </a:t>
            </a:r>
            <a:r>
              <a:rPr lang="cs-CZ" dirty="0" smtClean="0"/>
              <a:t>amplituda – udávají maximální resp. okamžitou sílu tónu</a:t>
            </a:r>
            <a:endParaRPr lang="cs-CZ" dirty="0" smtClean="0"/>
          </a:p>
          <a:p>
            <a:pPr lvl="1"/>
            <a:r>
              <a:rPr lang="cs-CZ" b="1" dirty="0" smtClean="0"/>
              <a:t>Barva </a:t>
            </a:r>
            <a:r>
              <a:rPr lang="cs-CZ" dirty="0" smtClean="0"/>
              <a:t>– daná heterogenitou kmitajícího materiálu a prostředí (typicky struna kytary na různém těle)</a:t>
            </a:r>
          </a:p>
          <a:p>
            <a:pPr lvl="1"/>
            <a:r>
              <a:rPr lang="cs-CZ" b="1" dirty="0" smtClean="0"/>
              <a:t>Hlasitost</a:t>
            </a:r>
            <a:r>
              <a:rPr lang="cs-CZ" dirty="0" smtClean="0"/>
              <a:t> (intenzita zvuku) – výkon zvukového vlnění v dané ploše </a:t>
            </a:r>
            <a:r>
              <a:rPr lang="en-US" dirty="0" smtClean="0"/>
              <a:t>[</a:t>
            </a:r>
            <a:r>
              <a:rPr lang="cs-CZ" dirty="0" smtClean="0"/>
              <a:t>dB</a:t>
            </a:r>
            <a:r>
              <a:rPr lang="en-US" dirty="0" smtClean="0"/>
              <a:t>]</a:t>
            </a:r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2394127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850106"/>
          </a:xfrm>
        </p:spPr>
        <p:txBody>
          <a:bodyPr>
            <a:normAutofit fontScale="90000"/>
          </a:bodyPr>
          <a:lstStyle/>
          <a:p>
            <a:r>
              <a:rPr lang="cs-CZ" dirty="0" smtClean="0"/>
              <a:t>ZVUK</a:t>
            </a:r>
            <a:br>
              <a:rPr lang="cs-CZ" dirty="0" smtClean="0"/>
            </a:br>
            <a:r>
              <a:rPr lang="cs-CZ" sz="2400" dirty="0" err="1" smtClean="0"/>
              <a:t>Zvuk</a:t>
            </a:r>
            <a:r>
              <a:rPr lang="cs-CZ" sz="2400" dirty="0" smtClean="0"/>
              <a:t> na počítači</a:t>
            </a:r>
            <a:endParaRPr lang="cs-CZ" sz="24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dirty="0" smtClean="0"/>
              <a:t>Základní předpoklady:</a:t>
            </a:r>
          </a:p>
          <a:p>
            <a:r>
              <a:rPr lang="cs-CZ" dirty="0" smtClean="0"/>
              <a:t>Zvuková karta</a:t>
            </a:r>
          </a:p>
          <a:p>
            <a:pPr lvl="2"/>
            <a:r>
              <a:rPr lang="cs-CZ" b="1" dirty="0" smtClean="0"/>
              <a:t>Integrovaná</a:t>
            </a:r>
            <a:r>
              <a:rPr lang="cs-CZ" dirty="0" smtClean="0"/>
              <a:t> v základní desce</a:t>
            </a:r>
          </a:p>
          <a:p>
            <a:pPr lvl="2"/>
            <a:r>
              <a:rPr lang="cs-CZ" b="1" dirty="0" smtClean="0"/>
              <a:t>Externí</a:t>
            </a:r>
          </a:p>
          <a:p>
            <a:pPr lvl="1"/>
            <a:r>
              <a:rPr lang="cs-CZ" dirty="0" smtClean="0"/>
              <a:t>obsahuje </a:t>
            </a:r>
            <a:r>
              <a:rPr lang="cs-CZ" b="1" dirty="0"/>
              <a:t>zvukový </a:t>
            </a:r>
            <a:r>
              <a:rPr lang="cs-CZ" b="1" dirty="0" smtClean="0"/>
              <a:t>čip </a:t>
            </a:r>
            <a:r>
              <a:rPr lang="cs-CZ" dirty="0" smtClean="0"/>
              <a:t>pro převod </a:t>
            </a:r>
            <a:r>
              <a:rPr lang="cs-CZ" dirty="0"/>
              <a:t>nahraného nebo vygenerovaného digitálního </a:t>
            </a:r>
            <a:r>
              <a:rPr lang="cs-CZ" dirty="0" smtClean="0"/>
              <a:t>záznamu, poté výstup </a:t>
            </a:r>
            <a:r>
              <a:rPr lang="cs-CZ" dirty="0"/>
              <a:t>zvukové karty </a:t>
            </a:r>
            <a:r>
              <a:rPr lang="cs-CZ" dirty="0" smtClean="0"/>
              <a:t>většinou </a:t>
            </a:r>
            <a:r>
              <a:rPr lang="cs-CZ" dirty="0"/>
              <a:t>3,5mm </a:t>
            </a:r>
            <a:r>
              <a:rPr lang="cs-CZ" dirty="0" err="1" smtClean="0"/>
              <a:t>jack</a:t>
            </a:r>
            <a:r>
              <a:rPr lang="cs-CZ" dirty="0" smtClean="0"/>
              <a:t> - sluchátkový.</a:t>
            </a:r>
            <a:endParaRPr lang="cs-CZ" dirty="0"/>
          </a:p>
          <a:p>
            <a:pPr lvl="1"/>
            <a:r>
              <a:rPr lang="cs-CZ" dirty="0" smtClean="0"/>
              <a:t>„</a:t>
            </a:r>
            <a:r>
              <a:rPr lang="cs-CZ" dirty="0"/>
              <a:t>line in“ konektor, do kterého je možné připojit </a:t>
            </a:r>
            <a:r>
              <a:rPr lang="cs-CZ" dirty="0" smtClean="0"/>
              <a:t>externí zdroj zvuku. </a:t>
            </a:r>
            <a:endParaRPr lang="cs-CZ" dirty="0" smtClean="0"/>
          </a:p>
          <a:p>
            <a:pPr lvl="1"/>
            <a:r>
              <a:rPr lang="cs-CZ" dirty="0" smtClean="0"/>
              <a:t>Konektor </a:t>
            </a:r>
            <a:r>
              <a:rPr lang="cs-CZ" dirty="0" smtClean="0"/>
              <a:t>k </a:t>
            </a:r>
            <a:r>
              <a:rPr lang="cs-CZ" dirty="0"/>
              <a:t>přímému připojení mikrofonu. Signál z něj je možné také nahrávat na uložiště dat nebo ho </a:t>
            </a:r>
            <a:r>
              <a:rPr lang="cs-CZ" dirty="0" smtClean="0"/>
              <a:t>jinak editovat </a:t>
            </a:r>
            <a:endParaRPr lang="cs-CZ" dirty="0" smtClean="0"/>
          </a:p>
          <a:p>
            <a:pPr lvl="1"/>
            <a:r>
              <a:rPr lang="cs-CZ" dirty="0" smtClean="0"/>
              <a:t>U některých zvukových karet také MIDI (</a:t>
            </a:r>
            <a:r>
              <a:rPr lang="cs-CZ" dirty="0"/>
              <a:t>připojení např</a:t>
            </a:r>
            <a:r>
              <a:rPr lang="cs-CZ" dirty="0" smtClean="0"/>
              <a:t>. kláves) </a:t>
            </a:r>
            <a:r>
              <a:rPr lang="cs-CZ" dirty="0"/>
              <a:t>a </a:t>
            </a:r>
            <a:r>
              <a:rPr lang="cs-CZ" dirty="0" err="1"/>
              <a:t>GamePort</a:t>
            </a:r>
            <a:r>
              <a:rPr lang="cs-CZ" dirty="0"/>
              <a:t> </a:t>
            </a:r>
            <a:r>
              <a:rPr lang="cs-CZ" dirty="0" smtClean="0"/>
              <a:t>konektor (připojení </a:t>
            </a:r>
            <a:r>
              <a:rPr lang="cs-CZ" dirty="0"/>
              <a:t>joysticku nebo jiného herního </a:t>
            </a:r>
            <a:r>
              <a:rPr lang="cs-CZ" dirty="0" smtClean="0"/>
              <a:t>zařízení)</a:t>
            </a:r>
            <a:endParaRPr lang="cs-CZ" dirty="0"/>
          </a:p>
          <a:p>
            <a:pPr lvl="2"/>
            <a:endParaRPr lang="cs-CZ" dirty="0" smtClean="0"/>
          </a:p>
          <a:p>
            <a:r>
              <a:rPr lang="cs-CZ" dirty="0" smtClean="0"/>
              <a:t>Reprodukční soustava (reproduktory, sluchátka) </a:t>
            </a:r>
          </a:p>
        </p:txBody>
      </p:sp>
    </p:spTree>
    <p:extLst>
      <p:ext uri="{BB962C8B-B14F-4D97-AF65-F5344CB8AC3E}">
        <p14:creationId xmlns:p14="http://schemas.microsoft.com/office/powerpoint/2010/main" val="3599211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850106"/>
          </a:xfrm>
        </p:spPr>
        <p:txBody>
          <a:bodyPr>
            <a:normAutofit fontScale="90000"/>
          </a:bodyPr>
          <a:lstStyle/>
          <a:p>
            <a:r>
              <a:rPr lang="cs-CZ" dirty="0" smtClean="0"/>
              <a:t>ZVUK</a:t>
            </a:r>
            <a:br>
              <a:rPr lang="cs-CZ" dirty="0" smtClean="0"/>
            </a:br>
            <a:r>
              <a:rPr lang="cs-CZ" sz="2400" dirty="0" err="1" smtClean="0"/>
              <a:t>Zvuk</a:t>
            </a:r>
            <a:r>
              <a:rPr lang="cs-CZ" sz="2400" dirty="0" smtClean="0"/>
              <a:t> na počítači</a:t>
            </a:r>
            <a:endParaRPr lang="cs-CZ" sz="24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cs-CZ" b="1" dirty="0" smtClean="0"/>
              <a:t>Konektory na zvukové kartě</a:t>
            </a:r>
          </a:p>
          <a:p>
            <a:pPr lvl="1"/>
            <a:r>
              <a:rPr lang="cs-CZ" b="1" dirty="0" smtClean="0">
                <a:solidFill>
                  <a:srgbClr val="FF99FF"/>
                </a:solidFill>
              </a:rPr>
              <a:t>Růžový</a:t>
            </a:r>
            <a:r>
              <a:rPr lang="cs-CZ" dirty="0"/>
              <a:t> - vstup mikrofonu</a:t>
            </a:r>
          </a:p>
          <a:p>
            <a:pPr lvl="1"/>
            <a:r>
              <a:rPr lang="cs-CZ" b="1" dirty="0">
                <a:solidFill>
                  <a:srgbClr val="00B050"/>
                </a:solidFill>
              </a:rPr>
              <a:t>Zelený</a:t>
            </a:r>
            <a:r>
              <a:rPr lang="cs-CZ" dirty="0"/>
              <a:t> - výstup pro hlavní stereo signál (reproduktory, sluchátka)</a:t>
            </a:r>
          </a:p>
          <a:p>
            <a:pPr lvl="1"/>
            <a:r>
              <a:rPr lang="cs-CZ" b="1" dirty="0">
                <a:solidFill>
                  <a:srgbClr val="00B0F0"/>
                </a:solidFill>
              </a:rPr>
              <a:t>Modrý</a:t>
            </a:r>
            <a:r>
              <a:rPr lang="cs-CZ" dirty="0"/>
              <a:t> - analogový vstup</a:t>
            </a:r>
          </a:p>
          <a:p>
            <a:pPr lvl="1"/>
            <a:r>
              <a:rPr lang="cs-CZ" b="1" dirty="0">
                <a:solidFill>
                  <a:schemeClr val="accent1"/>
                </a:solidFill>
              </a:rPr>
              <a:t>Oranžová</a:t>
            </a:r>
            <a:r>
              <a:rPr lang="cs-CZ" dirty="0"/>
              <a:t> - digitální výstup</a:t>
            </a:r>
          </a:p>
        </p:txBody>
      </p:sp>
    </p:spTree>
    <p:extLst>
      <p:ext uri="{BB962C8B-B14F-4D97-AF65-F5344CB8AC3E}">
        <p14:creationId xmlns:p14="http://schemas.microsoft.com/office/powerpoint/2010/main" val="36010813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850106"/>
          </a:xfrm>
        </p:spPr>
        <p:txBody>
          <a:bodyPr>
            <a:normAutofit fontScale="90000"/>
          </a:bodyPr>
          <a:lstStyle/>
          <a:p>
            <a:r>
              <a:rPr lang="cs-CZ" dirty="0" smtClean="0"/>
              <a:t>ZVUK</a:t>
            </a:r>
            <a:br>
              <a:rPr lang="cs-CZ" dirty="0" smtClean="0"/>
            </a:br>
            <a:r>
              <a:rPr lang="cs-CZ" sz="2400" dirty="0" smtClean="0"/>
              <a:t>Reproduktory</a:t>
            </a:r>
            <a:endParaRPr lang="cs-CZ" sz="24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cs-CZ" b="1" dirty="0" smtClean="0"/>
              <a:t>Reproduktor</a:t>
            </a:r>
            <a:r>
              <a:rPr lang="cs-CZ" dirty="0" smtClean="0"/>
              <a:t> – zařízení sloužící k převádění elektromagnetického vlnění na mechanické (zvuk)</a:t>
            </a:r>
          </a:p>
          <a:p>
            <a:r>
              <a:rPr lang="cs-CZ" dirty="0"/>
              <a:t>Základní rozdělení reproduktorů se provádí dle kmitočtového </a:t>
            </a:r>
            <a:r>
              <a:rPr lang="cs-CZ" dirty="0" smtClean="0"/>
              <a:t>rozsahu:</a:t>
            </a:r>
          </a:p>
          <a:p>
            <a:pPr lvl="1"/>
            <a:r>
              <a:rPr lang="cs-CZ" b="1" dirty="0"/>
              <a:t>Širokopásmové</a:t>
            </a:r>
            <a:r>
              <a:rPr lang="cs-CZ" dirty="0"/>
              <a:t> - univerzální reproduktory (maximální kmitočtový rozsah je od 45 – 15 000 Hz)</a:t>
            </a:r>
          </a:p>
          <a:p>
            <a:pPr lvl="1"/>
            <a:r>
              <a:rPr lang="cs-CZ" b="1" dirty="0" err="1"/>
              <a:t>Hlubokotónové</a:t>
            </a:r>
            <a:r>
              <a:rPr lang="cs-CZ" dirty="0"/>
              <a:t> (basové) reproduktory - rozsah 20 – 1 500 Hz, pro běžné účely 35 – 5 000 Hz</a:t>
            </a:r>
          </a:p>
          <a:p>
            <a:pPr lvl="1"/>
            <a:r>
              <a:rPr lang="cs-CZ" b="1" dirty="0" err="1"/>
              <a:t>Středopásmové</a:t>
            </a:r>
            <a:r>
              <a:rPr lang="cs-CZ" dirty="0"/>
              <a:t> (</a:t>
            </a:r>
            <a:r>
              <a:rPr lang="cs-CZ" dirty="0" err="1"/>
              <a:t>středotónové</a:t>
            </a:r>
            <a:r>
              <a:rPr lang="cs-CZ" dirty="0"/>
              <a:t>) reproduktor - rozsah 80 – 12 000 Hz</a:t>
            </a:r>
          </a:p>
          <a:p>
            <a:pPr lvl="1"/>
            <a:r>
              <a:rPr lang="cs-CZ" b="1" dirty="0" err="1"/>
              <a:t>Vysokotónové</a:t>
            </a:r>
            <a:r>
              <a:rPr lang="cs-CZ" dirty="0"/>
              <a:t> (výškové) reproduktory - rozsah obvykle od 2 000 do 20 000 Hz, někdy i </a:t>
            </a:r>
            <a:r>
              <a:rPr lang="cs-CZ" dirty="0" smtClean="0"/>
              <a:t>více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4065412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850106"/>
          </a:xfrm>
        </p:spPr>
        <p:txBody>
          <a:bodyPr>
            <a:normAutofit fontScale="90000"/>
          </a:bodyPr>
          <a:lstStyle/>
          <a:p>
            <a:r>
              <a:rPr lang="cs-CZ" dirty="0" smtClean="0"/>
              <a:t>ZVUK</a:t>
            </a:r>
            <a:br>
              <a:rPr lang="cs-CZ" dirty="0" smtClean="0"/>
            </a:br>
            <a:r>
              <a:rPr lang="cs-CZ" sz="2400" dirty="0" smtClean="0"/>
              <a:t>nejčastější formáty zvukových souborů</a:t>
            </a:r>
            <a:endParaRPr lang="cs-CZ" sz="24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/>
          </a:bodyPr>
          <a:lstStyle/>
          <a:p>
            <a:r>
              <a:rPr lang="cs-CZ" b="1" dirty="0"/>
              <a:t>WAV</a:t>
            </a:r>
          </a:p>
          <a:p>
            <a:pPr lvl="1"/>
            <a:r>
              <a:rPr lang="cs-CZ" dirty="0"/>
              <a:t>Zkratka </a:t>
            </a:r>
            <a:r>
              <a:rPr lang="cs-CZ" dirty="0" err="1"/>
              <a:t>Waveform</a:t>
            </a:r>
            <a:r>
              <a:rPr lang="cs-CZ" dirty="0"/>
              <a:t> Audio </a:t>
            </a:r>
            <a:r>
              <a:rPr lang="cs-CZ" dirty="0" err="1"/>
              <a:t>Format</a:t>
            </a:r>
            <a:r>
              <a:rPr lang="cs-CZ" dirty="0"/>
              <a:t>. Základní </a:t>
            </a:r>
            <a:r>
              <a:rPr lang="cs-CZ" dirty="0" smtClean="0"/>
              <a:t>zvukový bezztrátový </a:t>
            </a:r>
            <a:r>
              <a:rPr lang="cs-CZ" dirty="0"/>
              <a:t>formát vyvinutý firmami IBM a Microsoft. </a:t>
            </a:r>
            <a:endParaRPr lang="cs-CZ" dirty="0" smtClean="0"/>
          </a:p>
          <a:p>
            <a:pPr lvl="1"/>
            <a:r>
              <a:rPr lang="cs-CZ" dirty="0" smtClean="0"/>
              <a:t>Podporován prakticky všemi platformami</a:t>
            </a:r>
            <a:endParaRPr lang="cs-CZ" dirty="0" smtClean="0"/>
          </a:p>
          <a:p>
            <a:r>
              <a:rPr lang="cs-CZ" b="1" dirty="0" smtClean="0"/>
              <a:t>MP3 </a:t>
            </a:r>
            <a:endParaRPr lang="cs-CZ" b="1" dirty="0" smtClean="0"/>
          </a:p>
          <a:p>
            <a:pPr lvl="1"/>
            <a:r>
              <a:rPr lang="cs-CZ" dirty="0" smtClean="0"/>
              <a:t>MP3 </a:t>
            </a:r>
            <a:r>
              <a:rPr lang="cs-CZ" dirty="0"/>
              <a:t>je komprimovaný a ztrátový formát založený na kompresním </a:t>
            </a:r>
            <a:r>
              <a:rPr lang="cs-CZ" dirty="0" err="1"/>
              <a:t>alogoritmu</a:t>
            </a:r>
            <a:r>
              <a:rPr lang="cs-CZ" dirty="0"/>
              <a:t> </a:t>
            </a:r>
            <a:r>
              <a:rPr lang="cs-CZ" dirty="0" smtClean="0"/>
              <a:t>MPEG, tj. dochází </a:t>
            </a:r>
            <a:r>
              <a:rPr lang="cs-CZ" dirty="0"/>
              <a:t>ke </a:t>
            </a:r>
            <a:r>
              <a:rPr lang="cs-CZ" dirty="0" smtClean="0"/>
              <a:t>kompresi (zmenšení </a:t>
            </a:r>
            <a:r>
              <a:rPr lang="cs-CZ" dirty="0"/>
              <a:t>velikosti </a:t>
            </a:r>
            <a:r>
              <a:rPr lang="cs-CZ" dirty="0" smtClean="0"/>
              <a:t>souboru) odstraněním </a:t>
            </a:r>
            <a:r>
              <a:rPr lang="cs-CZ" dirty="0"/>
              <a:t>zvuků, které se pohybují mimo hranice </a:t>
            </a:r>
            <a:r>
              <a:rPr lang="cs-CZ" dirty="0" smtClean="0"/>
              <a:t>slyšitelnosti</a:t>
            </a:r>
          </a:p>
          <a:p>
            <a:pPr lvl="1"/>
            <a:r>
              <a:rPr lang="cs-CZ" dirty="0" smtClean="0"/>
              <a:t>Při </a:t>
            </a:r>
            <a:r>
              <a:rPr lang="cs-CZ" dirty="0"/>
              <a:t>zachování poměrně vysoké kvality umožňuje zmenšit velikost hudebních souborů v CD kvalitě přibližně na </a:t>
            </a:r>
            <a:r>
              <a:rPr lang="cs-CZ" dirty="0" smtClean="0"/>
              <a:t>desetinu</a:t>
            </a:r>
          </a:p>
          <a:p>
            <a:pPr lvl="1"/>
            <a:r>
              <a:rPr lang="cs-CZ" dirty="0" smtClean="0"/>
              <a:t>u </a:t>
            </a:r>
            <a:r>
              <a:rPr lang="cs-CZ" dirty="0"/>
              <a:t>mluveného slova </a:t>
            </a:r>
            <a:r>
              <a:rPr lang="cs-CZ" dirty="0" smtClean="0"/>
              <a:t>horší výsledky (ve </a:t>
            </a:r>
            <a:r>
              <a:rPr lang="cs-CZ" dirty="0"/>
              <a:t>slově může být </a:t>
            </a:r>
            <a:r>
              <a:rPr lang="cs-CZ" dirty="0" smtClean="0"/>
              <a:t>potlačena </a:t>
            </a:r>
            <a:r>
              <a:rPr lang="cs-CZ" dirty="0"/>
              <a:t>počáteční nebo koncová slabika. Mohou být také zkracovány pauzy mezi jednotlivými slovy.</a:t>
            </a:r>
            <a:r>
              <a:rPr lang="cs-CZ" dirty="0" smtClean="0"/>
              <a:t>).</a:t>
            </a: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338409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850106"/>
          </a:xfrm>
        </p:spPr>
        <p:txBody>
          <a:bodyPr>
            <a:normAutofit fontScale="90000"/>
          </a:bodyPr>
          <a:lstStyle/>
          <a:p>
            <a:r>
              <a:rPr lang="cs-CZ" dirty="0" smtClean="0"/>
              <a:t>ZVUK</a:t>
            </a:r>
            <a:br>
              <a:rPr lang="cs-CZ" dirty="0" smtClean="0"/>
            </a:br>
            <a:r>
              <a:rPr lang="cs-CZ" sz="2400" dirty="0" smtClean="0"/>
              <a:t>nejčastější </a:t>
            </a:r>
            <a:r>
              <a:rPr lang="cs-CZ" sz="2400" smtClean="0"/>
              <a:t>formáty zvukových </a:t>
            </a:r>
            <a:r>
              <a:rPr lang="cs-CZ" sz="2400" dirty="0" smtClean="0"/>
              <a:t>souborů</a:t>
            </a:r>
            <a:endParaRPr lang="cs-CZ" sz="24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b="1" dirty="0"/>
              <a:t>AIFF</a:t>
            </a:r>
            <a:r>
              <a:rPr lang="cs-CZ" dirty="0"/>
              <a:t> </a:t>
            </a:r>
            <a:endParaRPr lang="cs-CZ" dirty="0" smtClean="0"/>
          </a:p>
          <a:p>
            <a:pPr lvl="1"/>
            <a:r>
              <a:rPr lang="cs-CZ" b="1" dirty="0"/>
              <a:t>A</a:t>
            </a:r>
            <a:r>
              <a:rPr lang="cs-CZ" dirty="0"/>
              <a:t>udio </a:t>
            </a:r>
            <a:r>
              <a:rPr lang="cs-CZ" b="1" dirty="0" err="1"/>
              <a:t>I</a:t>
            </a:r>
            <a:r>
              <a:rPr lang="cs-CZ" dirty="0" err="1"/>
              <a:t>nterchange</a:t>
            </a:r>
            <a:r>
              <a:rPr lang="cs-CZ" dirty="0"/>
              <a:t> </a:t>
            </a:r>
            <a:r>
              <a:rPr lang="cs-CZ" b="1" dirty="0" err="1"/>
              <a:t>F</a:t>
            </a:r>
            <a:r>
              <a:rPr lang="cs-CZ" dirty="0" err="1"/>
              <a:t>ile</a:t>
            </a:r>
            <a:r>
              <a:rPr lang="cs-CZ" dirty="0"/>
              <a:t> </a:t>
            </a:r>
            <a:r>
              <a:rPr lang="cs-CZ" b="1" dirty="0" err="1"/>
              <a:t>F</a:t>
            </a:r>
            <a:r>
              <a:rPr lang="cs-CZ" dirty="0" err="1"/>
              <a:t>ormat</a:t>
            </a:r>
            <a:r>
              <a:rPr lang="cs-CZ" dirty="0"/>
              <a:t> – je prvním profesionály používaným </a:t>
            </a:r>
            <a:r>
              <a:rPr lang="cs-CZ" dirty="0" err="1"/>
              <a:t>audioformátem</a:t>
            </a:r>
            <a:r>
              <a:rPr lang="cs-CZ" dirty="0"/>
              <a:t> vůbec, který vznikl na platformě Apple MAC. Je to ekvivalent </a:t>
            </a:r>
            <a:r>
              <a:rPr lang="cs-CZ" dirty="0" err="1"/>
              <a:t>Wavu</a:t>
            </a:r>
            <a:r>
              <a:rPr lang="cs-CZ" dirty="0"/>
              <a:t> a </a:t>
            </a:r>
            <a:r>
              <a:rPr lang="cs-CZ" dirty="0" err="1"/>
              <a:t>ikdyž</a:t>
            </a:r>
            <a:r>
              <a:rPr lang="cs-CZ" dirty="0"/>
              <a:t> je používán hlavně uživateli </a:t>
            </a:r>
            <a:r>
              <a:rPr lang="cs-CZ" dirty="0" err="1"/>
              <a:t>MACu</a:t>
            </a:r>
            <a:r>
              <a:rPr lang="cs-CZ" dirty="0"/>
              <a:t> i na platformě Windows funguje a je používán. Některé starší, ale stále výkonné hardwarové </a:t>
            </a:r>
            <a:r>
              <a:rPr lang="cs-CZ" dirty="0" err="1"/>
              <a:t>samplery</a:t>
            </a:r>
            <a:r>
              <a:rPr lang="cs-CZ" dirty="0"/>
              <a:t> pak pracují jen s tímto formátem.</a:t>
            </a:r>
          </a:p>
          <a:p>
            <a:pPr lvl="1"/>
            <a:r>
              <a:rPr lang="cs-CZ" dirty="0" smtClean="0"/>
              <a:t>.</a:t>
            </a:r>
          </a:p>
          <a:p>
            <a:r>
              <a:rPr lang="cs-CZ" b="1" dirty="0"/>
              <a:t>WMA</a:t>
            </a:r>
          </a:p>
          <a:p>
            <a:pPr lvl="1"/>
            <a:r>
              <a:rPr lang="cs-CZ" b="1" dirty="0"/>
              <a:t>W</a:t>
            </a:r>
            <a:r>
              <a:rPr lang="cs-CZ" dirty="0"/>
              <a:t>indows </a:t>
            </a:r>
            <a:r>
              <a:rPr lang="cs-CZ" b="1" dirty="0"/>
              <a:t>M</a:t>
            </a:r>
            <a:r>
              <a:rPr lang="cs-CZ" dirty="0"/>
              <a:t>edia </a:t>
            </a:r>
            <a:r>
              <a:rPr lang="cs-CZ" b="1" dirty="0"/>
              <a:t>A</a:t>
            </a:r>
            <a:r>
              <a:rPr lang="cs-CZ" dirty="0"/>
              <a:t>udio (WMA) je komprimovaný zvukový formát vyvinutý jako součást Windows Media. </a:t>
            </a:r>
            <a:endParaRPr lang="cs-CZ" dirty="0" smtClean="0"/>
          </a:p>
          <a:p>
            <a:pPr lvl="1"/>
            <a:r>
              <a:rPr lang="cs-CZ" dirty="0" smtClean="0"/>
              <a:t>původně </a:t>
            </a:r>
            <a:r>
              <a:rPr lang="cs-CZ" dirty="0"/>
              <a:t>určen jako náhrada za </a:t>
            </a:r>
            <a:r>
              <a:rPr lang="cs-CZ" dirty="0" smtClean="0"/>
              <a:t>MP3 </a:t>
            </a:r>
          </a:p>
          <a:p>
            <a:pPr lvl="1"/>
            <a:r>
              <a:rPr lang="cs-CZ" dirty="0" smtClean="0"/>
              <a:t>určen </a:t>
            </a:r>
            <a:r>
              <a:rPr lang="cs-CZ" dirty="0"/>
              <a:t>pro přehrávání ve Windows Media </a:t>
            </a:r>
            <a:r>
              <a:rPr lang="cs-CZ" dirty="0" err="1"/>
              <a:t>Player</a:t>
            </a:r>
            <a:r>
              <a:rPr lang="cs-CZ" dirty="0"/>
              <a:t>. Ostatní přehrávače běžící pod Windows s nim problém většinou nemají, případně vyžadují doinstalování přídavného </a:t>
            </a:r>
            <a:r>
              <a:rPr lang="cs-CZ" dirty="0" err="1"/>
              <a:t>pluginu</a:t>
            </a:r>
            <a:r>
              <a:rPr lang="cs-CZ" dirty="0"/>
              <a:t>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2397387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850106"/>
          </a:xfrm>
        </p:spPr>
        <p:txBody>
          <a:bodyPr>
            <a:normAutofit fontScale="90000"/>
          </a:bodyPr>
          <a:lstStyle/>
          <a:p>
            <a:r>
              <a:rPr lang="cs-CZ" dirty="0" smtClean="0"/>
              <a:t>ZVUK</a:t>
            </a:r>
            <a:br>
              <a:rPr lang="cs-CZ" dirty="0" smtClean="0"/>
            </a:br>
            <a:r>
              <a:rPr lang="cs-CZ" sz="2400" dirty="0" smtClean="0"/>
              <a:t>nejčastější </a:t>
            </a:r>
            <a:r>
              <a:rPr lang="cs-CZ" sz="2400" smtClean="0"/>
              <a:t>formáty zvukových </a:t>
            </a:r>
            <a:r>
              <a:rPr lang="cs-CZ" sz="2400" dirty="0" smtClean="0"/>
              <a:t>souborů</a:t>
            </a:r>
            <a:endParaRPr lang="cs-CZ" sz="24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cs-CZ" b="1" dirty="0" smtClean="0"/>
              <a:t>OGG - </a:t>
            </a:r>
            <a:r>
              <a:rPr lang="cs-CZ" b="1" dirty="0" err="1" smtClean="0"/>
              <a:t>vorbis</a:t>
            </a:r>
            <a:r>
              <a:rPr lang="cs-CZ" dirty="0" smtClean="0"/>
              <a:t> </a:t>
            </a:r>
          </a:p>
          <a:p>
            <a:pPr lvl="1"/>
            <a:r>
              <a:rPr lang="cs-CZ" dirty="0" smtClean="0"/>
              <a:t>vznikl </a:t>
            </a:r>
            <a:r>
              <a:rPr lang="cs-CZ" dirty="0"/>
              <a:t>na zelené louce, není proto zatěžkán komerčními </a:t>
            </a:r>
            <a:r>
              <a:rPr lang="cs-CZ" dirty="0" smtClean="0"/>
              <a:t>licencemi</a:t>
            </a:r>
          </a:p>
          <a:p>
            <a:pPr lvl="1"/>
            <a:r>
              <a:rPr lang="cs-CZ" dirty="0" smtClean="0"/>
              <a:t>srovnatelný s mp3</a:t>
            </a:r>
          </a:p>
          <a:p>
            <a:r>
              <a:rPr lang="cs-CZ" b="1" dirty="0" smtClean="0"/>
              <a:t>MIDI</a:t>
            </a:r>
            <a:endParaRPr lang="cs-CZ" b="1" dirty="0"/>
          </a:p>
          <a:p>
            <a:pPr lvl="1"/>
            <a:r>
              <a:rPr lang="cs-CZ" b="1" dirty="0" smtClean="0"/>
              <a:t>M</a:t>
            </a:r>
            <a:r>
              <a:rPr lang="cs-CZ" dirty="0" smtClean="0"/>
              <a:t>usical </a:t>
            </a:r>
            <a:r>
              <a:rPr lang="cs-CZ" b="1" dirty="0"/>
              <a:t>I</a:t>
            </a:r>
            <a:r>
              <a:rPr lang="cs-CZ" dirty="0"/>
              <a:t>nstrument </a:t>
            </a:r>
            <a:r>
              <a:rPr lang="cs-CZ" b="1" dirty="0"/>
              <a:t>D</a:t>
            </a:r>
            <a:r>
              <a:rPr lang="cs-CZ" dirty="0"/>
              <a:t>igital </a:t>
            </a:r>
            <a:r>
              <a:rPr lang="cs-CZ" b="1" dirty="0" smtClean="0"/>
              <a:t>I</a:t>
            </a:r>
            <a:r>
              <a:rPr lang="cs-CZ" dirty="0" smtClean="0"/>
              <a:t>nterface</a:t>
            </a:r>
          </a:p>
          <a:p>
            <a:pPr lvl="1"/>
            <a:r>
              <a:rPr lang="cs-CZ" dirty="0" smtClean="0"/>
              <a:t>určen </a:t>
            </a:r>
            <a:r>
              <a:rPr lang="cs-CZ" dirty="0"/>
              <a:t>pro profesionální hudebníky a slouží ke generování zvuků různých nástrojů , pro komunikaci mezi nástroji a počítačem a v neposlední řadě pro převod notového zápisu do zvukové podoby.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0595362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850106"/>
          </a:xfrm>
        </p:spPr>
        <p:txBody>
          <a:bodyPr>
            <a:normAutofit fontScale="90000"/>
          </a:bodyPr>
          <a:lstStyle/>
          <a:p>
            <a:r>
              <a:rPr lang="cs-CZ" dirty="0" smtClean="0"/>
              <a:t>ZVUK</a:t>
            </a:r>
            <a:br>
              <a:rPr lang="cs-CZ" dirty="0" smtClean="0"/>
            </a:br>
            <a:r>
              <a:rPr lang="cs-CZ" sz="2400" dirty="0" smtClean="0"/>
              <a:t>nejčastější </a:t>
            </a:r>
            <a:r>
              <a:rPr lang="cs-CZ" sz="2400" smtClean="0"/>
              <a:t>formáty zvukových </a:t>
            </a:r>
            <a:r>
              <a:rPr lang="cs-CZ" sz="2400" dirty="0" smtClean="0"/>
              <a:t>souborů</a:t>
            </a:r>
            <a:endParaRPr lang="cs-CZ" sz="24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cs-CZ" b="1" dirty="0"/>
              <a:t>AMR </a:t>
            </a:r>
            <a:r>
              <a:rPr lang="cs-CZ" b="1" dirty="0" err="1" smtClean="0"/>
              <a:t>kodek</a:t>
            </a:r>
            <a:r>
              <a:rPr lang="cs-CZ" b="1" dirty="0" smtClean="0"/>
              <a:t> – soubor .</a:t>
            </a:r>
            <a:r>
              <a:rPr lang="cs-CZ" b="1" dirty="0" err="1" smtClean="0"/>
              <a:t>amr</a:t>
            </a:r>
            <a:endParaRPr lang="cs-CZ" b="1" dirty="0" smtClean="0"/>
          </a:p>
          <a:p>
            <a:pPr lvl="1"/>
            <a:r>
              <a:rPr lang="cs-CZ" dirty="0" err="1" smtClean="0"/>
              <a:t>Adaptive</a:t>
            </a:r>
            <a:r>
              <a:rPr lang="cs-CZ" dirty="0" smtClean="0"/>
              <a:t> </a:t>
            </a:r>
            <a:r>
              <a:rPr lang="cs-CZ" dirty="0" err="1"/>
              <a:t>Multi-Rate</a:t>
            </a:r>
            <a:r>
              <a:rPr lang="cs-CZ" dirty="0"/>
              <a:t> </a:t>
            </a:r>
            <a:r>
              <a:rPr lang="cs-CZ" dirty="0" err="1" smtClean="0"/>
              <a:t>compression</a:t>
            </a:r>
            <a:r>
              <a:rPr lang="cs-CZ" dirty="0" smtClean="0"/>
              <a:t> (vzorkovací </a:t>
            </a:r>
            <a:r>
              <a:rPr lang="cs-CZ" dirty="0"/>
              <a:t>frekvence je 8 kHz při 13 bitech, každých 20 </a:t>
            </a:r>
            <a:r>
              <a:rPr lang="cs-CZ" dirty="0" err="1"/>
              <a:t>ms</a:t>
            </a:r>
            <a:r>
              <a:rPr lang="cs-CZ" dirty="0"/>
              <a:t> je </a:t>
            </a:r>
            <a:r>
              <a:rPr lang="cs-CZ" dirty="0" smtClean="0"/>
              <a:t>možná změna </a:t>
            </a:r>
            <a:r>
              <a:rPr lang="cs-CZ" dirty="0"/>
              <a:t>bitového toku</a:t>
            </a:r>
            <a:r>
              <a:rPr lang="cs-CZ" dirty="0" smtClean="0"/>
              <a:t>)</a:t>
            </a:r>
          </a:p>
          <a:p>
            <a:pPr lvl="1"/>
            <a:r>
              <a:rPr lang="cs-CZ" dirty="0" smtClean="0"/>
              <a:t>metoda </a:t>
            </a:r>
            <a:r>
              <a:rPr lang="cs-CZ" dirty="0"/>
              <a:t>komprese zvuku používaná a určená </a:t>
            </a:r>
            <a:r>
              <a:rPr lang="cs-CZ" dirty="0" smtClean="0"/>
              <a:t>především </a:t>
            </a:r>
            <a:r>
              <a:rPr lang="cs-CZ" dirty="0"/>
              <a:t>pro řeč. </a:t>
            </a:r>
            <a:endParaRPr lang="cs-CZ" dirty="0" smtClean="0"/>
          </a:p>
          <a:p>
            <a:pPr lvl="1"/>
            <a:r>
              <a:rPr lang="cs-CZ" dirty="0" smtClean="0"/>
              <a:t>v </a:t>
            </a:r>
            <a:r>
              <a:rPr lang="cs-CZ" dirty="0"/>
              <a:t>UMTS </a:t>
            </a:r>
            <a:r>
              <a:rPr lang="cs-CZ" dirty="0" smtClean="0"/>
              <a:t>sítích </a:t>
            </a:r>
            <a:r>
              <a:rPr lang="cs-CZ" dirty="0"/>
              <a:t>i GSM </a:t>
            </a:r>
            <a:r>
              <a:rPr lang="cs-CZ" dirty="0" smtClean="0"/>
              <a:t>sítích, v </a:t>
            </a:r>
            <a:r>
              <a:rPr lang="cs-CZ" dirty="0"/>
              <a:t>elektronických diktafonech a mobilních </a:t>
            </a:r>
            <a:r>
              <a:rPr lang="cs-CZ" dirty="0" smtClean="0"/>
              <a:t>telefonech</a:t>
            </a:r>
          </a:p>
          <a:p>
            <a:pPr lvl="1"/>
            <a:r>
              <a:rPr lang="cs-CZ" dirty="0" smtClean="0"/>
              <a:t>Nevhodný pro přehrávání hudby</a:t>
            </a:r>
            <a:endParaRPr lang="cs-CZ" dirty="0"/>
          </a:p>
          <a:p>
            <a:pPr lvl="1"/>
            <a:r>
              <a:rPr lang="cs-CZ" dirty="0" smtClean="0"/>
              <a:t>Používá se </a:t>
            </a:r>
            <a:r>
              <a:rPr lang="cs-CZ" dirty="0"/>
              <a:t>pro kompresi zvuku v MMS </a:t>
            </a:r>
            <a:r>
              <a:rPr lang="cs-CZ" dirty="0" smtClean="0"/>
              <a:t>zprávách, je </a:t>
            </a:r>
            <a:r>
              <a:rPr lang="cs-CZ" dirty="0"/>
              <a:t>součástí standardu </a:t>
            </a:r>
            <a:r>
              <a:rPr lang="cs-CZ" dirty="0" smtClean="0"/>
              <a:t>3GPP</a:t>
            </a:r>
          </a:p>
          <a:p>
            <a:r>
              <a:rPr lang="cs-CZ" b="1" dirty="0" err="1"/>
              <a:t>Dolby</a:t>
            </a:r>
            <a:r>
              <a:rPr lang="cs-CZ" b="1" dirty="0"/>
              <a:t> Digital </a:t>
            </a:r>
            <a:r>
              <a:rPr lang="cs-CZ" b="1" dirty="0" smtClean="0"/>
              <a:t>- .ac3</a:t>
            </a:r>
          </a:p>
          <a:p>
            <a:pPr lvl="1"/>
            <a:r>
              <a:rPr lang="cs-CZ" dirty="0"/>
              <a:t>Nejčastěji se vyskytuje v konfiguraci 5.1 kanálů (pět </a:t>
            </a:r>
            <a:r>
              <a:rPr lang="cs-CZ" dirty="0" smtClean="0"/>
              <a:t>hlavních </a:t>
            </a:r>
            <a:r>
              <a:rPr lang="cs-CZ" dirty="0" err="1"/>
              <a:t>plnorozsahových</a:t>
            </a:r>
            <a:r>
              <a:rPr lang="cs-CZ" dirty="0"/>
              <a:t> kanálů a jeden nízkofrekvenční „basový“ </a:t>
            </a:r>
            <a:r>
              <a:rPr lang="cs-CZ" dirty="0" smtClean="0"/>
              <a:t>LFE), </a:t>
            </a:r>
            <a:r>
              <a:rPr lang="cs-CZ" dirty="0"/>
              <a:t>ale podporováno je i stereo, mono, </a:t>
            </a:r>
            <a:r>
              <a:rPr lang="cs-CZ" dirty="0" err="1"/>
              <a:t>Dolby</a:t>
            </a:r>
            <a:r>
              <a:rPr lang="cs-CZ" dirty="0"/>
              <a:t> </a:t>
            </a:r>
            <a:r>
              <a:rPr lang="cs-CZ" dirty="0" err="1"/>
              <a:t>Surround</a:t>
            </a:r>
            <a:r>
              <a:rPr lang="cs-CZ" dirty="0"/>
              <a:t> a některé další </a:t>
            </a:r>
            <a:r>
              <a:rPr lang="cs-CZ" dirty="0" smtClean="0"/>
              <a:t>konfigurace</a:t>
            </a:r>
            <a:r>
              <a:rPr lang="cs-CZ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4099718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850106"/>
          </a:xfrm>
        </p:spPr>
        <p:txBody>
          <a:bodyPr>
            <a:normAutofit fontScale="90000"/>
          </a:bodyPr>
          <a:lstStyle/>
          <a:p>
            <a:r>
              <a:rPr lang="cs-CZ" dirty="0" smtClean="0"/>
              <a:t>ZVUK</a:t>
            </a:r>
            <a:br>
              <a:rPr lang="cs-CZ" dirty="0" smtClean="0"/>
            </a:br>
            <a:r>
              <a:rPr lang="cs-CZ" sz="2400" dirty="0" smtClean="0"/>
              <a:t>nejčastější </a:t>
            </a:r>
            <a:r>
              <a:rPr lang="cs-CZ" sz="2400" smtClean="0"/>
              <a:t>formáty zvukových </a:t>
            </a:r>
            <a:r>
              <a:rPr lang="cs-CZ" sz="2400" dirty="0" smtClean="0"/>
              <a:t>souborů</a:t>
            </a:r>
            <a:endParaRPr lang="cs-CZ" sz="2400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cs-CZ" b="1" dirty="0"/>
              <a:t>FLAC </a:t>
            </a:r>
            <a:r>
              <a:rPr lang="cs-CZ" b="1" dirty="0" smtClean="0"/>
              <a:t>– soubor .</a:t>
            </a:r>
            <a:r>
              <a:rPr lang="cs-CZ" b="1" dirty="0" err="1" smtClean="0"/>
              <a:t>flac</a:t>
            </a:r>
            <a:endParaRPr lang="cs-CZ" b="1" dirty="0" smtClean="0"/>
          </a:p>
          <a:p>
            <a:pPr lvl="1"/>
            <a:r>
              <a:rPr lang="cs-CZ" dirty="0" smtClean="0"/>
              <a:t>(</a:t>
            </a:r>
            <a:r>
              <a:rPr lang="cs-CZ" b="1" dirty="0"/>
              <a:t>F</a:t>
            </a:r>
            <a:r>
              <a:rPr lang="cs-CZ" dirty="0"/>
              <a:t>ree </a:t>
            </a:r>
            <a:r>
              <a:rPr lang="cs-CZ" b="1" dirty="0" err="1"/>
              <a:t>L</a:t>
            </a:r>
            <a:r>
              <a:rPr lang="cs-CZ" dirty="0" err="1"/>
              <a:t>ossless</a:t>
            </a:r>
            <a:r>
              <a:rPr lang="cs-CZ" dirty="0"/>
              <a:t> </a:t>
            </a:r>
            <a:r>
              <a:rPr lang="cs-CZ" b="1" dirty="0"/>
              <a:t>A</a:t>
            </a:r>
            <a:r>
              <a:rPr lang="cs-CZ" dirty="0"/>
              <a:t>udio </a:t>
            </a:r>
            <a:r>
              <a:rPr lang="cs-CZ" b="1" dirty="0" err="1"/>
              <a:t>C</a:t>
            </a:r>
            <a:r>
              <a:rPr lang="cs-CZ" dirty="0" err="1"/>
              <a:t>odec</a:t>
            </a:r>
            <a:r>
              <a:rPr lang="cs-CZ" dirty="0"/>
              <a:t>) </a:t>
            </a:r>
            <a:r>
              <a:rPr lang="cs-CZ" dirty="0" smtClean="0"/>
              <a:t>- </a:t>
            </a:r>
            <a:r>
              <a:rPr lang="cs-CZ" dirty="0"/>
              <a:t>otevřený, zvukový, bezztrátový </a:t>
            </a:r>
            <a:r>
              <a:rPr lang="cs-CZ" dirty="0" err="1"/>
              <a:t>kodek</a:t>
            </a:r>
            <a:r>
              <a:rPr lang="cs-CZ" dirty="0" smtClean="0"/>
              <a:t>.</a:t>
            </a:r>
          </a:p>
          <a:p>
            <a:pPr lvl="1"/>
            <a:r>
              <a:rPr lang="cs-CZ" dirty="0" smtClean="0"/>
              <a:t>Kompresi lze přirovnat k metodě zip nebo </a:t>
            </a:r>
            <a:r>
              <a:rPr lang="cs-CZ" dirty="0" err="1" smtClean="0"/>
              <a:t>rar</a:t>
            </a:r>
            <a:r>
              <a:rPr lang="cs-CZ" dirty="0" smtClean="0"/>
              <a:t>, velikost souboru se zredukuje na cca 60% </a:t>
            </a:r>
          </a:p>
          <a:p>
            <a:pPr lvl="1"/>
            <a:r>
              <a:rPr lang="cs-CZ" dirty="0" smtClean="0"/>
              <a:t>FLAC </a:t>
            </a:r>
            <a:r>
              <a:rPr lang="cs-CZ" dirty="0"/>
              <a:t>dosahuje o něco horšího kompresního poměru než jiné zvukové </a:t>
            </a:r>
            <a:r>
              <a:rPr lang="cs-CZ" dirty="0" err="1"/>
              <a:t>kodeky</a:t>
            </a:r>
            <a:r>
              <a:rPr lang="cs-CZ" dirty="0"/>
              <a:t> jako </a:t>
            </a:r>
            <a:r>
              <a:rPr lang="cs-CZ" dirty="0" err="1"/>
              <a:t>WavPack</a:t>
            </a:r>
            <a:r>
              <a:rPr lang="cs-CZ" dirty="0"/>
              <a:t> nebo TAK, zato jeho dekódování je výpočetně méně náročné, umožňuje </a:t>
            </a:r>
            <a:r>
              <a:rPr lang="cs-CZ" dirty="0" err="1"/>
              <a:t>streamování</a:t>
            </a:r>
            <a:r>
              <a:rPr lang="cs-CZ" dirty="0"/>
              <a:t> a je šířeji </a:t>
            </a:r>
            <a:r>
              <a:rPr lang="cs-CZ" dirty="0" smtClean="0"/>
              <a:t>podporován</a:t>
            </a:r>
          </a:p>
          <a:p>
            <a:pPr lvl="1"/>
            <a:r>
              <a:rPr lang="cs-CZ" dirty="0" smtClean="0"/>
              <a:t>Využití pro archivaci (</a:t>
            </a:r>
            <a:r>
              <a:rPr lang="cs-CZ" smtClean="0"/>
              <a:t>následné obnovení CD)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6182832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/>
          </a:bodyPr>
          <a:lstStyle/>
          <a:p>
            <a:r>
              <a:rPr lang="cs-CZ" sz="2700" dirty="0" smtClean="0">
                <a:solidFill>
                  <a:srgbClr val="FF0000"/>
                </a:solidFill>
              </a:rPr>
              <a:t>Základní</a:t>
            </a:r>
            <a:endParaRPr lang="cs-CZ" sz="2700" dirty="0">
              <a:solidFill>
                <a:srgbClr val="FF0000"/>
              </a:solidFill>
            </a:endParaRPr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cs-CZ" b="1" dirty="0" err="1"/>
              <a:t>Sampling</a:t>
            </a:r>
            <a:r>
              <a:rPr lang="cs-CZ" b="1" dirty="0"/>
              <a:t> </a:t>
            </a:r>
            <a:r>
              <a:rPr lang="cs-CZ" b="1" dirty="0" err="1"/>
              <a:t>Rate</a:t>
            </a:r>
            <a:endParaRPr lang="cs-CZ" b="1" dirty="0"/>
          </a:p>
          <a:p>
            <a:r>
              <a:rPr lang="cs-CZ" b="1" dirty="0"/>
              <a:t>Bit </a:t>
            </a:r>
            <a:r>
              <a:rPr lang="cs-CZ" b="1" dirty="0" err="1"/>
              <a:t>depth</a:t>
            </a:r>
            <a:r>
              <a:rPr lang="cs-CZ" b="1" dirty="0"/>
              <a:t>: Rozlišení</a:t>
            </a:r>
          </a:p>
          <a:p>
            <a:r>
              <a:rPr lang="cs-CZ" b="1" dirty="0" err="1"/>
              <a:t>Bitrate</a:t>
            </a:r>
            <a:endParaRPr lang="cs-CZ" b="1" dirty="0"/>
          </a:p>
          <a:p>
            <a:r>
              <a:rPr lang="cs-CZ" b="1" dirty="0" err="1"/>
              <a:t>Channels</a:t>
            </a:r>
            <a:endParaRPr lang="cs-CZ" b="1" dirty="0"/>
          </a:p>
          <a:p>
            <a:endParaRPr lang="cs-CZ" dirty="0"/>
          </a:p>
        </p:txBody>
      </p:sp>
      <p:sp>
        <p:nvSpPr>
          <p:cNvPr id="5" name="TextovéPole 4"/>
          <p:cNvSpPr txBox="1"/>
          <p:nvPr/>
        </p:nvSpPr>
        <p:spPr>
          <a:xfrm>
            <a:off x="395536" y="908720"/>
            <a:ext cx="828092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3600" b="1" dirty="0" smtClean="0">
                <a:solidFill>
                  <a:srgbClr val="FF0000"/>
                </a:solidFill>
              </a:rPr>
              <a:t>Audio</a:t>
            </a:r>
            <a:endParaRPr lang="cs-CZ" sz="36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49414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/>
            </a:r>
            <a:br>
              <a:rPr lang="cs-CZ" dirty="0" smtClean="0"/>
            </a:br>
            <a:r>
              <a:rPr lang="cs-CZ" dirty="0" err="1">
                <a:solidFill>
                  <a:srgbClr val="FF0000"/>
                </a:solidFill>
              </a:rPr>
              <a:t>Kodek</a:t>
            </a:r>
            <a:r>
              <a:rPr lang="cs-CZ" dirty="0" smtClean="0">
                <a:solidFill>
                  <a:srgbClr val="FF0000"/>
                </a:solidFill>
              </a:rPr>
              <a:t/>
            </a:r>
            <a:br>
              <a:rPr lang="cs-CZ" dirty="0" smtClean="0">
                <a:solidFill>
                  <a:srgbClr val="FF0000"/>
                </a:solidFill>
              </a:rPr>
            </a:br>
            <a:r>
              <a:rPr lang="cs-CZ" sz="3100" dirty="0" smtClean="0">
                <a:solidFill>
                  <a:prstClr val="black"/>
                </a:solidFill>
              </a:rPr>
              <a:t>Základní pojmy</a:t>
            </a:r>
            <a:r>
              <a:rPr lang="cs-CZ" dirty="0" smtClean="0"/>
              <a:t/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>
          <a:xfrm>
            <a:off x="457200" y="1340768"/>
            <a:ext cx="7467600" cy="5133184"/>
          </a:xfrm>
        </p:spPr>
        <p:txBody>
          <a:bodyPr>
            <a:normAutofit/>
          </a:bodyPr>
          <a:lstStyle/>
          <a:p>
            <a:r>
              <a:rPr lang="cs-CZ" b="1" dirty="0"/>
              <a:t>spojením slov </a:t>
            </a:r>
            <a:r>
              <a:rPr lang="cs-CZ" b="1" i="1" dirty="0" err="1">
                <a:solidFill>
                  <a:srgbClr val="FF0000"/>
                </a:solidFill>
              </a:rPr>
              <a:t>ko</a:t>
            </a:r>
            <a:r>
              <a:rPr lang="cs-CZ" b="1" dirty="0" err="1"/>
              <a:t>der</a:t>
            </a:r>
            <a:r>
              <a:rPr lang="cs-CZ" b="1" dirty="0"/>
              <a:t> a </a:t>
            </a:r>
            <a:r>
              <a:rPr lang="cs-CZ" b="1" i="1" dirty="0" err="1" smtClean="0">
                <a:solidFill>
                  <a:srgbClr val="FF0000"/>
                </a:solidFill>
              </a:rPr>
              <a:t>dek</a:t>
            </a:r>
            <a:r>
              <a:rPr lang="cs-CZ" b="1" dirty="0" err="1" smtClean="0"/>
              <a:t>oder</a:t>
            </a:r>
            <a:endParaRPr lang="cs-CZ" b="1" dirty="0" smtClean="0"/>
          </a:p>
          <a:p>
            <a:r>
              <a:rPr lang="cs-CZ" b="1" dirty="0" smtClean="0"/>
              <a:t>počítačový </a:t>
            </a:r>
            <a:r>
              <a:rPr lang="cs-CZ" b="1" dirty="0"/>
              <a:t>program nebo hardwarové zařízení, které kóduje a dekóduje video do/z určitého formátu, zpravidla za účelem zmenšení objemu </a:t>
            </a:r>
            <a:r>
              <a:rPr lang="cs-CZ" b="1" dirty="0" smtClean="0"/>
              <a:t>dat </a:t>
            </a:r>
            <a:r>
              <a:rPr lang="cs-CZ" sz="2800" b="1" dirty="0" smtClean="0"/>
              <a:t>(</a:t>
            </a:r>
            <a:r>
              <a:rPr lang="cs-CZ" b="1" dirty="0"/>
              <a:t>komprimování a dekódování jednotlivých </a:t>
            </a:r>
            <a:r>
              <a:rPr lang="cs-CZ" b="1" dirty="0" err="1"/>
              <a:t>streamů</a:t>
            </a:r>
            <a:r>
              <a:rPr lang="cs-CZ" b="1" dirty="0" smtClean="0"/>
              <a:t>)</a:t>
            </a:r>
          </a:p>
          <a:p>
            <a:r>
              <a:rPr lang="cs-CZ" b="1" dirty="0" smtClean="0"/>
              <a:t>Ztrátové a bezztrátové</a:t>
            </a:r>
          </a:p>
          <a:p>
            <a:r>
              <a:rPr lang="cs-CZ" b="1" dirty="0" smtClean="0"/>
              <a:t>Pro </a:t>
            </a:r>
            <a:r>
              <a:rPr lang="cs-CZ" b="1" dirty="0"/>
              <a:t>audio – </a:t>
            </a:r>
            <a:r>
              <a:rPr lang="cs-CZ" sz="2400" b="1" dirty="0" err="1">
                <a:solidFill>
                  <a:srgbClr val="0070C0"/>
                </a:solidFill>
              </a:rPr>
              <a:t>Fraunhofer</a:t>
            </a:r>
            <a:r>
              <a:rPr lang="cs-CZ" sz="2400" b="1" dirty="0">
                <a:solidFill>
                  <a:srgbClr val="0070C0"/>
                </a:solidFill>
              </a:rPr>
              <a:t> MP3 nebo AC3 ACM </a:t>
            </a:r>
            <a:r>
              <a:rPr lang="cs-CZ" sz="2400" b="1" dirty="0" err="1">
                <a:solidFill>
                  <a:srgbClr val="0070C0"/>
                </a:solidFill>
              </a:rPr>
              <a:t>kodek</a:t>
            </a:r>
            <a:r>
              <a:rPr lang="cs-CZ" sz="2400" b="1" dirty="0">
                <a:solidFill>
                  <a:srgbClr val="0070C0"/>
                </a:solidFill>
              </a:rPr>
              <a:t> </a:t>
            </a:r>
            <a:r>
              <a:rPr lang="cs-CZ" b="1" dirty="0" smtClean="0"/>
              <a:t>(formáty AC3</a:t>
            </a:r>
            <a:r>
              <a:rPr lang="cs-CZ" b="1" dirty="0"/>
              <a:t>, </a:t>
            </a:r>
            <a:r>
              <a:rPr lang="cs-CZ" b="1" dirty="0" smtClean="0"/>
              <a:t>MP2, MP3</a:t>
            </a:r>
            <a:r>
              <a:rPr lang="cs-CZ" b="1" dirty="0"/>
              <a:t>, </a:t>
            </a:r>
            <a:r>
              <a:rPr lang="cs-CZ" b="1" dirty="0" smtClean="0"/>
              <a:t>AAC, </a:t>
            </a:r>
            <a:r>
              <a:rPr lang="cs-CZ" b="1" dirty="0" err="1" smtClean="0"/>
              <a:t>Vorbis</a:t>
            </a:r>
            <a:r>
              <a:rPr lang="cs-CZ" b="1" dirty="0" smtClean="0"/>
              <a:t>, FLAC -  bezztrátový, ATAC)</a:t>
            </a:r>
            <a:r>
              <a:rPr lang="cs-CZ" sz="3100" b="1" dirty="0" smtClean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1212897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/>
            </a:r>
            <a:br>
              <a:rPr lang="cs-CZ" dirty="0" smtClean="0"/>
            </a:br>
            <a:r>
              <a:rPr lang="cs-CZ" dirty="0" err="1" smtClean="0">
                <a:solidFill>
                  <a:srgbClr val="FF0000"/>
                </a:solidFill>
              </a:rPr>
              <a:t>Bitrate</a:t>
            </a:r>
            <a:r>
              <a:rPr lang="cs-CZ" dirty="0" smtClean="0">
                <a:solidFill>
                  <a:srgbClr val="FF0000"/>
                </a:solidFill>
              </a:rPr>
              <a:t> – datový tok</a:t>
            </a:r>
            <a:br>
              <a:rPr lang="cs-CZ" dirty="0" smtClean="0">
                <a:solidFill>
                  <a:srgbClr val="FF0000"/>
                </a:solidFill>
              </a:rPr>
            </a:br>
            <a:r>
              <a:rPr lang="cs-CZ" sz="3100" dirty="0" smtClean="0">
                <a:solidFill>
                  <a:prstClr val="black"/>
                </a:solidFill>
              </a:rPr>
              <a:t>Základní </a:t>
            </a:r>
            <a:r>
              <a:rPr lang="cs-CZ" sz="3100" dirty="0">
                <a:solidFill>
                  <a:prstClr val="black"/>
                </a:solidFill>
              </a:rPr>
              <a:t>pojmy video</a:t>
            </a:r>
            <a:r>
              <a:rPr lang="cs-CZ" dirty="0" smtClean="0"/>
              <a:t/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>
          <a:xfrm>
            <a:off x="457200" y="1340768"/>
            <a:ext cx="7467600" cy="5133184"/>
          </a:xfrm>
        </p:spPr>
        <p:txBody>
          <a:bodyPr>
            <a:normAutofit/>
          </a:bodyPr>
          <a:lstStyle/>
          <a:p>
            <a:r>
              <a:rPr lang="cs-CZ" b="1" dirty="0"/>
              <a:t>v jednotkách </a:t>
            </a:r>
            <a:r>
              <a:rPr lang="cs-CZ" b="1" dirty="0" err="1"/>
              <a:t>kbps</a:t>
            </a:r>
            <a:r>
              <a:rPr lang="cs-CZ" b="1" dirty="0"/>
              <a:t> (kilobitů za sekundu). </a:t>
            </a:r>
            <a:endParaRPr lang="cs-CZ" b="1" dirty="0" smtClean="0"/>
          </a:p>
          <a:p>
            <a:r>
              <a:rPr lang="cs-CZ" b="1" dirty="0"/>
              <a:t>čím vyšší </a:t>
            </a:r>
            <a:r>
              <a:rPr lang="cs-CZ" b="1" dirty="0" err="1"/>
              <a:t>bitrate</a:t>
            </a:r>
            <a:r>
              <a:rPr lang="cs-CZ" b="1" dirty="0"/>
              <a:t>, tím vyšší kvalita </a:t>
            </a:r>
            <a:r>
              <a:rPr lang="cs-CZ" b="1" dirty="0" smtClean="0"/>
              <a:t>(záleží i na </a:t>
            </a:r>
            <a:r>
              <a:rPr lang="cs-CZ" b="1" dirty="0" err="1" smtClean="0"/>
              <a:t>kodeku</a:t>
            </a:r>
            <a:r>
              <a:rPr lang="cs-CZ" b="1" dirty="0" smtClean="0"/>
              <a:t> – jiný optimální poměr bit/pixel</a:t>
            </a:r>
          </a:p>
          <a:p>
            <a:r>
              <a:rPr lang="cs-CZ" b="1" dirty="0" smtClean="0"/>
              <a:t>Konstantní (CBR) a variabilní (VBR)</a:t>
            </a:r>
          </a:p>
        </p:txBody>
      </p:sp>
    </p:spTree>
    <p:extLst>
      <p:ext uri="{BB962C8B-B14F-4D97-AF65-F5344CB8AC3E}">
        <p14:creationId xmlns:p14="http://schemas.microsoft.com/office/powerpoint/2010/main" val="30020095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/>
            </a:r>
            <a:br>
              <a:rPr lang="cs-CZ" dirty="0" smtClean="0"/>
            </a:br>
            <a:r>
              <a:rPr lang="cs-CZ" dirty="0" err="1" smtClean="0">
                <a:solidFill>
                  <a:srgbClr val="FF0000"/>
                </a:solidFill>
              </a:rPr>
              <a:t>Sampling</a:t>
            </a:r>
            <a:r>
              <a:rPr lang="cs-CZ" dirty="0" smtClean="0">
                <a:solidFill>
                  <a:srgbClr val="FF0000"/>
                </a:solidFill>
              </a:rPr>
              <a:t> </a:t>
            </a:r>
            <a:r>
              <a:rPr lang="cs-CZ" dirty="0" err="1" smtClean="0">
                <a:solidFill>
                  <a:srgbClr val="FF0000"/>
                </a:solidFill>
              </a:rPr>
              <a:t>rate</a:t>
            </a:r>
            <a:r>
              <a:rPr lang="cs-CZ" dirty="0" smtClean="0">
                <a:solidFill>
                  <a:srgbClr val="FF0000"/>
                </a:solidFill>
              </a:rPr>
              <a:t> – samplovací frekvence</a:t>
            </a:r>
            <a:br>
              <a:rPr lang="cs-CZ" dirty="0" smtClean="0">
                <a:solidFill>
                  <a:srgbClr val="FF0000"/>
                </a:solidFill>
              </a:rPr>
            </a:br>
            <a:r>
              <a:rPr lang="cs-CZ" sz="3100" dirty="0" smtClean="0">
                <a:solidFill>
                  <a:prstClr val="black"/>
                </a:solidFill>
              </a:rPr>
              <a:t>Základní </a:t>
            </a:r>
            <a:r>
              <a:rPr lang="cs-CZ" sz="3100" dirty="0">
                <a:solidFill>
                  <a:prstClr val="black"/>
                </a:solidFill>
              </a:rPr>
              <a:t>pojmy </a:t>
            </a:r>
            <a:r>
              <a:rPr lang="cs-CZ" sz="3100" dirty="0" smtClean="0">
                <a:solidFill>
                  <a:prstClr val="black"/>
                </a:solidFill>
              </a:rPr>
              <a:t>zvuk</a:t>
            </a:r>
            <a:r>
              <a:rPr lang="cs-CZ" dirty="0" smtClean="0"/>
              <a:t/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>
          <a:xfrm>
            <a:off x="457200" y="1340768"/>
            <a:ext cx="7467600" cy="5133184"/>
          </a:xfrm>
        </p:spPr>
        <p:txBody>
          <a:bodyPr>
            <a:normAutofit/>
          </a:bodyPr>
          <a:lstStyle/>
          <a:p>
            <a:r>
              <a:rPr lang="cs-CZ" b="1" dirty="0" smtClean="0"/>
              <a:t>Z kolika vzorků za vteřinu se skládá zvuk</a:t>
            </a:r>
          </a:p>
          <a:p>
            <a:r>
              <a:rPr lang="cs-CZ" b="1" dirty="0" smtClean="0"/>
              <a:t>CD – 44.1kHz</a:t>
            </a:r>
          </a:p>
          <a:p>
            <a:r>
              <a:rPr lang="cs-CZ" b="1" dirty="0" smtClean="0"/>
              <a:t>DVD – 48 kHz</a:t>
            </a:r>
          </a:p>
          <a:p>
            <a:r>
              <a:rPr lang="cs-CZ" b="1" dirty="0" smtClean="0"/>
              <a:t>Lidská řeč – do 22 kHz (limity lidského sluchu jsou kolem 16 kHz)</a:t>
            </a:r>
          </a:p>
          <a:p>
            <a:r>
              <a:rPr lang="cs-CZ" b="1" dirty="0" smtClean="0"/>
              <a:t>Je dvojnásobkem maximální zaznamenatelné frekvence </a:t>
            </a:r>
            <a:r>
              <a:rPr lang="cs-CZ" b="1" dirty="0"/>
              <a:t> analogového </a:t>
            </a:r>
            <a:r>
              <a:rPr lang="cs-CZ" b="1" dirty="0" smtClean="0"/>
              <a:t>signálu</a:t>
            </a:r>
          </a:p>
          <a:p>
            <a:r>
              <a:rPr lang="cs-CZ" b="1" dirty="0" smtClean="0"/>
              <a:t>Prakticky – vyšší SR=vyšší kvalita=výrazně vyšší velikost souboru</a:t>
            </a:r>
          </a:p>
        </p:txBody>
      </p:sp>
    </p:spTree>
    <p:extLst>
      <p:ext uri="{BB962C8B-B14F-4D97-AF65-F5344CB8AC3E}">
        <p14:creationId xmlns:p14="http://schemas.microsoft.com/office/powerpoint/2010/main" val="27540847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>
                <a:solidFill>
                  <a:srgbClr val="FF0000"/>
                </a:solidFill>
              </a:rPr>
              <a:t>Bit </a:t>
            </a:r>
            <a:r>
              <a:rPr lang="cs-CZ" dirty="0" err="1" smtClean="0">
                <a:solidFill>
                  <a:srgbClr val="FF0000"/>
                </a:solidFill>
              </a:rPr>
              <a:t>depht</a:t>
            </a:r>
            <a:r>
              <a:rPr lang="cs-CZ" dirty="0" smtClean="0">
                <a:solidFill>
                  <a:srgbClr val="FF0000"/>
                </a:solidFill>
              </a:rPr>
              <a:t> – bitová hloubka, rozlišení</a:t>
            </a:r>
            <a:br>
              <a:rPr lang="cs-CZ" dirty="0" smtClean="0">
                <a:solidFill>
                  <a:srgbClr val="FF0000"/>
                </a:solidFill>
              </a:rPr>
            </a:br>
            <a:r>
              <a:rPr lang="cs-CZ" sz="3100" dirty="0" smtClean="0">
                <a:solidFill>
                  <a:prstClr val="black"/>
                </a:solidFill>
              </a:rPr>
              <a:t>Základní </a:t>
            </a:r>
            <a:r>
              <a:rPr lang="cs-CZ" sz="3100" dirty="0">
                <a:solidFill>
                  <a:prstClr val="black"/>
                </a:solidFill>
              </a:rPr>
              <a:t>pojmy </a:t>
            </a:r>
            <a:r>
              <a:rPr lang="cs-CZ" sz="3100" dirty="0" smtClean="0">
                <a:solidFill>
                  <a:prstClr val="black"/>
                </a:solidFill>
              </a:rPr>
              <a:t>zvuk</a:t>
            </a:r>
            <a:r>
              <a:rPr lang="cs-CZ" dirty="0" smtClean="0"/>
              <a:t/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>
          <a:xfrm>
            <a:off x="457200" y="1340768"/>
            <a:ext cx="7467600" cy="5133184"/>
          </a:xfrm>
        </p:spPr>
        <p:txBody>
          <a:bodyPr>
            <a:normAutofit/>
          </a:bodyPr>
          <a:lstStyle/>
          <a:p>
            <a:r>
              <a:rPr lang="cs-CZ" b="1" dirty="0" smtClean="0"/>
              <a:t>Udává, </a:t>
            </a:r>
            <a:r>
              <a:rPr lang="cs-CZ" b="1" dirty="0"/>
              <a:t>kolik různých hodnot může dosahovat zaznamenaný </a:t>
            </a:r>
            <a:r>
              <a:rPr lang="cs-CZ" b="1" dirty="0" smtClean="0"/>
              <a:t>zvuk</a:t>
            </a:r>
          </a:p>
          <a:p>
            <a:r>
              <a:rPr lang="cs-CZ" b="1" dirty="0" smtClean="0"/>
              <a:t>Běžně 8 bitů (2</a:t>
            </a:r>
            <a:r>
              <a:rPr lang="cs-CZ" b="1" baseline="30000" dirty="0" smtClean="0"/>
              <a:t>8</a:t>
            </a:r>
            <a:r>
              <a:rPr lang="cs-CZ" b="1" dirty="0" smtClean="0"/>
              <a:t> = 256 hodnot), 16 bitů (2</a:t>
            </a:r>
            <a:r>
              <a:rPr lang="cs-CZ" b="1" baseline="30000" dirty="0" smtClean="0"/>
              <a:t>16 = </a:t>
            </a:r>
            <a:r>
              <a:rPr lang="cs-CZ" b="1" dirty="0" smtClean="0"/>
              <a:t>65536 hodnot) – CD, DVD</a:t>
            </a:r>
          </a:p>
          <a:p>
            <a:r>
              <a:rPr lang="cs-CZ" b="1" dirty="0" err="1" smtClean="0"/>
              <a:t>Blu-ray</a:t>
            </a:r>
            <a:r>
              <a:rPr lang="cs-CZ" b="1" dirty="0" smtClean="0"/>
              <a:t> – 24 bitů</a:t>
            </a:r>
          </a:p>
          <a:p>
            <a:r>
              <a:rPr lang="cs-CZ" b="1" dirty="0" smtClean="0"/>
              <a:t>DVD – 48 kHz</a:t>
            </a:r>
          </a:p>
        </p:txBody>
      </p:sp>
    </p:spTree>
    <p:extLst>
      <p:ext uri="{BB962C8B-B14F-4D97-AF65-F5344CB8AC3E}">
        <p14:creationId xmlns:p14="http://schemas.microsoft.com/office/powerpoint/2010/main" val="2019086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>
                <a:solidFill>
                  <a:srgbClr val="FF0000"/>
                </a:solidFill>
              </a:rPr>
              <a:t>Bit </a:t>
            </a:r>
            <a:r>
              <a:rPr lang="cs-CZ" dirty="0" err="1" smtClean="0">
                <a:solidFill>
                  <a:srgbClr val="FF0000"/>
                </a:solidFill>
              </a:rPr>
              <a:t>Rate</a:t>
            </a:r>
            <a:r>
              <a:rPr lang="cs-CZ" dirty="0" smtClean="0">
                <a:solidFill>
                  <a:srgbClr val="FF0000"/>
                </a:solidFill>
              </a:rPr>
              <a:t> – datový tok</a:t>
            </a:r>
            <a:br>
              <a:rPr lang="cs-CZ" dirty="0" smtClean="0">
                <a:solidFill>
                  <a:srgbClr val="FF0000"/>
                </a:solidFill>
              </a:rPr>
            </a:br>
            <a:r>
              <a:rPr lang="cs-CZ" sz="3100" dirty="0" smtClean="0">
                <a:solidFill>
                  <a:prstClr val="black"/>
                </a:solidFill>
              </a:rPr>
              <a:t>Základní </a:t>
            </a:r>
            <a:r>
              <a:rPr lang="cs-CZ" sz="3100" dirty="0">
                <a:solidFill>
                  <a:prstClr val="black"/>
                </a:solidFill>
              </a:rPr>
              <a:t>pojmy </a:t>
            </a:r>
            <a:r>
              <a:rPr lang="cs-CZ" sz="3100" dirty="0" smtClean="0">
                <a:solidFill>
                  <a:prstClr val="black"/>
                </a:solidFill>
              </a:rPr>
              <a:t>zvuk</a:t>
            </a:r>
            <a:r>
              <a:rPr lang="cs-CZ" dirty="0" smtClean="0"/>
              <a:t/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>
          <a:xfrm>
            <a:off x="457200" y="1340768"/>
            <a:ext cx="7467600" cy="5133184"/>
          </a:xfrm>
        </p:spPr>
        <p:txBody>
          <a:bodyPr>
            <a:normAutofit/>
          </a:bodyPr>
          <a:lstStyle/>
          <a:p>
            <a:r>
              <a:rPr lang="cs-CZ" b="1" dirty="0" smtClean="0"/>
              <a:t>Počet bitů zpracovaných za určitý čas (sekunda) – </a:t>
            </a:r>
            <a:r>
              <a:rPr lang="cs-CZ" b="1" dirty="0" err="1" smtClean="0"/>
              <a:t>kbps</a:t>
            </a:r>
            <a:r>
              <a:rPr lang="cs-CZ" b="1" dirty="0" smtClean="0"/>
              <a:t> (</a:t>
            </a:r>
            <a:r>
              <a:rPr lang="cs-CZ" b="1" dirty="0" err="1" smtClean="0"/>
              <a:t>kb</a:t>
            </a:r>
            <a:r>
              <a:rPr lang="cs-CZ" b="1" dirty="0" smtClean="0"/>
              <a:t>/s)</a:t>
            </a:r>
          </a:p>
          <a:p>
            <a:r>
              <a:rPr lang="cs-CZ" b="1" dirty="0" smtClean="0"/>
              <a:t>Při 44.1 kHz/16 bit přibližně 1350kbps – nekomprimovaný zvuk</a:t>
            </a:r>
          </a:p>
          <a:p>
            <a:r>
              <a:rPr lang="cs-CZ" b="1" dirty="0" smtClean="0"/>
              <a:t>U CD 128kbps</a:t>
            </a:r>
          </a:p>
        </p:txBody>
      </p:sp>
    </p:spTree>
    <p:extLst>
      <p:ext uri="{BB962C8B-B14F-4D97-AF65-F5344CB8AC3E}">
        <p14:creationId xmlns:p14="http://schemas.microsoft.com/office/powerpoint/2010/main" val="10131987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>
                <a:solidFill>
                  <a:srgbClr val="FF0000"/>
                </a:solidFill>
              </a:rPr>
              <a:t>Kanály - </a:t>
            </a:r>
            <a:r>
              <a:rPr lang="cs-CZ" dirty="0" err="1" smtClean="0">
                <a:solidFill>
                  <a:srgbClr val="FF0000"/>
                </a:solidFill>
              </a:rPr>
              <a:t>channels</a:t>
            </a:r>
            <a:r>
              <a:rPr lang="cs-CZ" dirty="0" smtClean="0">
                <a:solidFill>
                  <a:srgbClr val="FF0000"/>
                </a:solidFill>
              </a:rPr>
              <a:t/>
            </a:r>
            <a:br>
              <a:rPr lang="cs-CZ" dirty="0" smtClean="0">
                <a:solidFill>
                  <a:srgbClr val="FF0000"/>
                </a:solidFill>
              </a:rPr>
            </a:br>
            <a:r>
              <a:rPr lang="cs-CZ" sz="3100" dirty="0" smtClean="0">
                <a:solidFill>
                  <a:prstClr val="black"/>
                </a:solidFill>
              </a:rPr>
              <a:t>Základní </a:t>
            </a:r>
            <a:r>
              <a:rPr lang="cs-CZ" sz="3100" dirty="0">
                <a:solidFill>
                  <a:prstClr val="black"/>
                </a:solidFill>
              </a:rPr>
              <a:t>pojmy </a:t>
            </a:r>
            <a:r>
              <a:rPr lang="cs-CZ" sz="3100" dirty="0" smtClean="0">
                <a:solidFill>
                  <a:prstClr val="black"/>
                </a:solidFill>
              </a:rPr>
              <a:t>zvuk</a:t>
            </a:r>
            <a:r>
              <a:rPr lang="cs-CZ" dirty="0" smtClean="0"/>
              <a:t/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>
          <a:xfrm>
            <a:off x="457200" y="1340768"/>
            <a:ext cx="7467600" cy="5133184"/>
          </a:xfrm>
        </p:spPr>
        <p:txBody>
          <a:bodyPr>
            <a:normAutofit/>
          </a:bodyPr>
          <a:lstStyle/>
          <a:p>
            <a:r>
              <a:rPr lang="cs-CZ" b="1" dirty="0" smtClean="0"/>
              <a:t>Mono – 1 kanál zvuku</a:t>
            </a:r>
          </a:p>
          <a:p>
            <a:r>
              <a:rPr lang="cs-CZ" b="1" dirty="0" smtClean="0"/>
              <a:t>Stereo – 2 kanály</a:t>
            </a:r>
          </a:p>
          <a:p>
            <a:r>
              <a:rPr lang="cs-CZ" b="1" dirty="0" smtClean="0"/>
              <a:t>5.1 – 6 kanálů</a:t>
            </a:r>
          </a:p>
        </p:txBody>
      </p:sp>
    </p:spTree>
    <p:extLst>
      <p:ext uri="{BB962C8B-B14F-4D97-AF65-F5344CB8AC3E}">
        <p14:creationId xmlns:p14="http://schemas.microsoft.com/office/powerpoint/2010/main" val="7521107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ZVUK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quarter" idx="1"/>
          </p:nvPr>
        </p:nvSpPr>
        <p:spPr>
          <a:xfrm>
            <a:off x="457200" y="1484784"/>
            <a:ext cx="7467600" cy="4824536"/>
          </a:xfrm>
        </p:spPr>
        <p:txBody>
          <a:bodyPr>
            <a:normAutofit fontScale="85000" lnSpcReduction="20000"/>
          </a:bodyPr>
          <a:lstStyle/>
          <a:p>
            <a:r>
              <a:rPr lang="cs-CZ" b="1" dirty="0" smtClean="0"/>
              <a:t>Podélné</a:t>
            </a:r>
            <a:r>
              <a:rPr lang="cs-CZ" dirty="0" smtClean="0"/>
              <a:t> </a:t>
            </a:r>
            <a:r>
              <a:rPr lang="cs-CZ" dirty="0"/>
              <a:t>(tj</a:t>
            </a:r>
            <a:r>
              <a:rPr lang="cs-CZ" dirty="0" smtClean="0"/>
              <a:t>. směr </a:t>
            </a:r>
            <a:r>
              <a:rPr lang="cs-CZ" dirty="0"/>
              <a:t>vlnění částic je shodný se směrem šíření vlny</a:t>
            </a:r>
            <a:r>
              <a:rPr lang="cs-CZ" dirty="0" smtClean="0"/>
              <a:t>) mechanické vlnění prostředí, </a:t>
            </a:r>
            <a:r>
              <a:rPr lang="cs-CZ" dirty="0"/>
              <a:t>které působí na sluchový </a:t>
            </a:r>
            <a:r>
              <a:rPr lang="cs-CZ" dirty="0" smtClean="0"/>
              <a:t>orgán</a:t>
            </a:r>
          </a:p>
          <a:p>
            <a:pPr marL="274320" lvl="1">
              <a:spcBef>
                <a:spcPts val="600"/>
              </a:spcBef>
              <a:buSzPct val="70000"/>
              <a:buFont typeface="Wingdings"/>
              <a:buChar char=""/>
            </a:pPr>
            <a:r>
              <a:rPr lang="cs-CZ" b="1" dirty="0" smtClean="0"/>
              <a:t>Slyšitelný </a:t>
            </a:r>
            <a:r>
              <a:rPr lang="cs-CZ" b="1" dirty="0"/>
              <a:t>zvuk </a:t>
            </a:r>
            <a:r>
              <a:rPr lang="cs-CZ" dirty="0"/>
              <a:t>- </a:t>
            </a:r>
            <a:r>
              <a:rPr lang="cs-CZ" dirty="0" smtClean="0"/>
              <a:t>akustické </a:t>
            </a:r>
            <a:r>
              <a:rPr lang="cs-CZ" dirty="0"/>
              <a:t>kmitání pružného prostředí v pásmu frekvencí od 16 Hz do 20 kHz, schopné vyvolat </a:t>
            </a:r>
            <a:r>
              <a:rPr lang="cs-CZ" b="1" dirty="0"/>
              <a:t>zvukový vjem</a:t>
            </a:r>
            <a:r>
              <a:rPr lang="cs-CZ" dirty="0"/>
              <a:t>. </a:t>
            </a:r>
          </a:p>
          <a:p>
            <a:r>
              <a:rPr lang="cs-CZ" dirty="0" smtClean="0"/>
              <a:t>Základem </a:t>
            </a:r>
            <a:r>
              <a:rPr lang="cs-CZ" dirty="0"/>
              <a:t>zvuku je </a:t>
            </a:r>
            <a:r>
              <a:rPr lang="cs-CZ" b="1" dirty="0" smtClean="0"/>
              <a:t>tón</a:t>
            </a:r>
            <a:r>
              <a:rPr lang="cs-CZ" dirty="0"/>
              <a:t> - </a:t>
            </a:r>
            <a:r>
              <a:rPr lang="cs-CZ" dirty="0" smtClean="0"/>
              <a:t>každý </a:t>
            </a:r>
            <a:r>
              <a:rPr lang="cs-CZ" dirty="0"/>
              <a:t>zvuk se stálou </a:t>
            </a:r>
            <a:r>
              <a:rPr lang="cs-CZ" dirty="0" smtClean="0"/>
              <a:t>frekvencí</a:t>
            </a:r>
            <a:r>
              <a:rPr lang="cs-CZ" dirty="0"/>
              <a:t>, definovaný určitou </a:t>
            </a:r>
            <a:r>
              <a:rPr lang="cs-CZ" dirty="0" smtClean="0"/>
              <a:t>výškou</a:t>
            </a:r>
            <a:r>
              <a:rPr lang="cs-CZ" dirty="0"/>
              <a:t>, </a:t>
            </a:r>
            <a:r>
              <a:rPr lang="cs-CZ" dirty="0" smtClean="0"/>
              <a:t>délkou</a:t>
            </a:r>
            <a:r>
              <a:rPr lang="cs-CZ" dirty="0"/>
              <a:t>, </a:t>
            </a:r>
            <a:r>
              <a:rPr lang="cs-CZ" dirty="0" smtClean="0"/>
              <a:t>sílou </a:t>
            </a:r>
            <a:r>
              <a:rPr lang="cs-CZ" dirty="0"/>
              <a:t>a </a:t>
            </a:r>
            <a:r>
              <a:rPr lang="cs-CZ" dirty="0" smtClean="0"/>
              <a:t>barvou (hudba).</a:t>
            </a:r>
            <a:endParaRPr lang="cs-CZ" dirty="0" smtClean="0"/>
          </a:p>
          <a:p>
            <a:r>
              <a:rPr lang="cs-CZ" b="1" dirty="0" smtClean="0"/>
              <a:t>Periodická </a:t>
            </a:r>
            <a:r>
              <a:rPr lang="cs-CZ" b="1" dirty="0"/>
              <a:t>vlna </a:t>
            </a:r>
            <a:r>
              <a:rPr lang="cs-CZ" dirty="0"/>
              <a:t>- pravidelně se opakuje (sinusová / harmonická i složená) </a:t>
            </a:r>
          </a:p>
          <a:p>
            <a:pPr lvl="1"/>
            <a:r>
              <a:rPr lang="cs-CZ" dirty="0" smtClean="0"/>
              <a:t>u </a:t>
            </a:r>
            <a:r>
              <a:rPr lang="cs-CZ" dirty="0"/>
              <a:t>řeči hovoříme o </a:t>
            </a:r>
            <a:r>
              <a:rPr lang="cs-CZ" dirty="0" err="1"/>
              <a:t>kvaziperiodických</a:t>
            </a:r>
            <a:r>
              <a:rPr lang="cs-CZ" dirty="0"/>
              <a:t> vlnách (cykly nejsou zcela totožné, mírné změny f a A) </a:t>
            </a:r>
          </a:p>
          <a:p>
            <a:pPr lvl="1"/>
            <a:r>
              <a:rPr lang="cs-CZ" dirty="0" smtClean="0"/>
              <a:t>harmonický </a:t>
            </a:r>
            <a:r>
              <a:rPr lang="cs-CZ" dirty="0"/>
              <a:t>vztah - frekvence všech složek je násobkem frekvence složky s nejnižší frekvencí </a:t>
            </a:r>
          </a:p>
          <a:p>
            <a:pPr lvl="1"/>
            <a:r>
              <a:rPr lang="cs-CZ" dirty="0" smtClean="0"/>
              <a:t>nejnižší </a:t>
            </a:r>
            <a:r>
              <a:rPr lang="cs-CZ" dirty="0"/>
              <a:t>harmonická složka je </a:t>
            </a:r>
            <a:r>
              <a:rPr lang="cs-CZ" b="1" dirty="0"/>
              <a:t>základní frekvence</a:t>
            </a:r>
            <a:r>
              <a:rPr lang="cs-CZ" dirty="0"/>
              <a:t>, f0 </a:t>
            </a:r>
            <a:endParaRPr lang="cs-CZ" dirty="0" smtClean="0"/>
          </a:p>
          <a:p>
            <a:pPr lvl="1"/>
            <a:r>
              <a:rPr lang="cs-CZ" dirty="0" smtClean="0"/>
              <a:t>ostatní </a:t>
            </a:r>
            <a:r>
              <a:rPr lang="cs-CZ" dirty="0"/>
              <a:t>harmonické složky se nazývají vyšší harmonické, číslované od druhé až po n-tou </a:t>
            </a:r>
          </a:p>
          <a:p>
            <a:pPr lvl="1"/>
            <a:r>
              <a:rPr lang="cs-CZ" dirty="0" smtClean="0"/>
              <a:t>základní </a:t>
            </a:r>
            <a:r>
              <a:rPr lang="cs-CZ" dirty="0"/>
              <a:t>frekvence je frekvence opakování celé složené vlny </a:t>
            </a:r>
            <a:endParaRPr lang="cs-CZ" dirty="0" smtClean="0"/>
          </a:p>
          <a:p>
            <a:r>
              <a:rPr lang="cs-CZ" b="1" dirty="0" smtClean="0"/>
              <a:t>Hluk</a:t>
            </a:r>
            <a:r>
              <a:rPr lang="cs-CZ" dirty="0" smtClean="0"/>
              <a:t> - neperiodický průběh zvuku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369212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rkýř">
  <a:themeElements>
    <a:clrScheme name="Arkýř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Arkýř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Arkýř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525</TotalTime>
  <Words>986</Words>
  <Application>Microsoft Office PowerPoint</Application>
  <PresentationFormat>Předvádění na obrazovce (4:3)</PresentationFormat>
  <Paragraphs>119</Paragraphs>
  <Slides>18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18</vt:i4>
      </vt:variant>
    </vt:vector>
  </HeadingPairs>
  <TitlesOfParts>
    <vt:vector size="19" baseType="lpstr">
      <vt:lpstr>Arkýř</vt:lpstr>
      <vt:lpstr>Úvod do problematiky zvuku na počítači</vt:lpstr>
      <vt:lpstr>Základní</vt:lpstr>
      <vt:lpstr> Kodek Základní pojmy </vt:lpstr>
      <vt:lpstr> Bitrate – datový tok Základní pojmy video </vt:lpstr>
      <vt:lpstr> Sampling rate – samplovací frekvence Základní pojmy zvuk </vt:lpstr>
      <vt:lpstr> Bit depht – bitová hloubka, rozlišení Základní pojmy zvuk </vt:lpstr>
      <vt:lpstr> Bit Rate – datový tok Základní pojmy zvuk </vt:lpstr>
      <vt:lpstr> Kanály - channels Základní pojmy zvuk </vt:lpstr>
      <vt:lpstr>ZVUK</vt:lpstr>
      <vt:lpstr>ZVUK</vt:lpstr>
      <vt:lpstr>ZVUK Zvuk na počítači</vt:lpstr>
      <vt:lpstr>ZVUK Zvuk na počítači</vt:lpstr>
      <vt:lpstr>ZVUK Reproduktory</vt:lpstr>
      <vt:lpstr>ZVUK nejčastější formáty zvukových souborů</vt:lpstr>
      <vt:lpstr>ZVUK nejčastější formáty zvukových souborů</vt:lpstr>
      <vt:lpstr>ZVUK nejčastější formáty zvukových souborů</vt:lpstr>
      <vt:lpstr>ZVUK nejčastější formáty zvukových souborů</vt:lpstr>
      <vt:lpstr>ZVUK nejčastější formáty zvukových souborů</vt:lpstr>
    </vt:vector>
  </TitlesOfParts>
  <Company>JAMU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Úvod do problematiky videa</dc:title>
  <dc:creator>Kokeš Marek</dc:creator>
  <cp:lastModifiedBy>Kokeš Marek</cp:lastModifiedBy>
  <cp:revision>37</cp:revision>
  <dcterms:created xsi:type="dcterms:W3CDTF">2014-03-10T10:51:06Z</dcterms:created>
  <dcterms:modified xsi:type="dcterms:W3CDTF">2014-04-24T07:24:54Z</dcterms:modified>
</cp:coreProperties>
</file>

<file path=docProps/thumbnail.jpeg>
</file>