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40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88" r:id="rId11"/>
    <p:sldId id="267" r:id="rId12"/>
    <p:sldId id="289" r:id="rId13"/>
    <p:sldId id="268" r:id="rId14"/>
    <p:sldId id="269" r:id="rId15"/>
    <p:sldId id="270" r:id="rId16"/>
    <p:sldId id="271" r:id="rId17"/>
    <p:sldId id="290" r:id="rId18"/>
    <p:sldId id="272" r:id="rId19"/>
    <p:sldId id="273" r:id="rId20"/>
    <p:sldId id="291" r:id="rId21"/>
    <p:sldId id="274" r:id="rId22"/>
    <p:sldId id="275" r:id="rId23"/>
    <p:sldId id="276" r:id="rId24"/>
    <p:sldId id="292" r:id="rId25"/>
    <p:sldId id="277" r:id="rId26"/>
    <p:sldId id="278" r:id="rId27"/>
    <p:sldId id="295" r:id="rId28"/>
    <p:sldId id="279" r:id="rId29"/>
    <p:sldId id="286" r:id="rId30"/>
    <p:sldId id="280" r:id="rId31"/>
    <p:sldId id="281" r:id="rId32"/>
    <p:sldId id="287" r:id="rId33"/>
    <p:sldId id="293" r:id="rId34"/>
    <p:sldId id="282" r:id="rId35"/>
    <p:sldId id="283" r:id="rId36"/>
    <p:sldId id="294" r:id="rId37"/>
    <p:sldId id="284" r:id="rId38"/>
    <p:sldId id="285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362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ECC0F4-DDA7-4900-8BAA-D0E7B3AA07B0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F45BA-461F-4BB2-BE44-C84DFFA3D8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6329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4779-471C-45CA-ACF7-4A8A11B29697}" type="datetime1">
              <a:rPr lang="cs-CZ" smtClean="0"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6877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E6E6-3DDF-4DEC-ABA4-9B91905DF1E9}" type="datetime1">
              <a:rPr lang="cs-CZ" smtClean="0"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239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C87D-F897-4E1A-A2D9-2AEEEFBBA626}" type="datetime1">
              <a:rPr lang="cs-CZ" smtClean="0"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143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2B30-F683-40E2-9F35-B0CB233CA0C6}" type="datetime1">
              <a:rPr lang="cs-CZ" smtClean="0"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738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C5383-7095-4B30-A662-B3779013CBCA}" type="datetime1">
              <a:rPr lang="cs-CZ" smtClean="0"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081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6D22B-A0CF-4F3A-B275-F92D5B1DC4DB}" type="datetime1">
              <a:rPr lang="cs-CZ" smtClean="0"/>
              <a:t>14.11.2017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682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D8CB2-D3E0-48A2-93AA-F735EF6FDE24}" type="datetime1">
              <a:rPr lang="cs-CZ" smtClean="0"/>
              <a:t>14.11.2017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868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9A69-0C73-4D72-970D-E462D31BA726}" type="datetime1">
              <a:rPr lang="cs-CZ" smtClean="0"/>
              <a:t>14.11.2017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824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4F3ED-B731-408A-9DB6-842681A686F6}" type="datetime1">
              <a:rPr lang="cs-CZ" smtClean="0"/>
              <a:t>14.11.2017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97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EB31-E9F2-4724-8D79-716CD796988F}" type="datetime1">
              <a:rPr lang="cs-CZ" smtClean="0"/>
              <a:t>14.11.2017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9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FA24C-BDFB-494F-9B1D-9931CCF0EF96}" type="datetime1">
              <a:rPr lang="cs-CZ" smtClean="0"/>
              <a:t>14.11.2017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869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CEDBF-B9B1-4214-97C4-593FD9F59F67}" type="datetime1">
              <a:rPr lang="cs-CZ" smtClean="0"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BB0EC-BB7C-4B01-ADC3-BEE82E8CB5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448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3024336"/>
          </a:xfrm>
        </p:spPr>
        <p:txBody>
          <a:bodyPr>
            <a:normAutofit/>
          </a:bodyPr>
          <a:lstStyle/>
          <a:p>
            <a:r>
              <a:rPr lang="cs-CZ" dirty="0" smtClean="0"/>
              <a:t>TEORIE DRAMATU</a:t>
            </a:r>
            <a:br>
              <a:rPr lang="cs-CZ" dirty="0" smtClean="0"/>
            </a:br>
            <a:r>
              <a:rPr lang="cs-CZ" sz="3600" b="1" dirty="0" smtClean="0"/>
              <a:t>PŘEDÁVÁNÍ INFORMACE – 4. část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200" dirty="0" smtClean="0"/>
              <a:t>POSLOUPNOST A PŘEDÁVÁNÍ INFORMACE</a:t>
            </a: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98566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Zdroj</a:t>
            </a:r>
            <a:br>
              <a:rPr lang="cs-CZ" sz="2000" dirty="0" smtClean="0"/>
            </a:br>
            <a:r>
              <a:rPr lang="cs-CZ" sz="2000" dirty="0" smtClean="0"/>
              <a:t>Manfred Pfister: </a:t>
            </a:r>
            <a:r>
              <a:rPr lang="cs-CZ" sz="2000" dirty="0" err="1" smtClean="0"/>
              <a:t>Das</a:t>
            </a:r>
            <a:r>
              <a:rPr lang="en-US" sz="2000" dirty="0" smtClean="0"/>
              <a:t> Drama</a:t>
            </a:r>
            <a:endParaRPr lang="cs-CZ" sz="2000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60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6409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začátku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800" b="1" dirty="0" smtClean="0"/>
          </a:p>
          <a:p>
            <a:r>
              <a:rPr lang="cs-CZ" b="1" dirty="0" smtClean="0"/>
              <a:t>Dominantní aspekt přítomnosti</a:t>
            </a:r>
          </a:p>
          <a:p>
            <a:pPr lvl="1"/>
            <a:r>
              <a:rPr lang="cs-CZ" sz="2400" b="1" dirty="0" smtClean="0"/>
              <a:t>Expoziční předávání informací je podmíněno přítomnou dramatickou situací a je jí funkčně podřízeno</a:t>
            </a:r>
          </a:p>
          <a:p>
            <a:pPr lvl="1"/>
            <a:r>
              <a:rPr lang="cs-CZ" sz="2400" b="1" dirty="0" smtClean="0"/>
              <a:t>Podmiňující prehistorie je zde zmiňována jen dílčím způsobem</a:t>
            </a:r>
          </a:p>
          <a:p>
            <a:pPr lvl="1"/>
            <a:endParaRPr lang="cs-CZ" sz="2400" b="1" dirty="0" smtClean="0"/>
          </a:p>
          <a:p>
            <a:pPr lvl="1"/>
            <a:endParaRPr lang="cs-CZ" sz="2400" b="1" dirty="0" smtClean="0"/>
          </a:p>
          <a:p>
            <a:pPr lvl="1"/>
            <a:endParaRPr lang="cs-CZ" sz="24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46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začátku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lvl="1"/>
            <a:r>
              <a:rPr lang="cs-CZ" sz="2400" b="1" dirty="0" smtClean="0"/>
              <a:t>Příklad – </a:t>
            </a:r>
            <a:r>
              <a:rPr lang="cs-CZ" sz="2400" b="1" dirty="0" err="1" smtClean="0"/>
              <a:t>Plautus</a:t>
            </a:r>
            <a:r>
              <a:rPr lang="cs-CZ" sz="2400" b="1" dirty="0" smtClean="0"/>
              <a:t> „</a:t>
            </a:r>
            <a:r>
              <a:rPr lang="cs-CZ" sz="2400" b="1" dirty="0" err="1" smtClean="0"/>
              <a:t>Curculio</a:t>
            </a:r>
            <a:r>
              <a:rPr lang="cs-CZ" sz="2400" b="1" dirty="0" smtClean="0"/>
              <a:t>“, kde je expoziční předávání informací včleněno do kontextu odchodu na noční námluvy – pán objasňuje sluhovi charakter své milované, překážky v lásce a plán, jak </a:t>
            </a:r>
            <a:r>
              <a:rPr lang="cs-CZ" sz="2400" b="1" dirty="0" err="1" smtClean="0"/>
              <a:t>mje</a:t>
            </a:r>
            <a:r>
              <a:rPr lang="cs-CZ" sz="2400" b="1" dirty="0" smtClean="0"/>
              <a:t> zmařit…</a:t>
            </a:r>
          </a:p>
          <a:p>
            <a:pPr lvl="1"/>
            <a:r>
              <a:rPr lang="cs-CZ" sz="2400" b="1" dirty="0" smtClean="0"/>
              <a:t>Momentální situace dominuje a v jejím rámci jsou sděleny události z prehistorie příběhu (tj. expoziční informace)</a:t>
            </a:r>
          </a:p>
          <a:p>
            <a:pPr lvl="1"/>
            <a:r>
              <a:rPr lang="cs-CZ" sz="2400" b="1" dirty="0" smtClean="0"/>
              <a:t>Parodie takového expozičního definování situace – viz </a:t>
            </a:r>
            <a:r>
              <a:rPr lang="cs-CZ" sz="2400" b="1" dirty="0" err="1" smtClean="0"/>
              <a:t>Ionesco</a:t>
            </a:r>
            <a:r>
              <a:rPr lang="cs-CZ" sz="2400" b="1" dirty="0" smtClean="0"/>
              <a:t> „Plešatá zpěvačka“</a:t>
            </a:r>
          </a:p>
          <a:p>
            <a:pPr lvl="1"/>
            <a:endParaRPr lang="cs-CZ" sz="24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16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začátku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Dominantní časový aspekt budoucnosti</a:t>
            </a:r>
          </a:p>
          <a:p>
            <a:pPr lvl="1"/>
            <a:r>
              <a:rPr lang="cs-CZ" sz="2400" b="1" dirty="0" smtClean="0"/>
              <a:t>Předávání informací je včleněno do dynamického pohybu směrem k zatím neznámé budoucnosti</a:t>
            </a:r>
          </a:p>
          <a:p>
            <a:pPr lvl="1"/>
            <a:r>
              <a:rPr lang="cs-CZ" sz="2400" b="1" dirty="0" smtClean="0"/>
              <a:t>Schiller: „...expozice je už součástí vývoje“</a:t>
            </a:r>
          </a:p>
          <a:p>
            <a:pPr lvl="1"/>
            <a:r>
              <a:rPr lang="cs-CZ" sz="2400" b="1" dirty="0" smtClean="0"/>
              <a:t>Příklad – Shakespeare „</a:t>
            </a:r>
            <a:r>
              <a:rPr lang="cs-CZ" sz="2400" b="1" dirty="0" err="1" smtClean="0"/>
              <a:t>Macbeth</a:t>
            </a:r>
            <a:r>
              <a:rPr lang="cs-CZ" sz="2400" b="1" dirty="0" smtClean="0"/>
              <a:t>“</a:t>
            </a:r>
          </a:p>
          <a:p>
            <a:pPr marL="457200" lvl="1" indent="0">
              <a:buNone/>
            </a:pPr>
            <a:endParaRPr lang="cs-CZ" sz="2400" b="1" dirty="0"/>
          </a:p>
          <a:p>
            <a:pPr marL="457200" lvl="1" indent="0">
              <a:buNone/>
            </a:pPr>
            <a:endParaRPr lang="cs-CZ" sz="2400" b="1" dirty="0" smtClean="0"/>
          </a:p>
          <a:p>
            <a:r>
              <a:rPr lang="cs-CZ" sz="2600" b="1" dirty="0" smtClean="0"/>
              <a:t>Všechny tři uvedené typy dominancí se prolínají a žádný z nich není „lepší“ či „horší“</a:t>
            </a:r>
          </a:p>
          <a:p>
            <a:pPr lvl="1"/>
            <a:endParaRPr lang="cs-CZ" sz="18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82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8478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začátku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4. MONOLOGICKÉ VERSUS DIALOGICKÉ ZPROSTŘEDKOVÁNÍ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Monologická expozice</a:t>
            </a:r>
          </a:p>
          <a:p>
            <a:pPr lvl="1"/>
            <a:r>
              <a:rPr lang="cs-CZ" sz="2400" b="1" dirty="0" smtClean="0">
                <a:solidFill>
                  <a:schemeClr val="tx1"/>
                </a:solidFill>
              </a:rPr>
              <a:t>Externí postava hry</a:t>
            </a:r>
          </a:p>
          <a:p>
            <a:pPr lvl="2"/>
            <a:r>
              <a:rPr lang="cs-CZ" b="1" dirty="0" smtClean="0">
                <a:solidFill>
                  <a:schemeClr val="tx1"/>
                </a:solidFill>
              </a:rPr>
              <a:t>Epické předávání informací – expoziční prolog s postavou mimo hru (</a:t>
            </a:r>
            <a:r>
              <a:rPr lang="cs-CZ" b="1" dirty="0" err="1" smtClean="0">
                <a:solidFill>
                  <a:schemeClr val="tx1"/>
                </a:solidFill>
              </a:rPr>
              <a:t>Plautus</a:t>
            </a:r>
            <a:r>
              <a:rPr lang="cs-CZ" b="1" dirty="0" smtClean="0">
                <a:solidFill>
                  <a:schemeClr val="tx1"/>
                </a:solidFill>
              </a:rPr>
              <a:t> „</a:t>
            </a:r>
            <a:r>
              <a:rPr lang="cs-CZ" b="1" dirty="0" err="1" smtClean="0">
                <a:solidFill>
                  <a:schemeClr val="tx1"/>
                </a:solidFill>
              </a:rPr>
              <a:t>Poenulus</a:t>
            </a:r>
            <a:r>
              <a:rPr lang="cs-CZ" b="1" dirty="0" smtClean="0">
                <a:solidFill>
                  <a:schemeClr val="tx1"/>
                </a:solidFill>
              </a:rPr>
              <a:t>“ aj.)</a:t>
            </a:r>
          </a:p>
          <a:p>
            <a:pPr lvl="2"/>
            <a:r>
              <a:rPr lang="cs-CZ" b="1" dirty="0" smtClean="0">
                <a:solidFill>
                  <a:schemeClr val="tx1"/>
                </a:solidFill>
              </a:rPr>
              <a:t>Expozice je zde prvek, který předchází hru a je od ní izolován</a:t>
            </a:r>
          </a:p>
          <a:p>
            <a:pPr lvl="2"/>
            <a:r>
              <a:rPr lang="cs-CZ" b="1" dirty="0" smtClean="0">
                <a:solidFill>
                  <a:schemeClr val="tx1"/>
                </a:solidFill>
              </a:rPr>
              <a:t>Bývá spojeno s pozdravením publika, s jeho „naladěním“ atp.</a:t>
            </a:r>
          </a:p>
          <a:p>
            <a:pPr marL="914400" lvl="2" indent="0">
              <a:buNone/>
            </a:pPr>
            <a:endParaRPr lang="cs-CZ" sz="1800" b="1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203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začátku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lnSpcReduction="10000"/>
          </a:bodyPr>
          <a:lstStyle/>
          <a:p>
            <a:pPr marL="742950" lvl="2" indent="-342900"/>
            <a:r>
              <a:rPr lang="cs-CZ" sz="2800" b="1" dirty="0">
                <a:solidFill>
                  <a:schemeClr val="tx1"/>
                </a:solidFill>
              </a:rPr>
              <a:t>Interní postava </a:t>
            </a:r>
            <a:r>
              <a:rPr lang="cs-CZ" sz="2800" b="1" dirty="0" smtClean="0">
                <a:solidFill>
                  <a:schemeClr val="tx1"/>
                </a:solidFill>
              </a:rPr>
              <a:t>hry</a:t>
            </a:r>
          </a:p>
          <a:p>
            <a:pPr lvl="2"/>
            <a:r>
              <a:rPr lang="cs-CZ" b="1" dirty="0" smtClean="0">
                <a:solidFill>
                  <a:schemeClr val="tx1"/>
                </a:solidFill>
              </a:rPr>
              <a:t>Izolace od vlastní hry je oslabena – přechod od narativní expozice k dramatické hře je budován plynule – skrze postavy hry</a:t>
            </a:r>
          </a:p>
          <a:p>
            <a:pPr lvl="2"/>
            <a:r>
              <a:rPr lang="cs-CZ" b="1" dirty="0" smtClean="0">
                <a:solidFill>
                  <a:schemeClr val="tx1"/>
                </a:solidFill>
              </a:rPr>
              <a:t>Příklad – </a:t>
            </a:r>
            <a:r>
              <a:rPr lang="cs-CZ" b="1" dirty="0" err="1" smtClean="0">
                <a:solidFill>
                  <a:schemeClr val="tx1"/>
                </a:solidFill>
              </a:rPr>
              <a:t>Plautus</a:t>
            </a:r>
            <a:r>
              <a:rPr lang="cs-CZ" b="1" dirty="0" smtClean="0">
                <a:solidFill>
                  <a:schemeClr val="tx1"/>
                </a:solidFill>
              </a:rPr>
              <a:t> „</a:t>
            </a:r>
            <a:r>
              <a:rPr lang="cs-CZ" b="1" dirty="0" err="1" smtClean="0">
                <a:solidFill>
                  <a:schemeClr val="tx1"/>
                </a:solidFill>
              </a:rPr>
              <a:t>Miles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b="1" dirty="0" err="1" smtClean="0">
                <a:solidFill>
                  <a:schemeClr val="tx1"/>
                </a:solidFill>
              </a:rPr>
              <a:t>gloriosus</a:t>
            </a:r>
            <a:r>
              <a:rPr lang="cs-CZ" b="1" dirty="0" smtClean="0">
                <a:solidFill>
                  <a:schemeClr val="tx1"/>
                </a:solidFill>
              </a:rPr>
              <a:t>“ (Chlubivý vojín)</a:t>
            </a:r>
          </a:p>
          <a:p>
            <a:pPr lvl="2"/>
            <a:r>
              <a:rPr lang="cs-CZ" b="1" dirty="0" smtClean="0">
                <a:solidFill>
                  <a:schemeClr val="tx1"/>
                </a:solidFill>
              </a:rPr>
              <a:t>Varianta – expoziční informace jsou předávány ve fiktivně imanentním monologu (jde o monolog ve vnitřním komunikačním systému a tento monolog je nedílnou součástí fiktivního světa – příběhu hry)</a:t>
            </a:r>
          </a:p>
          <a:p>
            <a:pPr lvl="3"/>
            <a:r>
              <a:rPr lang="cs-CZ" sz="2400" b="1" dirty="0" smtClean="0">
                <a:solidFill>
                  <a:schemeClr val="tx1"/>
                </a:solidFill>
              </a:rPr>
              <a:t>Je zde potlačen epický charakter expozičního monologu</a:t>
            </a:r>
          </a:p>
          <a:p>
            <a:pPr lvl="3"/>
            <a:r>
              <a:rPr lang="cs-CZ" sz="2400" b="1" dirty="0" smtClean="0">
                <a:solidFill>
                  <a:schemeClr val="tx1"/>
                </a:solidFill>
              </a:rPr>
              <a:t>Např. vstupní monolog v Richardovi III.</a:t>
            </a:r>
          </a:p>
          <a:p>
            <a:pPr lvl="3"/>
            <a:endParaRPr lang="cs-CZ" sz="1800" b="1" dirty="0" smtClean="0">
              <a:solidFill>
                <a:schemeClr val="tx1"/>
              </a:solidFill>
            </a:endParaRPr>
          </a:p>
          <a:p>
            <a:pPr lvl="3"/>
            <a:endParaRPr lang="cs-CZ" sz="1800" b="1" dirty="0" smtClean="0">
              <a:solidFill>
                <a:schemeClr val="tx1"/>
              </a:solidFill>
            </a:endParaRPr>
          </a:p>
          <a:p>
            <a:pPr lvl="2"/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74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začátku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cs-CZ" b="1" dirty="0" smtClean="0"/>
              <a:t>Dialogická expozice</a:t>
            </a:r>
          </a:p>
          <a:p>
            <a:pPr lvl="1"/>
            <a:r>
              <a:rPr lang="cs-CZ" sz="2400" b="1" dirty="0" smtClean="0"/>
              <a:t>Nositel expoziční informace má partnera, který např. klade otázky – pak ze hry mizí („</a:t>
            </a:r>
            <a:r>
              <a:rPr lang="cs-CZ" sz="2400" b="1" dirty="0" err="1" smtClean="0"/>
              <a:t>protatická</a:t>
            </a:r>
            <a:r>
              <a:rPr lang="cs-CZ" sz="2400" b="1" dirty="0" smtClean="0"/>
              <a:t> postava“). Příklad – </a:t>
            </a:r>
            <a:r>
              <a:rPr lang="cs-CZ" sz="2400" b="1" dirty="0" err="1" smtClean="0"/>
              <a:t>Terentius</a:t>
            </a:r>
            <a:r>
              <a:rPr lang="cs-CZ" sz="2400" b="1" dirty="0" smtClean="0"/>
              <a:t> „Dívka z </a:t>
            </a:r>
            <a:r>
              <a:rPr lang="cs-CZ" sz="2400" b="1" dirty="0" err="1" smtClean="0"/>
              <a:t>Andru</a:t>
            </a:r>
            <a:r>
              <a:rPr lang="cs-CZ" sz="2400" b="1" dirty="0" smtClean="0"/>
              <a:t>“</a:t>
            </a:r>
          </a:p>
          <a:p>
            <a:pPr lvl="1"/>
            <a:r>
              <a:rPr lang="cs-CZ" sz="2400" b="1" dirty="0" smtClean="0"/>
              <a:t>Větší integrace expozičního dialogu je ve francouzském klasicismu – postava </a:t>
            </a:r>
            <a:r>
              <a:rPr lang="cs-CZ" sz="2400" b="1" dirty="0" err="1" smtClean="0"/>
              <a:t>protatická</a:t>
            </a:r>
            <a:r>
              <a:rPr lang="cs-CZ" sz="2400" b="1" dirty="0" smtClean="0"/>
              <a:t> se mění v postavu důvěrníka (</a:t>
            </a:r>
            <a:r>
              <a:rPr lang="cs-CZ" sz="2400" b="1" i="1" dirty="0" err="1" smtClean="0"/>
              <a:t>confident</a:t>
            </a:r>
            <a:r>
              <a:rPr lang="cs-CZ" sz="2400" b="1" dirty="0" smtClean="0"/>
              <a:t>), která se vyskytuje pak i v dalším ději. Příklad – Racine – většina jeho tragédií</a:t>
            </a:r>
          </a:p>
          <a:p>
            <a:pPr lvl="1"/>
            <a:endParaRPr lang="cs-CZ" sz="1800" b="1" dirty="0" smtClean="0"/>
          </a:p>
          <a:p>
            <a:pPr lvl="1"/>
            <a:endParaRPr lang="cs-CZ" sz="18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296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začátku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641379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5. POROVNÁNÍ DESKRIPTIVNÍ A NORMATIVNÍ TEORIE EXPOZICE</a:t>
            </a:r>
            <a:r>
              <a:rPr lang="cs-CZ" b="1" dirty="0" smtClean="0">
                <a:solidFill>
                  <a:schemeClr val="accent3"/>
                </a:solidFill>
              </a:rPr>
              <a:t>	</a:t>
            </a:r>
            <a:endParaRPr lang="cs-CZ" b="1" dirty="0" smtClean="0">
              <a:solidFill>
                <a:schemeClr val="accent3"/>
              </a:solidFill>
            </a:endParaRPr>
          </a:p>
          <a:p>
            <a:r>
              <a:rPr lang="cs-CZ" b="1" dirty="0" smtClean="0"/>
              <a:t>Deskriptivní </a:t>
            </a:r>
            <a:r>
              <a:rPr lang="cs-CZ" b="1" dirty="0" smtClean="0"/>
              <a:t>teorie – nabízí tři typové řady podle kritérií</a:t>
            </a:r>
          </a:p>
          <a:p>
            <a:pPr lvl="1"/>
            <a:r>
              <a:rPr lang="cs-CZ" sz="2400" b="1" dirty="0" smtClean="0"/>
              <a:t>Izolace </a:t>
            </a:r>
            <a:r>
              <a:rPr lang="cs-CZ" sz="2400" i="1" dirty="0" smtClean="0"/>
              <a:t>versus</a:t>
            </a:r>
            <a:r>
              <a:rPr lang="cs-CZ" sz="2400" b="1" dirty="0" smtClean="0"/>
              <a:t> Integrace</a:t>
            </a:r>
          </a:p>
          <a:p>
            <a:pPr lvl="1"/>
            <a:r>
              <a:rPr lang="cs-CZ" sz="2400" b="1" dirty="0" smtClean="0"/>
              <a:t>Dominantní </a:t>
            </a:r>
            <a:r>
              <a:rPr lang="cs-CZ" sz="2400" b="1" dirty="0" smtClean="0"/>
              <a:t>časový </a:t>
            </a:r>
            <a:r>
              <a:rPr lang="cs-CZ" sz="2400" b="1" dirty="0" smtClean="0"/>
              <a:t>aspekt (minulost – přítomnost – budoucnost)</a:t>
            </a:r>
          </a:p>
          <a:p>
            <a:pPr lvl="1"/>
            <a:r>
              <a:rPr lang="cs-CZ" sz="2400" b="1" dirty="0" smtClean="0"/>
              <a:t>Monologické </a:t>
            </a:r>
            <a:r>
              <a:rPr lang="cs-CZ" sz="2400" i="1" dirty="0" smtClean="0"/>
              <a:t>versus </a:t>
            </a:r>
            <a:r>
              <a:rPr lang="cs-CZ" sz="2400" b="1" dirty="0" smtClean="0"/>
              <a:t> dialogické zprostředkování informací</a:t>
            </a:r>
          </a:p>
          <a:p>
            <a:pPr lvl="1"/>
            <a:r>
              <a:rPr lang="cs-CZ" sz="2400" b="1" dirty="0" smtClean="0"/>
              <a:t>Žádný ze způsobů nemá větší či menší estetickou hodnotu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48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začátku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Normativní teorie</a:t>
            </a:r>
          </a:p>
          <a:p>
            <a:pPr lvl="1"/>
            <a:r>
              <a:rPr lang="cs-CZ" sz="2400" b="1" dirty="0" smtClean="0"/>
              <a:t>Stanoví jeden model – tím absolutizuje jeden typ dramatiky a ostatní diskvalifikuje (např. Gustav </a:t>
            </a:r>
            <a:r>
              <a:rPr lang="cs-CZ" sz="2400" b="1" dirty="0" err="1" smtClean="0"/>
              <a:t>Freytag</a:t>
            </a:r>
            <a:r>
              <a:rPr lang="cs-CZ" sz="2400" b="1" dirty="0" smtClean="0"/>
              <a:t> aj.)</a:t>
            </a:r>
            <a:endParaRPr lang="cs-CZ" sz="24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683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začátku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6. MIMOJAZYKOVÉ PŘEDÁVÁNÍ INFORMACE V EXPOZICI; </a:t>
            </a:r>
            <a:r>
              <a:rPr lang="cs-CZ" b="1" i="1" dirty="0" smtClean="0">
                <a:solidFill>
                  <a:srgbClr val="C00000"/>
                </a:solidFill>
              </a:rPr>
              <a:t>POINT OF</a:t>
            </a:r>
            <a:r>
              <a:rPr lang="cs-CZ" b="1" dirty="0" smtClean="0">
                <a:solidFill>
                  <a:srgbClr val="C00000"/>
                </a:solidFill>
              </a:rPr>
              <a:t>F</a:t>
            </a:r>
            <a:r>
              <a:rPr lang="cs-CZ" b="1" i="1" dirty="0" smtClean="0">
                <a:solidFill>
                  <a:srgbClr val="C00000"/>
                </a:solidFill>
              </a:rPr>
              <a:t> ATTACK</a:t>
            </a:r>
            <a:r>
              <a:rPr lang="cs-CZ" b="1" dirty="0" smtClean="0">
                <a:solidFill>
                  <a:srgbClr val="C00000"/>
                </a:solidFill>
              </a:rPr>
              <a:t> A EXPOZICE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Vstupní předávání informací není omezeno na verbální komunikaci – používají se také mimojazykové kódy a kanály</a:t>
            </a:r>
          </a:p>
          <a:p>
            <a:pPr lvl="1"/>
            <a:r>
              <a:rPr lang="cs-CZ" sz="2400" b="1" dirty="0" smtClean="0">
                <a:solidFill>
                  <a:schemeClr val="tx1"/>
                </a:solidFill>
              </a:rPr>
              <a:t>Scéna, rekvizity, kostýmy, fyziognomie herců, gesta, mimika…</a:t>
            </a:r>
          </a:p>
          <a:p>
            <a:pPr lvl="1"/>
            <a:r>
              <a:rPr lang="cs-CZ" sz="2400" b="1" dirty="0" smtClean="0">
                <a:solidFill>
                  <a:schemeClr val="tx1"/>
                </a:solidFill>
              </a:rPr>
              <a:t>Často rozhodující pro určení času a místa děje, pro charakterizaci postav atp.</a:t>
            </a:r>
          </a:p>
          <a:p>
            <a:pPr marL="457200" lvl="1" indent="0">
              <a:buNone/>
            </a:pPr>
            <a:endParaRPr lang="cs-CZ" sz="2000" b="1" dirty="0" smtClean="0">
              <a:solidFill>
                <a:schemeClr val="tx1"/>
              </a:solidFill>
            </a:endParaRPr>
          </a:p>
          <a:p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01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začátku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r>
              <a:rPr lang="cs-CZ" b="1" dirty="0" smtClean="0"/>
              <a:t>Point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attack</a:t>
            </a:r>
            <a:r>
              <a:rPr lang="cs-CZ" b="1" dirty="0" smtClean="0"/>
              <a:t> (</a:t>
            </a:r>
            <a:r>
              <a:rPr lang="cs-CZ" b="1" dirty="0" err="1" smtClean="0"/>
              <a:t>pof</a:t>
            </a:r>
            <a:r>
              <a:rPr lang="cs-CZ" b="1" dirty="0" smtClean="0"/>
              <a:t>, </a:t>
            </a:r>
            <a:r>
              <a:rPr lang="cs-CZ" b="1" dirty="0" err="1" smtClean="0"/>
              <a:t>p.o.f.a</a:t>
            </a:r>
            <a:r>
              <a:rPr lang="cs-CZ" b="1" dirty="0" smtClean="0"/>
              <a:t>.) –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400" dirty="0" smtClean="0"/>
              <a:t>používá </a:t>
            </a:r>
            <a:r>
              <a:rPr lang="cs-CZ" sz="2400" dirty="0" smtClean="0"/>
              <a:t>se často ve filmové teorii</a:t>
            </a:r>
          </a:p>
          <a:p>
            <a:pPr lvl="1"/>
            <a:r>
              <a:rPr lang="cs-CZ" sz="2400" b="1" dirty="0" err="1" smtClean="0"/>
              <a:t>Pof</a:t>
            </a:r>
            <a:r>
              <a:rPr lang="cs-CZ" sz="2400" b="1" dirty="0" smtClean="0"/>
              <a:t> popisuje okamžik, kdy je hrdina poprvé konfrontován s problémem, který má řešit atp. („začátek příběhu“)</a:t>
            </a:r>
          </a:p>
          <a:p>
            <a:pPr lvl="1"/>
            <a:r>
              <a:rPr lang="cs-CZ" sz="2400" b="1" dirty="0" smtClean="0"/>
              <a:t>V </a:t>
            </a:r>
            <a:r>
              <a:rPr lang="cs-CZ" sz="2400" b="1" dirty="0" err="1" smtClean="0"/>
              <a:t>pof</a:t>
            </a:r>
            <a:r>
              <a:rPr lang="cs-CZ" sz="2400" b="1" dirty="0" smtClean="0"/>
              <a:t> je divákovi objasněna motivace hrdiny</a:t>
            </a:r>
          </a:p>
          <a:p>
            <a:pPr lvl="1"/>
            <a:r>
              <a:rPr lang="cs-CZ" sz="2400" b="1" dirty="0" smtClean="0"/>
              <a:t>V klasickém dramatu bývá tento okamžik označován jako kolize</a:t>
            </a:r>
          </a:p>
          <a:p>
            <a:pPr lvl="1"/>
            <a:endParaRPr lang="cs-CZ" b="1" dirty="0" smtClean="0"/>
          </a:p>
          <a:p>
            <a:pPr lvl="1"/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93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400" b="1" dirty="0" smtClean="0"/>
              <a:t>Posloupnost (sukcese) a předávání informace</a:t>
            </a:r>
            <a:br>
              <a:rPr lang="cs-CZ" sz="2400" b="1" dirty="0" smtClean="0"/>
            </a:br>
            <a:r>
              <a:rPr lang="cs-CZ" sz="2400" b="1" dirty="0" smtClean="0"/>
              <a:t>Simultaneita a posloupnost (sukcese)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SIMULTANEITA A POSLOUPNOST</a:t>
            </a:r>
          </a:p>
          <a:p>
            <a:r>
              <a:rPr lang="cs-CZ" b="1" dirty="0" smtClean="0"/>
              <a:t>Dramatický text má průběžný charakter – jeho informační potenciál se aktualizuje sukcesivně (tj. postupně, posloupně) a v přísně určeném sledu.</a:t>
            </a:r>
          </a:p>
          <a:p>
            <a:r>
              <a:rPr lang="cs-CZ" b="1" dirty="0" smtClean="0"/>
              <a:t>Dramatický text probíhá v čase – čas je jednou z dimenzí jeho účinnosti.</a:t>
            </a:r>
          </a:p>
          <a:p>
            <a:r>
              <a:rPr lang="cs-CZ" b="1" dirty="0" smtClean="0"/>
              <a:t>Předávání informací v dramatickém textu má dvě časové osy:</a:t>
            </a:r>
          </a:p>
          <a:p>
            <a:pPr lvl="1"/>
            <a:r>
              <a:rPr lang="cs-CZ" b="1" dirty="0" smtClean="0"/>
              <a:t>Osa simultaneity  - v každém okamžiku jsou informace předávány mnoha kódy a kanály</a:t>
            </a:r>
          </a:p>
          <a:p>
            <a:pPr lvl="1"/>
            <a:r>
              <a:rPr lang="cs-CZ" b="1" dirty="0" smtClean="0"/>
              <a:t>Osa posloupnosti (sukcese) – pomocí jednoho každého kódu a kanálu jsou informace  předávány v časové posloupnosti, po sobě, a jsou kumulovány v určité postupující linii</a:t>
            </a:r>
            <a:endParaRPr lang="cs-CZ" b="1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7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začátku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r>
              <a:rPr lang="cs-CZ" b="1" dirty="0" smtClean="0"/>
              <a:t>Pozdní </a:t>
            </a:r>
            <a:r>
              <a:rPr lang="cs-CZ" b="1" dirty="0" err="1" smtClean="0"/>
              <a:t>pof</a:t>
            </a:r>
            <a:r>
              <a:rPr lang="cs-CZ" b="1" dirty="0" smtClean="0"/>
              <a:t> – předchází obsáhlá prehistorie, která obsahuje velké množství informací</a:t>
            </a:r>
          </a:p>
          <a:p>
            <a:pPr lvl="1"/>
            <a:r>
              <a:rPr lang="cs-CZ" b="1" dirty="0" smtClean="0"/>
              <a:t>Příklady – antické tragédie, Ibsenova analytická dramata</a:t>
            </a:r>
          </a:p>
          <a:p>
            <a:pPr lvl="1"/>
            <a:r>
              <a:rPr lang="cs-CZ" b="1" dirty="0" smtClean="0"/>
              <a:t>Dramaticky předváděné fáze děje začínají uprostřed událostí („in medias res“)</a:t>
            </a:r>
          </a:p>
          <a:p>
            <a:pPr lvl="1"/>
            <a:endParaRPr lang="cs-CZ" b="1" dirty="0" smtClean="0"/>
          </a:p>
          <a:p>
            <a:pPr lvl="1"/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15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začátku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Brzký </a:t>
            </a:r>
            <a:r>
              <a:rPr lang="cs-CZ" b="1" dirty="0" err="1" smtClean="0"/>
              <a:t>pof</a:t>
            </a:r>
            <a:r>
              <a:rPr lang="cs-CZ" b="1" dirty="0" smtClean="0"/>
              <a:t> – počátek dramaticky předváděných fází děje se kryje se začátkem příběhu</a:t>
            </a:r>
          </a:p>
          <a:p>
            <a:pPr lvl="1"/>
            <a:r>
              <a:rPr lang="cs-CZ" sz="2400" b="1" dirty="0" smtClean="0"/>
              <a:t>Příběh je dramaticky předváděn od prvopočátku („ab </a:t>
            </a:r>
            <a:r>
              <a:rPr lang="cs-CZ" sz="2400" b="1" dirty="0" err="1" smtClean="0"/>
              <a:t>ovo</a:t>
            </a:r>
            <a:r>
              <a:rPr lang="cs-CZ" sz="2400" b="1" dirty="0" smtClean="0"/>
              <a:t>“)</a:t>
            </a:r>
          </a:p>
          <a:p>
            <a:pPr lvl="1"/>
            <a:r>
              <a:rPr lang="cs-CZ" sz="2400" b="1" dirty="0" smtClean="0"/>
              <a:t>Není potřeba žádné zprostředkování prehistorie</a:t>
            </a:r>
          </a:p>
          <a:p>
            <a:pPr lvl="1"/>
            <a:r>
              <a:rPr lang="cs-CZ" sz="2400" b="1" dirty="0" smtClean="0"/>
              <a:t>Tento typ najdeme v historii zřídka – např. jednotlivé příběhy mysterijních cyklů nebo některé hry Shakespearovy („Dva šlechtici z Verony“)</a:t>
            </a:r>
          </a:p>
          <a:p>
            <a:pPr lvl="1"/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06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</a:t>
            </a:r>
            <a:r>
              <a:rPr lang="cs-CZ" sz="2800" b="1" dirty="0" smtClean="0">
                <a:solidFill>
                  <a:srgbClr val="2F5897"/>
                </a:solidFill>
              </a:rPr>
              <a:t>konci </a:t>
            </a:r>
            <a:r>
              <a:rPr lang="cs-CZ" sz="2800" b="1" dirty="0">
                <a:solidFill>
                  <a:srgbClr val="2F5897"/>
                </a:solidFill>
              </a:rPr>
              <a:t>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PŘEDÁVÁNÍ INFORMACÍ NA KONCI DRAMATU 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smtClean="0"/>
              <a:t>Terminologie klasické normativní poetiky</a:t>
            </a:r>
            <a:endParaRPr lang="cs-CZ" b="1" dirty="0" smtClean="0"/>
          </a:p>
          <a:p>
            <a:pPr lvl="1"/>
            <a:r>
              <a:rPr lang="cs-CZ" sz="2400" b="1" dirty="0" smtClean="0"/>
              <a:t>Aristoteles – peripetie (obrat), anagnorise (poznání), katastrofa</a:t>
            </a:r>
          </a:p>
          <a:p>
            <a:pPr lvl="1"/>
            <a:r>
              <a:rPr lang="cs-CZ" sz="2400" b="1" dirty="0" smtClean="0"/>
              <a:t>Římští teoretici – </a:t>
            </a:r>
            <a:r>
              <a:rPr lang="cs-CZ" sz="2400" b="1" dirty="0" err="1" smtClean="0"/>
              <a:t>solutio</a:t>
            </a:r>
            <a:r>
              <a:rPr lang="cs-CZ" sz="2400" b="1" dirty="0" smtClean="0"/>
              <a:t> (rozuzlení), </a:t>
            </a:r>
            <a:r>
              <a:rPr lang="cs-CZ" sz="2400" b="1" dirty="0" err="1" smtClean="0"/>
              <a:t>inversio</a:t>
            </a:r>
            <a:r>
              <a:rPr lang="cs-CZ" sz="2400" b="1" dirty="0" smtClean="0"/>
              <a:t> (obrat)</a:t>
            </a:r>
          </a:p>
          <a:p>
            <a:pPr lvl="1"/>
            <a:r>
              <a:rPr lang="cs-CZ" sz="2400" b="1" dirty="0" smtClean="0"/>
              <a:t>Francouzský klasicismus – </a:t>
            </a:r>
            <a:r>
              <a:rPr lang="cs-CZ" sz="2400" b="1" dirty="0" err="1" smtClean="0"/>
              <a:t>dénouement</a:t>
            </a:r>
            <a:r>
              <a:rPr lang="cs-CZ" sz="2400" b="1" dirty="0" smtClean="0"/>
              <a:t> (rozuzlení, zakončení)</a:t>
            </a:r>
          </a:p>
          <a:p>
            <a:r>
              <a:rPr lang="cs-CZ" b="1" dirty="0" smtClean="0"/>
              <a:t>Vztah těchto pojmů kolísá a jejich význam se prolíná u různých autorů a v různých dobách</a:t>
            </a:r>
          </a:p>
          <a:p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007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konci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584"/>
          </a:xfrm>
        </p:spPr>
        <p:txBody>
          <a:bodyPr>
            <a:normAutofit/>
          </a:bodyPr>
          <a:lstStyle/>
          <a:p>
            <a:endParaRPr lang="cs-CZ" b="1" dirty="0" smtClean="0">
              <a:solidFill>
                <a:srgbClr val="C00000"/>
              </a:solidFill>
            </a:endParaRPr>
          </a:p>
          <a:p>
            <a:r>
              <a:rPr lang="cs-CZ" b="1" dirty="0" smtClean="0">
                <a:solidFill>
                  <a:srgbClr val="C00000"/>
                </a:solidFill>
              </a:rPr>
              <a:t>1</a:t>
            </a:r>
            <a:r>
              <a:rPr lang="cs-CZ" b="1" dirty="0" smtClean="0">
                <a:solidFill>
                  <a:srgbClr val="C00000"/>
                </a:solidFill>
              </a:rPr>
              <a:t>. UZAVŘENÝ KONEC DRAMATU</a:t>
            </a:r>
          </a:p>
          <a:p>
            <a:r>
              <a:rPr lang="cs-CZ" b="1" dirty="0" smtClean="0"/>
              <a:t>Jedna postava (skupina postav) se ocitá v nesnázích (důsledek intrik, neadekvátní informovanosti atp.) – řešení = dodatečné informace, nově objevený fakt v prehistorii atp</a:t>
            </a:r>
            <a:r>
              <a:rPr lang="cs-CZ" b="1" dirty="0" smtClean="0"/>
              <a:t>.</a:t>
            </a:r>
          </a:p>
          <a:p>
            <a:r>
              <a:rPr lang="cs-CZ" b="1" dirty="0"/>
              <a:t>Tento typ jako jediný (možný) popisuje klasická teorie dramatu</a:t>
            </a:r>
          </a:p>
          <a:p>
            <a:pPr marL="0" indent="0">
              <a:buNone/>
            </a:pPr>
            <a:endParaRPr lang="cs-CZ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42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konci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/>
          </a:bodyPr>
          <a:lstStyle/>
          <a:p>
            <a:endParaRPr lang="cs-CZ" b="1" dirty="0" smtClean="0"/>
          </a:p>
          <a:p>
            <a:r>
              <a:rPr lang="cs-CZ" b="1" dirty="0" smtClean="0"/>
              <a:t>Charakteristické </a:t>
            </a:r>
            <a:r>
              <a:rPr lang="cs-CZ" b="1" dirty="0" smtClean="0"/>
              <a:t>rysy uzavřeného konce:</a:t>
            </a:r>
          </a:p>
          <a:p>
            <a:pPr lvl="1"/>
            <a:r>
              <a:rPr lang="cs-CZ" sz="2400" b="1" dirty="0" smtClean="0"/>
              <a:t>Vyřeší se všechny otevřené otázky</a:t>
            </a:r>
          </a:p>
          <a:p>
            <a:pPr lvl="1"/>
            <a:r>
              <a:rPr lang="cs-CZ" sz="2400" b="1" dirty="0" smtClean="0"/>
              <a:t>Zruší se všechny informační rozdíly</a:t>
            </a:r>
          </a:p>
          <a:p>
            <a:pPr lvl="1"/>
            <a:r>
              <a:rPr lang="cs-CZ" sz="2400" b="1" dirty="0" smtClean="0"/>
              <a:t>Rozhodnou se všechny konflikty</a:t>
            </a:r>
          </a:p>
          <a:p>
            <a:pPr lvl="1"/>
            <a:r>
              <a:rPr lang="cs-CZ" sz="2400" b="1" dirty="0"/>
              <a:t>Ve scénickém tvaru se objevuje navíc vystoupení celého souboru, tanec, zpěv, resumující </a:t>
            </a:r>
            <a:r>
              <a:rPr lang="cs-CZ" sz="2400" b="1" dirty="0" smtClean="0"/>
              <a:t>proslovy, </a:t>
            </a:r>
            <a:r>
              <a:rPr lang="cs-CZ" sz="2400" b="1" dirty="0"/>
              <a:t>oslovení publika…</a:t>
            </a:r>
          </a:p>
          <a:p>
            <a:pPr lvl="1"/>
            <a:endParaRPr lang="cs-CZ" sz="24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12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konci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cs-CZ" b="1" dirty="0" smtClean="0"/>
              <a:t>V nejdůslednější podobě vyjadřuje uzavřený konec tzv. poetickou spravedlnost (v 17. a 18. stol. </a:t>
            </a:r>
            <a:r>
              <a:rPr lang="cs-CZ" b="1" dirty="0"/>
              <a:t>n</a:t>
            </a:r>
            <a:r>
              <a:rPr lang="cs-CZ" b="1" dirty="0" smtClean="0"/>
              <a:t>orma)</a:t>
            </a:r>
          </a:p>
          <a:p>
            <a:pPr lvl="1"/>
            <a:r>
              <a:rPr lang="cs-CZ" sz="2400" b="1" dirty="0" smtClean="0"/>
              <a:t>Všechny etické konflikty musí být rozřešeny odměnou spravedlivých a potrestáním těch, kdo porušují normu</a:t>
            </a:r>
          </a:p>
          <a:p>
            <a:pPr lvl="1"/>
            <a:r>
              <a:rPr lang="cs-CZ" sz="2400" b="1" dirty="0" smtClean="0"/>
              <a:t>Cíl – povzbudit diváky k dobru – didaktický charakter divadla</a:t>
            </a:r>
          </a:p>
          <a:p>
            <a:r>
              <a:rPr lang="cs-CZ" b="1" dirty="0" smtClean="0"/>
              <a:t>Postavy vystupující v uzavřeném konci</a:t>
            </a:r>
          </a:p>
          <a:p>
            <a:pPr lvl="1"/>
            <a:r>
              <a:rPr lang="cs-CZ" sz="2400" b="1" dirty="0" smtClean="0"/>
              <a:t>Řešení vyplývá z jednání postav hry</a:t>
            </a:r>
          </a:p>
          <a:p>
            <a:pPr lvl="1"/>
            <a:r>
              <a:rPr lang="cs-CZ" sz="2400" b="1" dirty="0" smtClean="0"/>
              <a:t>Zásah postavou zvnějšku (deus ex machina)</a:t>
            </a:r>
            <a:endParaRPr lang="cs-CZ" sz="24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03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konci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2. OTEVŘENÝ KONEC DRAMATU</a:t>
            </a:r>
          </a:p>
          <a:p>
            <a:r>
              <a:rPr lang="cs-CZ" b="1" dirty="0" smtClean="0"/>
              <a:t>Vyvinul se jako protipól v moderním </a:t>
            </a:r>
            <a:r>
              <a:rPr lang="cs-CZ" b="1" dirty="0" smtClean="0"/>
              <a:t>dramatu</a:t>
            </a:r>
          </a:p>
          <a:p>
            <a:pPr lvl="1"/>
            <a:r>
              <a:rPr lang="cs-CZ" b="1" dirty="0"/>
              <a:t>r</a:t>
            </a:r>
            <a:r>
              <a:rPr lang="cs-CZ" b="1" dirty="0" smtClean="0"/>
              <a:t>ezignace na ukončení dramatu </a:t>
            </a:r>
          </a:p>
          <a:p>
            <a:pPr lvl="1"/>
            <a:r>
              <a:rPr lang="cs-CZ" b="1" dirty="0" smtClean="0"/>
              <a:t>nejsou zrušeny všechny informační rozdíly</a:t>
            </a:r>
          </a:p>
          <a:p>
            <a:pPr lvl="1"/>
            <a:r>
              <a:rPr lang="cs-CZ" b="1" dirty="0" smtClean="0"/>
              <a:t>nejsou vyřešeny všechny konflikty</a:t>
            </a:r>
            <a:endParaRPr lang="cs-CZ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26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konci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Příčiny</a:t>
            </a:r>
            <a:r>
              <a:rPr lang="cs-CZ" b="1" dirty="0" smtClean="0"/>
              <a:t>:</a:t>
            </a:r>
          </a:p>
          <a:p>
            <a:pPr lvl="1"/>
            <a:r>
              <a:rPr lang="cs-CZ" sz="2400" b="1" dirty="0" smtClean="0"/>
              <a:t>Nejde o jedinečné nakupení konfliktů a krizí, ale o demonstraci trvalého stavu</a:t>
            </a:r>
          </a:p>
          <a:p>
            <a:pPr lvl="1"/>
            <a:r>
              <a:rPr lang="cs-CZ" sz="2400" b="1" dirty="0" smtClean="0"/>
              <a:t>Vyřešení je nemyslitelné (Samuel </a:t>
            </a:r>
            <a:r>
              <a:rPr lang="cs-CZ" sz="2400" b="1" dirty="0" err="1" smtClean="0"/>
              <a:t>Beckett</a:t>
            </a:r>
            <a:r>
              <a:rPr lang="cs-CZ" sz="2400" b="1" dirty="0" smtClean="0"/>
              <a:t>)</a:t>
            </a:r>
          </a:p>
          <a:p>
            <a:pPr lvl="1"/>
            <a:r>
              <a:rPr lang="cs-CZ" sz="2400" b="1" dirty="0" smtClean="0"/>
              <a:t>Konec je nahrazen např. cyklickým opakováním (konec se vrací na začátek</a:t>
            </a:r>
            <a:r>
              <a:rPr lang="cs-CZ" sz="2400" b="1" dirty="0" smtClean="0"/>
              <a:t>)</a:t>
            </a:r>
          </a:p>
          <a:p>
            <a:pPr lvl="1"/>
            <a:r>
              <a:rPr lang="cs-CZ" sz="2400" b="1" dirty="0" smtClean="0"/>
              <a:t>Odpovědnost </a:t>
            </a:r>
            <a:r>
              <a:rPr lang="cs-CZ" sz="2400" b="1" dirty="0" smtClean="0"/>
              <a:t>za konec je delegována na publikum (Brecht</a:t>
            </a:r>
            <a:r>
              <a:rPr lang="cs-CZ" sz="2000" b="1" dirty="0" smtClean="0"/>
              <a:t>)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69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konci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Kritika uzavřeného konce se vyskytuje už </a:t>
            </a:r>
            <a:br>
              <a:rPr lang="cs-CZ" b="1" dirty="0" smtClean="0"/>
            </a:br>
            <a:r>
              <a:rPr lang="cs-CZ" b="1" dirty="0" smtClean="0"/>
              <a:t>v naturalismu – např. Gerhart </a:t>
            </a:r>
            <a:r>
              <a:rPr lang="cs-CZ" b="1" dirty="0" err="1" smtClean="0"/>
              <a:t>Hauptmann</a:t>
            </a:r>
            <a:r>
              <a:rPr lang="cs-CZ" b="1" dirty="0" smtClean="0"/>
              <a:t>:</a:t>
            </a:r>
          </a:p>
          <a:p>
            <a:pPr lvl="1"/>
            <a:r>
              <a:rPr lang="cs-CZ" sz="2400" b="1" dirty="0" smtClean="0"/>
              <a:t>„</a:t>
            </a:r>
            <a:r>
              <a:rPr lang="cs-CZ" sz="2400" b="1" dirty="0"/>
              <a:t>Opravdové drama je podle své přirozenosti nekonečné. Je to trvající vnitřní boj bez rozhodnutí. </a:t>
            </a:r>
            <a:r>
              <a:rPr lang="cs-CZ" sz="2400" b="1" dirty="0" smtClean="0"/>
              <a:t>(…) </a:t>
            </a:r>
            <a:r>
              <a:rPr lang="cs-CZ" sz="2400" b="1" dirty="0"/>
              <a:t>Život zná jen setrvalý boj, jinak ustane docela. Ideální drama, které bych chtěl napsat, by bylo takové, které by nemělo žádné řešení a žádný závěr… Závěrečný akt je skoro vždycky nátlak, který dramatik vyvíjí sám na sebe nebo na děj. Ano, ve většině případů je dokonce znásilněním děje</a:t>
            </a:r>
            <a:r>
              <a:rPr lang="cs-CZ" sz="2400" b="1" dirty="0" smtClean="0"/>
              <a:t>.“</a:t>
            </a:r>
          </a:p>
          <a:p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2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a potenciál napětí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PŘEDÁVÁNÍ INFORMACÍ A POTENCIÁL NAPĚTÍ</a:t>
            </a:r>
          </a:p>
          <a:p>
            <a:r>
              <a:rPr lang="cs-CZ" b="1" dirty="0" smtClean="0"/>
              <a:t>Napětí </a:t>
            </a:r>
            <a:r>
              <a:rPr lang="cs-CZ" b="1" dirty="0"/>
              <a:t>zde bude zkoumáno jako intertextuální vztahovost, nikoli jako proces recepce u diváka – jde o potenciál napětí obsažený v samotném dramatickém textu.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49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 smtClean="0">
                <a:solidFill>
                  <a:srgbClr val="2F5897"/>
                </a:solidFill>
              </a:rPr>
              <a:t>Předávání informace na začátku dramatu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52528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PŘEDÁVÁNÍ INFORMACE NA ZAČÁTKU DRAMATU</a:t>
            </a:r>
          </a:p>
          <a:p>
            <a:r>
              <a:rPr lang="cs-CZ" b="1" dirty="0" smtClean="0"/>
              <a:t>Expozice = předávání informací o předpokladech ležících v minulosti a  ovlivňujících přítomnost</a:t>
            </a:r>
          </a:p>
          <a:p>
            <a:pPr lvl="1"/>
            <a:r>
              <a:rPr lang="cs-CZ" b="1" dirty="0" smtClean="0"/>
              <a:t>Informujeme o něčem, co se stalo v minulosti a co ovlivňuje současnost</a:t>
            </a:r>
          </a:p>
          <a:p>
            <a:r>
              <a:rPr lang="cs-CZ" b="1" dirty="0" smtClean="0"/>
              <a:t>Expozice (tj. expoziční předávání informací) nemusí být omezena jen na začátek textu – expoziční informace mohou být předávány i v pozdějších fázích textu</a:t>
            </a:r>
          </a:p>
          <a:p>
            <a:r>
              <a:rPr lang="cs-CZ" b="1" dirty="0" smtClean="0"/>
              <a:t>Začátek textu tedy není vždy možno ztotožnit s expozicí, proto </a:t>
            </a:r>
            <a:r>
              <a:rPr lang="cs-CZ" b="1" dirty="0" smtClean="0">
                <a:sym typeface="Symbol"/>
              </a:rPr>
              <a:t> zavedení termínu „začátek dramatu“ </a:t>
            </a:r>
            <a:endParaRPr lang="cs-CZ" b="1" dirty="0" smtClean="0"/>
          </a:p>
          <a:p>
            <a:pPr lvl="1"/>
            <a:endParaRPr lang="cs-CZ" b="1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728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</a:t>
            </a:r>
            <a:r>
              <a:rPr lang="cs-CZ" sz="2800" b="1" dirty="0" smtClean="0">
                <a:solidFill>
                  <a:srgbClr val="2F5897"/>
                </a:solidFill>
              </a:rPr>
              <a:t>a potenciál napětí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1. NAPĚTÍ A ČÁSTEČNÁ INFORMOVANOST</a:t>
            </a:r>
          </a:p>
          <a:p>
            <a:r>
              <a:rPr lang="cs-CZ" b="1" dirty="0" smtClean="0"/>
              <a:t>Potenciál napětí je kategorie lineárně-sekvenční struktury průběhu textu</a:t>
            </a:r>
          </a:p>
          <a:p>
            <a:pPr lvl="1"/>
            <a:r>
              <a:rPr lang="cs-CZ" sz="2400" b="1" dirty="0" smtClean="0"/>
              <a:t>Vzniká vždy z pouze částečné informovanosti postav a/nebo recipientů ve vztahu k následující sekvenci fabule</a:t>
            </a:r>
          </a:p>
          <a:p>
            <a:pPr lvl="1"/>
            <a:r>
              <a:rPr lang="cs-CZ" sz="2400" b="1" dirty="0"/>
              <a:t>Totální informovanost postav a/nebo recipientů („všichni vědí všechno“) a stejně tak naprostá otevřenost směrem k budoucnosti („možné je všechno“, „nikdo neví nic jistého“) </a:t>
            </a:r>
            <a:r>
              <a:rPr lang="cs-CZ" sz="2400" b="1" u="sng" dirty="0"/>
              <a:t>vylučují vznik </a:t>
            </a:r>
            <a:r>
              <a:rPr lang="cs-CZ" sz="2400" b="1" u="sng" dirty="0" smtClean="0"/>
              <a:t>napětí.</a:t>
            </a:r>
            <a:endParaRPr lang="cs-CZ" sz="2400" b="1" u="sng" dirty="0"/>
          </a:p>
          <a:p>
            <a:pPr lvl="1"/>
            <a:r>
              <a:rPr lang="cs-CZ" sz="2400" b="1" dirty="0"/>
              <a:t>Napětí se vždy realizuje v poli napětí mezi nevědomostí a hypotézou předjímající budoucí události na základě daných </a:t>
            </a:r>
            <a:r>
              <a:rPr lang="cs-CZ" sz="2400" b="1" dirty="0" smtClean="0"/>
              <a:t>informací.</a:t>
            </a:r>
            <a:endParaRPr lang="cs-CZ" sz="2400" b="1" dirty="0"/>
          </a:p>
          <a:p>
            <a:pPr lvl="1"/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50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a potenciál napětí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b="1" dirty="0" smtClean="0">
              <a:solidFill>
                <a:schemeClr val="accent3"/>
              </a:solidFill>
            </a:endParaRPr>
          </a:p>
          <a:p>
            <a:r>
              <a:rPr lang="cs-CZ" b="1" dirty="0" smtClean="0">
                <a:solidFill>
                  <a:srgbClr val="C00000"/>
                </a:solidFill>
              </a:rPr>
              <a:t>2. NAPĚTÍ „CO“ A NAPĚTÍ „JAK“</a:t>
            </a:r>
          </a:p>
          <a:p>
            <a:pPr lvl="1"/>
            <a:r>
              <a:rPr lang="cs-CZ" sz="2000" b="1" dirty="0" smtClean="0"/>
              <a:t>Napětí „co“ – je zaměřeno na výsledek, na vyznění, na konec</a:t>
            </a:r>
          </a:p>
          <a:p>
            <a:pPr lvl="1"/>
            <a:r>
              <a:rPr lang="cs-CZ" sz="2000" b="1" dirty="0" smtClean="0"/>
              <a:t>Napětí „jak“ je zaměřeno na průběh</a:t>
            </a:r>
          </a:p>
          <a:p>
            <a:pPr lvl="1"/>
            <a:endParaRPr lang="cs-CZ" sz="2000" b="1" dirty="0"/>
          </a:p>
          <a:p>
            <a:pPr lvl="1"/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46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a potenciál napětí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3</a:t>
            </a:r>
            <a:r>
              <a:rPr lang="cs-CZ" b="1" dirty="0">
                <a:solidFill>
                  <a:srgbClr val="C00000"/>
                </a:solidFill>
              </a:rPr>
              <a:t>. PARAMETRY INTENZITY NAPĚTÍ</a:t>
            </a:r>
          </a:p>
          <a:p>
            <a:r>
              <a:rPr lang="cs-CZ" b="1" dirty="0" smtClean="0"/>
              <a:t>Faktory ovlivňující napětí</a:t>
            </a:r>
            <a:endParaRPr lang="cs-CZ" b="1" dirty="0"/>
          </a:p>
          <a:p>
            <a:pPr lvl="1"/>
            <a:r>
              <a:rPr lang="cs-CZ" sz="2400" b="1" dirty="0"/>
              <a:t>Stupeň identifikace recipienta s fiktivní postavou</a:t>
            </a:r>
          </a:p>
          <a:p>
            <a:pPr lvl="2"/>
            <a:r>
              <a:rPr lang="cs-CZ" b="1" dirty="0"/>
              <a:t>Míra identifikace s postavou závisí mj. na tom, jak dobře ji poznáme díky expozičním informacím, mimojazykovým expozičním informacím atd</a:t>
            </a:r>
            <a:r>
              <a:rPr lang="cs-CZ" b="1" dirty="0" smtClean="0"/>
              <a:t>.</a:t>
            </a:r>
          </a:p>
          <a:p>
            <a:pPr lvl="2"/>
            <a:endParaRPr lang="cs-CZ" sz="2000" b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09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a potenciál napětí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Potenciál </a:t>
            </a:r>
            <a:r>
              <a:rPr lang="cs-CZ" b="1" dirty="0"/>
              <a:t>napětí roste s mírou rizika – čím více se o postavu bojíme, tím větší je napětí</a:t>
            </a:r>
          </a:p>
          <a:p>
            <a:pPr lvl="1"/>
            <a:r>
              <a:rPr lang="cs-CZ" sz="2400" b="1" dirty="0"/>
              <a:t>V klasicismu – vysoké postavení hrdiny znamená na konci hluboký pád</a:t>
            </a:r>
          </a:p>
          <a:p>
            <a:pPr lvl="2"/>
            <a:endParaRPr lang="cs-CZ" sz="2000" b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8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a potenciál napětí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Počet a pointovanost do budoucna orientovaných informací</a:t>
            </a:r>
          </a:p>
          <a:p>
            <a:pPr lvl="1"/>
            <a:r>
              <a:rPr lang="cs-CZ" b="1" dirty="0" smtClean="0"/>
              <a:t>Explicitní rozmluvy o plánech a možných překážkách</a:t>
            </a:r>
          </a:p>
          <a:p>
            <a:pPr lvl="1"/>
            <a:r>
              <a:rPr lang="cs-CZ" b="1" dirty="0" smtClean="0"/>
              <a:t>Přísahy, proroctví, sny aj.</a:t>
            </a:r>
          </a:p>
          <a:p>
            <a:pPr lvl="1"/>
            <a:r>
              <a:rPr lang="cs-CZ" b="1" dirty="0" smtClean="0"/>
              <a:t>Z vědomí o plánech atd. vzniká částečná informovanost, podle níž usuzuji na vývoj v budoucnosti – míra napětí</a:t>
            </a:r>
          </a:p>
          <a:p>
            <a:pPr lvl="1"/>
            <a:r>
              <a:rPr lang="cs-CZ" b="1" dirty="0" smtClean="0"/>
              <a:t>Mnoho informací se vztahem k budoucím sekvencím zvyšuje napětí</a:t>
            </a:r>
          </a:p>
          <a:p>
            <a:pPr lvl="1"/>
            <a:r>
              <a:rPr lang="cs-CZ" b="1" dirty="0" smtClean="0"/>
              <a:t>Málo informací snižuje potenciál napětí</a:t>
            </a:r>
          </a:p>
          <a:p>
            <a:r>
              <a:rPr lang="cs-CZ" b="1" dirty="0" smtClean="0"/>
              <a:t>Časové omezení plánovaného činu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87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a potenciál napětí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Informační hodnota následující dějové sekvence</a:t>
            </a:r>
          </a:p>
          <a:p>
            <a:pPr lvl="1"/>
            <a:r>
              <a:rPr lang="cs-CZ" b="1" dirty="0" smtClean="0"/>
              <a:t>Informační hodnota nějaké události se zmenšuje, jestliže je vysoká pravděpodobnost, že situace nastane</a:t>
            </a:r>
          </a:p>
          <a:p>
            <a:pPr lvl="1"/>
            <a:r>
              <a:rPr lang="cs-CZ" b="1" dirty="0" smtClean="0"/>
              <a:t>Je-li pravděpodobnost toho, že se něco </a:t>
            </a:r>
            <a:r>
              <a:rPr lang="cs-CZ" b="1" dirty="0" smtClean="0"/>
              <a:t>stane, </a:t>
            </a:r>
            <a:r>
              <a:rPr lang="cs-CZ" b="1" dirty="0" smtClean="0"/>
              <a:t>malá, o to vyšší je informační hodnota události, která k tomu odkazuje</a:t>
            </a:r>
          </a:p>
          <a:p>
            <a:pPr lvl="1"/>
            <a:r>
              <a:rPr lang="cs-CZ" b="1" dirty="0" smtClean="0"/>
              <a:t>Tento aspekt napětí nesmí </a:t>
            </a:r>
            <a:r>
              <a:rPr lang="cs-CZ" b="1" dirty="0" err="1" smtClean="0"/>
              <a:t>býát</a:t>
            </a:r>
            <a:r>
              <a:rPr lang="cs-CZ" b="1" dirty="0" smtClean="0"/>
              <a:t> izolován – pak by platilo: nejméně pravděpodobná a nepředvídatelná událost přináší největší napětí</a:t>
            </a:r>
          </a:p>
          <a:p>
            <a:pPr lvl="1"/>
            <a:r>
              <a:rPr lang="cs-CZ" b="1" dirty="0" smtClean="0"/>
              <a:t>Existuje zde hranice, která nesmí být překročena – je zřejmě tam, kde se malá pravděpodobnost mění v naprostou nepředvídatelnost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80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a potenciál napětí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Mistr práce s napětím ve filmu </a:t>
            </a:r>
            <a:endParaRPr lang="cs-CZ" b="1" dirty="0" smtClean="0"/>
          </a:p>
          <a:p>
            <a:pPr lvl="1"/>
            <a:r>
              <a:rPr lang="cs-CZ" b="1" dirty="0" err="1" smtClean="0"/>
              <a:t>Alred</a:t>
            </a:r>
            <a:r>
              <a:rPr lang="cs-CZ" b="1" dirty="0" smtClean="0"/>
              <a:t> </a:t>
            </a:r>
            <a:r>
              <a:rPr lang="cs-CZ" b="1" dirty="0" err="1" smtClean="0"/>
              <a:t>Hitchcock</a:t>
            </a:r>
            <a:endParaRPr lang="cs-CZ" b="1" dirty="0" smtClean="0"/>
          </a:p>
          <a:p>
            <a:r>
              <a:rPr lang="cs-CZ" b="1" dirty="0" smtClean="0"/>
              <a:t>Harold </a:t>
            </a:r>
            <a:r>
              <a:rPr lang="cs-CZ" b="1" dirty="0" err="1" smtClean="0"/>
              <a:t>Pinter</a:t>
            </a:r>
            <a:r>
              <a:rPr lang="cs-CZ" b="1" dirty="0" smtClean="0"/>
              <a:t> (</a:t>
            </a:r>
            <a:r>
              <a:rPr lang="cs-CZ" b="1" dirty="0" err="1" smtClean="0"/>
              <a:t>comedies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menace</a:t>
            </a:r>
            <a:r>
              <a:rPr lang="cs-CZ" b="1" dirty="0" smtClean="0"/>
              <a:t> </a:t>
            </a:r>
            <a:r>
              <a:rPr lang="cs-CZ" sz="2400" dirty="0" smtClean="0"/>
              <a:t>komedie hrozby, strachu, obav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50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a potenciál napětí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4. FINÁLNÍ (KONCOVÉ) NAPĚTÍ A DÍLČÍ NAPĚTÍ</a:t>
            </a:r>
          </a:p>
          <a:p>
            <a:r>
              <a:rPr lang="cs-CZ" b="1" dirty="0" smtClean="0"/>
              <a:t>Potenciál napětí dramatického textu v určitém bodu jeho průběhu vzniká ze spolupůsobení několika oblouků napětí</a:t>
            </a:r>
          </a:p>
          <a:p>
            <a:pPr lvl="1"/>
            <a:r>
              <a:rPr lang="cs-CZ" b="1" dirty="0" smtClean="0"/>
              <a:t>Finální (Koncové) napětí – překlenuje makrostrukturu celého textu</a:t>
            </a:r>
          </a:p>
          <a:p>
            <a:pPr lvl="1"/>
            <a:r>
              <a:rPr lang="cs-CZ" b="1" dirty="0" smtClean="0"/>
              <a:t>Dílčí napětí zahrnuje kratší dějové sekvence</a:t>
            </a:r>
          </a:p>
          <a:p>
            <a:pPr lvl="1"/>
            <a:r>
              <a:rPr lang="cs-CZ" b="1" dirty="0" smtClean="0"/>
              <a:t>Jednotlivé druhy napětí zesilují vzájemně svou intenzitu</a:t>
            </a:r>
          </a:p>
          <a:p>
            <a:pPr lvl="1"/>
            <a:r>
              <a:rPr lang="cs-CZ" b="1" dirty="0" smtClean="0"/>
              <a:t>Chybí-li např. koncové napětí, bude potenciál napětí vznikat jen z dílčích napětí a bude se celkově jevit jako jejich prostá sumarizace</a:t>
            </a:r>
          </a:p>
          <a:p>
            <a:pPr lvl="1"/>
            <a:r>
              <a:rPr lang="cs-CZ" b="1" dirty="0" smtClean="0"/>
              <a:t>Potenciál napětí se mění v průběhu celého textu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21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a potenciál napětí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5. MĚŘITELNOST NAPĚTÍ?</a:t>
            </a:r>
          </a:p>
          <a:p>
            <a:r>
              <a:rPr lang="cs-CZ" b="1" dirty="0" smtClean="0"/>
              <a:t>Je jen těžko realizovatelná v nějaké objektivní (např. matematické) podobě</a:t>
            </a:r>
          </a:p>
          <a:p>
            <a:r>
              <a:rPr lang="cs-CZ" b="1" dirty="0" smtClean="0"/>
              <a:t>I a J. </a:t>
            </a:r>
            <a:r>
              <a:rPr lang="cs-CZ" b="1" dirty="0" err="1" smtClean="0"/>
              <a:t>Fónagy</a:t>
            </a:r>
            <a:r>
              <a:rPr lang="cs-CZ" b="1" dirty="0" smtClean="0"/>
              <a:t> „Naměřená hodnota dramatického napětí“ </a:t>
            </a:r>
            <a:r>
              <a:rPr lang="cs-CZ" b="1" dirty="0" smtClean="0">
                <a:sym typeface="Wingdings" panose="05000000000000000000" pitchFamily="2" charset="2"/>
              </a:rPr>
              <a:t> </a:t>
            </a:r>
            <a:endParaRPr lang="cs-CZ" b="1" dirty="0" smtClean="0"/>
          </a:p>
          <a:p>
            <a:pPr lvl="1"/>
            <a:r>
              <a:rPr lang="cs-CZ" b="1" dirty="0" smtClean="0"/>
              <a:t>Registruje pouze počet oblouků napětí působících v jednom bodě průběhu textu</a:t>
            </a:r>
          </a:p>
          <a:p>
            <a:pPr lvl="1"/>
            <a:r>
              <a:rPr lang="cs-CZ" b="1" dirty="0" smtClean="0"/>
              <a:t>„Napětí se zvětšuje, když roste počet otázek, a zmenšuje se s vyřešením položených otázek.“</a:t>
            </a:r>
          </a:p>
          <a:p>
            <a:pPr lvl="1"/>
            <a:r>
              <a:rPr lang="cs-CZ" b="1" dirty="0" smtClean="0"/>
              <a:t>Neměří intenzitu napětí (jak???)</a:t>
            </a:r>
          </a:p>
          <a:p>
            <a:pPr lvl="1"/>
            <a:r>
              <a:rPr lang="cs-CZ" b="1" dirty="0" smtClean="0"/>
              <a:t>Král Lear – 12, 2, Hamlet – 6, 2, Ifigenie (Racine) – 14, 0</a:t>
            </a:r>
          </a:p>
          <a:p>
            <a:pPr lvl="1"/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622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začátku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1. EXPOZICE A ZAČÁTEK DRAMATU</a:t>
            </a:r>
          </a:p>
          <a:p>
            <a:r>
              <a:rPr lang="cs-CZ" b="1" dirty="0" smtClean="0"/>
              <a:t>Expozice má informačně-referenční funkci</a:t>
            </a:r>
          </a:p>
          <a:p>
            <a:r>
              <a:rPr lang="cs-CZ" b="1" dirty="0" smtClean="0"/>
              <a:t>Začátek dramatu má nadto ještě fatickou funkci (vzbudit pozornost diváků, uvést ho do fiktivního světa)</a:t>
            </a:r>
          </a:p>
          <a:p>
            <a:r>
              <a:rPr lang="cs-CZ" b="1" dirty="0" smtClean="0"/>
              <a:t>Expozice a začátek dramatu se mohou překrývat (být totožné), ale mohou také následovat po sobě</a:t>
            </a:r>
          </a:p>
          <a:p>
            <a:pPr lvl="1"/>
            <a:r>
              <a:rPr lang="cs-CZ" sz="2400" b="1" dirty="0" smtClean="0"/>
              <a:t>Překrývání </a:t>
            </a:r>
            <a:r>
              <a:rPr lang="cs-CZ" sz="2400" b="1" dirty="0" smtClean="0">
                <a:sym typeface="Symbol"/>
              </a:rPr>
              <a:t> Racinovy tragédie</a:t>
            </a:r>
          </a:p>
          <a:p>
            <a:pPr lvl="1"/>
            <a:r>
              <a:rPr lang="cs-CZ" sz="2400" b="1" dirty="0" smtClean="0">
                <a:sym typeface="Symbol"/>
              </a:rPr>
              <a:t>Následnost  např. Shakespeare „Bouře“</a:t>
            </a:r>
          </a:p>
          <a:p>
            <a:endParaRPr lang="cs-CZ" b="1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270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začátku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cs-CZ" b="1" dirty="0">
                <a:sym typeface="Symbol"/>
              </a:rPr>
              <a:t>Ztotožnění expozice a začátku dramatu požadují klasické poetiky (klasicismus, </a:t>
            </a:r>
            <a:r>
              <a:rPr lang="cs-CZ" b="1" dirty="0" err="1">
                <a:sym typeface="Symbol"/>
              </a:rPr>
              <a:t>Freytag</a:t>
            </a:r>
            <a:r>
              <a:rPr lang="cs-CZ" b="1" dirty="0">
                <a:sym typeface="Symbol"/>
              </a:rPr>
              <a:t>…)</a:t>
            </a:r>
          </a:p>
          <a:p>
            <a:pPr lvl="1"/>
            <a:r>
              <a:rPr lang="cs-CZ" sz="2400" b="1" dirty="0">
                <a:sym typeface="Symbol"/>
              </a:rPr>
              <a:t>Zdůrazňuje se zde formální </a:t>
            </a:r>
            <a:r>
              <a:rPr lang="cs-CZ" sz="2400" b="1" dirty="0" smtClean="0">
                <a:sym typeface="Symbol"/>
              </a:rPr>
              <a:t>hledisko</a:t>
            </a:r>
            <a:endParaRPr lang="cs-CZ" sz="2400" b="1" dirty="0" smtClean="0"/>
          </a:p>
          <a:p>
            <a:pPr lvl="1"/>
            <a:r>
              <a:rPr lang="cs-CZ" sz="2400" b="1" dirty="0" smtClean="0"/>
              <a:t>Možná formální členění dramatu:</a:t>
            </a:r>
          </a:p>
          <a:p>
            <a:pPr lvl="2"/>
            <a:r>
              <a:rPr lang="cs-CZ" b="1" dirty="0" err="1" smtClean="0"/>
              <a:t>protasis</a:t>
            </a:r>
            <a:r>
              <a:rPr lang="cs-CZ" b="1" dirty="0" smtClean="0"/>
              <a:t> (úvodní část dramatu) – </a:t>
            </a:r>
            <a:r>
              <a:rPr lang="cs-CZ" b="1" dirty="0" err="1" smtClean="0"/>
              <a:t>epitasis</a:t>
            </a:r>
            <a:r>
              <a:rPr lang="cs-CZ" b="1" dirty="0" smtClean="0"/>
              <a:t> (rozvíjení fabule) – katastrofa</a:t>
            </a:r>
          </a:p>
          <a:p>
            <a:pPr lvl="2"/>
            <a:r>
              <a:rPr lang="cs-CZ" b="1" dirty="0"/>
              <a:t>e</a:t>
            </a:r>
            <a:r>
              <a:rPr lang="cs-CZ" b="1" dirty="0" smtClean="0"/>
              <a:t>xpozice (úvod) – kolize (stupňování) – krize (vrchol) – peripetie (obrat) – katastrofa (členění např. u </a:t>
            </a:r>
            <a:r>
              <a:rPr lang="cs-CZ" b="1" dirty="0" err="1" smtClean="0"/>
              <a:t>Freytaga</a:t>
            </a:r>
            <a:r>
              <a:rPr lang="cs-CZ" b="1" dirty="0" smtClean="0"/>
              <a:t>)</a:t>
            </a:r>
          </a:p>
          <a:p>
            <a:pPr lvl="1"/>
            <a:endParaRPr lang="cs-CZ" sz="1800" b="1" dirty="0" smtClean="0"/>
          </a:p>
          <a:p>
            <a:pPr marL="457200" lvl="1" indent="0">
              <a:buNone/>
            </a:pPr>
            <a:endParaRPr lang="cs-CZ" sz="18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920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288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začátku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fontScale="925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2. EXPOZICE IZOLOVANÁ NA ZAČÁTKU A EXPOZICE INTEGROVANÁ SUKCESIVNĚ</a:t>
            </a:r>
          </a:p>
          <a:p>
            <a:r>
              <a:rPr lang="cs-CZ" b="1" dirty="0" smtClean="0"/>
              <a:t>Expozice izolovaná na počátku</a:t>
            </a:r>
          </a:p>
          <a:p>
            <a:pPr lvl="1"/>
            <a:r>
              <a:rPr lang="cs-CZ" sz="2400" b="1" dirty="0" smtClean="0"/>
              <a:t>Všechny informace o předpokladech vstupní situace jsou podány ve zřetelně ohraničeném bloku ve vstupní fázi textu</a:t>
            </a:r>
          </a:p>
          <a:p>
            <a:pPr lvl="1"/>
            <a:r>
              <a:rPr lang="cs-CZ" sz="2400" b="1" dirty="0" smtClean="0"/>
              <a:t>Kritéria: </a:t>
            </a:r>
          </a:p>
          <a:p>
            <a:pPr lvl="2"/>
            <a:r>
              <a:rPr lang="cs-CZ" b="1" dirty="0" smtClean="0"/>
              <a:t>pozice na začátku</a:t>
            </a:r>
          </a:p>
          <a:p>
            <a:pPr lvl="2"/>
            <a:r>
              <a:rPr lang="cs-CZ" b="1" dirty="0" smtClean="0"/>
              <a:t>izolace</a:t>
            </a:r>
          </a:p>
          <a:p>
            <a:pPr lvl="2"/>
            <a:r>
              <a:rPr lang="cs-CZ" b="1" dirty="0" smtClean="0"/>
              <a:t>blokovost</a:t>
            </a:r>
          </a:p>
          <a:p>
            <a:pPr lvl="1"/>
            <a:r>
              <a:rPr lang="cs-CZ" sz="2400" b="1" dirty="0" smtClean="0"/>
              <a:t>Příklad: Racine „</a:t>
            </a:r>
            <a:r>
              <a:rPr lang="cs-CZ" sz="2400" b="1" dirty="0" err="1" smtClean="0"/>
              <a:t>Andromache</a:t>
            </a:r>
            <a:r>
              <a:rPr lang="cs-CZ" sz="2400" b="1" dirty="0" smtClean="0"/>
              <a:t>“</a:t>
            </a:r>
          </a:p>
          <a:p>
            <a:pPr lvl="1"/>
            <a:endParaRPr lang="cs-CZ" sz="18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82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začátku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r>
              <a:rPr lang="cs-CZ" b="1" dirty="0" smtClean="0"/>
              <a:t>Expozice integrovaná do celého textu</a:t>
            </a:r>
          </a:p>
          <a:p>
            <a:pPr lvl="1"/>
            <a:r>
              <a:rPr lang="cs-CZ" sz="2400" b="1" dirty="0" smtClean="0"/>
              <a:t>Expoziční informace jsou předávány během rozvíjející se fabule</a:t>
            </a:r>
          </a:p>
          <a:p>
            <a:pPr lvl="1"/>
            <a:r>
              <a:rPr lang="cs-CZ" sz="2400" b="1" dirty="0" smtClean="0"/>
              <a:t>Expozice je rozptýlena do řady dílčích úseků</a:t>
            </a:r>
          </a:p>
          <a:p>
            <a:pPr lvl="1"/>
            <a:r>
              <a:rPr lang="cs-CZ" sz="2400" b="1" dirty="0" smtClean="0"/>
              <a:t>Silnější koncentrace expozičních informací je na začátku, ke konci informace ubývají</a:t>
            </a:r>
          </a:p>
          <a:p>
            <a:pPr lvl="1"/>
            <a:r>
              <a:rPr lang="cs-CZ" sz="2400" b="1" dirty="0" smtClean="0"/>
              <a:t>ALE: může nastat koncentrace vstupních informací až na konci dramatu (Král Oidipus); patří sem také anagnorise popsaná v Aristotelově „Poetice“ – pokud se týká vstupní situace</a:t>
            </a:r>
          </a:p>
          <a:p>
            <a:pPr lvl="1"/>
            <a:endParaRPr lang="cs-CZ" sz="2400" b="1" dirty="0" smtClean="0"/>
          </a:p>
          <a:p>
            <a:pPr lvl="1"/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01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začátku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2400" b="1" dirty="0"/>
              <a:t>Fabule může být realizována jako stále pokračující tok informací, které odkrývají souvislosti vstupní situace (analytická dramata, např. Ibsen „Strašidla“, také jako „Přízraky</a:t>
            </a:r>
            <a:r>
              <a:rPr lang="cs-CZ" sz="2400" b="1" dirty="0" smtClean="0"/>
              <a:t>“).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b="1" dirty="0" smtClean="0"/>
              <a:t>Pod pojem expoziční předávání informací zařazujeme tedy i analýzu a anagnorisi.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cs-CZ" sz="24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05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6409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2F5897"/>
                </a:solidFill>
              </a:rPr>
              <a:t>Posloupnost (sukcese) a předávání informace</a:t>
            </a:r>
            <a:br>
              <a:rPr lang="cs-CZ" sz="1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Předávání informací na začátku dramatu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3. DOMINANTNÍ ČASOVÝ ASPEKT</a:t>
            </a:r>
          </a:p>
          <a:p>
            <a:r>
              <a:rPr lang="cs-CZ" b="1" dirty="0" smtClean="0"/>
              <a:t>Dominantní aspekt minulosti</a:t>
            </a:r>
          </a:p>
          <a:p>
            <a:pPr lvl="1"/>
            <a:r>
              <a:rPr lang="cs-CZ" sz="2400" b="1" dirty="0" smtClean="0"/>
              <a:t>Expoziční předávání informací dominuje nad kontextem, přítomnost dramatické situace je expozici zcela podřízena, není důležitá</a:t>
            </a:r>
          </a:p>
          <a:p>
            <a:pPr lvl="1"/>
            <a:r>
              <a:rPr lang="cs-CZ" sz="2400" b="1" dirty="0" smtClean="0"/>
              <a:t>Nejsilněji dominuje, když expoziční předávání informací není ve vnitřní rovině hry vůbec motivováno (vystupuje např. externí postava Prologu atp. – například </a:t>
            </a:r>
            <a:r>
              <a:rPr lang="cs-CZ" sz="2400" b="1" dirty="0" err="1" smtClean="0"/>
              <a:t>Plautova</a:t>
            </a:r>
            <a:r>
              <a:rPr lang="cs-CZ" sz="2400" b="1" dirty="0" smtClean="0"/>
              <a:t> hra „</a:t>
            </a:r>
            <a:r>
              <a:rPr lang="cs-CZ" sz="2400" b="1" dirty="0" err="1" smtClean="0"/>
              <a:t>Poenulus</a:t>
            </a:r>
            <a:r>
              <a:rPr lang="cs-CZ" sz="2400" b="1" dirty="0" smtClean="0"/>
              <a:t>“)</a:t>
            </a:r>
          </a:p>
          <a:p>
            <a:pPr lvl="1"/>
            <a:endParaRPr lang="cs-CZ" sz="2400" b="1" dirty="0" smtClean="0"/>
          </a:p>
          <a:p>
            <a:pPr lvl="1"/>
            <a:endParaRPr lang="cs-CZ" sz="2400" b="1" dirty="0" smtClean="0"/>
          </a:p>
          <a:p>
            <a:pPr lvl="1"/>
            <a:endParaRPr lang="cs-CZ" sz="24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listopad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B0EC-BB7C-4B01-ADC3-BEE82E8CB5F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64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1045</TotalTime>
  <Words>2323</Words>
  <Application>Microsoft Office PowerPoint</Application>
  <PresentationFormat>Předvádění na obrazovce (4:3)</PresentationFormat>
  <Paragraphs>291</Paragraphs>
  <Slides>38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39" baseType="lpstr">
      <vt:lpstr>Motiv systému Office</vt:lpstr>
      <vt:lpstr>TEORIE DRAMATU PŘEDÁVÁNÍ INFORMACE – 4. část POSLOUPNOST A PŘEDÁVÁNÍ INFORMACE </vt:lpstr>
      <vt:lpstr>Posloupnost (sukcese) a předávání informace Simultaneita a posloupnost (sukcese)</vt:lpstr>
      <vt:lpstr>Posloupnost (sukcese) a předávání informace Předávání informace na začátku dramatu </vt:lpstr>
      <vt:lpstr>Posloupnost (sukcese) a předávání informace Předávání informací na začátku dramatu </vt:lpstr>
      <vt:lpstr>Posloupnost (sukcese) a předávání informace Předávání informací na začátku dramatu </vt:lpstr>
      <vt:lpstr>Posloupnost (sukcese) a předávání informace Předávání informací na začátku dramatu </vt:lpstr>
      <vt:lpstr>Posloupnost (sukcese) a předávání informace Předávání informací na začátku dramatu </vt:lpstr>
      <vt:lpstr>Posloupnost (sukcese) a předávání informace Předávání informací na začátku dramatu </vt:lpstr>
      <vt:lpstr>Posloupnost (sukcese) a předávání informace Předávání informací na začátku dramatu </vt:lpstr>
      <vt:lpstr>Posloupnost (sukcese) a předávání informace Předávání informací na začátku dramatu </vt:lpstr>
      <vt:lpstr>Posloupnost (sukcese) a předávání informace Předávání informací na začátku dramatu </vt:lpstr>
      <vt:lpstr>Posloupnost (sukcese) a předávání informace Předávání informací na začátku dramatu </vt:lpstr>
      <vt:lpstr>Posloupnost (sukcese) a předávání informace Předávání informací na začátku dramatu </vt:lpstr>
      <vt:lpstr>Posloupnost (sukcese) a předávání informace Předávání informací na začátku dramatu </vt:lpstr>
      <vt:lpstr>Posloupnost (sukcese) a předávání informace Předávání informací na začátku dramatu </vt:lpstr>
      <vt:lpstr>Posloupnost (sukcese) a předávání informace Předávání informací na začátku dramatu </vt:lpstr>
      <vt:lpstr>Posloupnost (sukcese) a předávání informace Předávání informací na začátku dramatu </vt:lpstr>
      <vt:lpstr>Posloupnost (sukcese) a předávání informace Předávání informací na začátku dramatu </vt:lpstr>
      <vt:lpstr>Posloupnost (sukcese) a předávání informace Předávání informací na začátku dramatu </vt:lpstr>
      <vt:lpstr>Posloupnost (sukcese) a předávání informace Předávání informací na začátku dramatu </vt:lpstr>
      <vt:lpstr>Posloupnost (sukcese) a předávání informace Předávání informací na začátku dramatu </vt:lpstr>
      <vt:lpstr>Posloupnost (sukcese) a předávání informace Předávání informací na konci dramatu </vt:lpstr>
      <vt:lpstr>Posloupnost (sukcese) a předávání informace Předávání informací na konci dramatu </vt:lpstr>
      <vt:lpstr>Posloupnost (sukcese) a předávání informace Předávání informací na konci dramatu </vt:lpstr>
      <vt:lpstr>Posloupnost (sukcese) a předávání informace Předávání informací na konci dramatu </vt:lpstr>
      <vt:lpstr>Posloupnost (sukcese) a předávání informace Předávání informací na konci dramatu </vt:lpstr>
      <vt:lpstr>Posloupnost (sukcese) a předávání informace Předávání informací na konci dramatu </vt:lpstr>
      <vt:lpstr>Posloupnost (sukcese) a předávání informace Předávání informací na konci dramatu </vt:lpstr>
      <vt:lpstr>Posloupnost (sukcese) a předávání informace Předávání informací a potenciál napětí </vt:lpstr>
      <vt:lpstr>Posloupnost (sukcese) a předávání informace Předávání informací a potenciál napětí </vt:lpstr>
      <vt:lpstr>Posloupnost (sukcese) a předávání informace Předávání informací a potenciál napětí </vt:lpstr>
      <vt:lpstr>Posloupnost (sukcese) a předávání informace Předávání informací a potenciál napětí </vt:lpstr>
      <vt:lpstr>Posloupnost (sukcese) a předávání informace Předávání informací a potenciál napětí </vt:lpstr>
      <vt:lpstr>Posloupnost (sukcese) a předávání informace Předávání informací a potenciál napětí </vt:lpstr>
      <vt:lpstr>Posloupnost (sukcese) a předávání informace Předávání informací a potenciál napětí </vt:lpstr>
      <vt:lpstr>Posloupnost (sukcese) a předávání informace Předávání informací a potenciál napětí </vt:lpstr>
      <vt:lpstr>Posloupnost (sukcese) a předávání informace Předávání informací a potenciál napětí </vt:lpstr>
      <vt:lpstr>Posloupnost (sukcese) a předávání informace Předávání informací a potenciál napětí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DRAMATU</dc:title>
  <dc:creator>Václav</dc:creator>
  <cp:lastModifiedBy>Václav Cejpek</cp:lastModifiedBy>
  <cp:revision>63</cp:revision>
  <dcterms:created xsi:type="dcterms:W3CDTF">2015-02-27T10:14:04Z</dcterms:created>
  <dcterms:modified xsi:type="dcterms:W3CDTF">2017-11-14T13:32:38Z</dcterms:modified>
</cp:coreProperties>
</file>