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93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  <p:sldId id="284" r:id="rId29"/>
    <p:sldId id="285" r:id="rId30"/>
    <p:sldId id="286" r:id="rId31"/>
    <p:sldId id="287" r:id="rId32"/>
    <p:sldId id="290" r:id="rId33"/>
    <p:sldId id="291" r:id="rId34"/>
    <p:sldId id="292" r:id="rId35"/>
    <p:sldId id="288" r:id="rId36"/>
    <p:sldId id="289" r:id="rId37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484" autoAdjust="0"/>
    <p:restoredTop sz="94660"/>
  </p:normalViewPr>
  <p:slideViewPr>
    <p:cSldViewPr>
      <p:cViewPr>
        <p:scale>
          <a:sx n="125" d="100"/>
          <a:sy n="125" d="100"/>
        </p:scale>
        <p:origin x="-121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DAE8FE-D609-4E67-9C5D-4ED786F8630A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35DF49-48A9-46EE-BB20-ABA2AC8207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035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7B82332-03A9-4B1D-8717-A126145A0E19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E804C3-A705-4C4B-AC0F-66FBA8296B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85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2A5A-D9FC-45C8-A024-07B1E9BB934D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5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2147-8291-429F-A2D2-596DAE5859FE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64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EA7E-3799-4265-A299-49A54A183C44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09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1827-0B74-4F06-A110-086A749E2542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36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B4FC-5AB6-4F37-A593-5B8295194A67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36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6906-0A6E-4AB0-8DF9-C6848E7A122B}" type="datetime1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59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3708-A4AC-4FEB-B8D1-A2B0AB597B71}" type="datetime1">
              <a:rPr lang="cs-CZ" smtClean="0"/>
              <a:t>01.11.2017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24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0726-74A4-4154-A70B-14454AADD17D}" type="datetime1">
              <a:rPr lang="cs-CZ" smtClean="0"/>
              <a:t>01.11.2017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9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080E-93E9-4D4F-852C-9CD32510AA0A}" type="datetime1">
              <a:rPr lang="cs-CZ" smtClean="0"/>
              <a:t>01.11.2017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22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706A-45A6-4B10-ABB7-73FCD5AD01A9}" type="datetime1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7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2E3-589F-4940-8C3C-C253549E3CBA}" type="datetime1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43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1CE3-B5B1-4D9A-8FE1-FC7344F2E308}" type="datetime1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8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TEORIE DRAMATU</a:t>
            </a:r>
            <a:br>
              <a:rPr lang="cs-CZ" b="1" dirty="0" smtClean="0"/>
            </a:br>
            <a:r>
              <a:rPr lang="cs-CZ" sz="3200" dirty="0" smtClean="0"/>
              <a:t>PŘEDÁVÁNÍ INFORMACE – 1. část</a:t>
            </a:r>
            <a:br>
              <a:rPr lang="cs-CZ" sz="3200" dirty="0" smtClean="0"/>
            </a:br>
            <a:r>
              <a:rPr lang="cs-CZ" sz="2700" dirty="0" smtClean="0"/>
              <a:t>VZTAH MEZI INFORMOVANOSTÍ POSTAVY A DIVÁKA</a:t>
            </a:r>
            <a:br>
              <a:rPr lang="cs-CZ" sz="2700" dirty="0" smtClean="0"/>
            </a:b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zdroj: Manfred Pfister: </a:t>
            </a:r>
            <a:r>
              <a:rPr lang="cs-CZ" sz="2400" b="1" dirty="0" err="1" smtClean="0"/>
              <a:t>Das</a:t>
            </a:r>
            <a:r>
              <a:rPr lang="cs-CZ" sz="2400" b="1" dirty="0" smtClean="0"/>
              <a:t> Drama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4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PÁN:</a:t>
            </a:r>
            <a:r>
              <a:rPr lang="cs-CZ" i="1" dirty="0"/>
              <a:t> (vstane) </a:t>
            </a:r>
            <a:r>
              <a:rPr lang="cs-CZ" dirty="0"/>
              <a:t>Teď jsme na řadě my tlustí.</a:t>
            </a:r>
            <a:r>
              <a:rPr lang="cs-CZ" i="1" dirty="0"/>
              <a:t> </a:t>
            </a:r>
            <a:r>
              <a:rPr lang="cs-CZ" i="1" dirty="0" smtClean="0"/>
              <a:t>(vytáhne </a:t>
            </a:r>
            <a:r>
              <a:rPr lang="cs-CZ" i="1" dirty="0"/>
              <a:t>zpod kabátu napěchovaný kožený váček. Přichází Dáma. Drahý kožich, šustot </a:t>
            </a:r>
            <a:r>
              <a:rPr lang="cs-CZ" i="1" dirty="0" smtClean="0"/>
              <a:t>hedvábí)</a:t>
            </a:r>
            <a:br>
              <a:rPr lang="cs-CZ" i="1" dirty="0" smtClean="0"/>
            </a:br>
            <a:r>
              <a:rPr lang="cs-CZ" dirty="0" smtClean="0"/>
              <a:t>PÁN</a:t>
            </a:r>
            <a:r>
              <a:rPr lang="cs-CZ" i="1" dirty="0"/>
              <a:t>: (</a:t>
            </a:r>
            <a:r>
              <a:rPr lang="cs-CZ" i="1" dirty="0" smtClean="0"/>
              <a:t>žasne)</a:t>
            </a:r>
            <a:br>
              <a:rPr lang="cs-CZ" i="1" dirty="0" smtClean="0"/>
            </a:br>
            <a:r>
              <a:rPr lang="cs-CZ" dirty="0" smtClean="0"/>
              <a:t>DÁMA</a:t>
            </a:r>
            <a:r>
              <a:rPr lang="cs-CZ" dirty="0"/>
              <a:t>:</a:t>
            </a:r>
            <a:r>
              <a:rPr lang="cs-CZ" i="1" dirty="0"/>
              <a:t> (s trochou úsilí stiskne kliku u dvířek bariéry a otevře, bezděčně se na Pána usměje) </a:t>
            </a:r>
            <a:r>
              <a:rPr lang="cs-CZ" dirty="0" smtClean="0"/>
              <a:t>Konečně.</a:t>
            </a:r>
            <a:br>
              <a:rPr lang="cs-CZ" dirty="0" smtClean="0"/>
            </a:br>
            <a:r>
              <a:rPr lang="cs-CZ" dirty="0" smtClean="0"/>
              <a:t>PÁN</a:t>
            </a:r>
            <a:r>
              <a:rPr lang="cs-CZ" dirty="0"/>
              <a:t>:</a:t>
            </a:r>
            <a:r>
              <a:rPr lang="cs-CZ" i="1" dirty="0"/>
              <a:t> (ušklíbne se)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dirty="0" smtClean="0"/>
              <a:t>POKLADNÍK</a:t>
            </a:r>
            <a:r>
              <a:rPr lang="cs-CZ" dirty="0"/>
              <a:t>:</a:t>
            </a:r>
            <a:r>
              <a:rPr lang="cs-CZ" i="1" dirty="0"/>
              <a:t> (netrpělivě </a:t>
            </a:r>
            <a:r>
              <a:rPr lang="cs-CZ" i="1" dirty="0" smtClean="0"/>
              <a:t>klepe)</a:t>
            </a:r>
            <a:br>
              <a:rPr lang="cs-CZ" i="1" dirty="0" smtClean="0"/>
            </a:br>
            <a:r>
              <a:rPr lang="cs-CZ" dirty="0" smtClean="0"/>
              <a:t>DÁMA</a:t>
            </a:r>
            <a:r>
              <a:rPr lang="cs-CZ" dirty="0"/>
              <a:t>:</a:t>
            </a:r>
            <a:r>
              <a:rPr lang="cs-CZ" i="1" dirty="0"/>
              <a:t> (tázavé gesto směrem k </a:t>
            </a:r>
            <a:r>
              <a:rPr lang="cs-CZ" i="1" dirty="0" smtClean="0"/>
              <a:t>Pánovi)</a:t>
            </a:r>
            <a:br>
              <a:rPr lang="cs-CZ" i="1" dirty="0" smtClean="0"/>
            </a:br>
            <a:r>
              <a:rPr lang="cs-CZ" dirty="0" smtClean="0"/>
              <a:t>PÁN</a:t>
            </a:r>
            <a:r>
              <a:rPr lang="cs-CZ" dirty="0"/>
              <a:t>:</a:t>
            </a:r>
            <a:r>
              <a:rPr lang="cs-CZ" i="1" dirty="0"/>
              <a:t> (dává jí přednost) </a:t>
            </a:r>
            <a:r>
              <a:rPr lang="cs-CZ" dirty="0"/>
              <a:t>My tlustí vždycky nakonec.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51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Postavy fungují beze slov – mají např. nějaké omezení</a:t>
            </a:r>
          </a:p>
          <a:p>
            <a:r>
              <a:rPr lang="cs-CZ" dirty="0" smtClean="0"/>
              <a:t>Pokusy o jazykovou seberealizaci se nedaří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20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Dumbs</a:t>
            </a:r>
            <a:r>
              <a:rPr lang="cs-CZ" dirty="0" smtClean="0"/>
              <a:t> </a:t>
            </a:r>
            <a:r>
              <a:rPr lang="cs-CZ" dirty="0" err="1" smtClean="0"/>
              <a:t>shows</a:t>
            </a:r>
            <a:r>
              <a:rPr lang="cs-CZ" dirty="0" smtClean="0"/>
              <a:t> (alžbětinské drama) nebo německá barokní tragédie: </a:t>
            </a:r>
          </a:p>
          <a:p>
            <a:pPr lvl="1"/>
            <a:r>
              <a:rPr lang="cs-CZ" dirty="0" smtClean="0"/>
              <a:t>před mluvené scény nebo po nich je zařazeno pantomimicko-alegorické zobrazení ideového významu scény</a:t>
            </a:r>
          </a:p>
          <a:p>
            <a:pPr lvl="1"/>
            <a:r>
              <a:rPr lang="cs-CZ" dirty="0" smtClean="0"/>
              <a:t>jazykově zprostředkovaná scéna není zde převáděna do mimojazykového komunikačního média (jako při vztahu identity), ale </a:t>
            </a:r>
            <a:r>
              <a:rPr lang="cs-CZ" dirty="0" smtClean="0">
                <a:sym typeface="Symbol"/>
              </a:rPr>
              <a:t></a:t>
            </a:r>
          </a:p>
          <a:p>
            <a:pPr lvl="1"/>
            <a:r>
              <a:rPr lang="cs-CZ" dirty="0" smtClean="0">
                <a:sym typeface="Symbol"/>
              </a:rPr>
              <a:t>konkrétní případ z mluvené scény je převeden do obecné roviny  - prostředkem je alegorie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2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ROZPORNOST (DISKREPANCE)</a:t>
            </a:r>
          </a:p>
          <a:p>
            <a:r>
              <a:rPr lang="cs-CZ" dirty="0" smtClean="0"/>
              <a:t>Vyskytuje se především v novějších dramatických textech</a:t>
            </a:r>
          </a:p>
          <a:p>
            <a:r>
              <a:rPr lang="cs-CZ" dirty="0" smtClean="0"/>
              <a:t>Nejde o rozpor psychologicky srozumitelného jednání mezi promluvou postavy a jejím mimicko-gestickým jednáním (např. když se postava přetvařuje) – jde vlastně o extrémní případy komplementarity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8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Rozpornost mezi jazykovou a mimojazykovou informací se objevuje v moderním dramatu – součást snahy zrušit hlavní principy dramatických textů, např.: </a:t>
            </a:r>
          </a:p>
          <a:p>
            <a:pPr lvl="1"/>
            <a:r>
              <a:rPr lang="cs-CZ" dirty="0" smtClean="0"/>
              <a:t>zobrazení jednání</a:t>
            </a:r>
          </a:p>
          <a:p>
            <a:pPr lvl="1"/>
            <a:r>
              <a:rPr lang="cs-CZ" dirty="0" smtClean="0"/>
              <a:t>návaznost dějů</a:t>
            </a:r>
          </a:p>
          <a:p>
            <a:pPr lvl="1"/>
            <a:r>
              <a:rPr lang="cs-CZ" dirty="0" err="1" smtClean="0"/>
              <a:t>fikcionalitu</a:t>
            </a:r>
            <a:endParaRPr lang="cs-CZ" dirty="0" smtClean="0"/>
          </a:p>
          <a:p>
            <a:pPr lvl="1"/>
            <a:r>
              <a:rPr lang="cs-CZ" dirty="0" smtClean="0"/>
              <a:t>(…)</a:t>
            </a:r>
          </a:p>
          <a:p>
            <a:pPr lvl="1"/>
            <a:r>
              <a:rPr lang="cs-CZ" dirty="0" smtClean="0"/>
              <a:t>odstranění vztahů identity a komplementarity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0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 –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Samuel 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Beckett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„Čekání na Godota“</a:t>
            </a:r>
            <a:b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ESTRAGON</a:t>
            </a:r>
            <a:r>
              <a:rPr lang="cs-CZ" sz="2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Já jdu pryč. </a:t>
            </a: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</a:t>
            </a:r>
            <a:r>
              <a:rPr lang="cs-CZ" sz="2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Nepohne se</a:t>
            </a: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.)</a:t>
            </a:r>
            <a:b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ESTRAGON</a:t>
            </a:r>
            <a:r>
              <a:rPr lang="cs-CZ" sz="2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Tak </a:t>
            </a:r>
            <a:r>
              <a:rPr lang="cs-CZ" sz="24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jdem</a:t>
            </a: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?</a:t>
            </a:r>
            <a:b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VLADIMÍR</a:t>
            </a:r>
            <a:r>
              <a:rPr lang="cs-CZ" sz="2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</a:t>
            </a:r>
            <a:r>
              <a:rPr lang="cs-CZ" sz="2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Jdem</a:t>
            </a: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b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</a:t>
            </a:r>
            <a:r>
              <a:rPr lang="cs-CZ" sz="2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Nehýbají se</a:t>
            </a: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.)</a:t>
            </a:r>
            <a:b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VLADIMÍR</a:t>
            </a:r>
            <a:r>
              <a:rPr lang="cs-CZ" sz="2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Tak </a:t>
            </a:r>
            <a:r>
              <a:rPr lang="cs-CZ" sz="24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jdem</a:t>
            </a: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?</a:t>
            </a:r>
            <a:b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ESTRAGON</a:t>
            </a:r>
            <a:r>
              <a:rPr lang="cs-CZ" sz="2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</a:t>
            </a:r>
            <a:r>
              <a:rPr lang="cs-CZ" sz="2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Jdem</a:t>
            </a: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b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</a:t>
            </a:r>
            <a:r>
              <a:rPr lang="cs-CZ" sz="2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Nehýbají se</a:t>
            </a: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431800">
              <a:spcAft>
                <a:spcPts val="0"/>
              </a:spcAft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Nejde o Vladimírovu a 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Estragonovu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psychologii, ale o rozpor mezi jazykovým a mimojazykovým předáváním informace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typy vztahů mezi jazykovým a mimojazykovým předáváním informace se neobjevují v jednotlivých dramatech izolovaně, nýbrž se variabilně překrývají</a:t>
            </a:r>
          </a:p>
          <a:p>
            <a:r>
              <a:rPr lang="cs-CZ" dirty="0" smtClean="0"/>
              <a:t>Analýzu lze provést jen na inscenovaném dramatickém textu (plurimediální text), abychom mohli uvažovat mimojazykové prostředky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69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Inscenační praxe se proměňuje, proto se v inscenační historii jednoho dramatu může korelace vztahů posouvat</a:t>
            </a:r>
          </a:p>
          <a:p>
            <a:pPr lvl="1"/>
            <a:r>
              <a:rPr lang="cs-CZ" dirty="0" smtClean="0"/>
              <a:t>klasicistní tragédie – dominuje vztah </a:t>
            </a:r>
            <a:r>
              <a:rPr lang="cs-CZ" i="1" dirty="0" smtClean="0"/>
              <a:t>identity</a:t>
            </a:r>
          </a:p>
          <a:p>
            <a:pPr lvl="1"/>
            <a:r>
              <a:rPr lang="cs-CZ" dirty="0" smtClean="0"/>
              <a:t>moderní  psychologizující či ideologizující pojetí – objevuje se vztah </a:t>
            </a:r>
            <a:r>
              <a:rPr lang="cs-CZ" i="1" dirty="0" smtClean="0"/>
              <a:t>komplementarity</a:t>
            </a:r>
            <a:r>
              <a:rPr lang="cs-CZ" dirty="0" smtClean="0"/>
              <a:t> a </a:t>
            </a:r>
            <a:r>
              <a:rPr lang="cs-CZ" i="1" dirty="0" smtClean="0"/>
              <a:t>rozpornosti</a:t>
            </a:r>
          </a:p>
          <a:p>
            <a:r>
              <a:rPr lang="cs-CZ" dirty="0" smtClean="0"/>
              <a:t>Mluvený hlavní text je problematizován, zpochybňován nebo popírán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59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4771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TEORIE DRAMATU</a:t>
            </a:r>
            <a:br>
              <a:rPr lang="cs-CZ" b="1" dirty="0" smtClean="0"/>
            </a:br>
            <a:r>
              <a:rPr lang="cs-CZ" dirty="0" smtClean="0"/>
              <a:t>PŘEDÁVÁNÍ INFORMACE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600" dirty="0" smtClean="0"/>
              <a:t>VZTAH MEZI INFORMOVANOSTÍ POSTAVY A DIVÁKA 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zdroj: Manfred Pfister: </a:t>
            </a:r>
            <a:r>
              <a:rPr lang="cs-CZ" sz="2400" b="1" dirty="0" err="1" smtClean="0"/>
              <a:t>Das</a:t>
            </a:r>
            <a:r>
              <a:rPr lang="cs-CZ" sz="2400" b="1" dirty="0" smtClean="0"/>
              <a:t> Drama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26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</a:t>
            </a:r>
            <a:r>
              <a:rPr lang="cs-CZ" sz="2800" b="1" dirty="0" smtClean="0"/>
              <a:t>/Vztah mezi informovaností postav a diváka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ROZDÍLNÁ INFORMOVANOST</a:t>
            </a:r>
          </a:p>
          <a:p>
            <a:r>
              <a:rPr lang="cs-CZ" dirty="0" smtClean="0"/>
              <a:t>Předávání informací ve vnějším komunikačním systému a předávání informací ve vnitřním informačním systému</a:t>
            </a:r>
          </a:p>
          <a:p>
            <a:pPr lvl="1"/>
            <a:r>
              <a:rPr lang="cs-CZ" dirty="0" smtClean="0"/>
              <a:t>stupeň informovanosti postav se stále proměňuje </a:t>
            </a:r>
            <a:r>
              <a:rPr lang="cs-CZ" dirty="0" smtClean="0">
                <a:sym typeface="Symbol"/>
              </a:rPr>
              <a:t></a:t>
            </a:r>
          </a:p>
          <a:p>
            <a:pPr lvl="1"/>
            <a:r>
              <a:rPr lang="cs-CZ" dirty="0" smtClean="0">
                <a:sym typeface="Symbol"/>
              </a:rPr>
              <a:t>stále se proměňuje vztah mezi stupněm informovanosti postav a diváků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27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dirty="0"/>
              <a:t>Předávání informace / Vzájemný vztah jazykového a mimojazykového předávání informace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200739"/>
              </p:ext>
            </p:extLst>
          </p:nvPr>
        </p:nvGraphicFramePr>
        <p:xfrm>
          <a:off x="827584" y="2132856"/>
          <a:ext cx="7776864" cy="3600400"/>
        </p:xfrm>
        <a:graphic>
          <a:graphicData uri="http://schemas.openxmlformats.org/drawingml/2006/table">
            <a:tbl>
              <a:tblPr/>
              <a:tblGrid>
                <a:gridCol w="1944216"/>
                <a:gridCol w="1944216"/>
                <a:gridCol w="1944216"/>
                <a:gridCol w="1944216"/>
              </a:tblGrid>
              <a:tr h="914199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identita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vzájemné doplňování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rozpornost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903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jazykově zprostředkovaná </a:t>
                      </a:r>
                      <a:r>
                        <a:rPr lang="cs-CZ" sz="16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informace </a:t>
                      </a:r>
                      <a:endParaRPr lang="cs-CZ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98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mimojazykově zprostředkovaná informace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cs-CZ" sz="1600" b="1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a+b</a:t>
                      </a: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/ +b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–</a:t>
                      </a: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88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Friedrich </a:t>
            </a:r>
            <a:r>
              <a:rPr lang="cs-CZ" dirty="0" err="1" smtClean="0"/>
              <a:t>Dürrenmatt</a:t>
            </a:r>
            <a:r>
              <a:rPr lang="cs-CZ" dirty="0" smtClean="0"/>
              <a:t>:</a:t>
            </a:r>
          </a:p>
          <a:p>
            <a:pPr lvl="1"/>
            <a:r>
              <a:rPr lang="cs-CZ" sz="2400" dirty="0"/>
              <a:t>Když ukážu dva lidi, kteří spolu pijí </a:t>
            </a:r>
            <a:r>
              <a:rPr lang="cs-CZ" sz="2400" dirty="0" err="1"/>
              <a:t>kafe</a:t>
            </a:r>
            <a:r>
              <a:rPr lang="cs-CZ" sz="2400" dirty="0"/>
              <a:t> a mluví o počasí, o politice nebo o módě, mohou to dělat sebeduchaplněji, a přesto to ještě nebude dramatická situace a dramatický dialog. Musí se k tomu přidat něco, co učiní jejich rozmluvu zvláštní, dramatickou, dvojsmyslnou. Jestliže divák třeba ví, že v jednom šálku s kávou je jed, nebo že je dokonce v obou šálcích, pak se z toho vyklube rozhovor dvou travičů a tímto trikem se z pití kávy stává dramatická situace, z níž, na její půdě, vzniká možnost dramatického dialogu.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30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Rozdílná informovanost se týká dvou okolností:</a:t>
            </a:r>
          </a:p>
          <a:p>
            <a:pPr lvl="1"/>
            <a:r>
              <a:rPr lang="cs-CZ" dirty="0" smtClean="0"/>
              <a:t>rozdílů ve stupni informovanosti mezi dramatickými postavami (každá postava má jinou míru informací) – </a:t>
            </a:r>
            <a:r>
              <a:rPr lang="cs-CZ" b="1" dirty="0" smtClean="0">
                <a:solidFill>
                  <a:srgbClr val="FF0000"/>
                </a:solidFill>
              </a:rPr>
              <a:t>vnitřní komunikační systém</a:t>
            </a:r>
            <a:endParaRPr lang="cs-CZ" b="1" dirty="0" smtClean="0"/>
          </a:p>
          <a:p>
            <a:pPr lvl="1"/>
            <a:r>
              <a:rPr lang="cs-CZ" dirty="0" smtClean="0"/>
              <a:t>rozdílů mezi informovaností postav a publika – </a:t>
            </a:r>
            <a:r>
              <a:rPr lang="cs-CZ" b="1" dirty="0" smtClean="0">
                <a:solidFill>
                  <a:srgbClr val="FF0000"/>
                </a:solidFill>
              </a:rPr>
              <a:t>vztah mezi vnějším a vnitřním komunikačním systémem</a:t>
            </a:r>
          </a:p>
          <a:p>
            <a:pPr marL="457200" lvl="1" indent="0">
              <a:buNone/>
            </a:pPr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17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625609"/>
          </a:xfrm>
        </p:spPr>
        <p:txBody>
          <a:bodyPr>
            <a:normAutofit/>
          </a:bodyPr>
          <a:lstStyle/>
          <a:p>
            <a:r>
              <a:rPr lang="cs-CZ" dirty="0" smtClean="0"/>
              <a:t>Míra (stav) informovanosti postav:</a:t>
            </a:r>
          </a:p>
          <a:p>
            <a:pPr lvl="1"/>
            <a:r>
              <a:rPr lang="cs-CZ" dirty="0" smtClean="0"/>
              <a:t>z prehistorie si přinášejí určité předchozí vědění</a:t>
            </a:r>
          </a:p>
          <a:p>
            <a:pPr lvl="1"/>
            <a:r>
              <a:rPr lang="cs-CZ" dirty="0" smtClean="0"/>
              <a:t>důležité je, co postavy artikulují</a:t>
            </a:r>
          </a:p>
          <a:p>
            <a:pPr lvl="1"/>
            <a:r>
              <a:rPr lang="cs-CZ" dirty="0" smtClean="0"/>
              <a:t>co není artikulováno, není relevantní – je třeba respektovat fiktivní status postavy</a:t>
            </a:r>
          </a:p>
          <a:p>
            <a:pPr lvl="1"/>
            <a:r>
              <a:rPr lang="cs-CZ" dirty="0" smtClean="0"/>
              <a:t>další informace přijímají postavy v rozhovoru, pozorováním svého okolí… atd.</a:t>
            </a:r>
          </a:p>
          <a:p>
            <a:pPr lvl="1"/>
            <a:r>
              <a:rPr lang="cs-CZ" dirty="0" smtClean="0"/>
              <a:t>v průběhu děje je možné uvést pro každou dramatickou postavu sumu jejích informací 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4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Informovanost publika</a:t>
            </a:r>
          </a:p>
          <a:p>
            <a:pPr lvl="1"/>
            <a:r>
              <a:rPr lang="cs-CZ" dirty="0" smtClean="0"/>
              <a:t>relevantní jsou informace, které publikum získá během rozhovorů postav a prostřednictvím mimojazykových kódů a kanálů</a:t>
            </a:r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2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Rozdílná míra informovanosti postav a publika má dvě příčiny:</a:t>
            </a:r>
          </a:p>
          <a:p>
            <a:pPr lvl="1"/>
            <a:r>
              <a:rPr lang="cs-CZ" dirty="0" smtClean="0"/>
              <a:t>1. publikum je přítomno u všech rozhovorů, postavy se účastní jen některých rozhovorů </a:t>
            </a:r>
            <a:r>
              <a:rPr lang="cs-CZ" dirty="0" smtClean="0">
                <a:sym typeface="Symbol"/>
              </a:rPr>
              <a:t> publikum je schopno shrnout míru informovanosti té které postavy a uvést ji do vztahu</a:t>
            </a:r>
          </a:p>
          <a:p>
            <a:pPr lvl="1"/>
            <a:r>
              <a:rPr lang="cs-CZ" dirty="0" smtClean="0">
                <a:sym typeface="Symbol"/>
              </a:rPr>
              <a:t>2. předchozí informovanost postav je pro publikum faktorem nejistoty – divák do konce hry neví, jestli už postava artikulovala všechny své předchozí vědomosti, nebo jestli mu ještě některé informace tají</a:t>
            </a:r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2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oba momenty mají protichůdný efekt a jejich </a:t>
            </a:r>
            <a:r>
              <a:rPr lang="cs-CZ" dirty="0" err="1" smtClean="0"/>
              <a:t>násedekem</a:t>
            </a:r>
            <a:r>
              <a:rPr lang="cs-CZ" dirty="0" smtClean="0"/>
              <a:t> jsou protikladné struktury rozdílné míry informovanosti:</a:t>
            </a:r>
          </a:p>
          <a:p>
            <a:pPr lvl="1"/>
            <a:r>
              <a:rPr lang="cs-CZ" dirty="0" smtClean="0"/>
              <a:t>1. příklad – vzniká informační náskok diváka</a:t>
            </a:r>
          </a:p>
          <a:p>
            <a:pPr lvl="1"/>
            <a:r>
              <a:rPr lang="cs-CZ" dirty="0" smtClean="0"/>
              <a:t>2. příklad – vede k informačnímu zpoždění  diváka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2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INFORMAČNÍ NÁSKOK DIVÁKA</a:t>
            </a:r>
          </a:p>
          <a:p>
            <a:r>
              <a:rPr lang="cs-CZ" dirty="0" smtClean="0"/>
              <a:t>V divadelní historii je informační náskok diváka dominujícím typem textu</a:t>
            </a:r>
          </a:p>
          <a:p>
            <a:r>
              <a:rPr lang="cs-CZ" dirty="0" smtClean="0"/>
              <a:t>Struktura informačního náskoku dovoluje divákům rozeznat rozdíly ve stupni informovanosti postav navzájem </a:t>
            </a:r>
            <a:r>
              <a:rPr lang="cs-CZ" dirty="0" smtClean="0">
                <a:sym typeface="Symbol"/>
              </a:rPr>
              <a:t> vědomí víceznačnosti každé situace (pro každou postavu jinak)</a:t>
            </a:r>
          </a:p>
          <a:p>
            <a:r>
              <a:rPr lang="cs-CZ" dirty="0" smtClean="0">
                <a:sym typeface="Symbol"/>
              </a:rPr>
              <a:t>Příklad – </a:t>
            </a:r>
            <a:r>
              <a:rPr lang="cs-CZ" dirty="0" err="1" smtClean="0">
                <a:sym typeface="Symbol"/>
              </a:rPr>
              <a:t>Plautus</a:t>
            </a:r>
            <a:r>
              <a:rPr lang="cs-CZ" dirty="0" smtClean="0">
                <a:sym typeface="Symbol"/>
              </a:rPr>
              <a:t>: „Blíženci“ a Shakespeare „Komedie omylů“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1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INFORMAČNÍ ZPOŽDĚNÍ DIVÁKA</a:t>
            </a:r>
            <a:endParaRPr lang="cs-CZ" b="1" dirty="0"/>
          </a:p>
          <a:p>
            <a:pPr lvl="1"/>
            <a:r>
              <a:rPr lang="cs-CZ" dirty="0" smtClean="0"/>
              <a:t>V průběhu celého textu dominuje jen zřídkakdy</a:t>
            </a:r>
          </a:p>
          <a:p>
            <a:pPr lvl="1"/>
            <a:r>
              <a:rPr lang="cs-CZ" dirty="0" smtClean="0"/>
              <a:t>Sofokles „Král Oidipus“</a:t>
            </a:r>
          </a:p>
          <a:p>
            <a:pPr lvl="1"/>
            <a:r>
              <a:rPr lang="cs-CZ" dirty="0" err="1" smtClean="0"/>
              <a:t>Kleist</a:t>
            </a:r>
            <a:r>
              <a:rPr lang="cs-CZ" dirty="0" smtClean="0"/>
              <a:t> „Rozbitý džbán“</a:t>
            </a:r>
          </a:p>
          <a:p>
            <a:pPr lvl="2"/>
            <a:r>
              <a:rPr lang="cs-CZ" dirty="0" smtClean="0"/>
              <a:t>V prvních scénách divák nemá informaci o pachateli – má informační zpoždění proti soudci Adamovi (který je pachatelem)</a:t>
            </a:r>
          </a:p>
          <a:p>
            <a:pPr lvl="2"/>
            <a:r>
              <a:rPr lang="cs-CZ" dirty="0" smtClean="0"/>
              <a:t>Napětí – to je odstraněno, pak má divák informační náskok vůči ostatním postavám hry, kteří pachatele ještě neznají</a:t>
            </a:r>
          </a:p>
          <a:p>
            <a:pPr lvl="2"/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7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Ibsen</a:t>
            </a:r>
          </a:p>
          <a:p>
            <a:pPr lvl="1"/>
            <a:r>
              <a:rPr lang="cs-CZ" dirty="0" smtClean="0"/>
              <a:t>Analytická technika – divák má informační zpoždění, ale ne v celé hře – viz Nora</a:t>
            </a:r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SHODNÁ INFORMOVANOST (KONGRUENCE)</a:t>
            </a:r>
          </a:p>
          <a:p>
            <a:r>
              <a:rPr lang="cs-CZ" dirty="0" smtClean="0"/>
              <a:t>Rozdíl informovanosti = </a:t>
            </a:r>
            <a:r>
              <a:rPr lang="cs-CZ" dirty="0"/>
              <a:t>O</a:t>
            </a:r>
            <a:endParaRPr lang="cs-CZ" dirty="0" smtClean="0"/>
          </a:p>
          <a:p>
            <a:r>
              <a:rPr lang="cs-CZ" dirty="0" smtClean="0"/>
              <a:t>Jen málo textů má shodnou informovanost během celého průběhu děje.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67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4401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800" dirty="0"/>
              <a:t>Předávání informace / Vzájemný vztah jazykového a mimojazykového předávání </a:t>
            </a:r>
            <a:r>
              <a:rPr lang="cs-CZ" sz="2800" dirty="0" smtClean="0"/>
              <a:t>informace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163293"/>
          </a:xfrm>
        </p:spPr>
        <p:txBody>
          <a:bodyPr/>
          <a:lstStyle/>
          <a:p>
            <a:r>
              <a:rPr lang="cs-CZ" b="1" dirty="0" smtClean="0"/>
              <a:t>IDENTITA</a:t>
            </a:r>
          </a:p>
          <a:p>
            <a:pPr lvl="1"/>
            <a:r>
              <a:rPr lang="cs-CZ" sz="2400" dirty="0" smtClean="0"/>
              <a:t>Už jen hlavní text zajišťuje dostatečné pochopení</a:t>
            </a:r>
          </a:p>
          <a:p>
            <a:pPr lvl="1"/>
            <a:r>
              <a:rPr lang="cs-CZ" sz="2400" dirty="0" smtClean="0"/>
              <a:t>Mimojazykové informace jsou „nadbytečné“ – jazyková informace je převáděna do mimicko-gestické hry a do konkrétní předmětnosti jeviště</a:t>
            </a:r>
          </a:p>
          <a:p>
            <a:pPr lvl="1"/>
            <a:r>
              <a:rPr lang="cs-CZ" sz="2400" dirty="0" smtClean="0"/>
              <a:t>Při identitě jazykových a mimojazykových informací obsahuje hlavní text vždy implicitní inscenační poznámky (vedlejší text)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63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Beckett</a:t>
            </a:r>
            <a:r>
              <a:rPr lang="cs-CZ" b="1" dirty="0"/>
              <a:t> „Čekání na Godota“</a:t>
            </a:r>
          </a:p>
          <a:p>
            <a:pPr lvl="1"/>
            <a:r>
              <a:rPr lang="cs-CZ" dirty="0"/>
              <a:t>Postavy se objevují izolovaně, bez předchozí souvislosti</a:t>
            </a:r>
          </a:p>
          <a:p>
            <a:pPr lvl="1"/>
            <a:r>
              <a:rPr lang="cs-CZ" dirty="0"/>
              <a:t>Nezjistitelná </a:t>
            </a:r>
            <a:r>
              <a:rPr lang="cs-CZ" dirty="0" smtClean="0"/>
              <a:t>minulost</a:t>
            </a:r>
          </a:p>
          <a:p>
            <a:pPr lvl="1"/>
            <a:r>
              <a:rPr lang="cs-CZ" dirty="0" smtClean="0"/>
              <a:t>Předváděná situace není jedinečnou krizovou situací, ale stav, kde počátek ani konec není možno zjistit či předvídat…</a:t>
            </a:r>
          </a:p>
          <a:p>
            <a:pPr lvl="1"/>
            <a:r>
              <a:rPr lang="cs-CZ" dirty="0" smtClean="0"/>
              <a:t>Vladimír a Estragon jsou </a:t>
            </a:r>
            <a:r>
              <a:rPr lang="cs-CZ" smtClean="0"/>
              <a:t>přítomni na </a:t>
            </a:r>
            <a:r>
              <a:rPr lang="cs-CZ" dirty="0" smtClean="0"/>
              <a:t>jevišti oba současně a nepřetržitě – proto nejsou žádné rozdíly v informovanosti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7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DRAMATICKÁ IRONIE</a:t>
            </a:r>
            <a:endParaRPr lang="cs-CZ" dirty="0" smtClean="0"/>
          </a:p>
          <a:p>
            <a:r>
              <a:rPr lang="cs-CZ" dirty="0" smtClean="0"/>
              <a:t>Dramatická ironie ≠ ironie v dramatu</a:t>
            </a:r>
          </a:p>
          <a:p>
            <a:pPr lvl="1"/>
            <a:r>
              <a:rPr lang="cs-CZ" dirty="0" smtClean="0"/>
              <a:t>Ironie v  dramatu – užívá ji fiktivní postava a funguje již ve vnitřním komunikačním systému</a:t>
            </a:r>
          </a:p>
          <a:p>
            <a:r>
              <a:rPr lang="cs-CZ" dirty="0" smtClean="0"/>
              <a:t>Dramatická ironie – rétorická figura: jazykové nebo mimojazykové jednání postavy získá pro recipienta na základě jeho větší informovanosti dodatečný význam, který protiřečí původní intenci postavy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77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prstClr val="black"/>
                </a:solidFill>
              </a:rPr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 – Shakespeare „Dva šlechtici z Verony“</a:t>
            </a:r>
          </a:p>
          <a:p>
            <a:r>
              <a:rPr lang="cs-CZ" dirty="0" smtClean="0"/>
              <a:t>Julie vychvaluje věrnost svého milého Protea:</a:t>
            </a:r>
          </a:p>
          <a:p>
            <a:pPr lvl="1"/>
            <a:r>
              <a:rPr lang="cs-CZ" dirty="0" smtClean="0"/>
              <a:t>„Můj Proteus se zrodil pod hvězdou</a:t>
            </a:r>
            <a:br>
              <a:rPr lang="cs-CZ" dirty="0" smtClean="0"/>
            </a:br>
            <a:r>
              <a:rPr lang="cs-CZ" dirty="0" smtClean="0"/>
              <a:t>věrnosti. Jeho slovo platí, jeho</a:t>
            </a:r>
            <a:br>
              <a:rPr lang="cs-CZ" dirty="0" smtClean="0"/>
            </a:br>
            <a:r>
              <a:rPr lang="cs-CZ" dirty="0" smtClean="0"/>
              <a:t>sliby jsou svaté. Jeho láska ryzí</a:t>
            </a:r>
            <a:br>
              <a:rPr lang="cs-CZ" dirty="0" smtClean="0"/>
            </a:br>
            <a:r>
              <a:rPr lang="cs-CZ" dirty="0" smtClean="0"/>
              <a:t>a úmysly má ryzí. (…)“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059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prstClr val="black"/>
                </a:solidFill>
              </a:rPr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Publikum však těsně předtím slyšelo dlouhý Proteův monolog, kde mj. říká:</a:t>
            </a:r>
          </a:p>
          <a:p>
            <a:pPr lvl="1"/>
            <a:r>
              <a:rPr lang="cs-CZ" dirty="0" smtClean="0"/>
              <a:t>„Když opustím Julii, je to zrada.</a:t>
            </a:r>
            <a:br>
              <a:rPr lang="cs-CZ" dirty="0" smtClean="0"/>
            </a:br>
            <a:r>
              <a:rPr lang="cs-CZ" dirty="0" smtClean="0"/>
              <a:t>Milovat Sylvii je taky zrada.</a:t>
            </a:r>
            <a:br>
              <a:rPr lang="cs-CZ" dirty="0" smtClean="0"/>
            </a:br>
            <a:r>
              <a:rPr lang="cs-CZ" dirty="0" smtClean="0"/>
              <a:t>Přebrat ji příteli je třetí zrada.</a:t>
            </a:r>
            <a:br>
              <a:rPr lang="cs-CZ" dirty="0" smtClean="0"/>
            </a:br>
            <a:r>
              <a:rPr lang="cs-CZ" dirty="0" smtClean="0"/>
              <a:t>Stejná moc, co mě vedla k přísaze,</a:t>
            </a:r>
            <a:br>
              <a:rPr lang="cs-CZ" dirty="0" smtClean="0"/>
            </a:br>
            <a:r>
              <a:rPr lang="cs-CZ" dirty="0" smtClean="0"/>
              <a:t>mě dneska vede k trojnásobné zradě.</a:t>
            </a:r>
            <a:br>
              <a:rPr lang="cs-CZ" dirty="0" smtClean="0"/>
            </a:br>
            <a:r>
              <a:rPr lang="cs-CZ" dirty="0" smtClean="0"/>
              <a:t>Z lásky jsem přísahal, z lásky teď zradím.“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8633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prstClr val="black"/>
                </a:solidFill>
              </a:rPr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Divák tedy vnímá slova Julie s pocitem ironie – ví o pravých úmyslech Protea. </a:t>
            </a:r>
          </a:p>
          <a:p>
            <a:r>
              <a:rPr lang="cs-CZ" dirty="0" smtClean="0"/>
              <a:t>Je zde rozpor mezi významem zamýšleným postavou a jeho výkladem u publika – rozdíl mezi informovaností postavy (Julie) a publika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6851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Dramatická ironie vzniká ve vzájemném prolínání vnitřního a vnějšího komunikačního </a:t>
            </a:r>
            <a:r>
              <a:rPr lang="cs-CZ" dirty="0" smtClean="0"/>
              <a:t>systému</a:t>
            </a:r>
          </a:p>
          <a:p>
            <a:r>
              <a:rPr lang="cs-CZ" dirty="0" smtClean="0"/>
              <a:t>Jazykové nebo mimojazykové vyjádření postavy získá pro recipienta na základě jeho větší informovanosti dodatečný význam – ten protiřečí intenci postavy.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26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00808"/>
            <a:ext cx="8229600" cy="4525963"/>
          </a:xfrm>
        </p:spPr>
        <p:txBody>
          <a:bodyPr/>
          <a:lstStyle/>
          <a:p>
            <a:r>
              <a:rPr lang="cs-CZ" b="1" dirty="0" smtClean="0"/>
              <a:t>Král Oidipus</a:t>
            </a:r>
          </a:p>
          <a:p>
            <a:pPr lvl="1"/>
            <a:r>
              <a:rPr lang="cs-CZ" dirty="0" smtClean="0"/>
              <a:t>Rozpor mezi záměrem Oidipových promluv a jednání a mezi vědomím diváků o jejich důsledcích</a:t>
            </a:r>
          </a:p>
          <a:p>
            <a:pPr marL="118872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91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</a:t>
            </a:r>
            <a:r>
              <a:rPr lang="cs-CZ" sz="2800" b="1" dirty="0" smtClean="0"/>
              <a:t>Vzájemný </a:t>
            </a:r>
            <a:r>
              <a:rPr lang="cs-CZ" sz="2800" b="1" dirty="0"/>
              <a:t>vztah jazykového a mimojazykového předávání </a:t>
            </a:r>
            <a:r>
              <a:rPr lang="cs-CZ" sz="2800" b="1" dirty="0" smtClean="0"/>
              <a:t>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 ideálně </a:t>
            </a:r>
            <a:r>
              <a:rPr lang="cs-CZ" dirty="0" err="1" smtClean="0"/>
              <a:t>tytpické</a:t>
            </a:r>
            <a:r>
              <a:rPr lang="cs-CZ" dirty="0" smtClean="0"/>
              <a:t> převahy jazykových a mimojazykových informací:</a:t>
            </a:r>
          </a:p>
          <a:p>
            <a:r>
              <a:rPr lang="cs-CZ" b="1" dirty="0" smtClean="0"/>
              <a:t>WINNIE</a:t>
            </a:r>
            <a:r>
              <a:rPr lang="cs-CZ" dirty="0" smtClean="0"/>
              <a:t> </a:t>
            </a:r>
            <a:r>
              <a:rPr lang="cs-CZ" i="1" dirty="0" smtClean="0"/>
              <a:t>(Pauza. Dotýká se zrcadla): </a:t>
            </a:r>
            <a:r>
              <a:rPr lang="cs-CZ" dirty="0" smtClean="0"/>
              <a:t>Dotýkám se tohoto skla, rozbíjím ho kamenem – </a:t>
            </a:r>
            <a:r>
              <a:rPr lang="cs-CZ" i="1" dirty="0" smtClean="0"/>
              <a:t>(dělá to) – </a:t>
            </a:r>
            <a:r>
              <a:rPr lang="cs-CZ" dirty="0" smtClean="0"/>
              <a:t>odhazuji ho pryč</a:t>
            </a:r>
            <a:r>
              <a:rPr lang="cs-CZ" i="1" dirty="0" smtClean="0"/>
              <a:t> (</a:t>
            </a:r>
            <a:r>
              <a:rPr lang="cs-CZ" i="1" dirty="0" err="1" smtClean="0"/>
              <a:t>háže</a:t>
            </a:r>
            <a:r>
              <a:rPr lang="cs-CZ" i="1" dirty="0" smtClean="0"/>
              <a:t> kámen daleko za sebe)…</a:t>
            </a:r>
            <a:br>
              <a:rPr lang="cs-CZ" i="1" dirty="0" smtClean="0"/>
            </a:br>
            <a:r>
              <a:rPr lang="cs-CZ" i="1" dirty="0" smtClean="0"/>
              <a:t>	(Samuel </a:t>
            </a:r>
            <a:r>
              <a:rPr lang="cs-CZ" i="1" dirty="0" err="1" smtClean="0"/>
              <a:t>Beckett</a:t>
            </a:r>
            <a:r>
              <a:rPr lang="cs-CZ" i="1" dirty="0" smtClean="0"/>
              <a:t>: Šťastné dny)</a:t>
            </a:r>
          </a:p>
          <a:p>
            <a:r>
              <a:rPr lang="cs-CZ" dirty="0" smtClean="0"/>
              <a:t>Zdvojení jazykové a mimojazykové informace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15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Silná dominance vztahu identity je motivována i z vnitřního komunikačního systému – </a:t>
            </a:r>
            <a:r>
              <a:rPr lang="cs-CZ" dirty="0" err="1" smtClean="0"/>
              <a:t>Winnie</a:t>
            </a:r>
            <a:r>
              <a:rPr lang="cs-CZ" dirty="0" smtClean="0"/>
              <a:t> se jeví jako postava s patologickým sklonem k pojmenovávání banalit.</a:t>
            </a:r>
          </a:p>
          <a:p>
            <a:r>
              <a:rPr lang="cs-CZ" dirty="0" smtClean="0"/>
              <a:t>Vztah identity – hraje důležitou roli v realistické a naturalistické  konvenci (Ibsen, </a:t>
            </a:r>
            <a:r>
              <a:rPr lang="cs-CZ" dirty="0" err="1" smtClean="0"/>
              <a:t>Strindberg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To, co je obsaženo v hlavním textu (v dialogu), to je obsaženo i v mimojazykovém sdělování (gesta, mimika…) - redundance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9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VZÁJEMNÉ DOPLŇOVÁNÍ (KOMPLEMENTARITA)</a:t>
            </a:r>
          </a:p>
          <a:p>
            <a:r>
              <a:rPr lang="cs-CZ" dirty="0" smtClean="0"/>
              <a:t>Mimojazykové předávání informace se nevyčerpává v opakování jazykově zprostředkované informace – doplňuje ji do podoby uzavřeného a konkrétního celku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typ: jazykově „+a“, mimojazykově  „+</a:t>
            </a:r>
            <a:r>
              <a:rPr lang="cs-CZ" dirty="0" err="1" smtClean="0"/>
              <a:t>a+b</a:t>
            </a:r>
            <a:r>
              <a:rPr lang="cs-CZ" dirty="0" smtClean="0"/>
              <a:t>“</a:t>
            </a:r>
          </a:p>
          <a:p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8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Dochází k individualizaci a konkretizaci vysloveného – konkrétní vztah postav v prostoru, vizuální stránka (herec, kostým, dekorace…)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0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text </a:t>
            </a:r>
          </a:p>
          <a:p>
            <a:pPr lvl="1"/>
            <a:r>
              <a:rPr lang="cs-CZ" dirty="0" smtClean="0"/>
              <a:t>obsahuje málo implicitních inscenačních poznámek</a:t>
            </a:r>
          </a:p>
          <a:p>
            <a:pPr lvl="1"/>
            <a:r>
              <a:rPr lang="cs-CZ" dirty="0" smtClean="0"/>
              <a:t>jazykové informování ztrácí na kvantitě</a:t>
            </a:r>
          </a:p>
          <a:p>
            <a:pPr lvl="1"/>
            <a:r>
              <a:rPr lang="cs-CZ" dirty="0" smtClean="0"/>
              <a:t>objevuje se jednání beze slov</a:t>
            </a:r>
          </a:p>
          <a:p>
            <a:pPr lvl="1"/>
            <a:r>
              <a:rPr lang="cs-CZ" dirty="0" smtClean="0"/>
              <a:t>vedle jazykové informace je mimojazykově sdělováno něco dalšího, nového, něco „navíc“ – jako doplnění, rozšíření informace </a:t>
            </a:r>
            <a:r>
              <a:rPr lang="cs-CZ" dirty="0" smtClean="0">
                <a:sym typeface="Symbol"/>
              </a:rPr>
              <a:t></a:t>
            </a:r>
          </a:p>
          <a:p>
            <a:pPr lvl="1"/>
            <a:r>
              <a:rPr lang="cs-CZ" dirty="0" smtClean="0">
                <a:sym typeface="Symbol"/>
              </a:rPr>
              <a:t>typ jazykově „+a“, mimojazykově „+b“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26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Příklad: Georg Kaiser „Od rána až do půlnoci“</a:t>
            </a:r>
          </a:p>
          <a:p>
            <a:r>
              <a:rPr lang="cs-CZ" i="1" dirty="0" smtClean="0"/>
              <a:t>Pokladna </a:t>
            </a:r>
            <a:r>
              <a:rPr lang="cs-CZ" i="1" dirty="0"/>
              <a:t>v malé bance. Za přepážkou Pokladník a u pultu Pomocník, který píše. V trubkovém křesle  sedí tlustý Pán, funí. Vpravo někdo odchází. U přepážky se za ním dívá</a:t>
            </a:r>
            <a:r>
              <a:rPr lang="cs-CZ" dirty="0"/>
              <a:t> </a:t>
            </a:r>
            <a:r>
              <a:rPr lang="cs-CZ" i="1" dirty="0" smtClean="0"/>
              <a:t>Poslíček.</a:t>
            </a:r>
            <a:br>
              <a:rPr lang="cs-CZ" i="1" dirty="0" smtClean="0"/>
            </a:br>
            <a:r>
              <a:rPr lang="cs-CZ" dirty="0" smtClean="0"/>
              <a:t>POKLADNÍK</a:t>
            </a:r>
            <a:r>
              <a:rPr lang="cs-CZ" dirty="0"/>
              <a:t>:</a:t>
            </a:r>
            <a:r>
              <a:rPr lang="cs-CZ" i="1" dirty="0"/>
              <a:t> (klepe na přepážku)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POSLÍČEK</a:t>
            </a:r>
            <a:r>
              <a:rPr lang="cs-CZ" dirty="0"/>
              <a:t>:</a:t>
            </a:r>
            <a:r>
              <a:rPr lang="cs-CZ" i="1" dirty="0"/>
              <a:t> (rychle položí svůj lístek </a:t>
            </a:r>
            <a:r>
              <a:rPr lang="cs-CZ" dirty="0"/>
              <a:t> </a:t>
            </a:r>
            <a:r>
              <a:rPr lang="cs-CZ" i="1" dirty="0"/>
              <a:t>do</a:t>
            </a:r>
            <a:r>
              <a:rPr lang="cs-CZ" dirty="0"/>
              <a:t> </a:t>
            </a:r>
            <a:r>
              <a:rPr lang="cs-CZ" i="1" dirty="0"/>
              <a:t>čekající </a:t>
            </a:r>
            <a:r>
              <a:rPr lang="cs-CZ" i="1" dirty="0" smtClean="0"/>
              <a:t>ruk</a:t>
            </a:r>
            <a:r>
              <a:rPr lang="cs-CZ" dirty="0" smtClean="0"/>
              <a:t>y</a:t>
            </a:r>
            <a:r>
              <a:rPr lang="cs-CZ" i="1" dirty="0" smtClean="0"/>
              <a:t>)</a:t>
            </a:r>
            <a:br>
              <a:rPr lang="cs-CZ" i="1" dirty="0" smtClean="0"/>
            </a:br>
            <a:r>
              <a:rPr lang="cs-CZ" dirty="0" smtClean="0"/>
              <a:t>POKLADNÍK</a:t>
            </a:r>
            <a:r>
              <a:rPr lang="cs-CZ" i="1" dirty="0"/>
              <a:t>: (píše, pod přepážkou vyndá peníze, odpočítá si je na ruku  – pak na výplatní prkénko)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dirty="0" smtClean="0"/>
              <a:t>POSLÍČEK</a:t>
            </a:r>
            <a:r>
              <a:rPr lang="cs-CZ" i="1" dirty="0"/>
              <a:t>: (nakloní pokladní prkénko na stranu a vysype peníze do plátěného váčku</a:t>
            </a:r>
            <a:r>
              <a:rPr lang="cs-CZ" i="1" dirty="0" smtClean="0"/>
              <a:t>)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24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</TotalTime>
  <Words>1889</Words>
  <Application>Microsoft Office PowerPoint</Application>
  <PresentationFormat>Předvádění na obrazovce (4:3)</PresentationFormat>
  <Paragraphs>231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systému Office</vt:lpstr>
      <vt:lpstr>TEORIE DRAMATU PŘEDÁVÁNÍ INFORMACE – 1. část VZTAH MEZI INFORMOVANOSTÍ POSTAVY A DIVÁKA </vt:lpstr>
      <vt:lpstr>Předávání informace / Vzájemný vztah jazykového a mimojazykového předávání informace</vt:lpstr>
      <vt:lpstr>Předávání informace / Vzájemný vztah jazykového a mimojazykového předávání informace 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TEORIE DRAMATU PŘEDÁVÁNÍ INFORMACE  VZTAH MEZI INFORMOVANOSTÍ POSTAVY A DIVÁKA  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 Cejpek</dc:creator>
  <cp:lastModifiedBy>Václav Cejpek</cp:lastModifiedBy>
  <cp:revision>79</cp:revision>
  <cp:lastPrinted>2017-10-18T07:30:43Z</cp:lastPrinted>
  <dcterms:created xsi:type="dcterms:W3CDTF">2013-11-06T10:53:04Z</dcterms:created>
  <dcterms:modified xsi:type="dcterms:W3CDTF">2017-11-01T11:13:28Z</dcterms:modified>
</cp:coreProperties>
</file>