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8" r:id="rId15"/>
    <p:sldId id="284" r:id="rId16"/>
    <p:sldId id="269" r:id="rId17"/>
    <p:sldId id="283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7BBB6-1F93-446D-A3A2-6CE6624A001B}" type="datetimeFigureOut">
              <a:rPr lang="cs-CZ" smtClean="0"/>
              <a:t>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2C0BB-0B95-486D-BC7F-F8F9E9119B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5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4DA-8DD1-4EBA-955D-73FBAEFBF5DA}" type="datetime1">
              <a:rPr lang="cs-CZ" smtClean="0"/>
              <a:t>6.12.2017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5A84-D9EB-463E-BF5A-CBB3AEB26F8C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1D9-F24F-4A93-891B-64BAFA092A88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4C3-6C35-4346-B248-8D29444B9324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236C-3378-4D1C-84FF-960E942251C2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1F1D-D06B-44BD-AC4A-42D4AC40FD32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0209-65B8-4ACA-91CC-7A22E0E1EA99}" type="datetime1">
              <a:rPr lang="cs-CZ" smtClean="0"/>
              <a:t>6.12.2017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3231-0431-40E8-8E16-6AA98A8C6A52}" type="datetime1">
              <a:rPr lang="cs-CZ" smtClean="0"/>
              <a:t>6.12.2017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E027-063C-44CE-BDE1-0AEA9782D7DC}" type="datetime1">
              <a:rPr lang="cs-CZ" smtClean="0"/>
              <a:t>6.12.2017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F63D-152E-483B-9CA0-448EE4CD736D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9768-2D11-4B42-9D8A-FD9C294A05E2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6D61B1-124B-435D-B6AC-369BD103E8AE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TEORIE DRAMATU</a:t>
            </a:r>
            <a:br>
              <a:rPr lang="cs-CZ" sz="4400" dirty="0" smtClean="0"/>
            </a:br>
            <a:r>
              <a:rPr lang="cs-CZ" sz="4000" b="1" dirty="0" smtClean="0"/>
              <a:t>JAZYKOVÁ KOMUNIKACE</a:t>
            </a:r>
            <a:br>
              <a:rPr lang="cs-CZ" sz="4000" b="1" dirty="0" smtClean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2000" dirty="0" smtClean="0"/>
              <a:t>Zdroj Manfred Pfister „</a:t>
            </a:r>
            <a:r>
              <a:rPr lang="cs-CZ" sz="2000" dirty="0" err="1" smtClean="0"/>
              <a:t>Das</a:t>
            </a:r>
            <a:r>
              <a:rPr lang="cs-CZ" sz="2000" dirty="0" smtClean="0"/>
              <a:t> Drama“ (4. kapitola)</a:t>
            </a:r>
            <a:br>
              <a:rPr lang="cs-CZ" sz="2000" dirty="0" smtClean="0"/>
            </a:b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ZIMNÍ SEMESTR 2017-2018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6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 smtClean="0"/>
              <a:t>Polyfunkčnost dramatického jazyka</a:t>
            </a:r>
            <a:br>
              <a:rPr lang="cs-CZ" sz="2800" dirty="0" smtClean="0"/>
            </a:br>
            <a:r>
              <a:rPr lang="cs-CZ" sz="2800" dirty="0" smtClean="0"/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POLYFUNKČNOST </a:t>
            </a:r>
          </a:p>
          <a:p>
            <a:r>
              <a:rPr lang="cs-CZ" sz="2800" b="1" dirty="0" smtClean="0"/>
              <a:t>Dramatická promluva plní už ve vnitřním komunikačním systému vždy více rolí, přičemž jedna funkce může dominovat</a:t>
            </a:r>
          </a:p>
          <a:p>
            <a:r>
              <a:rPr lang="cs-CZ" sz="2800" b="1" dirty="0" smtClean="0"/>
              <a:t>Např. </a:t>
            </a:r>
            <a:r>
              <a:rPr lang="cs-CZ" sz="2800" b="1" dirty="0" err="1" smtClean="0"/>
              <a:t>Kroetz</a:t>
            </a:r>
            <a:r>
              <a:rPr lang="cs-CZ" sz="2800" b="1" dirty="0" smtClean="0"/>
              <a:t>:</a:t>
            </a:r>
          </a:p>
          <a:p>
            <a:pPr lvl="1"/>
            <a:r>
              <a:rPr lang="cs-CZ" sz="2000" b="1" u="sng" dirty="0" smtClean="0"/>
              <a:t>KAREL: Kdybys věděla, jak vypadáš, nemohla bys tak stupidně kecat.</a:t>
            </a:r>
            <a:endParaRPr lang="cs-CZ" sz="2000" b="1" dirty="0"/>
          </a:p>
          <a:p>
            <a:pPr lvl="1"/>
            <a:r>
              <a:rPr lang="cs-CZ" sz="2000" b="1" dirty="0" smtClean="0"/>
              <a:t>Apelativní (vyzývací) funkce je dominantní – orientovaná na partnera: Karel chce ovlivnit Marii</a:t>
            </a:r>
          </a:p>
          <a:p>
            <a:pPr lvl="1"/>
            <a:r>
              <a:rPr lang="cs-CZ" sz="2000" b="1" dirty="0" smtClean="0"/>
              <a:t>Expresivní (výrazová) funkce – Karlův charakter se odráží v jeho replice</a:t>
            </a:r>
          </a:p>
          <a:p>
            <a:pPr lvl="1"/>
            <a:r>
              <a:rPr lang="cs-CZ" sz="2000" b="1" dirty="0" smtClean="0"/>
              <a:t>Zobrazovací funkce – Karel představuje svůj pohled na vztah mezi Marií a jím, Marii představuje jako málo atraktivní</a:t>
            </a:r>
          </a:p>
          <a:p>
            <a:pPr lvl="1"/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0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b="1" dirty="0" smtClean="0"/>
              <a:t>POJMOVÝ RÁMEC ANALÝZY – MODEL JAZYKOVÉ KOMUNIKACE ROMANA JAKOBSONA</a:t>
            </a:r>
          </a:p>
          <a:p>
            <a:r>
              <a:rPr lang="cs-CZ" b="1" dirty="0" err="1" smtClean="0"/>
              <a:t>Jakobson</a:t>
            </a:r>
            <a:r>
              <a:rPr lang="cs-CZ" b="1" dirty="0" smtClean="0"/>
              <a:t> přiřazuje každé pozici svého komunikačního modelu jednu komunikační funkci:</a:t>
            </a:r>
          </a:p>
          <a:p>
            <a:pPr lvl="1"/>
            <a:r>
              <a:rPr lang="cs-CZ" sz="2000" b="1" dirty="0" smtClean="0"/>
              <a:t>VYSÍLAJÍCÍ – emotivní nebo expresivní funkce sebeprezentace svého postoje k tématu, objektu</a:t>
            </a:r>
          </a:p>
          <a:p>
            <a:pPr lvl="1"/>
            <a:r>
              <a:rPr lang="cs-CZ" sz="2000" b="1" dirty="0" smtClean="0"/>
              <a:t>PŘIJÍMAJÍCÍ – konativní (aktivní, aktivizující, „snahová“) funkce nebo apelativní funkce ovlivňování</a:t>
            </a:r>
          </a:p>
          <a:p>
            <a:pPr lvl="1"/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0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dirty="0" smtClean="0"/>
              <a:t>OBSAH PROMLUVY – referenční funkce zobrazení předmětu či tématu promluvy</a:t>
            </a:r>
          </a:p>
          <a:p>
            <a:pPr lvl="1"/>
            <a:r>
              <a:rPr lang="cs-CZ" sz="2000" b="1" dirty="0" smtClean="0"/>
              <a:t>ZPRÁVA – poetická funkce zpětného zřetele ke konkrétní </a:t>
            </a:r>
            <a:r>
              <a:rPr lang="cs-CZ" sz="2000" b="1" dirty="0" err="1" smtClean="0"/>
              <a:t>materialitě</a:t>
            </a:r>
            <a:r>
              <a:rPr lang="cs-CZ" sz="2000" b="1" dirty="0" smtClean="0"/>
              <a:t> a strukturovanosti znaku</a:t>
            </a:r>
          </a:p>
          <a:p>
            <a:pPr lvl="1"/>
            <a:r>
              <a:rPr lang="cs-CZ" sz="2000" b="1" dirty="0" smtClean="0"/>
              <a:t>KANÁL – fatická funkce vytvoření a udržování komunikačního kontaktu</a:t>
            </a:r>
          </a:p>
          <a:p>
            <a:pPr lvl="1"/>
            <a:r>
              <a:rPr lang="cs-CZ" sz="2000" b="1" dirty="0" smtClean="0"/>
              <a:t>KÓD – metajazyková funkce tematizování a ozřejmění (uvědomění si) kódu</a:t>
            </a:r>
          </a:p>
          <a:p>
            <a:r>
              <a:rPr lang="cs-CZ" b="1" dirty="0" smtClean="0"/>
              <a:t>Tyto funkce připadají replice nejen ve vnitřním, ale také ve vnějším komunikačním systému</a:t>
            </a:r>
          </a:p>
          <a:p>
            <a:pPr lvl="1"/>
            <a:r>
              <a:rPr lang="cs-CZ" sz="2000" b="1" dirty="0" smtClean="0"/>
              <a:t>Vztahy mezi funkcemi a jejich hierarchizace mohou však být v obou systémech odlišné (příklad: </a:t>
            </a:r>
            <a:r>
              <a:rPr lang="cs-CZ" sz="2000" b="1" dirty="0" err="1" smtClean="0"/>
              <a:t>Macbethův</a:t>
            </a:r>
            <a:r>
              <a:rPr lang="cs-CZ" sz="2000" b="1" dirty="0" smtClean="0"/>
              <a:t> dopis jeho ženě o příjezdu krále k nim na zámek)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7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REFERENČNÍ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REFERENČNÍ FUNKCE</a:t>
            </a:r>
          </a:p>
          <a:p>
            <a:r>
              <a:rPr lang="cs-CZ" sz="2600" b="1" dirty="0" smtClean="0"/>
              <a:t>Referenční funkce dominuje v konvenčních formách dramatických promluv např.: </a:t>
            </a:r>
          </a:p>
          <a:p>
            <a:pPr lvl="1"/>
            <a:r>
              <a:rPr lang="cs-CZ" sz="2200" b="1" dirty="0" smtClean="0"/>
              <a:t>Expoziční vyprávění</a:t>
            </a:r>
          </a:p>
          <a:p>
            <a:pPr lvl="1"/>
            <a:r>
              <a:rPr lang="cs-CZ" sz="2200" b="1" dirty="0" smtClean="0"/>
              <a:t>Zpráva posla</a:t>
            </a:r>
          </a:p>
          <a:p>
            <a:pPr lvl="1"/>
            <a:r>
              <a:rPr lang="cs-CZ" sz="2200" b="1" dirty="0" err="1" smtClean="0"/>
              <a:t>Teichoskopie</a:t>
            </a:r>
            <a:r>
              <a:rPr lang="cs-CZ" sz="2200" b="1" dirty="0" smtClean="0"/>
              <a:t> („pohled z hradeb“)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8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REFERENČNÍ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 smtClean="0"/>
              <a:t>Převaha referenční funkce ve vnějším komunikačním systému = sklon k epické komunikaci</a:t>
            </a:r>
          </a:p>
          <a:p>
            <a:pPr lvl="1"/>
            <a:r>
              <a:rPr lang="cs-CZ" sz="2000" b="1" dirty="0" smtClean="0"/>
              <a:t>Klasická a naturalistická dramata se takové tendenci vyhýbají </a:t>
            </a:r>
          </a:p>
          <a:p>
            <a:pPr lvl="1"/>
            <a:r>
              <a:rPr lang="cs-CZ" sz="2000" b="1" dirty="0" smtClean="0"/>
              <a:t>Informační </a:t>
            </a:r>
            <a:r>
              <a:rPr lang="cs-CZ" sz="2000" b="1" dirty="0" smtClean="0"/>
              <a:t>promluvy bývají určeny divákovi, protože adresáti ve vnitřním komunikačním systému jsou informováni a dané informace jsou pro ně tedy nadbytečné</a:t>
            </a:r>
          </a:p>
          <a:p>
            <a:pPr lvl="1"/>
            <a:r>
              <a:rPr lang="cs-CZ" sz="2000" b="1" dirty="0" smtClean="0"/>
              <a:t>Varianta – informace </a:t>
            </a:r>
            <a:r>
              <a:rPr lang="cs-CZ" sz="2000" b="1" dirty="0" smtClean="0"/>
              <a:t>nejsou </a:t>
            </a:r>
            <a:r>
              <a:rPr lang="cs-CZ" sz="2000" b="1" dirty="0" smtClean="0"/>
              <a:t>nadbytečné ani ve vnitřním komunikačním </a:t>
            </a:r>
            <a:r>
              <a:rPr lang="cs-CZ" sz="2000" b="1" dirty="0" smtClean="0"/>
              <a:t>systému, přinášejí nové informace </a:t>
            </a:r>
            <a:r>
              <a:rPr lang="cs-CZ" sz="2000" b="1" dirty="0" smtClean="0"/>
              <a:t>(viz Schiller „</a:t>
            </a:r>
            <a:r>
              <a:rPr lang="cs-CZ" sz="2000" b="1" dirty="0" err="1" smtClean="0"/>
              <a:t>Valdštejnova</a:t>
            </a:r>
            <a:r>
              <a:rPr lang="cs-CZ" sz="2000" b="1" dirty="0" smtClean="0"/>
              <a:t> smrt</a:t>
            </a:r>
            <a:r>
              <a:rPr lang="cs-CZ" sz="2000" b="1" dirty="0" smtClean="0"/>
              <a:t>“)</a:t>
            </a:r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REFERENČNÍ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dirty="0" smtClean="0"/>
              <a:t>Referenční </a:t>
            </a:r>
            <a:r>
              <a:rPr lang="cs-CZ" sz="2000" b="1" dirty="0" smtClean="0"/>
              <a:t>funkce zde převažuje, ale není jediná – objevuje se i funkce fatická, tj. zajištění komunikace mezi mluvčím a posluchačem (ve vnitřním i vnějším komunikačním systému); může být využita i funkce expresivní pro charakteristiku postav aj.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9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EXPRESIVNÍ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EXPRESIVNÍ FUNKCE</a:t>
            </a:r>
          </a:p>
          <a:p>
            <a:r>
              <a:rPr lang="cs-CZ" sz="2800" b="1" dirty="0" smtClean="0"/>
              <a:t>Expresivní funkce výrazu</a:t>
            </a:r>
          </a:p>
          <a:p>
            <a:pPr lvl="1"/>
            <a:r>
              <a:rPr lang="cs-CZ" sz="2000" b="1" dirty="0" smtClean="0"/>
              <a:t>Odkazuje k mluvčímu repliky</a:t>
            </a:r>
          </a:p>
          <a:p>
            <a:pPr lvl="1"/>
            <a:r>
              <a:rPr lang="cs-CZ" sz="2000" b="1" dirty="0" smtClean="0"/>
              <a:t>Má význam především ve vnějším komunikačním systému</a:t>
            </a:r>
          </a:p>
          <a:p>
            <a:pPr lvl="1"/>
            <a:r>
              <a:rPr lang="cs-CZ" sz="2000" b="1" dirty="0" smtClean="0"/>
              <a:t>Patří k nejdůležitějším technikám charakterizace postavy</a:t>
            </a:r>
          </a:p>
          <a:p>
            <a:pPr lvl="1"/>
            <a:r>
              <a:rPr lang="cs-CZ" sz="2000" b="1" dirty="0" smtClean="0"/>
              <a:t>Objevuje se mj. v reflexivním monologu postavy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EXPRESIVNÍ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Projevuje se např. v krátkých replikách a výkřicích, jako např. v 5. aktu „</a:t>
            </a:r>
            <a:r>
              <a:rPr lang="cs-CZ" sz="2000" b="1" dirty="0" err="1" smtClean="0"/>
              <a:t>Goetze</a:t>
            </a:r>
            <a:r>
              <a:rPr lang="cs-CZ" sz="2000" b="1" dirty="0" smtClean="0"/>
              <a:t> z </a:t>
            </a:r>
            <a:r>
              <a:rPr lang="cs-CZ" sz="2000" b="1" dirty="0" err="1" smtClean="0"/>
              <a:t>Berlichingenu</a:t>
            </a:r>
            <a:r>
              <a:rPr lang="cs-CZ" sz="2000" b="1" dirty="0" smtClean="0"/>
              <a:t>“ (Goethe):</a:t>
            </a:r>
          </a:p>
          <a:p>
            <a:pPr lvl="2"/>
            <a:r>
              <a:rPr lang="cs-CZ" sz="2000" b="1" dirty="0" smtClean="0"/>
              <a:t>FRANZ </a:t>
            </a:r>
            <a:r>
              <a:rPr lang="cs-CZ" sz="2000" b="1" i="1" dirty="0" smtClean="0"/>
              <a:t>(bez sebe): </a:t>
            </a:r>
            <a:r>
              <a:rPr lang="cs-CZ" sz="2000" b="1" dirty="0" smtClean="0"/>
              <a:t>Jed! Jed! Od vaší ženy! – Já! Já! </a:t>
            </a:r>
            <a:r>
              <a:rPr lang="cs-CZ" sz="2000" b="1" i="1" dirty="0" smtClean="0"/>
              <a:t>(Prchá.)</a:t>
            </a:r>
          </a:p>
          <a:p>
            <a:pPr lvl="2"/>
            <a:r>
              <a:rPr lang="cs-CZ" sz="2000" b="1" dirty="0" smtClean="0"/>
              <a:t>WEISLINGEN: Marie, běž za ním. Je zoufalý. </a:t>
            </a:r>
            <a:r>
              <a:rPr lang="cs-CZ" sz="2000" b="1" i="1" dirty="0" smtClean="0"/>
              <a:t>(Marie odejde.)</a:t>
            </a:r>
            <a:r>
              <a:rPr lang="cs-CZ" sz="2000" b="1" dirty="0" smtClean="0"/>
              <a:t> Jed od mé ženy! Běda! Běda! Cítím to. Muka a smrt.</a:t>
            </a:r>
          </a:p>
          <a:p>
            <a:pPr lvl="1"/>
            <a:r>
              <a:rPr lang="cs-CZ" sz="2000" b="1" dirty="0" smtClean="0"/>
              <a:t>Charakteristické je např. eliptické vyjadřování – vypouštění větných částí nebo části výrazu atp.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1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APELATIVNÍ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APELATIVNÍ FUNKCE</a:t>
            </a:r>
          </a:p>
          <a:p>
            <a:r>
              <a:rPr lang="cs-CZ" b="1" dirty="0" smtClean="0"/>
              <a:t>Apelativní funkce je závislá na dialogické mluvní situaci a na intenzitě vztahu partnerů </a:t>
            </a:r>
          </a:p>
          <a:p>
            <a:r>
              <a:rPr lang="cs-CZ" b="1" dirty="0" smtClean="0"/>
              <a:t>Je tím důraznější, čím více se snaží mluvčí ovlivnit partnera v dialogu</a:t>
            </a:r>
          </a:p>
          <a:p>
            <a:r>
              <a:rPr lang="cs-CZ" b="1" dirty="0" smtClean="0"/>
              <a:t>Zvláštní forma tohoto přesvědčování je rozkaz – předpokládá určitý vztah závislosti či podřízenosti</a:t>
            </a:r>
          </a:p>
          <a:p>
            <a:r>
              <a:rPr lang="cs-CZ" b="1" dirty="0" smtClean="0"/>
              <a:t>Při dominanci apelativní funkce je patrný jednací charakter dramatické promluvy</a:t>
            </a:r>
          </a:p>
          <a:p>
            <a:r>
              <a:rPr lang="cs-CZ" b="1" dirty="0" smtClean="0"/>
              <a:t>Proto bývá apelativní funkce v dramatické promluvě dominantní – přesvědčovací a přemlouvací dialogy jsou často téměř povinnými stavebními prvky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8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APELATIVNÍ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Příklad - </a:t>
            </a:r>
            <a:r>
              <a:rPr lang="cs-CZ" b="1" dirty="0"/>
              <a:t>Emila </a:t>
            </a:r>
            <a:r>
              <a:rPr lang="cs-CZ" b="1" dirty="0" err="1"/>
              <a:t>Galotti</a:t>
            </a:r>
            <a:r>
              <a:rPr lang="cs-CZ" b="1" dirty="0" smtClean="0"/>
              <a:t>, rozhovor </a:t>
            </a:r>
            <a:r>
              <a:rPr lang="cs-CZ" b="1" dirty="0" err="1" smtClean="0"/>
              <a:t>Odoarda</a:t>
            </a:r>
            <a:r>
              <a:rPr lang="cs-CZ" b="1" dirty="0" smtClean="0"/>
              <a:t> a Emilie</a:t>
            </a:r>
          </a:p>
          <a:p>
            <a:r>
              <a:rPr lang="cs-CZ" b="1" dirty="0" smtClean="0"/>
              <a:t>Apelativní funkce je zřejmě nejdůležitější ve vnitřním komunikačním systému – ale </a:t>
            </a:r>
            <a:r>
              <a:rPr lang="cs-CZ" b="1" u="sng" dirty="0" smtClean="0"/>
              <a:t>nikoliv</a:t>
            </a:r>
            <a:r>
              <a:rPr lang="cs-CZ" b="1" dirty="0" smtClean="0"/>
              <a:t> ve vnějším komunikačním systému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cs-CZ" sz="4000" dirty="0" smtClean="0"/>
              <a:t>JAZYKOVÁ KOMUNIKACE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09512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1.</a:t>
            </a:r>
            <a:r>
              <a:rPr lang="en-US" sz="3200" b="1" dirty="0" smtClean="0"/>
              <a:t> </a:t>
            </a:r>
            <a:r>
              <a:rPr lang="cs-CZ" sz="3200" b="1" dirty="0" smtClean="0"/>
              <a:t>část</a:t>
            </a:r>
            <a:br>
              <a:rPr lang="cs-CZ" sz="3200" b="1" dirty="0" smtClean="0"/>
            </a:br>
            <a:r>
              <a:rPr lang="cs-CZ" sz="3200" b="1" dirty="0" smtClean="0"/>
              <a:t> DRAMATICKÝ JAZYK A NORMÁLNÍ JAZYK</a:t>
            </a:r>
            <a:endParaRPr lang="cs-CZ" sz="3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FATICKÁ FUNKCE</a:t>
            </a:r>
          </a:p>
          <a:p>
            <a:r>
              <a:rPr lang="cs-CZ" b="1" dirty="0" smtClean="0"/>
              <a:t>Vztahuje se ke kanálu mezi mluvčím a posluchačem, slouží vytvoření a udržení kontaktu mezi nimi</a:t>
            </a:r>
          </a:p>
          <a:p>
            <a:r>
              <a:rPr lang="cs-CZ" b="1" dirty="0" smtClean="0"/>
              <a:t>Silná relevance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tj</a:t>
            </a:r>
            <a:r>
              <a:rPr lang="cs-CZ" sz="2000" i="1" dirty="0" smtClean="0"/>
              <a:t> závažnost, důležitost)</a:t>
            </a:r>
            <a:r>
              <a:rPr lang="cs-CZ" b="1" dirty="0" smtClean="0"/>
              <a:t> ve vnějším komunikačním systému (směrem z jeviště k divákovi)</a:t>
            </a:r>
          </a:p>
          <a:p>
            <a:r>
              <a:rPr lang="cs-CZ" b="1" dirty="0" smtClean="0"/>
              <a:t>„Kanál“ a „kontakt“</a:t>
            </a:r>
          </a:p>
          <a:p>
            <a:pPr lvl="1"/>
            <a:r>
              <a:rPr lang="cs-CZ" sz="2000" b="1" dirty="0" smtClean="0"/>
              <a:t>Fyzikální spojení (prostorové uspořádání, jeviště, auditoria, optimální akustická a optická vnímatelnost, vzbuzení zájmu reklamou – </a:t>
            </a:r>
            <a:r>
              <a:rPr lang="cs-CZ" sz="2000" b="1" dirty="0" err="1" smtClean="0"/>
              <a:t>preinformace</a:t>
            </a:r>
            <a:r>
              <a:rPr lang="cs-CZ" sz="2000" b="1" dirty="0" smtClean="0"/>
              <a:t> o představení atd.)</a:t>
            </a:r>
          </a:p>
          <a:p>
            <a:pPr lvl="1"/>
            <a:r>
              <a:rPr lang="cs-CZ" sz="2000" b="1" dirty="0" smtClean="0"/>
              <a:t>Psychická ochota ke komunikaci obou stran (struktura napětí = aktivace či deaktivace recipienta, epické komunikační struktury, identifikační nabídky textu…)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26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Relevance ve vnitřním komunikačním systému</a:t>
            </a:r>
          </a:p>
          <a:p>
            <a:pPr lvl="1"/>
            <a:r>
              <a:rPr lang="cs-CZ" sz="2000" b="1" dirty="0" smtClean="0"/>
              <a:t>Vytvoření a intenzifikace partnerského vztahu v dialogu</a:t>
            </a:r>
          </a:p>
          <a:p>
            <a:pPr lvl="1"/>
            <a:r>
              <a:rPr lang="cs-CZ" sz="2000" b="1" dirty="0" smtClean="0"/>
              <a:t>Prostředky: např. oslovení partnera (platí taky pro apelativní funkci)</a:t>
            </a:r>
          </a:p>
          <a:p>
            <a:pPr lvl="1"/>
            <a:r>
              <a:rPr lang="cs-CZ" sz="2000" b="1" dirty="0" smtClean="0"/>
              <a:t>Význam fatické funkce roste tehdy, když je komunikace narušena a musí být vytvořena či obnovena</a:t>
            </a:r>
          </a:p>
          <a:p>
            <a:pPr lvl="1"/>
            <a:r>
              <a:rPr lang="cs-CZ" sz="2000" b="1" dirty="0" smtClean="0"/>
              <a:t>Např. v moderním dramatu – komunikace je problémová </a:t>
            </a:r>
            <a:r>
              <a:rPr lang="cs-CZ" sz="2000" b="1" dirty="0" smtClean="0">
                <a:sym typeface="Symbol"/>
              </a:rPr>
              <a:t></a:t>
            </a:r>
            <a:r>
              <a:rPr lang="cs-CZ" sz="2000" b="1" dirty="0" smtClean="0"/>
              <a:t>snaha dostat se z izolace a odcizení </a:t>
            </a:r>
            <a:r>
              <a:rPr lang="cs-CZ" sz="2000" b="1" dirty="0" smtClean="0">
                <a:sym typeface="Symbol"/>
              </a:rPr>
              <a:t> zároveň ztroskotání této snahy</a:t>
            </a:r>
          </a:p>
          <a:p>
            <a:pPr lvl="2"/>
            <a:r>
              <a:rPr lang="cs-CZ" sz="2000" b="1" dirty="0" smtClean="0">
                <a:sym typeface="Symbol"/>
              </a:rPr>
              <a:t>Viz Čekání na Godota – promluvy nesměřují k sebeprezentaci, nesdělují věcné obsahy, nesnaží se nikoho ovlivňovat – mluvení se mění v „tlachání“, které má často už pouze funkci zachování základního kontaktu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sz="2000" b="1" dirty="0" smtClean="0"/>
              <a:t>Expresívní funkce je drasticky redukována - neexistuje zpětný vztah promluv k subjektu, repliky jsou zaměnitelné, postava jimi není charakterizována</a:t>
            </a:r>
          </a:p>
          <a:p>
            <a:pPr lvl="2"/>
            <a:r>
              <a:rPr lang="cs-CZ" sz="2000" b="1" dirty="0" smtClean="0"/>
              <a:t>Referenční funkce – omezuje se na tematizování záměru něco říct, i záměr už je jen předstíraný</a:t>
            </a:r>
          </a:p>
          <a:p>
            <a:pPr lvl="2"/>
            <a:r>
              <a:rPr lang="cs-CZ" sz="2000" b="1" dirty="0" smtClean="0"/>
              <a:t>Apelativní funkce je zde zcela zrušena – neexistuje záměr na někoho jakkoliv působit, přesvědčovat ho atp.</a:t>
            </a:r>
          </a:p>
          <a:p>
            <a:pPr lvl="2"/>
            <a:r>
              <a:rPr lang="cs-CZ" sz="2000" b="1" dirty="0" smtClean="0"/>
              <a:t>Mluvení se stalo samoúčelem, je to ryze fatická komunikace, postavy se neustále ujišťují o existenci komunikačního kanálu, který jim ovšem k ničemu není…</a:t>
            </a:r>
          </a:p>
          <a:p>
            <a:pPr lvl="2"/>
            <a:r>
              <a:rPr lang="cs-CZ" sz="2000" b="1" dirty="0" smtClean="0"/>
              <a:t>Postavy si to většinou samy neuvědomují – posílení redukovanosti tohoto typu dialogu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9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METAJAZYKOVÁ </a:t>
            </a:r>
            <a:r>
              <a:rPr lang="cs-CZ" sz="2800" dirty="0">
                <a:solidFill>
                  <a:srgbClr val="2F5897"/>
                </a:solidFill>
              </a:rPr>
              <a:t>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METAJZYKOVÁ FUNKCE</a:t>
            </a:r>
          </a:p>
          <a:p>
            <a:r>
              <a:rPr lang="cs-CZ" b="1" dirty="0" smtClean="0"/>
              <a:t>Metajazyková funkce se vztahuje ke kódu (jazyku)</a:t>
            </a:r>
          </a:p>
          <a:p>
            <a:r>
              <a:rPr lang="cs-CZ" b="1" dirty="0" smtClean="0"/>
              <a:t>Bývá v dramatickém textu přítomna jen latentně, nemusí být aktivována vždy</a:t>
            </a:r>
          </a:p>
          <a:p>
            <a:r>
              <a:rPr lang="cs-CZ" b="1" dirty="0" smtClean="0"/>
              <a:t>Jako funkční se projevuje ve vnitřním komunikačním systému tehdy, když je použitý jazykový kód implicitně nebo explicitně tematizován</a:t>
            </a:r>
          </a:p>
          <a:p>
            <a:pPr lvl="1"/>
            <a:r>
              <a:rPr lang="cs-CZ" sz="2000" b="1" dirty="0" smtClean="0"/>
              <a:t>Např.: při narušené komunikaci může být značný rozdíl mezi kódy (</a:t>
            </a:r>
            <a:r>
              <a:rPr lang="cs-CZ" sz="2000" b="1" dirty="0" err="1" smtClean="0"/>
              <a:t>subkódy</a:t>
            </a:r>
            <a:r>
              <a:rPr lang="cs-CZ" sz="2000" b="1" dirty="0" smtClean="0"/>
              <a:t>) – postavy si nerozumí, mluví každá „jiným jazykem“ (např. dialekt, argot…). Nemožností pochopit třeba nějaké slovo apod. je tematizován  jazyk</a:t>
            </a:r>
          </a:p>
          <a:p>
            <a:pPr lvl="1"/>
            <a:r>
              <a:rPr lang="cs-CZ" sz="2000" b="1" dirty="0" smtClean="0"/>
              <a:t>Jiný příklad – dominance metajazykové funkce může být motivována jazykovou virtuozitou (slovní a jazykové hříčky v komediích – Shakespeare, Wilde…)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5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METAJAZYKOVÁ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Ve vnějším komunikačním systému – netýká se jazykového kódu (jazyka), ale konvencí dramatického textu jako systému sekundárních kódů – netematizuje se tedy jazyk, ale drama a divadlo</a:t>
            </a:r>
          </a:p>
          <a:p>
            <a:pPr lvl="1"/>
            <a:r>
              <a:rPr lang="cs-CZ" sz="2000" b="1" dirty="0" smtClean="0"/>
              <a:t>Explicitně je divadlo tematizováno např. v epickém divadle přes zprostředkující komunikační systém</a:t>
            </a:r>
          </a:p>
          <a:p>
            <a:pPr lvl="1"/>
            <a:r>
              <a:rPr lang="cs-CZ" sz="2000" b="1" dirty="0" smtClean="0"/>
              <a:t>Implicitní zdůraznění vazby ke kódu ve vnějším komunikačním systému – konfrontace </a:t>
            </a:r>
            <a:r>
              <a:rPr lang="cs-CZ" sz="2000" b="1" dirty="0" err="1" smtClean="0"/>
              <a:t>různýžch</a:t>
            </a:r>
            <a:r>
              <a:rPr lang="cs-CZ" sz="2000" b="1" dirty="0" smtClean="0"/>
              <a:t> konvencí v textu</a:t>
            </a:r>
          </a:p>
          <a:p>
            <a:pPr lvl="2"/>
            <a:r>
              <a:rPr lang="cs-CZ" sz="2000" b="1" dirty="0" smtClean="0"/>
              <a:t>Kontrast mezi hrou ve hře („</a:t>
            </a:r>
            <a:r>
              <a:rPr lang="cs-CZ" sz="2000" b="1" dirty="0" err="1" smtClean="0"/>
              <a:t>Pyramus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Tisbé</a:t>
            </a:r>
            <a:r>
              <a:rPr lang="cs-CZ" sz="2000" b="1" dirty="0" smtClean="0"/>
              <a:t>“), kterou nacvičují řemeslníci v podobě primitivně </a:t>
            </a:r>
            <a:r>
              <a:rPr lang="cs-CZ" sz="2000" b="1" dirty="0"/>
              <a:t>ztvárněných dialogů </a:t>
            </a:r>
            <a:r>
              <a:rPr lang="cs-CZ" sz="2000" b="1" dirty="0" smtClean="0"/>
              <a:t>, a primární rovinou Shakespearovy hry „Sen noci svatojánské“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66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METAJAZYKOVÁ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lvl="1"/>
            <a:r>
              <a:rPr lang="cs-CZ" sz="2000" b="1" dirty="0" smtClean="0"/>
              <a:t>Další příklad implicitní tematizace  - porušování konvencí klasického dramatu, např. silnou redukcí jazyka (</a:t>
            </a:r>
            <a:r>
              <a:rPr lang="cs-CZ" sz="2000" b="1" dirty="0" err="1" smtClean="0"/>
              <a:t>Kroetz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Handke</a:t>
            </a:r>
            <a:r>
              <a:rPr lang="cs-CZ" sz="2000" b="1" dirty="0" smtClean="0"/>
              <a:t>…)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9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POETICKÁ </a:t>
            </a:r>
            <a:r>
              <a:rPr lang="cs-CZ" sz="2800" dirty="0">
                <a:solidFill>
                  <a:srgbClr val="2F5897"/>
                </a:solidFill>
              </a:rPr>
              <a:t>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POETICKÁ FUNKCE</a:t>
            </a:r>
          </a:p>
          <a:p>
            <a:r>
              <a:rPr lang="cs-CZ" b="1" dirty="0" smtClean="0"/>
              <a:t>Většinou je relevantní jen pro vnější komunikační systém, nikoliv pro vzájemnou komunikaci fiktivních postav</a:t>
            </a:r>
          </a:p>
          <a:p>
            <a:pPr lvl="1"/>
            <a:r>
              <a:rPr lang="cs-CZ" sz="2000" b="1" dirty="0" smtClean="0"/>
              <a:t>Např. poetické promluvy Richarda II. od 3. dějství dál nejsou důkazem toho, že se z něho stal básník, ale je to formální jazykový prostředek k vyjádření jeho vnitřního stavu: Richard II. není schopen jednat, proto musí Shakespeare zobrazit procesy jeho niterného vědomí</a:t>
            </a:r>
          </a:p>
          <a:p>
            <a:pPr lvl="1"/>
            <a:r>
              <a:rPr lang="cs-CZ" sz="2000" b="1" dirty="0" smtClean="0"/>
              <a:t>„… poezie, kterou zde nacházíme, je Shakespearova, nikoliv Richardova…“ (</a:t>
            </a:r>
            <a:r>
              <a:rPr lang="cs-CZ" sz="2000" b="1" dirty="0" err="1" smtClean="0"/>
              <a:t>Pfister</a:t>
            </a:r>
            <a:r>
              <a:rPr lang="cs-CZ" sz="2000" b="1" dirty="0" smtClean="0"/>
              <a:t>)</a:t>
            </a:r>
          </a:p>
          <a:p>
            <a:r>
              <a:rPr lang="cs-CZ" b="1" dirty="0" smtClean="0"/>
              <a:t>Poetická funkce metrické vázanosti ve veršovaném dramatu – je dána rovněž jen ve vnějším komunikačním systému (postavy nevnímají, že se mluví nějakým „divným“ způsobem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64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POETICKÁ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b="1" dirty="0" smtClean="0"/>
              <a:t>Poetická funkce může být někdy i ve vnitřním komunikačním systému:</a:t>
            </a:r>
          </a:p>
          <a:p>
            <a:pPr lvl="1"/>
            <a:r>
              <a:rPr lang="cs-CZ" sz="2000" b="1" dirty="0" smtClean="0"/>
              <a:t>Explicitní tematizování poetické funkce ve vnitřním komunikačním systému – postava označí nějakou repliku za esteticky stylizovanou (Shakespeare „Marná lásky snaha“)</a:t>
            </a:r>
          </a:p>
          <a:p>
            <a:pPr lvl="1"/>
            <a:r>
              <a:rPr lang="cs-CZ" sz="2000" b="1" dirty="0" smtClean="0"/>
              <a:t>Implicitní tematizování – repliky jedné postavy ostře kontrastují s replikami ostatních postav, jsou nápadné svou poetickou stylizací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5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POLYFUNKČNOST V NORMÁLNÍ JAZYKOVÉ PROMLUVĚ A V NARATIVNÍCH TEXTECH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POLYFUNKČNOST V NORMÁLNÍ JAZYKOVÉ PROMLUVĚ A V NARATIVNÍCH TEXTECH</a:t>
            </a:r>
          </a:p>
          <a:p>
            <a:r>
              <a:rPr lang="cs-CZ" b="1" dirty="0" smtClean="0"/>
              <a:t>Základním principem jazyka v dramatických textech je polyfunkčnost – jedna promluva mívá několik jazykových funkcí, které se vzájemně překrývají a doplňují</a:t>
            </a:r>
          </a:p>
          <a:p>
            <a:r>
              <a:rPr lang="cs-CZ" b="1" dirty="0" smtClean="0"/>
              <a:t>Polyfunkčnost jazyka není diferenční kvalitou mezi dramatickým textem na straně jedné a normální jazykovou promluvou a narativním textem na straně druhé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 V NORMÁLNÍ JAZYKOVÉ PROMLUVĚ A V NARATIVNÍCH TEXTECH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r>
              <a:rPr lang="cs-CZ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Diferenční </a:t>
            </a:r>
            <a:r>
              <a:rPr lang="cs-CZ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kvalitou mezi oběma skupinami je </a:t>
            </a:r>
            <a:r>
              <a:rPr lang="cs-CZ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spíše:</a:t>
            </a:r>
            <a:endParaRPr lang="cs-CZ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Překrývání vnějšího a vnitřního komunikačního systému (u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narativních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textů je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zprostředkující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komunikační systém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)</a:t>
            </a:r>
          </a:p>
          <a:p>
            <a:pPr lvl="1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Pro klasické drama se jeví jako dominantní apelativní funkce jazyka ve vnitřním komunikačním systému (v normálním jazyce není tak dominantní)</a:t>
            </a:r>
          </a:p>
          <a:p>
            <a:pPr lvl="1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Referenční funkce má u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narativních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textů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větší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význam než v textech dramatických</a:t>
            </a:r>
          </a:p>
          <a:p>
            <a:pPr lvl="2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 dramatických textech je referenční jazykové funkci odlehčeno mimojazykovými prostředky – informace jsou předány jinými způsoby (platí to také pro normální jazykovou promluvu)</a:t>
            </a:r>
            <a:endParaRPr lang="cs-CZ" sz="20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Dramatický jazyk a normální jazyk  </a:t>
            </a:r>
            <a:br>
              <a:rPr lang="cs-CZ" sz="2800" b="1" dirty="0" smtClean="0"/>
            </a:br>
            <a:r>
              <a:rPr lang="cs-CZ" sz="2800" b="1" dirty="0" smtClean="0"/>
              <a:t>PŘEKRYTÍ DVOU ROVIN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PŘEKRYTÍ DVOU ROVIN</a:t>
            </a:r>
          </a:p>
          <a:p>
            <a:r>
              <a:rPr lang="cs-CZ" b="1" dirty="0" smtClean="0"/>
              <a:t>Dramatická promluva a normální promluva – obě mají společný moment situační vázanosti: „tady a teď“</a:t>
            </a:r>
          </a:p>
          <a:p>
            <a:pPr lvl="1"/>
            <a:r>
              <a:rPr lang="cs-CZ" sz="2000" b="1" dirty="0" smtClean="0"/>
              <a:t>Rozdíl u narativních textů: určitá větší či menší míra situační abstraktnosti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PŘEKRYTÍ DVOU ROVIN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b="1" dirty="0"/>
              <a:t>Dramatická promluva je sémanticky komplikovanější než obyčejný rozhovor v realitě</a:t>
            </a:r>
          </a:p>
          <a:p>
            <a:pPr lvl="1"/>
            <a:r>
              <a:rPr lang="cs-CZ" sz="2000" b="1" dirty="0"/>
              <a:t>V dramatické promluvě přistupuje </a:t>
            </a:r>
            <a:r>
              <a:rPr lang="cs-CZ" sz="2000" b="1" dirty="0" smtClean="0"/>
              <a:t>ještě “…</a:t>
            </a:r>
            <a:r>
              <a:rPr lang="cs-CZ" sz="2000" b="1" dirty="0"/>
              <a:t>další </a:t>
            </a:r>
            <a:r>
              <a:rPr lang="cs-CZ" sz="2000" b="1" dirty="0" smtClean="0"/>
              <a:t>faktor</a:t>
            </a:r>
            <a:r>
              <a:rPr lang="cs-CZ" sz="2000" b="1" dirty="0"/>
              <a:t>: publikum. To znamená, že ke všem přímým účastníkům dialogu přistupuje ještě další zúčastněný, který mlčí, ale je přesto důležitý, neboť všechno, co se v divadelním dialogu říká, je zacíleno na něj a má působit na jeho vědomí</a:t>
            </a:r>
            <a:r>
              <a:rPr lang="cs-CZ" sz="2000" b="1" dirty="0" smtClean="0"/>
              <a:t>.“ </a:t>
            </a:r>
            <a:br>
              <a:rPr lang="cs-CZ" sz="2000" b="1" dirty="0" smtClean="0"/>
            </a:br>
            <a:r>
              <a:rPr lang="cs-CZ" sz="2000" b="1" dirty="0" smtClean="0"/>
              <a:t>(Jan Mukařovský)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19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PŘEKRYTÍ DVOU ROVIN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Dramatická replika má nejen dva adresáty (jinou postavu a diváka), ale také dva subjekty výpovědi:</a:t>
            </a:r>
          </a:p>
          <a:p>
            <a:pPr lvl="1"/>
            <a:r>
              <a:rPr lang="cs-CZ" sz="2000" b="1" dirty="0" smtClean="0"/>
              <a:t>Dramatickou postavu (fiktivní subjekt výpovědi)</a:t>
            </a:r>
          </a:p>
          <a:p>
            <a:pPr lvl="1"/>
            <a:r>
              <a:rPr lang="cs-CZ" sz="2000" b="1" dirty="0" smtClean="0"/>
              <a:t>Autora (reálný subjekt výpovědi)</a:t>
            </a:r>
          </a:p>
          <a:p>
            <a:r>
              <a:rPr lang="cs-CZ" b="1" dirty="0" smtClean="0"/>
              <a:t>Oba subjekty nelze ztotožňovat – zřetel postavy a zřetel autora mohou mít k sobě různý poměr dominance</a:t>
            </a:r>
          </a:p>
          <a:p>
            <a:pPr lvl="1"/>
            <a:r>
              <a:rPr lang="cs-CZ" sz="2000" b="1" dirty="0" smtClean="0"/>
              <a:t>Vtipnost replik v komediích Oscara </a:t>
            </a:r>
            <a:r>
              <a:rPr lang="cs-CZ" sz="2000" b="1" dirty="0" err="1" smtClean="0"/>
              <a:t>Wildea</a:t>
            </a:r>
            <a:r>
              <a:rPr lang="cs-CZ" sz="2000" b="1" dirty="0" smtClean="0"/>
              <a:t> odkazuje na vtipnost autora</a:t>
            </a:r>
          </a:p>
          <a:p>
            <a:pPr lvl="1"/>
            <a:r>
              <a:rPr lang="cs-CZ" sz="2000" b="1" dirty="0" smtClean="0"/>
              <a:t>Naturalistické postavy jsou komponovány tak, že dominuje jejich zřetel a zřetel autora mizí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8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DIMENZE ODLIŠNOSTÍ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DIMENZE ODLIŠNOSTÍ</a:t>
            </a:r>
          </a:p>
          <a:p>
            <a:r>
              <a:rPr lang="cs-CZ" b="1" dirty="0" smtClean="0"/>
              <a:t>Dramatická promluva a normální promluva se mohou lišit různým užitím některých prostředků</a:t>
            </a:r>
          </a:p>
          <a:p>
            <a:r>
              <a:rPr lang="cs-CZ" b="1" dirty="0" smtClean="0"/>
              <a:t>Dramatická promluva užívá např.</a:t>
            </a:r>
          </a:p>
          <a:p>
            <a:pPr lvl="1"/>
            <a:r>
              <a:rPr lang="cs-CZ" sz="2000" b="1" dirty="0" smtClean="0"/>
              <a:t>Rétorickou stylizaci</a:t>
            </a:r>
          </a:p>
          <a:p>
            <a:pPr lvl="1"/>
            <a:r>
              <a:rPr lang="cs-CZ" sz="2000" b="1" dirty="0" smtClean="0"/>
              <a:t>Archaismy, novotvary</a:t>
            </a:r>
          </a:p>
          <a:p>
            <a:pPr lvl="1"/>
            <a:r>
              <a:rPr lang="cs-CZ" sz="2000" b="1" dirty="0" smtClean="0"/>
              <a:t>Metrickou vázanost</a:t>
            </a:r>
          </a:p>
          <a:p>
            <a:r>
              <a:rPr lang="cs-CZ" b="1" dirty="0" smtClean="0"/>
              <a:t>Rozdíl obou promluv může být ovšem i minimalizován až k asimilaci</a:t>
            </a:r>
          </a:p>
          <a:p>
            <a:pPr lvl="1"/>
            <a:r>
              <a:rPr lang="cs-CZ" sz="2000" b="1" dirty="0" smtClean="0"/>
              <a:t>Naturalismus</a:t>
            </a:r>
          </a:p>
          <a:p>
            <a:pPr lvl="1"/>
            <a:r>
              <a:rPr lang="cs-CZ" sz="2000" b="1" dirty="0" err="1" smtClean="0"/>
              <a:t>Kitchen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Sink</a:t>
            </a:r>
            <a:r>
              <a:rPr lang="cs-CZ" sz="2000" b="1" dirty="0" smtClean="0"/>
              <a:t> Realismus, In-</a:t>
            </a:r>
            <a:r>
              <a:rPr lang="cs-CZ" sz="2000" b="1" dirty="0" err="1" smtClean="0"/>
              <a:t>Yer</a:t>
            </a:r>
            <a:r>
              <a:rPr lang="cs-CZ" sz="2000" b="1" dirty="0" smtClean="0"/>
              <a:t>-Face-</a:t>
            </a:r>
            <a:r>
              <a:rPr lang="cs-CZ" sz="2000" b="1" dirty="0" err="1" smtClean="0"/>
              <a:t>Theatre</a:t>
            </a:r>
            <a:endParaRPr lang="cs-CZ" sz="2000" b="1" dirty="0" smtClean="0"/>
          </a:p>
          <a:p>
            <a:pPr lvl="1"/>
            <a:r>
              <a:rPr lang="cs-CZ" sz="2000" b="1" dirty="0" err="1" smtClean="0"/>
              <a:t>Neonaturalismus</a:t>
            </a:r>
            <a:r>
              <a:rPr lang="cs-CZ" sz="2000" b="1" dirty="0" smtClean="0"/>
              <a:t> v Německu (F. X. </a:t>
            </a:r>
            <a:r>
              <a:rPr lang="cs-CZ" sz="2000" b="1" dirty="0" err="1" smtClean="0"/>
              <a:t>Kroetz</a:t>
            </a:r>
            <a:r>
              <a:rPr lang="cs-CZ" sz="2000" b="1" dirty="0" smtClean="0"/>
              <a:t> aj.)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8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DIMENZE </a:t>
            </a:r>
            <a:r>
              <a:rPr lang="cs-CZ" sz="2800" b="1" dirty="0" smtClean="0">
                <a:solidFill>
                  <a:srgbClr val="2F5897"/>
                </a:solidFill>
              </a:rPr>
              <a:t>ODLIŠNOSTÍ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b="1" dirty="0" smtClean="0"/>
          </a:p>
          <a:p>
            <a:r>
              <a:rPr lang="cs-CZ" b="1" dirty="0" smtClean="0"/>
              <a:t>I v případě velkého přiblížení dramatické a reálné promluvy existují odlišnosti:</a:t>
            </a:r>
          </a:p>
          <a:p>
            <a:pPr lvl="1"/>
            <a:r>
              <a:rPr lang="cs-CZ" sz="2000" b="1" dirty="0" smtClean="0"/>
              <a:t>Dramatická promluva např. demonstrativně zdůrazňuje některé rysy normální jazykové promluvy a vytváří jakousi stylizaci</a:t>
            </a:r>
          </a:p>
          <a:p>
            <a:pPr lvl="1"/>
            <a:r>
              <a:rPr lang="cs-CZ" sz="2000" b="1" dirty="0" smtClean="0"/>
              <a:t>Např. omezený jazykový kód u postav F. X. </a:t>
            </a:r>
            <a:r>
              <a:rPr lang="cs-CZ" sz="2000" b="1" dirty="0" err="1" smtClean="0"/>
              <a:t>Kroetze</a:t>
            </a:r>
            <a:r>
              <a:rPr lang="cs-CZ" sz="2000" b="1" dirty="0" smtClean="0"/>
              <a:t> se stává stylizačním principem, viz citace z </a:t>
            </a:r>
            <a:r>
              <a:rPr lang="cs-CZ" sz="2000" b="1" dirty="0" err="1" smtClean="0"/>
              <a:t>Kroetzovy</a:t>
            </a:r>
            <a:r>
              <a:rPr lang="cs-CZ" sz="2000" b="1" dirty="0" smtClean="0"/>
              <a:t> hry </a:t>
            </a:r>
            <a:r>
              <a:rPr lang="cs-CZ" sz="2000" b="1" dirty="0" err="1" smtClean="0"/>
              <a:t>Michis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Blut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/>
              </a:rPr>
              <a:t></a:t>
            </a: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07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DIMENZE </a:t>
            </a:r>
            <a:r>
              <a:rPr lang="cs-CZ" sz="2800" b="1" dirty="0" smtClean="0">
                <a:solidFill>
                  <a:srgbClr val="2F5897"/>
                </a:solidFill>
              </a:rPr>
              <a:t>ODLIŠNOSTÍ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MARIE: Když si zasereš i to poslední, je konec.</a:t>
            </a:r>
          </a:p>
          <a:p>
            <a:r>
              <a:rPr lang="cs-CZ" b="1" dirty="0"/>
              <a:t>KAREL: </a:t>
            </a:r>
            <a:r>
              <a:rPr lang="cs-CZ" b="1" dirty="0" err="1"/>
              <a:t>Žádnej</a:t>
            </a:r>
            <a:r>
              <a:rPr lang="cs-CZ" b="1" dirty="0"/>
              <a:t> konec.</a:t>
            </a:r>
          </a:p>
          <a:p>
            <a:r>
              <a:rPr lang="cs-CZ" b="1" dirty="0"/>
              <a:t>MARIE: </a:t>
            </a:r>
            <a:r>
              <a:rPr lang="cs-CZ" b="1" dirty="0" smtClean="0"/>
              <a:t>Ty normálně </a:t>
            </a:r>
            <a:r>
              <a:rPr lang="cs-CZ" b="1" dirty="0"/>
              <a:t>využíváš, že mě máš, </a:t>
            </a:r>
            <a:r>
              <a:rPr lang="cs-CZ" b="1" dirty="0" smtClean="0"/>
              <a:t>normálně </a:t>
            </a:r>
            <a:r>
              <a:rPr lang="cs-CZ" b="1" dirty="0"/>
              <a:t>si na mně </a:t>
            </a:r>
            <a:r>
              <a:rPr lang="cs-CZ" b="1" dirty="0" err="1"/>
              <a:t>vylejváš</a:t>
            </a:r>
            <a:r>
              <a:rPr lang="cs-CZ" b="1" dirty="0"/>
              <a:t> zlost, protože mě už nemáš rád, protože </a:t>
            </a:r>
            <a:r>
              <a:rPr lang="cs-CZ" b="1" dirty="0" smtClean="0"/>
              <a:t>nesplašíš </a:t>
            </a:r>
            <a:r>
              <a:rPr lang="cs-CZ" b="1" dirty="0"/>
              <a:t>žádnou jinou, protože – </a:t>
            </a:r>
          </a:p>
          <a:p>
            <a:r>
              <a:rPr lang="cs-CZ" b="1" dirty="0"/>
              <a:t>KAREL: Protože tě mám po krk.</a:t>
            </a:r>
          </a:p>
          <a:p>
            <a:r>
              <a:rPr lang="cs-CZ" b="1" dirty="0"/>
              <a:t>MARIE: </a:t>
            </a:r>
            <a:r>
              <a:rPr lang="cs-CZ" b="1" dirty="0" smtClean="0"/>
              <a:t>Myslíš asi, </a:t>
            </a:r>
            <a:r>
              <a:rPr lang="cs-CZ" b="1" dirty="0"/>
              <a:t>že to nevím, </a:t>
            </a:r>
            <a:r>
              <a:rPr lang="cs-CZ" b="1" dirty="0" smtClean="0"/>
              <a:t>myslíš, </a:t>
            </a:r>
            <a:r>
              <a:rPr lang="cs-CZ" b="1" dirty="0"/>
              <a:t>že jsem blbá.</a:t>
            </a:r>
          </a:p>
          <a:p>
            <a:r>
              <a:rPr lang="cs-CZ" b="1" dirty="0"/>
              <a:t>KAREL: Kdybys věděla, jak vypadáš, nemohla bys tak stupidně kecat.</a:t>
            </a:r>
          </a:p>
          <a:p>
            <a:r>
              <a:rPr lang="cs-CZ" b="1" dirty="0"/>
              <a:t>MARIE: Nemám zrcadlo.</a:t>
            </a:r>
          </a:p>
          <a:p>
            <a:r>
              <a:rPr lang="cs-CZ" b="1" dirty="0"/>
              <a:t>KAREL: Tak si nějaký kup.</a:t>
            </a:r>
          </a:p>
          <a:p>
            <a:r>
              <a:rPr lang="cs-CZ" b="1" dirty="0"/>
              <a:t>MARIE: Nemám prachy.</a:t>
            </a:r>
          </a:p>
          <a:p>
            <a:r>
              <a:rPr lang="cs-CZ" b="1" dirty="0"/>
              <a:t>KAREL: Tak ti ho koupím já.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sz="4000" dirty="0">
                <a:solidFill>
                  <a:srgbClr val="2F5897"/>
                </a:solidFill>
              </a:rPr>
              <a:t>JAZYKOVÁ KOMUNIKACE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202312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cs-CZ" sz="3200" b="1" dirty="0" smtClean="0"/>
              <a:t>část</a:t>
            </a:r>
          </a:p>
          <a:p>
            <a:r>
              <a:rPr lang="cs-CZ" sz="3200" b="1" dirty="0" smtClean="0"/>
              <a:t>POLYFUNKČNOST DRAMATICKÉHO JAZYKA</a:t>
            </a:r>
            <a:endParaRPr lang="cs-CZ" sz="3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ZS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7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922</TotalTime>
  <Words>2020</Words>
  <Application>Microsoft Office PowerPoint</Application>
  <PresentationFormat>Předvádění na obrazovce (4:3)</PresentationFormat>
  <Paragraphs>219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Exekutivní</vt:lpstr>
      <vt:lpstr>TEORIE DRAMATU JAZYKOVÁ KOMUNIKACE  Zdroj Manfred Pfister „Das Drama“ (4. kapitola) </vt:lpstr>
      <vt:lpstr> JAZYKOVÁ KOMUNIKACE</vt:lpstr>
      <vt:lpstr>Dramatický jazyk a normální jazyk   PŘEKRYTÍ DVOU ROVIN</vt:lpstr>
      <vt:lpstr>Dramatický jazyk a normální jazyk   PŘEKRYTÍ DVOU ROVIN</vt:lpstr>
      <vt:lpstr>Dramatický jazyk a normální jazyk   PŘEKRYTÍ DVOU ROVIN</vt:lpstr>
      <vt:lpstr>Dramatický jazyk a normální jazyk   DIMENZE ODLIŠNOSTÍ</vt:lpstr>
      <vt:lpstr>Dramatický jazyk a normální jazyk   DIMENZE ODLIŠNOSTÍ</vt:lpstr>
      <vt:lpstr>Dramatický jazyk a normální jazyk   DIMENZE ODLIŠNOSTÍ</vt:lpstr>
      <vt:lpstr>JAZYKOVÁ KOMUNIKACE</vt:lpstr>
      <vt:lpstr>Polyfunkčnost dramatického jazyka POLYFUNKČNOST</vt:lpstr>
      <vt:lpstr>Polyfunkčnost dramatického jazyka POLYFUNKČNOST</vt:lpstr>
      <vt:lpstr>Polyfunkčnost dramatického jazyka POLYFUNKČNOST</vt:lpstr>
      <vt:lpstr>Polyfunkčnost dramatického jazyka REFERENČNÍ FUNKCE</vt:lpstr>
      <vt:lpstr>Polyfunkčnost dramatického jazyka REFERENČNÍ FUNKCE</vt:lpstr>
      <vt:lpstr>Polyfunkčnost dramatického jazyka REFERENČNÍ FUNKCE</vt:lpstr>
      <vt:lpstr>Polyfunkčnost dramatického jazyka EXPRESIVNÍ FUNKCE</vt:lpstr>
      <vt:lpstr>Polyfunkčnost dramatického jazyka EXPRESIVNÍ FUNKCE</vt:lpstr>
      <vt:lpstr>Polyfunkčnost dramatického jazyka APELATIVNÍ FUNKCE</vt:lpstr>
      <vt:lpstr>Polyfunkčnost dramatického jazyka APELATIVNÍ FUNKCE</vt:lpstr>
      <vt:lpstr>Polyfunkčnost dramatického jazyka FATICKÁ FUNKCE</vt:lpstr>
      <vt:lpstr>Polyfunkčnost dramatického jazyka FATICKÁ FUNKCE</vt:lpstr>
      <vt:lpstr>Polyfunkčnost dramatického jazyka FATICKÁ FUNKCE</vt:lpstr>
      <vt:lpstr>Polyfunkčnost dramatického jazyka METAJAZYKOVÁ FUNKCE</vt:lpstr>
      <vt:lpstr>Polyfunkčnost dramatického jazyka METAJAZYKOVÁ FUNKCE</vt:lpstr>
      <vt:lpstr>Polyfunkčnost dramatického jazyka METAJAZYKOVÁ FUNKCE</vt:lpstr>
      <vt:lpstr>Polyfunkčnost dramatického jazyka POETICKÁ FUNKCE</vt:lpstr>
      <vt:lpstr>Polyfunkčnost dramatického jazyka POETICKÁ FUNKCE</vt:lpstr>
      <vt:lpstr>Polyfunkčnost dramatického jazyka POLYFUNKČNOST V NORMÁLNÍ JAZYKOVÉ PROMLUVĚ A V NARATIVNÍCH TEXTECH</vt:lpstr>
      <vt:lpstr>Polyfunkčnost dramatického jazyka POLYFUNKČNOST V NORMÁLNÍ JAZYKOVÉ PROMLUVĚ A V NARATIVNÍCH TEXTECH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54</cp:revision>
  <dcterms:created xsi:type="dcterms:W3CDTF">2015-03-11T08:52:35Z</dcterms:created>
  <dcterms:modified xsi:type="dcterms:W3CDTF">2017-12-06T15:35:11Z</dcterms:modified>
</cp:coreProperties>
</file>