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58" r:id="rId10"/>
    <p:sldId id="266" r:id="rId11"/>
    <p:sldId id="265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484" autoAdjust="0"/>
    <p:restoredTop sz="94660"/>
  </p:normalViewPr>
  <p:slideViewPr>
    <p:cSldViewPr>
      <p:cViewPr varScale="1">
        <p:scale>
          <a:sx n="117" d="100"/>
          <a:sy n="117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DAE8FE-D609-4E67-9C5D-4ED786F8630A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35DF49-48A9-46EE-BB20-ABA2AC8207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35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B82332-03A9-4B1D-8717-A126145A0E19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E804C3-A705-4C4B-AC0F-66FBA8296B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85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08B-DFBD-493B-A5B6-D442046E1742}" type="datetime1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5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5768-34D8-4988-8C5E-E700FF4E173F}" type="datetime1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4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5FCA-9809-4905-B263-EDB3F2986F42}" type="datetime1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09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7AAD-087E-47E9-B115-BCCDEFFB9B37}" type="datetime1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36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AB32-42D0-48A0-9905-0B9D52A3FCF7}" type="datetime1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6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52D0-6E5B-4A02-93E8-3A28C3A01ACD}" type="datetime1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9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4462-2BB4-4716-8BFF-0FD5DDBFB442}" type="datetime1">
              <a:rPr lang="cs-CZ" smtClean="0"/>
              <a:t>15.11.2017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4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5E80-F126-42EA-8B03-AA33D8182C18}" type="datetime1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8BC0-7834-42C7-8832-576FFF5AC91E}" type="datetime1">
              <a:rPr lang="cs-CZ" smtClean="0"/>
              <a:t>15.11.2017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22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C9C21-A8E6-41F4-9B8F-1E4279CA747D}" type="datetime1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7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C9F8-3734-4586-8A97-17DFD9335ED8}" type="datetime1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43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1B997-D710-4925-B6EE-6E7566152AE8}" type="datetime1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8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TEORIE DRAMATU</a:t>
            </a:r>
            <a:br>
              <a:rPr lang="cs-CZ" b="1" dirty="0" smtClean="0"/>
            </a:br>
            <a:r>
              <a:rPr lang="cs-CZ" dirty="0" smtClean="0"/>
              <a:t>PŘEDÁVÁNÍ INFORMACE – 3. část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2700" dirty="0" smtClean="0"/>
              <a:t/>
            </a:r>
            <a:br>
              <a:rPr lang="cs-CZ" sz="2700" dirty="0" smtClean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dirty="0" smtClean="0"/>
              <a:t>zdroj: Manfred Pfister: </a:t>
            </a:r>
            <a:r>
              <a:rPr lang="cs-CZ" sz="2400" dirty="0" err="1" smtClean="0"/>
              <a:t>Das</a:t>
            </a:r>
            <a:r>
              <a:rPr lang="cs-CZ" sz="2400" dirty="0" smtClean="0"/>
              <a:t> Drama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4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Autorská epizace</a:t>
            </a:r>
          </a:p>
          <a:p>
            <a:pPr lvl="2"/>
            <a:r>
              <a:rPr lang="cs-CZ" sz="2800" dirty="0" smtClean="0"/>
              <a:t>Autorský vedlejší text</a:t>
            </a:r>
          </a:p>
          <a:p>
            <a:pPr lvl="2"/>
            <a:r>
              <a:rPr lang="cs-CZ" sz="2800" dirty="0" smtClean="0"/>
              <a:t>Projekce, transparenty, scénické titulky…</a:t>
            </a:r>
          </a:p>
          <a:p>
            <a:pPr lvl="2"/>
            <a:r>
              <a:rPr lang="cs-CZ" sz="2800" dirty="0" smtClean="0"/>
              <a:t>Montáž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66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Epizace postavami mimo hru</a:t>
            </a:r>
          </a:p>
          <a:p>
            <a:pPr lvl="2"/>
            <a:r>
              <a:rPr lang="cs-CZ" sz="2800" dirty="0" smtClean="0"/>
              <a:t>„Postava mimo hru“ funguje buď pouze ve zprostředkujícím komunikačním systému, nebo  jak v něm tak v rovině vnitřního komunikačního systému hry</a:t>
            </a:r>
          </a:p>
          <a:p>
            <a:pPr lvl="2"/>
            <a:r>
              <a:rPr lang="cs-CZ" sz="2800" u="sng" dirty="0" smtClean="0"/>
              <a:t>Autorské prology a epilogy</a:t>
            </a:r>
            <a:r>
              <a:rPr lang="cs-CZ" sz="2800" dirty="0" smtClean="0"/>
              <a:t> (</a:t>
            </a:r>
            <a:r>
              <a:rPr lang="cs-CZ" sz="2800" dirty="0" err="1" smtClean="0"/>
              <a:t>Terentius</a:t>
            </a:r>
            <a:r>
              <a:rPr lang="cs-CZ" sz="2800" dirty="0" smtClean="0"/>
              <a:t>, Brecht – „Dobrý člověk ze </a:t>
            </a:r>
            <a:r>
              <a:rPr lang="cs-CZ" sz="2800" dirty="0" err="1" smtClean="0"/>
              <a:t>Sečuanu</a:t>
            </a:r>
            <a:r>
              <a:rPr lang="cs-CZ" sz="2800" dirty="0" smtClean="0"/>
              <a:t>“) – přednáší je postava zůstávající vně, mimo vnitřní komunikační systém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84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sz="2800" u="sng" dirty="0" smtClean="0"/>
              <a:t>Chór</a:t>
            </a:r>
            <a:r>
              <a:rPr lang="cs-CZ" sz="2800" dirty="0" smtClean="0"/>
              <a:t> -  příklady: Schiller „Nevěsta messinská“, Brecht „Kavkazský křídový kruh“</a:t>
            </a:r>
          </a:p>
          <a:p>
            <a:pPr lvl="2"/>
            <a:r>
              <a:rPr lang="cs-CZ" sz="2800" u="sng" dirty="0" smtClean="0"/>
              <a:t>Postava režiséra, </a:t>
            </a:r>
            <a:r>
              <a:rPr lang="cs-CZ" sz="2800" u="sng" dirty="0" err="1" smtClean="0"/>
              <a:t>opovědníka</a:t>
            </a:r>
            <a:r>
              <a:rPr lang="cs-CZ" sz="2800" u="sng" dirty="0" smtClean="0"/>
              <a:t>, vedoucího hry</a:t>
            </a:r>
            <a:r>
              <a:rPr lang="cs-CZ" sz="2800" dirty="0" smtClean="0"/>
              <a:t>… je podobným prvkem </a:t>
            </a:r>
            <a:r>
              <a:rPr lang="cs-CZ" sz="2800" dirty="0"/>
              <a:t>jako chór, </a:t>
            </a:r>
            <a:r>
              <a:rPr lang="cs-CZ" sz="2800" dirty="0" smtClean="0"/>
              <a:t>komentuje, </a:t>
            </a:r>
            <a:r>
              <a:rPr lang="cs-CZ" sz="2800" dirty="0"/>
              <a:t>ale je většinou stále přítomen na jevišti. Může </a:t>
            </a:r>
            <a:r>
              <a:rPr lang="cs-CZ" sz="2800" dirty="0" smtClean="0"/>
              <a:t>hru </a:t>
            </a:r>
            <a:r>
              <a:rPr lang="cs-CZ" sz="2800" dirty="0"/>
              <a:t>kdykoli </a:t>
            </a:r>
            <a:r>
              <a:rPr lang="cs-CZ" sz="2800" dirty="0" smtClean="0"/>
              <a:t>přerušit, přeskupit chronologii událostí, vynechávat časové úseky, tematizovat principy vlastního aranžmá fabule atd. Jeho </a:t>
            </a:r>
            <a:r>
              <a:rPr lang="cs-CZ" sz="2800" dirty="0" err="1" smtClean="0"/>
              <a:t>perspúektiva</a:t>
            </a:r>
            <a:r>
              <a:rPr lang="cs-CZ" sz="2800" dirty="0" smtClean="0"/>
              <a:t> je nadřazena postavám vnitřní hry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463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Epizace interními postavami hry</a:t>
            </a:r>
          </a:p>
          <a:p>
            <a:pPr lvl="2"/>
            <a:r>
              <a:rPr lang="cs-CZ" sz="3200" dirty="0" smtClean="0"/>
              <a:t> </a:t>
            </a:r>
            <a:r>
              <a:rPr lang="cs-CZ" sz="2800" dirty="0" smtClean="0"/>
              <a:t>zprostředkující komunikační systém neobstarávají postavy mimo hru, ale postavy, které se samy nacházejí v dramatické situaci</a:t>
            </a:r>
          </a:p>
          <a:p>
            <a:pPr lvl="2"/>
            <a:r>
              <a:rPr lang="cs-CZ" sz="2800" u="sng" dirty="0" smtClean="0"/>
              <a:t>Prolog mluvený postavou ze hry</a:t>
            </a:r>
            <a:r>
              <a:rPr lang="cs-CZ" sz="2800" dirty="0" smtClean="0"/>
              <a:t>, podobně epilog – příklad: Shakespeare „Bouře“ – </a:t>
            </a:r>
            <a:r>
              <a:rPr lang="cs-CZ" sz="2800" dirty="0" err="1" smtClean="0"/>
              <a:t>Prosperův</a:t>
            </a:r>
            <a:r>
              <a:rPr lang="cs-CZ" sz="2800" dirty="0" smtClean="0"/>
              <a:t> epilog – mluví ho </a:t>
            </a:r>
            <a:r>
              <a:rPr lang="cs-CZ" sz="2800" dirty="0" err="1" smtClean="0"/>
              <a:t>Prospero</a:t>
            </a:r>
            <a:r>
              <a:rPr lang="cs-CZ" sz="2800" dirty="0" smtClean="0"/>
              <a:t> jako postava ze hry i jako herec hrající </a:t>
            </a:r>
            <a:r>
              <a:rPr lang="cs-CZ" sz="2800" dirty="0" err="1" smtClean="0"/>
              <a:t>Prospera</a:t>
            </a:r>
            <a:endParaRPr lang="cs-CZ" sz="2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486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sz="2800" u="sng" dirty="0" smtClean="0"/>
              <a:t>Chór </a:t>
            </a:r>
          </a:p>
          <a:p>
            <a:pPr lvl="2"/>
            <a:r>
              <a:rPr lang="cs-CZ" sz="2800" u="sng" dirty="0" smtClean="0"/>
              <a:t>Song</a:t>
            </a:r>
            <a:r>
              <a:rPr lang="cs-CZ" sz="2800" dirty="0" smtClean="0"/>
              <a:t>  (u Brechta) – moderní ekvivalent chóru. Není motivován jako píseň v dramatu v rovině hry, rozbíjí vnitřní komunikační systém v přímé komunikaci s diváky</a:t>
            </a:r>
          </a:p>
          <a:p>
            <a:pPr lvl="3"/>
            <a:r>
              <a:rPr lang="cs-CZ" sz="2800" dirty="0" smtClean="0"/>
              <a:t>Šalamounův song - Třígrošová opera </a:t>
            </a:r>
            <a:r>
              <a:rPr lang="cs-CZ" sz="2800" i="1" dirty="0" smtClean="0"/>
              <a:t>versus</a:t>
            </a:r>
            <a:r>
              <a:rPr lang="cs-CZ" sz="2800" dirty="0" smtClean="0"/>
              <a:t> Matka Kuráž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051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sz="2800" dirty="0" smtClean="0"/>
              <a:t>Mluvení stranou</a:t>
            </a:r>
          </a:p>
          <a:p>
            <a:pPr lvl="2"/>
            <a:r>
              <a:rPr lang="cs-CZ" sz="2800" dirty="0" smtClean="0"/>
              <a:t>Porušení iluze</a:t>
            </a:r>
          </a:p>
          <a:p>
            <a:pPr lvl="2"/>
            <a:r>
              <a:rPr lang="cs-CZ" sz="2800" dirty="0" smtClean="0"/>
              <a:t>Expoziční vyprávění</a:t>
            </a:r>
          </a:p>
          <a:p>
            <a:pPr lvl="2"/>
            <a:r>
              <a:rPr lang="cs-CZ" sz="2800" dirty="0" smtClean="0"/>
              <a:t>Zpráva posla</a:t>
            </a:r>
          </a:p>
          <a:p>
            <a:pPr lvl="2"/>
            <a:r>
              <a:rPr lang="cs-CZ" sz="2800" dirty="0" smtClean="0"/>
              <a:t>Reflexe a komentáře</a:t>
            </a:r>
          </a:p>
          <a:p>
            <a:pPr lvl="2"/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31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b="1" dirty="0" smtClean="0"/>
              <a:t>Mimojazyková epizace</a:t>
            </a:r>
          </a:p>
          <a:p>
            <a:pPr lvl="2"/>
            <a:r>
              <a:rPr lang="cs-CZ" sz="2800" dirty="0" smtClean="0"/>
              <a:t>Děje se prostřednictvím herce – herec se v roli nerozplyne, ale artistická virtuozita ho vysouvá stále před roli (často v komediích). Naplňuje se v tom zprostředkující funkce herce vůči roli, kterou předvádí ve vědomém odstupu</a:t>
            </a:r>
          </a:p>
          <a:p>
            <a:pPr lvl="2"/>
            <a:r>
              <a:rPr lang="cs-CZ" sz="2800" dirty="0" smtClean="0"/>
              <a:t>Silně patrné je to třeba v commedii dell´arte, kde pevně daný typ postavy a pevně daná polomaska působí proti identifikačnímu rozplynutí herce v postavě</a:t>
            </a:r>
          </a:p>
          <a:p>
            <a:pPr lvl="2"/>
            <a:endParaRPr lang="cs-CZ" sz="2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126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cs-CZ" b="1" dirty="0" smtClean="0"/>
          </a:p>
          <a:p>
            <a:pPr lvl="1"/>
            <a:r>
              <a:rPr lang="cs-CZ" b="1" dirty="0" smtClean="0"/>
              <a:t>Přehled epizačních technik</a:t>
            </a:r>
            <a:r>
              <a:rPr lang="cs-CZ" dirty="0" smtClean="0"/>
              <a:t> – </a:t>
            </a:r>
            <a:endParaRPr lang="cs-CZ" dirty="0" smtClean="0"/>
          </a:p>
          <a:p>
            <a:pPr lvl="1"/>
            <a:r>
              <a:rPr lang="cs-CZ" dirty="0" smtClean="0"/>
              <a:t>viz </a:t>
            </a:r>
            <a:r>
              <a:rPr lang="cs-CZ" dirty="0" smtClean="0"/>
              <a:t>samostatný soubor – wordové </a:t>
            </a:r>
            <a:r>
              <a:rPr lang="cs-CZ" smtClean="0"/>
              <a:t>schéma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„</a:t>
            </a:r>
            <a:r>
              <a:rPr lang="cs-CZ" dirty="0" smtClean="0"/>
              <a:t>Epické komunikační struktury“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47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500" b="1" dirty="0" smtClean="0"/>
              <a:t>„Epizace“ dramatu</a:t>
            </a:r>
          </a:p>
          <a:p>
            <a:pPr lvl="1"/>
            <a:r>
              <a:rPr lang="cs-CZ" dirty="0" smtClean="0"/>
              <a:t>Absolutní bezprostřednost vnitřního a vnějšího komunikačního systému  (nepřítomnost zprostředkujícího komunikačního systému) představuje idealizovanou normu, která je v historii dramatických textů stále znovu porušována</a:t>
            </a:r>
          </a:p>
          <a:p>
            <a:pPr lvl="1"/>
            <a:r>
              <a:rPr lang="cs-CZ" dirty="0" smtClean="0"/>
              <a:t>Brecht – model </a:t>
            </a:r>
            <a:r>
              <a:rPr lang="cs-CZ" dirty="0" err="1" smtClean="0"/>
              <a:t>antiaristotelského</a:t>
            </a:r>
            <a:r>
              <a:rPr lang="cs-CZ" dirty="0" smtClean="0"/>
              <a:t> epického divadla – základ k široké teoretické diskusi o platnosti této normy a oprávněnosti jejího porušování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5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Zrušení účelovosti </a:t>
            </a:r>
            <a:endParaRPr lang="cs-CZ" b="1" dirty="0"/>
          </a:p>
          <a:p>
            <a:pPr lvl="1"/>
            <a:r>
              <a:rPr lang="cs-CZ" dirty="0" smtClean="0"/>
              <a:t>V epickém díle – samostatnost částí </a:t>
            </a:r>
          </a:p>
          <a:p>
            <a:pPr lvl="1"/>
            <a:r>
              <a:rPr lang="cs-CZ" dirty="0" smtClean="0"/>
              <a:t>V dramatickém díle účelovost částí – směřování kupředu, k cíli, ke konci</a:t>
            </a:r>
          </a:p>
          <a:p>
            <a:pPr lvl="1"/>
            <a:r>
              <a:rPr lang="cs-CZ" dirty="0" smtClean="0"/>
              <a:t>Epické drama: jednotlivé části jsou relativně samostatné – vztahy scén jsou důležitější než vztah-směřování jednotlivé scény ke konci</a:t>
            </a:r>
          </a:p>
          <a:p>
            <a:pPr lvl="1"/>
            <a:r>
              <a:rPr lang="cs-CZ" dirty="0" smtClean="0"/>
              <a:t>V epickém dramatu: napětí směrem na průběh, v absolutním dramatu napětí směrem k výsledku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39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Zrušení koncentrace </a:t>
            </a:r>
            <a:endParaRPr lang="cs-CZ" b="1" dirty="0"/>
          </a:p>
          <a:p>
            <a:pPr lvl="1"/>
            <a:r>
              <a:rPr lang="cs-CZ" dirty="0"/>
              <a:t>R</a:t>
            </a:r>
            <a:r>
              <a:rPr lang="cs-CZ" dirty="0" smtClean="0"/>
              <a:t>ezignace na koncentrované zobrazení</a:t>
            </a:r>
          </a:p>
          <a:p>
            <a:pPr lvl="1"/>
            <a:r>
              <a:rPr lang="cs-CZ" dirty="0" smtClean="0"/>
              <a:t>Přednost má široké pojetí, mnohost prvků, situací, plnost detailů…</a:t>
            </a:r>
          </a:p>
          <a:p>
            <a:pPr lvl="1"/>
            <a:r>
              <a:rPr lang="cs-CZ" dirty="0" smtClean="0"/>
              <a:t>Tato tendence se objevuje už v naturalismu – např. u Ibsena – pokus sledovat “chaos pudových kořenů až k nejmenším a nejjemnějším odbočením a rozvětvením“</a:t>
            </a:r>
          </a:p>
          <a:p>
            <a:pPr marL="457200" lvl="1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4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lvl="1"/>
            <a:r>
              <a:rPr lang="cs-CZ" dirty="0" smtClean="0"/>
              <a:t>Mají se zprůhlednit psychologické, sociální a příčinné souvislosti, které přesahují osobní a mezilidské aspekty – kritika skutečnosti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99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Zrušení absolutnosti </a:t>
            </a:r>
          </a:p>
          <a:p>
            <a:pPr lvl="1"/>
            <a:r>
              <a:rPr lang="cs-CZ" dirty="0" smtClean="0"/>
              <a:t>Jazykové kritérium – protiklad zprávy a zobrazení (už Aristoteles a Platón)</a:t>
            </a:r>
          </a:p>
          <a:p>
            <a:pPr lvl="1"/>
            <a:r>
              <a:rPr lang="cs-CZ" dirty="0"/>
              <a:t>Narativní </a:t>
            </a:r>
            <a:r>
              <a:rPr lang="cs-CZ" dirty="0" smtClean="0"/>
              <a:t>texty – zprostředkující komunikační systém; dramatické texty – absence tohoto systému</a:t>
            </a:r>
          </a:p>
          <a:p>
            <a:pPr lvl="1"/>
            <a:r>
              <a:rPr lang="cs-CZ" dirty="0" smtClean="0"/>
              <a:t>Budování zprostředkujícího komunikačního systému už dávno před Brechtem: antický chór, středověká mystéria, asijské divadlo aj.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69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Způsob realizace u Brechta:  prolog, epilog, chór, song, montáž, transparenty a projekce, postavy vedoucích hry a komentátorů, vypadávání z role – zcizování, odhalování divadelního aparátu aj.</a:t>
            </a:r>
          </a:p>
          <a:p>
            <a:pPr lvl="1"/>
            <a:r>
              <a:rPr lang="cs-CZ" dirty="0" smtClean="0"/>
              <a:t>Překrytí vnitřního komunikačního systému epickou rovinou reflexe a komentáře (tj. zprostředkujícího komunikačního systému) se stává základním stavebným kritériem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754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 smtClean="0"/>
          </a:p>
          <a:p>
            <a:pPr lvl="1"/>
            <a:r>
              <a:rPr lang="cs-CZ" dirty="0" smtClean="0"/>
              <a:t>Tato forma epizace má </a:t>
            </a:r>
            <a:r>
              <a:rPr lang="cs-CZ" dirty="0" err="1" smtClean="0"/>
              <a:t>antiiluzivní</a:t>
            </a:r>
            <a:r>
              <a:rPr lang="cs-CZ" dirty="0" smtClean="0"/>
              <a:t> funkci, působí proti identifikačnímu vcítění diváka do postav a situací – napomáhá kritickému odstupu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94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Techniky epické komunikace</a:t>
            </a:r>
          </a:p>
          <a:p>
            <a:pPr lvl="1"/>
            <a:r>
              <a:rPr lang="cs-CZ" dirty="0" smtClean="0"/>
              <a:t>Relevantní je pro nás tendence ke zrušení absolutnosti</a:t>
            </a:r>
          </a:p>
          <a:p>
            <a:pPr lvl="1"/>
            <a:r>
              <a:rPr lang="cs-CZ" dirty="0" smtClean="0"/>
              <a:t>Dramaturgické prostředky, v nichž se realizují epické komunikační struktury – viz dále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9062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771</Words>
  <Application>Microsoft Office PowerPoint</Application>
  <PresentationFormat>Předvádění na obrazovce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TEORIE DRAMATU PŘEDÁVÁNÍ INFORMACE – 3. část EPICKÉ KOMUNIKAČNÍ STRUKTURY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 Cejpek</dc:creator>
  <cp:lastModifiedBy>Václav Cejpek</cp:lastModifiedBy>
  <cp:revision>95</cp:revision>
  <cp:lastPrinted>2017-10-18T07:30:43Z</cp:lastPrinted>
  <dcterms:created xsi:type="dcterms:W3CDTF">2013-11-06T10:53:04Z</dcterms:created>
  <dcterms:modified xsi:type="dcterms:W3CDTF">2017-11-15T11:01:36Z</dcterms:modified>
</cp:coreProperties>
</file>