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0" r:id="rId3"/>
    <p:sldId id="260" r:id="rId4"/>
    <p:sldId id="271" r:id="rId5"/>
    <p:sldId id="261" r:id="rId6"/>
    <p:sldId id="262" r:id="rId7"/>
    <p:sldId id="272" r:id="rId8"/>
    <p:sldId id="263" r:id="rId9"/>
    <p:sldId id="273" r:id="rId10"/>
    <p:sldId id="275" r:id="rId11"/>
    <p:sldId id="276" r:id="rId12"/>
    <p:sldId id="274" r:id="rId13"/>
    <p:sldId id="277" r:id="rId14"/>
    <p:sldId id="264" r:id="rId15"/>
    <p:sldId id="278" r:id="rId16"/>
    <p:sldId id="279" r:id="rId17"/>
    <p:sldId id="265" r:id="rId18"/>
    <p:sldId id="266" r:id="rId19"/>
    <p:sldId id="281" r:id="rId20"/>
    <p:sldId id="280" r:id="rId21"/>
    <p:sldId id="282" r:id="rId22"/>
    <p:sldId id="283" r:id="rId23"/>
    <p:sldId id="267" r:id="rId24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B953EF-4913-489F-9B99-A70174220D66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3BAE5CF-7F08-4CE1-8395-E4191C2241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178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7212F-FC5A-4641-9680-FDC292A17EC7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2C1C0-6FE3-4FB1-88F5-91FA3B636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04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24A6-1766-49B8-A24A-3FB69A4E19F1}" type="datetime1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85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CB81-14DF-4947-B1F1-047C8E7F0C3C}" type="datetime1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25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7F5-F5A6-455C-8F86-72F9593046DC}" type="datetime1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69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3EDF-4D3C-45F8-A373-B9CAD22B4558}" type="datetime1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56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3876-0444-44CF-BF3B-277ED36A8F59}" type="datetime1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3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828C-2C13-40A4-94EC-CC7D33C5E0C2}" type="datetime1">
              <a:rPr lang="cs-CZ" smtClean="0"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22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EA1E-727A-495D-948F-E51FEED2B69E}" type="datetime1">
              <a:rPr lang="cs-CZ" smtClean="0"/>
              <a:t>31.10.2017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8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0C35-4EAE-45E6-9314-72580C9D209D}" type="datetime1">
              <a:rPr lang="cs-CZ" smtClean="0"/>
              <a:t>31.10.2017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47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46AC-6ADF-4E96-9291-8690644B39EC}" type="datetime1">
              <a:rPr lang="cs-CZ" smtClean="0"/>
              <a:t>31.10.2017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86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DAF0C-3893-4303-8DA5-4A5806246702}" type="datetime1">
              <a:rPr lang="cs-CZ" smtClean="0"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87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BE0D-A928-4B33-984D-3F859A40E0AD}" type="datetime1">
              <a:rPr lang="cs-CZ" smtClean="0"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01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E6A9C-02D8-4027-86DA-2AC7CBF7073C}" type="datetime1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27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TEORIE DRAMATU</a:t>
            </a:r>
            <a:br>
              <a:rPr lang="cs-CZ" b="1" dirty="0" smtClean="0"/>
            </a:br>
            <a:r>
              <a:rPr lang="cs-CZ" dirty="0" smtClean="0"/>
              <a:t>PŘEDÁVÁNÍ INFORMACE – 2. část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dirty="0" smtClean="0"/>
              <a:t>STRUKTURA PERSPEKTIV V DRAMATICKÉM TEXTU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/>
          <a:lstStyle/>
          <a:p>
            <a:r>
              <a:rPr lang="cs-CZ" dirty="0" smtClean="0"/>
              <a:t>Zdroj: Manfred Pfister „</a:t>
            </a:r>
            <a:r>
              <a:rPr lang="cs-CZ" dirty="0" err="1" smtClean="0"/>
              <a:t>Das</a:t>
            </a:r>
            <a:r>
              <a:rPr lang="cs-CZ" dirty="0" smtClean="0"/>
              <a:t> Drama“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6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Příklad – Komedie omylů</a:t>
            </a:r>
          </a:p>
          <a:p>
            <a:pPr lvl="1"/>
            <a:r>
              <a:rPr lang="cs-CZ" dirty="0" smtClean="0"/>
              <a:t>Manželka </a:t>
            </a:r>
            <a:r>
              <a:rPr lang="cs-CZ" dirty="0" err="1" smtClean="0"/>
              <a:t>Antifola</a:t>
            </a:r>
            <a:r>
              <a:rPr lang="cs-CZ" dirty="0" smtClean="0"/>
              <a:t> Efeského </a:t>
            </a:r>
            <a:r>
              <a:rPr lang="cs-CZ" dirty="0" smtClean="0"/>
              <a:t>nelichotivě popisuje </a:t>
            </a:r>
            <a:r>
              <a:rPr lang="cs-CZ" dirty="0" smtClean="0"/>
              <a:t>svého </a:t>
            </a:r>
            <a:r>
              <a:rPr lang="cs-CZ" dirty="0" smtClean="0"/>
              <a:t>manžela: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„…prašivec je to, dědek olezlý,</a:t>
            </a:r>
            <a:br>
              <a:rPr lang="cs-CZ" dirty="0" smtClean="0"/>
            </a:br>
            <a:r>
              <a:rPr lang="cs-CZ" dirty="0" smtClean="0"/>
              <a:t>hulvát a tupec, podlý, chromý, zlý,</a:t>
            </a:r>
            <a:br>
              <a:rPr lang="cs-CZ" dirty="0" smtClean="0"/>
            </a:br>
            <a:r>
              <a:rPr lang="cs-CZ" dirty="0" smtClean="0"/>
              <a:t>hubu má křivou, tělo jako </a:t>
            </a:r>
            <a:r>
              <a:rPr lang="cs-CZ" dirty="0" err="1" smtClean="0"/>
              <a:t>bzdinku</a:t>
            </a:r>
            <a:r>
              <a:rPr lang="cs-CZ" dirty="0" smtClean="0"/>
              <a:t>…“ (IV.2)</a:t>
            </a:r>
          </a:p>
          <a:p>
            <a:pPr lvl="1"/>
            <a:r>
              <a:rPr lang="cs-CZ" dirty="0" smtClean="0"/>
              <a:t>Tato charakterizace je jednoznačně vyvrácena mimojazykově – tím, jak </a:t>
            </a:r>
            <a:r>
              <a:rPr lang="cs-CZ" dirty="0" err="1" smtClean="0"/>
              <a:t>Antifolus</a:t>
            </a:r>
            <a:r>
              <a:rPr lang="cs-CZ" dirty="0" smtClean="0"/>
              <a:t> Efeský skutečně vypadá – manželčina perspektiva je silně zkreslená žárlivostí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3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Divák má mnohovrstevnatější obraz </a:t>
            </a:r>
            <a:r>
              <a:rPr lang="cs-CZ" dirty="0" err="1" smtClean="0"/>
              <a:t>Antifola</a:t>
            </a:r>
            <a:r>
              <a:rPr lang="cs-CZ" dirty="0" smtClean="0"/>
              <a:t>, může si konfrontovat perspektivu manželky a svou mimojazykově získanou informaci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1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Mluvící jména</a:t>
            </a:r>
          </a:p>
          <a:p>
            <a:pPr lvl="2"/>
            <a:r>
              <a:rPr lang="cs-CZ" dirty="0" smtClean="0"/>
              <a:t>Autor  naznačuje-určuje  závaznou perspektivu postavy (paní Sličná, pan </a:t>
            </a:r>
            <a:r>
              <a:rPr lang="cs-CZ" dirty="0" err="1" smtClean="0"/>
              <a:t>Chytráček</a:t>
            </a:r>
            <a:r>
              <a:rPr lang="cs-CZ" dirty="0" smtClean="0"/>
              <a:t>, </a:t>
            </a:r>
            <a:r>
              <a:rPr lang="cs-CZ" dirty="0" err="1" smtClean="0"/>
              <a:t>Fainall</a:t>
            </a:r>
            <a:r>
              <a:rPr lang="cs-CZ" dirty="0" smtClean="0"/>
              <a:t>-Rád-by-všecko, </a:t>
            </a:r>
            <a:r>
              <a:rPr lang="cs-CZ" dirty="0" err="1" smtClean="0"/>
              <a:t>Wishfortová</a:t>
            </a:r>
            <a:r>
              <a:rPr lang="cs-CZ" dirty="0" smtClean="0"/>
              <a:t>-Strašně-by chtěla…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pPr lvl="2"/>
            <a:r>
              <a:rPr lang="cs-CZ" dirty="0" smtClean="0"/>
              <a:t>Používají se už v antice, v anglické komedii doby restaurace…</a:t>
            </a:r>
          </a:p>
          <a:p>
            <a:pPr lvl="2"/>
            <a:r>
              <a:rPr lang="cs-CZ" dirty="0" smtClean="0"/>
              <a:t>Mluvícími jmény autor dává najevo, jak by je měl divák perspektivu jednotlivých postav  zapojit do autorem zamýšlené perspektivy vnímání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74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Celkové chování postavy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Průběh děje</a:t>
            </a:r>
          </a:p>
          <a:p>
            <a:pPr lvl="2"/>
            <a:r>
              <a:rPr lang="cs-CZ" dirty="0" smtClean="0"/>
              <a:t>Šťastné zakončení osudu postavy znamená zpětně potvrzení její perspektivy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5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Výběr perspektiv postav</a:t>
            </a:r>
          </a:p>
          <a:p>
            <a:pPr lvl="1"/>
            <a:r>
              <a:rPr lang="cs-CZ" dirty="0" smtClean="0"/>
              <a:t>Hlavní text = soubor perspektiv řady postav – způsob strukturace (formování) tohoto souboru je další technikou při autorském řízení perspektiv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74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Rozsah a rozptyl nabídky perspektiv postav</a:t>
            </a:r>
          </a:p>
          <a:p>
            <a:pPr lvl="2"/>
            <a:r>
              <a:rPr lang="cs-CZ" dirty="0" smtClean="0"/>
              <a:t>Hledisko kvantity replik – u dvou perspektiv lze zamýšlenou perspektivu určit snadněji než u většího počtu postav</a:t>
            </a:r>
          </a:p>
          <a:p>
            <a:pPr lvl="2"/>
            <a:r>
              <a:rPr lang="cs-CZ" dirty="0" smtClean="0"/>
              <a:t>Bohatá strukturovanost perspektiv postav u Shakespeara (např. Večer tříkrálový atd.) – u mnohovrstevnatých rozbíhavých perspektiv je vytvoření  autorem zamýšlené perspektivy vnímání obtížnější než u textů jedno- či dvouvrstevnatých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00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dirty="0" smtClean="0"/>
              <a:t>Závažnost jednotlivých perspektiv – větší je u postav hlavních</a:t>
            </a:r>
          </a:p>
          <a:p>
            <a:pPr lvl="2"/>
            <a:r>
              <a:rPr lang="cs-CZ" dirty="0" smtClean="0"/>
              <a:t>Závažnost perspektiv = fokus (prostředek naznačení úhlu pohledu)</a:t>
            </a:r>
          </a:p>
          <a:p>
            <a:pPr lvl="2"/>
            <a:r>
              <a:rPr lang="cs-CZ" dirty="0" smtClean="0"/>
              <a:t>Naléhavost sdělení perspektivy postavy</a:t>
            </a:r>
          </a:p>
          <a:p>
            <a:pPr lvl="2"/>
            <a:r>
              <a:rPr lang="cs-CZ" dirty="0" smtClean="0"/>
              <a:t>Poetická kvalita perspektivy (</a:t>
            </a:r>
            <a:r>
              <a:rPr lang="cs-CZ" dirty="0" err="1" smtClean="0"/>
              <a:t>Macbeth</a:t>
            </a:r>
            <a:r>
              <a:rPr lang="cs-CZ" dirty="0" smtClean="0"/>
              <a:t>, Richard II. Aj.)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36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Kombinace perspektiv postav </a:t>
            </a:r>
          </a:p>
          <a:p>
            <a:pPr lvl="1"/>
            <a:r>
              <a:rPr lang="cs-CZ" dirty="0" smtClean="0"/>
              <a:t>Symetrické uskupení různých perspektiv postav kolem jedné centrální perspektivy postavy, která vyjadřuje zamýšlenou perspektivu vnímání – divák to musí pouze rozpoznat</a:t>
            </a:r>
          </a:p>
          <a:p>
            <a:pPr lvl="1"/>
            <a:r>
              <a:rPr lang="cs-CZ" dirty="0" smtClean="0"/>
              <a:t>Kontrastování správně a chybně orientované perspektivy postav – divák musí volit</a:t>
            </a:r>
          </a:p>
          <a:p>
            <a:pPr lvl="1"/>
            <a:r>
              <a:rPr lang="cs-CZ" dirty="0" smtClean="0"/>
              <a:t>Kontrastování dvou chybně orientovaných perspektiv postav  - protikladné extrémy – divák je veden k poznání „zlaté střední cesty“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8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Typy struktury perspektiv</a:t>
            </a:r>
          </a:p>
          <a:p>
            <a:pPr lvl="1"/>
            <a:r>
              <a:rPr lang="cs-CZ" dirty="0" smtClean="0"/>
              <a:t>Autorsko-perspektivní struktura</a:t>
            </a:r>
          </a:p>
          <a:p>
            <a:pPr lvl="2"/>
            <a:r>
              <a:rPr lang="cs-CZ" dirty="0" smtClean="0"/>
              <a:t>Autor vyslovuje svoje názory přímo ústy postav (drama na tezi)</a:t>
            </a:r>
          </a:p>
          <a:p>
            <a:pPr lvl="2"/>
            <a:r>
              <a:rPr lang="cs-CZ" dirty="0" smtClean="0"/>
              <a:t>Jednotlivé perspektivy postav se kryjí s autorem zamýšlenou perspektivou vnímání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87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dirty="0"/>
              <a:t>Alegorické morality ve středověku – zprostředkují základní hodnoty křesťanského učení, mají morálně naučný obsah, který je autorovým cílem.</a:t>
            </a:r>
          </a:p>
          <a:p>
            <a:pPr lvl="3"/>
            <a:r>
              <a:rPr lang="cs-CZ" sz="2400" dirty="0"/>
              <a:t>Alegorické postavy interpretují samy </a:t>
            </a:r>
            <a:r>
              <a:rPr lang="cs-CZ" sz="2400" dirty="0" smtClean="0"/>
              <a:t>sebe, napře neřesti definují svou neřestnost jako protiklad ctnosti a varují diváka před touto neřestností (před sebou samými)</a:t>
            </a:r>
            <a:endParaRPr lang="cs-CZ" sz="2400" dirty="0"/>
          </a:p>
          <a:p>
            <a:pPr lvl="2"/>
            <a:r>
              <a:rPr lang="cs-CZ" dirty="0" smtClean="0"/>
              <a:t>Ideologicky orientovaná dramatika (socialistický realismus atd.)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21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Perspektiva postavy versus autorem zamýšlená perspektiva recepce</a:t>
            </a:r>
          </a:p>
          <a:p>
            <a:r>
              <a:rPr lang="cs-CZ" dirty="0" smtClean="0"/>
              <a:t>Perspektiva postavy je určována</a:t>
            </a:r>
          </a:p>
          <a:p>
            <a:pPr lvl="1"/>
            <a:r>
              <a:rPr lang="cs-CZ" dirty="0" err="1" smtClean="0"/>
              <a:t>Preinformacemi</a:t>
            </a:r>
            <a:r>
              <a:rPr lang="cs-CZ" dirty="0" smtClean="0"/>
              <a:t> postavy</a:t>
            </a:r>
          </a:p>
          <a:p>
            <a:pPr lvl="1"/>
            <a:r>
              <a:rPr lang="cs-CZ" dirty="0" smtClean="0"/>
              <a:t>Psychologickou dispozicí</a:t>
            </a:r>
          </a:p>
          <a:p>
            <a:pPr lvl="1"/>
            <a:r>
              <a:rPr lang="cs-CZ" dirty="0" smtClean="0"/>
              <a:t>Ideologickou orientací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98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b="1" dirty="0" smtClean="0"/>
              <a:t>Uzavřená struktura perspektiv</a:t>
            </a:r>
          </a:p>
          <a:p>
            <a:pPr lvl="2"/>
            <a:r>
              <a:rPr lang="cs-CZ" dirty="0" smtClean="0"/>
              <a:t>Viz absolutní drama</a:t>
            </a:r>
          </a:p>
          <a:p>
            <a:pPr lvl="2"/>
            <a:r>
              <a:rPr lang="cs-CZ" dirty="0" smtClean="0"/>
              <a:t>Autorem zamýšlená perspektiva musí být odkryta divákem – tato perspektiva je v celku dramatu obsažena</a:t>
            </a:r>
          </a:p>
          <a:p>
            <a:pPr lvl="2"/>
            <a:r>
              <a:rPr lang="cs-CZ" dirty="0" smtClean="0"/>
              <a:t>Recipient se stává účastníkem procesu hledání pravdy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b="1" dirty="0" smtClean="0"/>
              <a:t>Otevřená struktura perspektiv</a:t>
            </a:r>
          </a:p>
          <a:p>
            <a:pPr lvl="2"/>
            <a:r>
              <a:rPr lang="cs-CZ" dirty="0" smtClean="0"/>
              <a:t>Autorem zamýšlená perspektiva není jasně definována, je nazřena z různých pozic, aktivita se přesouvá na diváka (Brecht)</a:t>
            </a:r>
          </a:p>
          <a:p>
            <a:pPr lvl="2"/>
            <a:r>
              <a:rPr lang="cs-CZ" dirty="0" smtClean="0"/>
              <a:t>Vzájemný vztah perspektiv postav zůstává neobjasněn – autorem zamýšlená perspektiva vnímání je neobjasněna nebo je ambivalentní (dvojstranná, dvojsmyslná…)</a:t>
            </a:r>
          </a:p>
          <a:p>
            <a:pPr lvl="2"/>
            <a:r>
              <a:rPr lang="cs-CZ" dirty="0" smtClean="0"/>
              <a:t>Nejde zde o zprostředkování nepochybných, předem daných norem, ale o </a:t>
            </a:r>
            <a:r>
              <a:rPr lang="cs-CZ" dirty="0" err="1" smtClean="0"/>
              <a:t>problematizaci</a:t>
            </a:r>
            <a:r>
              <a:rPr lang="cs-CZ" dirty="0" smtClean="0"/>
              <a:t> norem – směřuje to k aktivaci diváka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5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cs-CZ" dirty="0" smtClean="0"/>
          </a:p>
          <a:p>
            <a:pPr lvl="2"/>
            <a:r>
              <a:rPr lang="cs-CZ" dirty="0" smtClean="0"/>
              <a:t>Čechov: „Nezavádím čtenáře do temnot, když nedokážu odpovědět na nejdůležitější otázky?“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11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92896"/>
            <a:ext cx="8025989" cy="231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82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Perspektiva postavy</a:t>
            </a:r>
          </a:p>
          <a:p>
            <a:pPr lvl="1"/>
            <a:r>
              <a:rPr lang="cs-CZ" dirty="0" smtClean="0"/>
              <a:t>Každá replika postavy odpovídá její perspektivě, postava může vyslovit jen to, co odpovídá její situaci a dispozici</a:t>
            </a:r>
          </a:p>
          <a:p>
            <a:pPr lvl="1"/>
            <a:r>
              <a:rPr lang="cs-CZ" dirty="0" smtClean="0"/>
              <a:t>Zároveň platí, že perspektiva postavy se vytváří skrze její repliky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94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Předávání informace /</a:t>
            </a:r>
            <a:br>
              <a:rPr lang="cs-CZ" sz="4000" dirty="0" smtClean="0"/>
            </a:br>
            <a:r>
              <a:rPr lang="cs-CZ" sz="3600" dirty="0" smtClean="0"/>
              <a:t> Struktura perspektiv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„Absolutní“ dramatický text – aranžmá vzájemně korespondujících (souhlasných) a kontrastujících (</a:t>
            </a:r>
            <a:r>
              <a:rPr lang="cs-CZ" dirty="0" smtClean="0"/>
              <a:t>odporujících si</a:t>
            </a:r>
            <a:r>
              <a:rPr lang="cs-CZ" dirty="0"/>
              <a:t>) perspektiv: vnitřní komunikační systém je </a:t>
            </a:r>
            <a:r>
              <a:rPr lang="cs-CZ" dirty="0" err="1"/>
              <a:t>polyperspektivní</a:t>
            </a:r>
            <a:endParaRPr lang="cs-CZ" dirty="0"/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Jednotlivé </a:t>
            </a:r>
            <a:r>
              <a:rPr lang="cs-CZ" dirty="0">
                <a:solidFill>
                  <a:prstClr val="black"/>
                </a:solidFill>
              </a:rPr>
              <a:t>perspektivy postav jsou rovnocenné, mají stejný stupeň </a:t>
            </a:r>
            <a:r>
              <a:rPr lang="cs-CZ" dirty="0" smtClean="0">
                <a:solidFill>
                  <a:prstClr val="black"/>
                </a:solidFill>
              </a:rPr>
              <a:t>závaznosti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10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Předávání informace /</a:t>
            </a:r>
            <a:br>
              <a:rPr lang="cs-CZ" sz="3600" dirty="0"/>
            </a:br>
            <a:r>
              <a:rPr lang="cs-CZ" sz="3200" dirty="0"/>
              <a:t> Struktura perspektiv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Autorem zamýšlená perspektiva vnímání</a:t>
            </a:r>
          </a:p>
          <a:p>
            <a:pPr lvl="1"/>
            <a:r>
              <a:rPr lang="cs-CZ" dirty="0"/>
              <a:t>To, o co usiluje </a:t>
            </a:r>
            <a:r>
              <a:rPr lang="cs-CZ" dirty="0" smtClean="0"/>
              <a:t>autor, </a:t>
            </a:r>
            <a:r>
              <a:rPr lang="cs-CZ" dirty="0"/>
              <a:t>aby bylo sděleno </a:t>
            </a:r>
            <a:r>
              <a:rPr lang="cs-CZ" dirty="0" smtClean="0"/>
              <a:t>divákovi</a:t>
            </a:r>
          </a:p>
          <a:p>
            <a:pPr lvl="1"/>
            <a:r>
              <a:rPr lang="cs-CZ" dirty="0" smtClean="0"/>
              <a:t>Autorská perspektiva se nekryje s perspektivou postavy nebo postav – viz citát </a:t>
            </a:r>
            <a:r>
              <a:rPr lang="cs-CZ" dirty="0" smtClean="0">
                <a:sym typeface="Symbol"/>
              </a:rPr>
              <a:t></a:t>
            </a:r>
            <a:endParaRPr lang="cs-CZ" dirty="0"/>
          </a:p>
          <a:p>
            <a:pPr lvl="1"/>
            <a:r>
              <a:rPr lang="cs-CZ" dirty="0" smtClean="0"/>
              <a:t>Čechov: „Když před vás postaví kávu, nebudete se pokoušet najít v tom pivo. Když vám já předložím profesorovy myšlenky, pak dobře poslouchejte a nehledejte v tom myšlenky Čechova.“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46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Rovnocenná perspektiva versus nadřazená perspektiva</a:t>
            </a:r>
          </a:p>
          <a:p>
            <a:pPr lvl="1"/>
            <a:r>
              <a:rPr lang="cs-CZ" dirty="0" smtClean="0"/>
              <a:t>Nadřazená perspektiva postav = perspektiva některé postavy je důležitá, je formálně zdůrazněna atd. atp.</a:t>
            </a:r>
          </a:p>
          <a:p>
            <a:pPr lvl="1"/>
            <a:r>
              <a:rPr lang="cs-CZ" dirty="0" smtClean="0"/>
              <a:t>Bývá k tomu vytvořen zprostředkující komunikační systém, např.</a:t>
            </a:r>
          </a:p>
          <a:p>
            <a:pPr lvl="2"/>
            <a:r>
              <a:rPr lang="cs-CZ" dirty="0" smtClean="0"/>
              <a:t>Monolog postavy ad </a:t>
            </a:r>
            <a:r>
              <a:rPr lang="cs-CZ" dirty="0" err="1" smtClean="0"/>
              <a:t>spectatores</a:t>
            </a:r>
            <a:endParaRPr lang="cs-CZ" dirty="0" smtClean="0"/>
          </a:p>
          <a:p>
            <a:pPr lvl="2"/>
            <a:r>
              <a:rPr lang="cs-CZ" dirty="0" smtClean="0"/>
              <a:t>Chór antické tragédie</a:t>
            </a:r>
          </a:p>
          <a:p>
            <a:pPr lvl="2"/>
            <a:r>
              <a:rPr lang="cs-CZ" dirty="0" err="1" smtClean="0"/>
              <a:t>Sebecharakterizace</a:t>
            </a:r>
            <a:r>
              <a:rPr lang="cs-CZ" dirty="0" smtClean="0"/>
              <a:t> alegorických postav (středověk)</a:t>
            </a:r>
          </a:p>
          <a:p>
            <a:pPr lvl="2"/>
            <a:r>
              <a:rPr lang="cs-CZ" dirty="0" smtClean="0"/>
              <a:t>Epické divadlo (Brecht)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62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Nadřazení či podřazení perspektivy postav</a:t>
            </a:r>
          </a:p>
          <a:p>
            <a:pPr lvl="1"/>
            <a:r>
              <a:rPr lang="cs-CZ" dirty="0" smtClean="0"/>
              <a:t>Postava, která je nositelem zprostředkující (vyprávěcí) funkce, je nositelem nadřazené perspektivy – má větší závaznost (chór, vypravěč apod.)</a:t>
            </a:r>
          </a:p>
          <a:p>
            <a:pPr lvl="1"/>
            <a:r>
              <a:rPr lang="cs-CZ" dirty="0" smtClean="0"/>
              <a:t>Příklad: „zpěvák“ v Brechtově </a:t>
            </a:r>
            <a:r>
              <a:rPr lang="cs-CZ" dirty="0" smtClean="0"/>
              <a:t>„Kavkazském </a:t>
            </a:r>
            <a:r>
              <a:rPr lang="cs-CZ" dirty="0" smtClean="0"/>
              <a:t>křídovém </a:t>
            </a:r>
            <a:r>
              <a:rPr lang="cs-CZ" dirty="0" smtClean="0"/>
              <a:t>kruhu“ </a:t>
            </a:r>
            <a:r>
              <a:rPr lang="cs-CZ" dirty="0" smtClean="0"/>
              <a:t>– stojí nad dějem a nad postavami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76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Techniky řízení perspektiv</a:t>
            </a:r>
          </a:p>
          <a:p>
            <a:pPr lvl="1"/>
            <a:r>
              <a:rPr lang="cs-CZ" dirty="0" smtClean="0"/>
              <a:t>Způsob, kterým autor zprostředkuje divákovi zamýšlenou perspektivu vnímání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43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Mimojazyková </a:t>
            </a:r>
            <a:r>
              <a:rPr lang="cs-CZ" b="1" dirty="0" err="1" smtClean="0"/>
              <a:t>perspektivita</a:t>
            </a:r>
            <a:r>
              <a:rPr lang="cs-CZ" b="1" dirty="0" smtClean="0"/>
              <a:t> předávání informací</a:t>
            </a:r>
          </a:p>
          <a:p>
            <a:pPr lvl="1"/>
            <a:r>
              <a:rPr lang="cs-CZ" dirty="0" smtClean="0"/>
              <a:t>Předávání informací se neděje jen v literárním hlavním textu, ale také mimojazykově</a:t>
            </a:r>
          </a:p>
          <a:p>
            <a:pPr lvl="1"/>
            <a:r>
              <a:rPr lang="cs-CZ" dirty="0" smtClean="0"/>
              <a:t>Herec – jeho fyziognomie, hlas, gesta, mimika, práce s rekvizitou, scéna, hudba… </a:t>
            </a:r>
          </a:p>
          <a:p>
            <a:pPr lvl="1"/>
            <a:r>
              <a:rPr lang="cs-CZ" dirty="0" smtClean="0"/>
              <a:t>Vnímatel může konfrontovat to, co se dozví prostřednictvím jazyka a mimojazykově – vytváří si plastičtější obraz, posuzuje pravdivost jednotlivých perspektiv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21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1028</Words>
  <Application>Microsoft Office PowerPoint</Application>
  <PresentationFormat>Předvádění na obrazovce (4:3)</PresentationFormat>
  <Paragraphs>142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TEORIE DRAMATU PŘEDÁVÁNÍ INFORMACE – 2. část STRUKTURA PERSPEKTIV V DRAMATICKÉM TEXTU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</dc:creator>
  <cp:lastModifiedBy>Václav</cp:lastModifiedBy>
  <cp:revision>28</cp:revision>
  <cp:lastPrinted>2017-10-18T07:33:11Z</cp:lastPrinted>
  <dcterms:created xsi:type="dcterms:W3CDTF">2015-01-21T16:24:23Z</dcterms:created>
  <dcterms:modified xsi:type="dcterms:W3CDTF">2017-10-31T21:26:15Z</dcterms:modified>
</cp:coreProperties>
</file>