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79" r:id="rId4"/>
    <p:sldId id="283" r:id="rId5"/>
    <p:sldId id="284" r:id="rId6"/>
    <p:sldId id="285" r:id="rId7"/>
    <p:sldId id="280" r:id="rId8"/>
    <p:sldId id="258" r:id="rId9"/>
    <p:sldId id="259" r:id="rId10"/>
    <p:sldId id="260" r:id="rId11"/>
    <p:sldId id="261" r:id="rId12"/>
    <p:sldId id="262" r:id="rId13"/>
    <p:sldId id="282" r:id="rId14"/>
    <p:sldId id="263" r:id="rId15"/>
    <p:sldId id="264" r:id="rId16"/>
    <p:sldId id="265" r:id="rId17"/>
    <p:sldId id="266" r:id="rId18"/>
    <p:sldId id="276" r:id="rId19"/>
    <p:sldId id="267" r:id="rId20"/>
    <p:sldId id="269" r:id="rId21"/>
    <p:sldId id="270" r:id="rId22"/>
    <p:sldId id="271" r:id="rId23"/>
    <p:sldId id="277" r:id="rId24"/>
    <p:sldId id="27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0665A-1DFB-4B4B-98AC-1971FB3D9837}" type="datetimeFigureOut">
              <a:rPr lang="cs-CZ" smtClean="0"/>
              <a:t>2.12.2016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35AEB-9B05-42BE-B175-838D6543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8CB8-90E7-4E3B-BC67-0087E86FEDCC}" type="datetime1">
              <a:rPr lang="cs-CZ" smtClean="0"/>
              <a:t>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36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3B89-E3CA-4E7A-B010-0C088FD4B8E2}" type="datetime1">
              <a:rPr lang="cs-CZ" smtClean="0"/>
              <a:t>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2242-6187-4F25-8695-EDEC0400717F}" type="datetime1">
              <a:rPr lang="cs-CZ" smtClean="0"/>
              <a:t>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F55A-C71C-49A2-9DB6-56E228985DFA}" type="datetime1">
              <a:rPr lang="cs-CZ" smtClean="0"/>
              <a:t>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9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5238-6189-431A-9C94-C1879F12ABF6}" type="datetime1">
              <a:rPr lang="cs-CZ" smtClean="0"/>
              <a:t>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5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F46-FE3F-4924-B2BF-A499B1B26EEC}" type="datetime1">
              <a:rPr lang="cs-CZ" smtClean="0"/>
              <a:t>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7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436-4522-4B95-98D8-B6EFABD0F381}" type="datetime1">
              <a:rPr lang="cs-CZ" smtClean="0"/>
              <a:t>2.12.2016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69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DAC2-1789-4092-8439-3C82EFF55969}" type="datetime1">
              <a:rPr lang="cs-CZ" smtClean="0"/>
              <a:t>2.12.2016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40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6C6-ED22-43A6-AC32-24D1EB5D438E}" type="datetime1">
              <a:rPr lang="cs-CZ" smtClean="0"/>
              <a:t>2.12.2016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21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45A3-1AE7-43A6-BD30-4E19D772300C}" type="datetime1">
              <a:rPr lang="cs-CZ" smtClean="0"/>
              <a:t>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24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22F0-953E-4695-AF3E-681C44D232DA}" type="datetime1">
              <a:rPr lang="cs-CZ" smtClean="0"/>
              <a:t>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34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1D4C4-6101-4734-8335-41773041DAB3}" type="datetime1">
              <a:rPr lang="cs-CZ" smtClean="0"/>
              <a:t>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EB9E-DA56-4883-B37A-662A15357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72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ro_Calder%C3%B3n_de_la_Barca_0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ŠPANĚLSKÉ DIVADLO </a:t>
            </a:r>
            <a:br>
              <a:rPr lang="cs-CZ" b="1" dirty="0" smtClean="0"/>
            </a:br>
            <a:r>
              <a:rPr lang="cs-CZ" b="1" dirty="0" smtClean="0"/>
              <a:t>ZLATÉHO VĚKU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16. – 17. století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Komedie pláště a dýky (meče) - </a:t>
            </a:r>
            <a:r>
              <a:rPr lang="cs-CZ" sz="2800" b="1" dirty="0" err="1"/>
              <a:t>Comedia</a:t>
            </a:r>
            <a:r>
              <a:rPr lang="cs-CZ" sz="2800" b="1" dirty="0"/>
              <a:t> de capa y </a:t>
            </a:r>
            <a:r>
              <a:rPr lang="cs-CZ" sz="2800" b="1" dirty="0" err="1"/>
              <a:t>espada</a:t>
            </a:r>
            <a:endParaRPr lang="cs-CZ" sz="2800" dirty="0"/>
          </a:p>
          <a:p>
            <a:r>
              <a:rPr lang="cs-CZ" sz="2800" dirty="0"/>
              <a:t>Typ zápletkové komedie, která přetrvá po celý </a:t>
            </a:r>
            <a:r>
              <a:rPr lang="cs-CZ" sz="2800" dirty="0" smtClean="0"/>
              <a:t>Zlatý věk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Drama cti</a:t>
            </a:r>
            <a:endParaRPr lang="cs-CZ" sz="2800" dirty="0"/>
          </a:p>
          <a:p>
            <a:r>
              <a:rPr lang="cs-CZ" sz="2800" dirty="0"/>
              <a:t>Hra s výrazným dějem a postavami, s dramatickou a napínavou zápletkou, které řeší základní problémy etiky - jak se správně zachovat ve složitých situacích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 </a:t>
            </a:r>
            <a:r>
              <a:rPr lang="cs-CZ" sz="2800" dirty="0"/>
              <a:t>Koncepce dvojí cti: čest urozená (stavovská) a čest neurozená, tedy lidská mravní důstojnost. Člověk má právo vzepřít se, je-li tato jeho čest ponižována a je-li mu upírána. </a:t>
            </a:r>
            <a:endParaRPr lang="cs-CZ" sz="2800" dirty="0" smtClean="0"/>
          </a:p>
          <a:p>
            <a:r>
              <a:rPr lang="cs-CZ" sz="2800" dirty="0" smtClean="0"/>
              <a:t>Autoři </a:t>
            </a:r>
            <a:r>
              <a:rPr lang="cs-CZ" sz="2800" dirty="0"/>
              <a:t>- např. </a:t>
            </a:r>
            <a:r>
              <a:rPr lang="cs-CZ" sz="2800" dirty="0" err="1"/>
              <a:t>Lope</a:t>
            </a:r>
            <a:r>
              <a:rPr lang="cs-CZ" sz="2800" dirty="0"/>
              <a:t> de Vega, Pedro Calderón de la </a:t>
            </a:r>
            <a:r>
              <a:rPr lang="cs-CZ" sz="2800" dirty="0" err="1"/>
              <a:t>Barca</a:t>
            </a:r>
            <a:r>
              <a:rPr lang="cs-CZ" sz="2800" b="1" dirty="0"/>
              <a:t>.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MIGUEL </a:t>
            </a:r>
            <a:r>
              <a:rPr lang="cs-CZ" sz="2800" b="1" dirty="0"/>
              <a:t>DE CERVANTES Y SAAVEDRA</a:t>
            </a:r>
            <a:endParaRPr lang="cs-CZ" sz="2800" dirty="0"/>
          </a:p>
          <a:p>
            <a:r>
              <a:rPr lang="cs-CZ" sz="2800" dirty="0"/>
              <a:t>(1547 - 1616)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Picture 4" descr="Cerv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4176464" cy="36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1571 </a:t>
            </a:r>
            <a:r>
              <a:rPr lang="cs-CZ" sz="2800" dirty="0"/>
              <a:t>- účast v bitvě u </a:t>
            </a:r>
            <a:r>
              <a:rPr lang="cs-CZ" sz="2800" dirty="0" err="1"/>
              <a:t>Lepanta</a:t>
            </a:r>
            <a:r>
              <a:rPr lang="cs-CZ" sz="2800" dirty="0"/>
              <a:t>, kde Španělé rozdrtili Turky</a:t>
            </a:r>
          </a:p>
          <a:p>
            <a:r>
              <a:rPr lang="cs-CZ" sz="2800" dirty="0"/>
              <a:t>1575 - loď, kterou cestoval do Španělska, byla zajata Turky - Cervantes strávil 5 let v otroctví v Alžíru</a:t>
            </a:r>
          </a:p>
          <a:p>
            <a:r>
              <a:rPr lang="cs-CZ" sz="2800" dirty="0"/>
              <a:t>1580 - po složitých jednáních vykoupen z otroctví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1605 </a:t>
            </a:r>
            <a:r>
              <a:rPr lang="cs-CZ" sz="2800" dirty="0"/>
              <a:t>- publikoval 1. díl </a:t>
            </a:r>
            <a:r>
              <a:rPr lang="cs-CZ" sz="2800" b="1" dirty="0"/>
              <a:t>Dona </a:t>
            </a:r>
            <a:r>
              <a:rPr lang="cs-CZ" sz="2800" b="1" dirty="0" err="1"/>
              <a:t>Quijota</a:t>
            </a:r>
            <a:r>
              <a:rPr lang="cs-CZ" sz="2800" dirty="0"/>
              <a:t>. velký úspěch, ale hned nato je nevinně zapleten do soudního procesu kvůli vraždě.</a:t>
            </a:r>
          </a:p>
          <a:p>
            <a:r>
              <a:rPr lang="cs-CZ" sz="2800" dirty="0"/>
              <a:t>1615 - </a:t>
            </a:r>
            <a:r>
              <a:rPr lang="cs-CZ" sz="2800" dirty="0" smtClean="0"/>
              <a:t>2</a:t>
            </a:r>
            <a:r>
              <a:rPr lang="cs-CZ" sz="2800" dirty="0"/>
              <a:t>. díl </a:t>
            </a:r>
            <a:r>
              <a:rPr lang="cs-CZ" sz="2800" b="1" dirty="0"/>
              <a:t>Dona </a:t>
            </a:r>
            <a:r>
              <a:rPr lang="cs-CZ" sz="2800" b="1" dirty="0" err="1"/>
              <a:t>Quijota</a:t>
            </a:r>
            <a:r>
              <a:rPr lang="cs-CZ" sz="28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61" y="3576317"/>
            <a:ext cx="2017872" cy="295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636912"/>
            <a:ext cx="249124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Napsal cca 20 komedií, tragédií a meziher. </a:t>
            </a:r>
          </a:p>
          <a:p>
            <a:r>
              <a:rPr lang="cs-CZ" sz="2800" dirty="0"/>
              <a:t>Mezihry - realistické scény s obyčejnými postavami, jako např. manželské páry, vojáci, lumpové, právníci, sudiči, sedláci, </a:t>
            </a:r>
            <a:r>
              <a:rPr lang="cs-CZ" sz="2800" dirty="0" err="1"/>
              <a:t>podvodníčci</a:t>
            </a:r>
            <a:r>
              <a:rPr lang="cs-CZ" sz="2800" dirty="0"/>
              <a:t> atp.- </a:t>
            </a:r>
            <a:r>
              <a:rPr lang="cs-CZ" sz="2800" b="1" dirty="0"/>
              <a:t>Žárlivý stařec, Zázračné divadlo.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b="1" dirty="0"/>
              <a:t>LOPE FÉLIX DE VEGA Y CARPIO</a:t>
            </a:r>
            <a:endParaRPr lang="cs-CZ" sz="2800" dirty="0"/>
          </a:p>
          <a:p>
            <a:r>
              <a:rPr lang="cs-CZ" sz="2800" dirty="0"/>
              <a:t>(1562 - 1635)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5" name="Picture 4" descr="lope de v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8219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Psal romány (5 pastýřských románů), novely, eposy, naučné básně, lyriku (3000 sonetů), odborné spisy (poetika). </a:t>
            </a:r>
            <a:endParaRPr lang="cs-CZ" sz="2800" dirty="0" smtClean="0"/>
          </a:p>
          <a:p>
            <a:r>
              <a:rPr lang="cs-CZ" sz="2800" dirty="0" smtClean="0"/>
              <a:t>Jeho </a:t>
            </a:r>
            <a:r>
              <a:rPr lang="cs-CZ" sz="2800" dirty="0"/>
              <a:t>bibliografie čítá na 1500 (1800) her - z toho je zachováno cca </a:t>
            </a:r>
            <a:r>
              <a:rPr lang="cs-CZ" sz="2800" dirty="0" smtClean="0"/>
              <a:t>470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Náměty ze španělských dějin i ze španělské současnosti postulují jednu důležitou mravní zásadu: poddaný má právo bránit se (ve spojení s monarchou) přehmatům a zvůli feudálních představitelů </a:t>
            </a:r>
            <a:r>
              <a:rPr lang="cs-CZ" sz="2800" b="1" dirty="0"/>
              <a:t>(</a:t>
            </a:r>
            <a:r>
              <a:rPr lang="cs-CZ" sz="2800" b="1" dirty="0" err="1"/>
              <a:t>Fuente</a:t>
            </a:r>
            <a:r>
              <a:rPr lang="cs-CZ" sz="2800" b="1" dirty="0"/>
              <a:t> </a:t>
            </a:r>
            <a:r>
              <a:rPr lang="cs-CZ" sz="2800" b="1" dirty="0" err="1"/>
              <a:t>Ovejuna</a:t>
            </a:r>
            <a:r>
              <a:rPr lang="cs-CZ" sz="2800" b="1" dirty="0"/>
              <a:t>).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 smtClean="0"/>
              <a:t>Dává </a:t>
            </a:r>
            <a:r>
              <a:rPr lang="cs-CZ" sz="2800" dirty="0"/>
              <a:t>i tomu nejprostšímu sedlákovi právo na osobní čest, na lidskou důstojnost, kterou smí hájit před zvůlí mocných feudálů.</a:t>
            </a:r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i="1" u="sng" dirty="0"/>
              <a:t>Dramata cti</a:t>
            </a:r>
            <a:r>
              <a:rPr lang="cs-CZ" sz="2800" i="1" dirty="0"/>
              <a:t> </a:t>
            </a:r>
            <a:r>
              <a:rPr lang="cs-CZ" sz="2800" dirty="0" smtClean="0"/>
              <a:t>– </a:t>
            </a:r>
          </a:p>
          <a:p>
            <a:r>
              <a:rPr lang="cs-CZ" sz="2800" b="1" dirty="0" smtClean="0"/>
              <a:t>Ovčí </a:t>
            </a:r>
            <a:r>
              <a:rPr lang="cs-CZ" sz="2800" b="1" dirty="0"/>
              <a:t>pramen (</a:t>
            </a:r>
            <a:r>
              <a:rPr lang="cs-CZ" sz="2800" b="1" dirty="0" err="1"/>
              <a:t>Fuente</a:t>
            </a:r>
            <a:r>
              <a:rPr lang="cs-CZ" sz="2800" b="1" dirty="0"/>
              <a:t> </a:t>
            </a:r>
            <a:r>
              <a:rPr lang="cs-CZ" sz="2800" b="1" dirty="0" err="1"/>
              <a:t>Ovejuna</a:t>
            </a:r>
            <a:r>
              <a:rPr lang="cs-CZ" sz="2800" b="1" dirty="0"/>
              <a:t>), Rytíř z </a:t>
            </a:r>
            <a:r>
              <a:rPr lang="cs-CZ" sz="2800" b="1" dirty="0" err="1"/>
              <a:t>Olmeda</a:t>
            </a:r>
            <a:r>
              <a:rPr lang="cs-CZ" sz="2800" b="1" dirty="0"/>
              <a:t> </a:t>
            </a:r>
            <a:endParaRPr lang="cs-CZ" sz="2800" dirty="0"/>
          </a:p>
          <a:p>
            <a:r>
              <a:rPr lang="cs-CZ" sz="2800" i="1" u="sng" dirty="0" smtClean="0"/>
              <a:t>Komedie pláště a dýky</a:t>
            </a:r>
            <a:r>
              <a:rPr lang="cs-CZ" sz="2800" i="1" dirty="0" smtClean="0"/>
              <a:t> </a:t>
            </a:r>
            <a:r>
              <a:rPr lang="cs-CZ" sz="2800" dirty="0" smtClean="0"/>
              <a:t>– </a:t>
            </a:r>
          </a:p>
          <a:p>
            <a:r>
              <a:rPr lang="cs-CZ" sz="2800" dirty="0" smtClean="0"/>
              <a:t>témata: láska a její různorodé převleky, španělské mravy, kolorit měst, kde žil (Valencie, Toledo, Sevilla, Valladolid, Madrid). </a:t>
            </a:r>
          </a:p>
          <a:p>
            <a:r>
              <a:rPr lang="cs-CZ" sz="2800" b="1" dirty="0" smtClean="0"/>
              <a:t>Zázračný pramen madridský, Toledská noc, Milovat a nevědět koho, Blázni z Valencie, Zahradníkův pes</a:t>
            </a:r>
            <a:endParaRPr lang="cs-CZ" sz="2800" dirty="0" smtClean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Corrales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Po roce 1570 výstavba stálých divadel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Hlavním centrem Madrid</a:t>
            </a:r>
          </a:p>
          <a:p>
            <a:pPr>
              <a:lnSpc>
                <a:spcPct val="90000"/>
              </a:lnSpc>
            </a:pPr>
            <a:r>
              <a:rPr lang="cs-CZ" altLang="cs-CZ" i="1" dirty="0" err="1" smtClean="0"/>
              <a:t>Corrales</a:t>
            </a:r>
            <a:r>
              <a:rPr lang="cs-CZ" altLang="cs-CZ" i="1" dirty="0" smtClean="0"/>
              <a:t> </a:t>
            </a:r>
            <a:r>
              <a:rPr lang="cs-CZ" altLang="cs-CZ" i="1" dirty="0"/>
              <a:t>– </a:t>
            </a:r>
            <a:r>
              <a:rPr lang="cs-CZ" altLang="cs-CZ" dirty="0"/>
              <a:t>veřejná divadla – vzniklá přestavbou dvorů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Problémy ze sousedství divadla s obytnými domy</a:t>
            </a:r>
            <a:endParaRPr lang="cs-CZ" altLang="cs-CZ" i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2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r>
              <a:rPr lang="cs-CZ" sz="2800" b="1" dirty="0" smtClean="0"/>
              <a:t>TIRSO </a:t>
            </a:r>
            <a:r>
              <a:rPr lang="cs-CZ" sz="2800" b="1" dirty="0"/>
              <a:t>DE MOLINA</a:t>
            </a:r>
            <a:endParaRPr lang="cs-CZ" sz="2800" dirty="0"/>
          </a:p>
          <a:p>
            <a:r>
              <a:rPr lang="cs-CZ" sz="2800" dirty="0"/>
              <a:t>(1584? – 1648)</a:t>
            </a:r>
          </a:p>
          <a:p>
            <a:pPr lvl="0"/>
            <a:r>
              <a:rPr lang="cs-CZ" sz="2800" dirty="0" err="1"/>
              <a:t>comedie</a:t>
            </a:r>
            <a:r>
              <a:rPr lang="cs-CZ" sz="2800" dirty="0"/>
              <a:t> podle legend </a:t>
            </a:r>
            <a:br>
              <a:rPr lang="cs-CZ" sz="2800" dirty="0"/>
            </a:br>
            <a:r>
              <a:rPr lang="cs-CZ" sz="2800" b="1" dirty="0"/>
              <a:t>Sevillský svůdce a kamenný host</a:t>
            </a:r>
            <a:r>
              <a:rPr lang="cs-CZ" sz="2800" dirty="0"/>
              <a:t>, </a:t>
            </a:r>
            <a:r>
              <a:rPr lang="cs-CZ" sz="2800" i="1" dirty="0"/>
              <a:t>El </a:t>
            </a:r>
            <a:r>
              <a:rPr lang="cs-CZ" sz="2800" i="1" dirty="0" err="1"/>
              <a:t>burlador</a:t>
            </a:r>
            <a:r>
              <a:rPr lang="cs-CZ" sz="2800" i="1" dirty="0"/>
              <a:t> de </a:t>
            </a:r>
            <a:r>
              <a:rPr lang="cs-CZ" sz="2800" i="1" dirty="0" err="1"/>
              <a:t>sevilla</a:t>
            </a:r>
            <a:r>
              <a:rPr lang="cs-CZ" sz="2800" i="1" dirty="0"/>
              <a:t> y el </a:t>
            </a:r>
            <a:r>
              <a:rPr lang="cs-CZ" sz="2800" i="1" dirty="0" err="1"/>
              <a:t>convidado</a:t>
            </a:r>
            <a:r>
              <a:rPr lang="cs-CZ" sz="2800" i="1" dirty="0"/>
              <a:t> de </a:t>
            </a:r>
            <a:r>
              <a:rPr lang="cs-CZ" sz="2800" i="1" dirty="0" err="1"/>
              <a:t>piedra</a:t>
            </a:r>
            <a:r>
              <a:rPr lang="cs-CZ" sz="2800" i="1" dirty="0"/>
              <a:t>, </a:t>
            </a:r>
            <a:r>
              <a:rPr lang="cs-CZ" sz="2800" dirty="0"/>
              <a:t>vlastně tedy Sevillský „posměváček“)</a:t>
            </a:r>
          </a:p>
          <a:p>
            <a:endParaRPr lang="cs-CZ" sz="2800" dirty="0"/>
          </a:p>
        </p:txBody>
      </p:sp>
      <p:pic>
        <p:nvPicPr>
          <p:cNvPr id="4" name="Picture 4" descr="Tirso_de_Mol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4302"/>
            <a:ext cx="2843808" cy="30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Sevillský svůdce a kamenný host</a:t>
            </a:r>
            <a:r>
              <a:rPr lang="cs-CZ" sz="2800" dirty="0"/>
              <a:t> –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Molina </a:t>
            </a:r>
            <a:r>
              <a:rPr lang="cs-CZ" sz="2800" dirty="0"/>
              <a:t>napsal tuto hru podle legend, </a:t>
            </a:r>
            <a:endParaRPr lang="cs-CZ" sz="2800" dirty="0" smtClean="0"/>
          </a:p>
          <a:p>
            <a:r>
              <a:rPr lang="cs-CZ" sz="2800" dirty="0" smtClean="0"/>
              <a:t>postava </a:t>
            </a:r>
            <a:r>
              <a:rPr lang="cs-CZ" sz="2800" dirty="0"/>
              <a:t>svůdce se objevuje už ve starších dramatech, ale u něho poprvé je to popíratel božích i lidských zákonů, vysměvačný cynik, rouhač…</a:t>
            </a:r>
          </a:p>
          <a:p>
            <a:r>
              <a:rPr lang="cs-CZ" sz="2800" dirty="0"/>
              <a:t> </a:t>
            </a:r>
            <a:r>
              <a:rPr lang="cs-CZ" sz="2800" smtClean="0"/>
              <a:t>Don Juan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PEDRO CALDERÓN DE LA </a:t>
            </a:r>
            <a:r>
              <a:rPr lang="cs-CZ" sz="2800" b="1" dirty="0" smtClean="0"/>
              <a:t>BARCA</a:t>
            </a:r>
            <a:br>
              <a:rPr lang="cs-CZ" sz="2800" b="1" dirty="0" smtClean="0"/>
            </a:br>
            <a:r>
              <a:rPr lang="cs-CZ" sz="2800" dirty="0" smtClean="0"/>
              <a:t>(1600 </a:t>
            </a:r>
            <a:r>
              <a:rPr lang="cs-CZ" sz="2800" dirty="0"/>
              <a:t>– 1681</a:t>
            </a:r>
            <a:r>
              <a:rPr lang="cs-CZ" sz="2800" dirty="0" smtClean="0"/>
              <a:t>)</a:t>
            </a:r>
          </a:p>
          <a:p>
            <a:endParaRPr lang="cs-CZ" sz="2800" dirty="0"/>
          </a:p>
        </p:txBody>
      </p:sp>
      <p:pic>
        <p:nvPicPr>
          <p:cNvPr id="4" name="Picture 4" descr="Calder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73769"/>
            <a:ext cx="29602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22</a:t>
            </a:fld>
            <a:endParaRPr lang="cs-CZ"/>
          </a:p>
        </p:txBody>
      </p:sp>
      <p:pic>
        <p:nvPicPr>
          <p:cNvPr id="1026" name="Picture 2" descr="https://upload.wikimedia.org/wikipedia/commons/thumb/b/b1/Pedro_Calder%C3%B3n_de_la_Barca_01.jpg/250px-Pedro_Calder%C3%B3n_de_la_Barca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808312" cy="37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1651 </a:t>
            </a:r>
            <a:r>
              <a:rPr lang="cs-CZ" sz="2800" dirty="0"/>
              <a:t>vysvěcen na kněze, odvrat od světa, „není lepší společnosti než samota“. </a:t>
            </a:r>
            <a:endParaRPr lang="cs-CZ" sz="2800" dirty="0" smtClean="0"/>
          </a:p>
          <a:p>
            <a:r>
              <a:rPr lang="cs-CZ" sz="2800" dirty="0" smtClean="0"/>
              <a:t>Byl </a:t>
            </a:r>
            <a:r>
              <a:rPr lang="cs-CZ" sz="2800" dirty="0"/>
              <a:t>kaplanem v Toledu. Nápis na mříži kůru toledské katedrály </a:t>
            </a:r>
            <a:r>
              <a:rPr lang="cs-CZ" sz="2800" i="1" dirty="0" err="1"/>
              <a:t>Psalle</a:t>
            </a:r>
            <a:r>
              <a:rPr lang="cs-CZ" sz="2800" i="1" dirty="0"/>
              <a:t> et sile – zpívej a mlč - </a:t>
            </a:r>
            <a:r>
              <a:rPr lang="cs-CZ" sz="2800" dirty="0"/>
              <a:t> se stal jeho životním heslem. 1663 jmenován čestným královským kaplanem, přesídlil do </a:t>
            </a:r>
            <a:r>
              <a:rPr lang="cs-CZ" sz="2800" dirty="0" err="1"/>
              <a:t>madridu</a:t>
            </a:r>
            <a:r>
              <a:rPr lang="cs-CZ" sz="2800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6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Napsal zřejmě na sto dvacet </a:t>
            </a:r>
            <a:r>
              <a:rPr lang="cs-CZ" sz="2800" dirty="0" err="1"/>
              <a:t>cemodií</a:t>
            </a:r>
            <a:r>
              <a:rPr lang="cs-CZ" sz="2800" dirty="0"/>
              <a:t>, osmdesát meziher a </a:t>
            </a:r>
            <a:r>
              <a:rPr lang="cs-CZ" sz="2800" dirty="0" err="1"/>
              <a:t>autos</a:t>
            </a:r>
            <a:r>
              <a:rPr lang="cs-CZ" sz="2800" dirty="0"/>
              <a:t> </a:t>
            </a:r>
            <a:r>
              <a:rPr lang="cs-CZ" sz="2800" dirty="0" err="1"/>
              <a:t>sacramentales</a:t>
            </a:r>
            <a:r>
              <a:rPr lang="cs-CZ" sz="2800" dirty="0"/>
              <a:t>..</a:t>
            </a:r>
          </a:p>
          <a:p>
            <a:r>
              <a:rPr lang="cs-CZ" sz="2800" u="sng" dirty="0"/>
              <a:t>Komedie pláště a dýky: </a:t>
            </a:r>
            <a:r>
              <a:rPr lang="cs-CZ" sz="2800" b="1" dirty="0"/>
              <a:t> </a:t>
            </a:r>
            <a:r>
              <a:rPr lang="cs-CZ" sz="2800" dirty="0"/>
              <a:t> důraz je položen na zápletku, postavy srší radostí ze hry – </a:t>
            </a:r>
            <a:r>
              <a:rPr lang="cs-CZ" sz="2800" b="1" dirty="0"/>
              <a:t>Dům se dvěma vchody neuhlídáš, Dáma skřítek, Ženo, plač a zvítězíš</a:t>
            </a:r>
            <a:r>
              <a:rPr lang="cs-CZ" sz="2800" dirty="0"/>
              <a:t> … aj. </a:t>
            </a:r>
          </a:p>
          <a:p>
            <a:r>
              <a:rPr lang="cs-CZ" sz="2800" b="1" dirty="0"/>
              <a:t>Život je sen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0724" name="Picture 4" descr="Corral de comed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34425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5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Corrales</a:t>
            </a:r>
            <a:endParaRPr lang="cs-CZ" altLang="cs-CZ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197674" cy="387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altLang="cs-CZ" dirty="0" err="1" smtClean="0"/>
              <a:t>Corrales</a:t>
            </a:r>
            <a:endParaRPr lang="cs-CZ" altLang="cs-CZ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4361"/>
            <a:ext cx="4242048" cy="31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95129"/>
            <a:ext cx="4672658" cy="351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Corrales</a:t>
            </a:r>
            <a:endParaRPr lang="cs-CZ" altLang="cs-CZ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6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597997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Corrales</a:t>
            </a:r>
            <a:endParaRPr lang="cs-CZ" altLang="cs-CZ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1748" name="Picture 4" descr="Corral del Princ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97002"/>
            <a:ext cx="5235228" cy="46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ŽÁNRY</a:t>
            </a:r>
          </a:p>
          <a:p>
            <a:endParaRPr lang="cs-CZ" sz="2800" dirty="0"/>
          </a:p>
          <a:p>
            <a:r>
              <a:rPr lang="cs-CZ" sz="2800" b="1" dirty="0" err="1"/>
              <a:t>Entreactos</a:t>
            </a:r>
            <a:r>
              <a:rPr lang="cs-CZ" sz="2800" b="1" dirty="0"/>
              <a:t> (</a:t>
            </a:r>
            <a:r>
              <a:rPr lang="cs-CZ" sz="2800" b="1" dirty="0" err="1"/>
              <a:t>entreméses</a:t>
            </a:r>
            <a:r>
              <a:rPr lang="cs-CZ" sz="2800" b="1" dirty="0"/>
              <a:t>, mezihry)</a:t>
            </a:r>
            <a:endParaRPr lang="cs-CZ" sz="2800" dirty="0"/>
          </a:p>
          <a:p>
            <a:r>
              <a:rPr lang="cs-CZ" sz="2800" dirty="0"/>
              <a:t>Jednoaktové komické hry uváděné o slavnostech - jako mezihry ve více aktových dramatech v 17. stol. (nejdříve bez vztahu k obsahu hlavní hry, později </a:t>
            </a:r>
            <a:r>
              <a:rPr lang="cs-CZ" sz="2800" dirty="0" err="1"/>
              <a:t>prokomponovaně</a:t>
            </a:r>
            <a:r>
              <a:rPr lang="cs-CZ" sz="2800" dirty="0"/>
              <a:t>).</a:t>
            </a:r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1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Španělské divadlo Zlatého věku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Autoři: </a:t>
            </a:r>
            <a:r>
              <a:rPr lang="cs-CZ" sz="2800" b="1" dirty="0" err="1"/>
              <a:t>Lope</a:t>
            </a:r>
            <a:r>
              <a:rPr lang="cs-CZ" sz="2800" b="1" dirty="0"/>
              <a:t> de </a:t>
            </a:r>
            <a:r>
              <a:rPr lang="cs-CZ" sz="2800" b="1" dirty="0" err="1"/>
              <a:t>Rueda</a:t>
            </a:r>
            <a:r>
              <a:rPr lang="cs-CZ" sz="2800" b="1" dirty="0"/>
              <a:t> </a:t>
            </a:r>
            <a:r>
              <a:rPr lang="cs-CZ" sz="2800" dirty="0"/>
              <a:t>(1500 - 1565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800" dirty="0" smtClean="0"/>
              <a:t>psal </a:t>
            </a:r>
            <a:r>
              <a:rPr lang="cs-CZ" sz="2800" dirty="0"/>
              <a:t>tzv. </a:t>
            </a:r>
            <a:r>
              <a:rPr lang="cs-CZ" sz="2800" b="1" dirty="0" err="1"/>
              <a:t>passos</a:t>
            </a:r>
            <a:r>
              <a:rPr lang="cs-CZ" sz="2800" dirty="0"/>
              <a:t>, tj. krátké fraškovité jednoaktovky, které byly předchůdci </a:t>
            </a:r>
            <a:r>
              <a:rPr lang="cs-CZ" sz="2800" dirty="0" err="1"/>
              <a:t>entremesés</a:t>
            </a:r>
            <a:r>
              <a:rPr lang="cs-CZ" sz="2800" dirty="0"/>
              <a:t> (např. </a:t>
            </a:r>
            <a:r>
              <a:rPr lang="cs-CZ" sz="2800" i="1" dirty="0"/>
              <a:t>Olivy, Zaplatit a nezaplatit</a:t>
            </a:r>
            <a:r>
              <a:rPr lang="cs-CZ" sz="2800" dirty="0"/>
              <a:t>). 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Dále</a:t>
            </a:r>
            <a:r>
              <a:rPr lang="cs-CZ" sz="2800" dirty="0"/>
              <a:t>: </a:t>
            </a:r>
            <a:r>
              <a:rPr lang="cs-CZ" sz="2800" b="1" dirty="0" err="1"/>
              <a:t>Lope</a:t>
            </a:r>
            <a:r>
              <a:rPr lang="cs-CZ" sz="2800" b="1" dirty="0"/>
              <a:t> de Vega, Pedro Calderón de la </a:t>
            </a:r>
            <a:r>
              <a:rPr lang="cs-CZ" sz="2800" b="1" dirty="0" err="1"/>
              <a:t>Barca</a:t>
            </a:r>
            <a:r>
              <a:rPr lang="cs-CZ" sz="2800" b="1" dirty="0"/>
              <a:t>, Miguel de </a:t>
            </a:r>
            <a:r>
              <a:rPr lang="cs-CZ" sz="2800" b="1" dirty="0" err="1"/>
              <a:t>Cervantés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zimní semestr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EB9E-DA56-4883-B37A-662A153579D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807</Words>
  <Application>Microsoft Office PowerPoint</Application>
  <PresentationFormat>Předvádění na obrazovce (4:3)</PresentationFormat>
  <Paragraphs>128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ŠPANĚLSKÉ DIVADLO  ZLATÉHO VĚKU</vt:lpstr>
      <vt:lpstr>Corrales</vt:lpstr>
      <vt:lpstr>Prezentace aplikace PowerPoint</vt:lpstr>
      <vt:lpstr>Corrales</vt:lpstr>
      <vt:lpstr>Corrales</vt:lpstr>
      <vt:lpstr>Corrales</vt:lpstr>
      <vt:lpstr>Corrales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  <vt:lpstr>Španělské divadlo Zlatého věku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ŠPANĚLSKÉ DIVADLO  ZLATÉHO VĚKU</dc:title>
  <dc:creator>Václav</dc:creator>
  <cp:lastModifiedBy>Václav Cejpek</cp:lastModifiedBy>
  <cp:revision>13</cp:revision>
  <dcterms:created xsi:type="dcterms:W3CDTF">2016-12-01T15:54:54Z</dcterms:created>
  <dcterms:modified xsi:type="dcterms:W3CDTF">2016-12-02T12:25:08Z</dcterms:modified>
</cp:coreProperties>
</file>