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C2B-9A9A-4E85-B2E4-7FFEF2BCB142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83EF-0DF2-46BF-92D6-BA1C68296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65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C2B-9A9A-4E85-B2E4-7FFEF2BCB142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83EF-0DF2-46BF-92D6-BA1C68296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C2B-9A9A-4E85-B2E4-7FFEF2BCB142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83EF-0DF2-46BF-92D6-BA1C68296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23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C2B-9A9A-4E85-B2E4-7FFEF2BCB142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83EF-0DF2-46BF-92D6-BA1C68296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17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C2B-9A9A-4E85-B2E4-7FFEF2BCB142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83EF-0DF2-46BF-92D6-BA1C68296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88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C2B-9A9A-4E85-B2E4-7FFEF2BCB142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83EF-0DF2-46BF-92D6-BA1C68296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4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C2B-9A9A-4E85-B2E4-7FFEF2BCB142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83EF-0DF2-46BF-92D6-BA1C68296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63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C2B-9A9A-4E85-B2E4-7FFEF2BCB142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83EF-0DF2-46BF-92D6-BA1C68296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23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C2B-9A9A-4E85-B2E4-7FFEF2BCB142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83EF-0DF2-46BF-92D6-BA1C68296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1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C2B-9A9A-4E85-B2E4-7FFEF2BCB142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83EF-0DF2-46BF-92D6-BA1C68296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71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C2B-9A9A-4E85-B2E4-7FFEF2BCB142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83EF-0DF2-46BF-92D6-BA1C68296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98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84C2B-9A9A-4E85-B2E4-7FFEF2BCB142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383EF-0DF2-46BF-92D6-BA1C68296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7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commons.wikimedia.org/wiki/File:Sergei_Eisenstein_03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File:Sergei_Eisenstein_02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commons.wikimedia.org/wiki/File:Mayakovsky_Pasternak.jpg?uselang=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de.wikipedia.org/wiki/Datei:Potemkinstair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commons.wikimedia.org/wiki/File:Odessastepsbaby.jpg?uselang=ru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Sergej Michajlovič </a:t>
            </a:r>
            <a:r>
              <a:rPr lang="cs-CZ" dirty="0" err="1" smtClean="0"/>
              <a:t>Ejzenštejn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Drama a film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8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2/26/Sergei_Eisenstein_03.jpg/225px-Sergei_Eisenstein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3096344" cy="461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1/1e/Mayakovsky_Pasternak.jpg/250px-Mayakovsky_Pasternak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61740"/>
            <a:ext cx="447563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a/a8/Sergei_Eisenstein_02.jpg/220px-Sergei_Eisenstein_02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48"/>
            <a:ext cx="2095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1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Ejzenštejn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SERGEJ MICHAJLOVIČ EJZENŠTEJN</a:t>
            </a:r>
            <a:br>
              <a:rPr lang="cs-CZ" sz="2800" b="1" dirty="0"/>
            </a:br>
            <a:r>
              <a:rPr lang="cs-CZ" sz="2800" dirty="0"/>
              <a:t>1898 – 1948 </a:t>
            </a:r>
          </a:p>
          <a:p>
            <a:pPr lvl="0"/>
            <a:r>
              <a:rPr lang="cs-CZ" sz="2800" dirty="0"/>
              <a:t>ruský a sovětský režisér, původně divadelní, později filmový</a:t>
            </a:r>
          </a:p>
          <a:p>
            <a:pPr lvl="0"/>
            <a:r>
              <a:rPr lang="cs-CZ" sz="2800" dirty="0"/>
              <a:t>otec Michail </a:t>
            </a:r>
            <a:r>
              <a:rPr lang="cs-CZ" sz="2800" dirty="0" err="1"/>
              <a:t>Ejzenštejn</a:t>
            </a:r>
            <a:r>
              <a:rPr lang="cs-CZ" sz="2800" dirty="0"/>
              <a:t> německo-židovského a švédského původu, matka Ruska; žili v Rize</a:t>
            </a:r>
          </a:p>
          <a:p>
            <a:pPr lvl="0"/>
            <a:r>
              <a:rPr lang="cs-CZ" sz="2800" dirty="0"/>
              <a:t>1918 povolán do armády – karikaturista, později armádní divadlo</a:t>
            </a:r>
          </a:p>
          <a:p>
            <a:pPr lvl="0"/>
            <a:r>
              <a:rPr lang="cs-CZ" sz="2800" dirty="0"/>
              <a:t>studium japonštiny v Moskvě, studium přerušil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0714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>
                <a:solidFill>
                  <a:prstClr val="black"/>
                </a:solidFill>
              </a:rPr>
              <a:t>Ejzenštejn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/>
              <a:t>nastoupil jak scénograf do Divadla Proletkultu, účastnil se kurzů režie u </a:t>
            </a:r>
            <a:r>
              <a:rPr lang="cs-CZ" sz="2800" dirty="0" err="1"/>
              <a:t>Mejercholda</a:t>
            </a:r>
            <a:endParaRPr lang="cs-CZ" sz="2800" dirty="0"/>
          </a:p>
          <a:p>
            <a:pPr lvl="0"/>
            <a:r>
              <a:rPr lang="cs-CZ" sz="2800" dirty="0"/>
              <a:t>studuje film a r. 1923 poprvé použije na scéně filmové sekvence – </a:t>
            </a:r>
            <a:r>
              <a:rPr lang="cs-CZ" sz="2800" dirty="0" err="1"/>
              <a:t>Ostrovskij</a:t>
            </a:r>
            <a:r>
              <a:rPr lang="cs-CZ" sz="2800" dirty="0"/>
              <a:t> „I chytrák se spálí“</a:t>
            </a:r>
          </a:p>
          <a:p>
            <a:pPr lvl="0"/>
            <a:r>
              <a:rPr lang="cs-CZ" sz="2800" dirty="0"/>
              <a:t>„montáž atrakcí“ – koncept, který má agresivitou a smyslovou stimulací osvobodit diváka od měšťanských estetických konvencí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9195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>
                <a:solidFill>
                  <a:prstClr val="black"/>
                </a:solidFill>
              </a:rPr>
              <a:t>Ejzenštejn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/>
              <a:t>přednáškové turné po Evropě a USA (</a:t>
            </a:r>
            <a:r>
              <a:rPr lang="cs-CZ" sz="2800" dirty="0" err="1"/>
              <a:t>Paramount</a:t>
            </a:r>
            <a:r>
              <a:rPr lang="cs-CZ" sz="2800" dirty="0"/>
              <a:t>)</a:t>
            </a:r>
          </a:p>
          <a:p>
            <a:pPr lvl="0"/>
            <a:r>
              <a:rPr lang="cs-CZ" sz="2800" dirty="0"/>
              <a:t>přednášel na Vysoké filmové škole v Moskvě</a:t>
            </a:r>
          </a:p>
          <a:p>
            <a:pPr lvl="0"/>
            <a:r>
              <a:rPr lang="cs-CZ" sz="2800" dirty="0"/>
              <a:t>spolupráce se Sergejem </a:t>
            </a:r>
            <a:r>
              <a:rPr lang="cs-CZ" sz="2800" dirty="0" err="1"/>
              <a:t>Prokofjevem</a:t>
            </a:r>
            <a:endParaRPr lang="cs-CZ" sz="2800" dirty="0"/>
          </a:p>
          <a:p>
            <a:pPr lvl="0"/>
            <a:r>
              <a:rPr lang="cs-CZ" sz="2800" dirty="0"/>
              <a:t>nejslavnější film – </a:t>
            </a:r>
            <a:r>
              <a:rPr lang="cs-CZ" sz="2800" b="1" dirty="0"/>
              <a:t>Křižník Potěmkin</a:t>
            </a:r>
            <a:r>
              <a:rPr lang="cs-CZ" sz="2800" dirty="0"/>
              <a:t>, 1925</a:t>
            </a:r>
          </a:p>
          <a:p>
            <a:pPr lvl="1"/>
            <a:r>
              <a:rPr lang="cs-CZ" dirty="0"/>
              <a:t>na EXPO 1958 v Bruselu zvolen jako nejlepší film všech dob </a:t>
            </a:r>
          </a:p>
          <a:p>
            <a:pPr lvl="1"/>
            <a:r>
              <a:rPr lang="cs-CZ" dirty="0"/>
              <a:t>námořní vzpoura na bitevní lodi </a:t>
            </a:r>
            <a:r>
              <a:rPr lang="cs-CZ" i="1" dirty="0" err="1"/>
              <a:t>Kňaz</a:t>
            </a:r>
            <a:r>
              <a:rPr lang="cs-CZ" i="1" dirty="0"/>
              <a:t> Poťomkin </a:t>
            </a:r>
            <a:r>
              <a:rPr lang="cs-CZ" i="1" dirty="0" err="1"/>
              <a:t>Tauričevskij</a:t>
            </a:r>
            <a:r>
              <a:rPr lang="cs-CZ" dirty="0"/>
              <a:t>, která se odehrála v r. 1905</a:t>
            </a:r>
            <a:endParaRPr lang="cs-CZ" sz="24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59956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>
                <a:solidFill>
                  <a:prstClr val="black"/>
                </a:solidFill>
              </a:rPr>
              <a:t>Ejzenštejn</a:t>
            </a:r>
            <a:endParaRPr lang="cs-CZ" dirty="0"/>
          </a:p>
        </p:txBody>
      </p:sp>
      <p:pic>
        <p:nvPicPr>
          <p:cNvPr id="2052" name="Picture 4" descr="https://upload.wikimedia.org/wikipedia/commons/thumb/8/87/Potemkinstairs.jpg/220px-Potemkinstair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988840"/>
            <a:ext cx="462461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35457"/>
            <a:ext cx="354855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Odessastepsbaby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05064"/>
            <a:ext cx="20955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559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>
                <a:solidFill>
                  <a:prstClr val="black"/>
                </a:solidFill>
              </a:rPr>
              <a:t>Ejzenštejn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/>
              <a:t>další filmy: Stávka, Deset dní, které otřásly světem; zvukové filmy: Alexandr Něvský, Ivan Hrozný</a:t>
            </a:r>
          </a:p>
          <a:p>
            <a:pPr lvl="0"/>
            <a:r>
              <a:rPr lang="cs-CZ" sz="2800" dirty="0"/>
              <a:t>Ivan Hrozný – problémy s cenzurou, úpravy nařídil prostřednictvím předsedy vlády Molotova přímo Stalin</a:t>
            </a:r>
          </a:p>
          <a:p>
            <a:pPr lvl="0"/>
            <a:r>
              <a:rPr lang="cs-CZ" sz="2800" dirty="0"/>
              <a:t>zemřel 1948 na srdeční infarkt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1904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>
                <a:solidFill>
                  <a:prstClr val="black"/>
                </a:solidFill>
              </a:rPr>
              <a:t>Ejzenštejn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 err="1" smtClean="0"/>
              <a:t>Umenie</a:t>
            </a:r>
            <a:r>
              <a:rPr lang="cs-CZ" sz="2800" dirty="0" smtClean="0"/>
              <a:t> </a:t>
            </a:r>
            <a:r>
              <a:rPr lang="cs-CZ" sz="2800" dirty="0" err="1" smtClean="0"/>
              <a:t>mizanscény</a:t>
            </a:r>
            <a:r>
              <a:rPr lang="cs-CZ" sz="2800" dirty="0" smtClean="0"/>
              <a:t> 1, 2. Bratislava: </a:t>
            </a:r>
            <a:r>
              <a:rPr lang="cs-CZ" sz="2800" dirty="0" err="1" smtClean="0"/>
              <a:t>Národné</a:t>
            </a:r>
            <a:r>
              <a:rPr lang="cs-CZ" sz="2800" dirty="0" smtClean="0"/>
              <a:t> </a:t>
            </a:r>
            <a:r>
              <a:rPr lang="cs-CZ" sz="2800" dirty="0" err="1" smtClean="0"/>
              <a:t>divadelné</a:t>
            </a:r>
            <a:r>
              <a:rPr lang="cs-CZ" sz="2800" dirty="0" smtClean="0"/>
              <a:t> centrum, 1998 a 1999.</a:t>
            </a:r>
          </a:p>
          <a:p>
            <a:pPr lvl="0"/>
            <a:r>
              <a:rPr lang="cs-CZ" sz="2800" dirty="0" smtClean="0"/>
              <a:t>O stavbě uměleckého díla: výběr ze statí, teoretických úvah a studií. Praha: Československý spisovatel, 1963.</a:t>
            </a:r>
          </a:p>
          <a:p>
            <a:pPr lvl="0"/>
            <a:r>
              <a:rPr lang="cs-CZ" sz="2800" dirty="0" smtClean="0"/>
              <a:t>Paměti. Praha: Odeon, 1987.</a:t>
            </a:r>
          </a:p>
          <a:p>
            <a:pPr lvl="0"/>
            <a:r>
              <a:rPr lang="cs-CZ" sz="2800" dirty="0" err="1" smtClean="0"/>
              <a:t>Scenár</a:t>
            </a:r>
            <a:r>
              <a:rPr lang="cs-CZ" sz="2800" dirty="0" smtClean="0"/>
              <a:t> </a:t>
            </a:r>
            <a:r>
              <a:rPr lang="cs-CZ" sz="2800" dirty="0" err="1" smtClean="0"/>
              <a:t>môjho</a:t>
            </a:r>
            <a:r>
              <a:rPr lang="cs-CZ" sz="2800" dirty="0" smtClean="0"/>
              <a:t> života. Bratislava: Slovenské </a:t>
            </a:r>
            <a:r>
              <a:rPr lang="cs-CZ" sz="2800" dirty="0" err="1" smtClean="0"/>
              <a:t>vydavateľstvo</a:t>
            </a:r>
            <a:r>
              <a:rPr lang="cs-CZ" sz="2800" dirty="0" smtClean="0"/>
              <a:t> </a:t>
            </a:r>
            <a:r>
              <a:rPr lang="cs-CZ" sz="2800" dirty="0" err="1" smtClean="0"/>
              <a:t>krásnej</a:t>
            </a:r>
            <a:r>
              <a:rPr lang="cs-CZ" sz="2800" dirty="0" smtClean="0"/>
              <a:t> </a:t>
            </a:r>
            <a:r>
              <a:rPr lang="cs-CZ" sz="2800" dirty="0" err="1" smtClean="0"/>
              <a:t>literatúry</a:t>
            </a:r>
            <a:r>
              <a:rPr lang="cs-CZ" sz="2800" dirty="0" smtClean="0"/>
              <a:t>, 1961.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19042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190420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165</Words>
  <Application>Microsoft Office PowerPoint</Application>
  <PresentationFormat>Předvádění na obrazovce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Sergej Michajlovič Ejzenštejn</vt:lpstr>
      <vt:lpstr>Prezentace aplikace PowerPoint</vt:lpstr>
      <vt:lpstr>Ejzenštejn</vt:lpstr>
      <vt:lpstr>Ejzenštejn</vt:lpstr>
      <vt:lpstr>Ejzenštejn</vt:lpstr>
      <vt:lpstr>Ejzenštejn</vt:lpstr>
      <vt:lpstr>Ejzenštejn</vt:lpstr>
      <vt:lpstr>Ejzenštejn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Václav Cejpek</dc:creator>
  <cp:lastModifiedBy>Václav Cejpek</cp:lastModifiedBy>
  <cp:revision>4</cp:revision>
  <dcterms:created xsi:type="dcterms:W3CDTF">2016-11-24T13:41:09Z</dcterms:created>
  <dcterms:modified xsi:type="dcterms:W3CDTF">2016-11-28T10:09:47Z</dcterms:modified>
</cp:coreProperties>
</file>