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56" r:id="rId3"/>
    <p:sldId id="275" r:id="rId4"/>
    <p:sldId id="257" r:id="rId5"/>
    <p:sldId id="270" r:id="rId6"/>
    <p:sldId id="258" r:id="rId7"/>
    <p:sldId id="273" r:id="rId8"/>
    <p:sldId id="274" r:id="rId9"/>
    <p:sldId id="261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6" r:id="rId19"/>
    <p:sldId id="259" r:id="rId20"/>
    <p:sldId id="272" r:id="rId21"/>
    <p:sldId id="269" r:id="rId22"/>
    <p:sldId id="277" r:id="rId23"/>
    <p:sldId id="279" r:id="rId24"/>
    <p:sldId id="278" r:id="rId25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70" y="-12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398F0BF-29FD-4F3E-90F0-05B2739CD4EB}" type="slidenum">
              <a:t>‹#›</a:t>
            </a:fld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312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D71DB85-B263-4EDC-BE83-F8EEC40224D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67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 cap="none">
        <a:ln>
          <a:noFill/>
        </a:ln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1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21FB35-4100-4AF1-8409-E64B9A319E2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6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B4B39D-E392-4811-829E-043C4694CC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13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65EC4C-5D65-4DF0-ACEF-C21DE69C223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29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3256FD-D64A-4407-9B1A-90B7DCF21F2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55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81B390-95B6-4784-BFF1-3CD35EF8D1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6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ABE100-007F-48EA-806C-60F55CB71B8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95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63B59D-4633-41D2-94CC-070A8BD6917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24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BCBF74-E757-4AA7-947B-54D2B7C44E5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61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27DF23-1365-41C5-B33D-7E4EEAF5B1D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43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A5241E-9D53-4D72-A951-A8AD96CCE6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0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B556668-4FB3-4A78-B1D0-FC71C980C3C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44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52D2C1-1344-43E5-96AD-EECF6BB21E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6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DB2A40-52B3-455D-8309-595C3994A2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3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528DA1-43E6-4A58-825E-4055A45F4B3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3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435BD5-BB84-4949-8BCB-504FE7B219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59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FB9217-CB11-417A-BF7D-DA359D5AF7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1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13EFB2-3E38-45D6-8730-8849AA54F9A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59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F19BE4-2237-4C8B-A29E-2C057F7F83B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8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7B9990-1596-4B42-BF29-9AC0F81000B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75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AA7811-7444-4425-9BB0-B1E95BE0F0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60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98ECA0-90FF-4002-A5FE-0DC3F5833D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83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57E54C-A98A-40A6-8576-F0AFA27D0C2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30FFDF9-F8C8-4A46-869C-0F8AD0FBCDA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 cap="none">
          <a:ln>
            <a:noFill/>
          </a:ln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 cap="none">
          <a:ln>
            <a:noFill/>
          </a:ln>
          <a:latin typeface="Liberation Sans" pitchFamily="18"/>
          <a:ea typeface="Microsoft YaHei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87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53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87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53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s-CZ" sz="309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s-CZ" sz="265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000" y="6886800"/>
            <a:ext cx="319464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31503BC9-6EFF-4E5A-AD5E-4AB38D975FD5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4850" b="0" i="0" u="none" strike="noStrike" cap="none" baseline="0">
          <a:ln>
            <a:noFill/>
          </a:ln>
          <a:solidFill>
            <a:srgbClr val="000000"/>
          </a:solidFill>
          <a:latin typeface="Arial" pitchFamily="2"/>
          <a:ea typeface="Microsoft YaHei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87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cs-CZ" sz="3530" b="0" i="0" u="none" strike="noStrike" cap="none" baseline="0">
          <a:ln>
            <a:noFill/>
          </a:ln>
          <a:solidFill>
            <a:srgbClr val="000000"/>
          </a:solidFill>
          <a:latin typeface="Arial" pitchFamily="2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308600" y="2827800"/>
            <a:ext cx="7621560" cy="147207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4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Vedení x Řízení </a:t>
            </a:r>
            <a:br>
              <a:rPr lang="cs-CZ" sz="44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</a:br>
            <a:r>
              <a:rPr lang="cs-CZ" sz="44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(lidí, zaměstnanců HR)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/>
          <p:nvPr/>
        </p:nvSpPr>
        <p:spPr>
          <a:xfrm>
            <a:off x="357120" y="1184400"/>
            <a:ext cx="7946063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Frederick Herzberg (50. a 60. léta)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Teorie dvou faktorů</a:t>
            </a:r>
          </a:p>
        </p:txBody>
      </p:sp>
      <p:sp>
        <p:nvSpPr>
          <p:cNvPr id="3" name="Text Box 9"/>
          <p:cNvSpPr/>
          <p:nvPr/>
        </p:nvSpPr>
        <p:spPr>
          <a:xfrm>
            <a:off x="334080" y="2747160"/>
            <a:ext cx="954828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dvě skupiny faktorů 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motivátory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(uspokojovatele)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                                 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hygienické faktory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(neuspokojovatele)</a:t>
            </a:r>
          </a:p>
        </p:txBody>
      </p:sp>
      <p:sp>
        <p:nvSpPr>
          <p:cNvPr id="4" name="Text Box 10"/>
          <p:cNvSpPr/>
          <p:nvPr/>
        </p:nvSpPr>
        <p:spPr>
          <a:xfrm>
            <a:off x="356760" y="2192400"/>
            <a:ext cx="6217064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1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Co ovlivňuje chování lidí a jejich uspokojení?</a:t>
            </a:r>
          </a:p>
        </p:txBody>
      </p:sp>
      <p:sp>
        <p:nvSpPr>
          <p:cNvPr id="5" name="Text Box 11"/>
          <p:cNvSpPr/>
          <p:nvPr/>
        </p:nvSpPr>
        <p:spPr>
          <a:xfrm>
            <a:off x="334080" y="3594600"/>
            <a:ext cx="954792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motivátory 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aktivují zájem pracovat kvalitně - dobrý pocit z vykonané práce, úspěchu, hmotné a morální ocenění</a:t>
            </a:r>
          </a:p>
        </p:txBody>
      </p:sp>
      <p:sp>
        <p:nvSpPr>
          <p:cNvPr id="6" name="Text Box 12"/>
          <p:cNvSpPr/>
          <p:nvPr/>
        </p:nvSpPr>
        <p:spPr>
          <a:xfrm>
            <a:off x="334080" y="6240240"/>
            <a:ext cx="9548280" cy="133889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hranice je nejasná, různí lidé to vnímají různě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neuspokojení plyne z nedostatečných hygienických faktorů, uspokojení z dobře nastavených motivátorů</a:t>
            </a:r>
          </a:p>
        </p:txBody>
      </p:sp>
      <p:sp>
        <p:nvSpPr>
          <p:cNvPr id="7" name="Text Box 13"/>
          <p:cNvSpPr/>
          <p:nvPr/>
        </p:nvSpPr>
        <p:spPr>
          <a:xfrm>
            <a:off x="334080" y="4528800"/>
            <a:ext cx="9548280" cy="17536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hygienické faktory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- podmínky, v nichž člověk existuje (pracuje) a ovlivňují jeho spokojenost/nespokojenost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pokud fungují, přímo si je neuvědomuje, pokud ne, je nespokojený - klid při práci, teplo, jistota základního platu</a:t>
            </a:r>
          </a:p>
        </p:txBody>
      </p:sp>
      <p:sp>
        <p:nvSpPr>
          <p:cNvPr id="8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Poznání příčin (vzniku) motivace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7120" y="1688399"/>
            <a:ext cx="6280800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Clayton P. Aldefer (1972) - Teorie tří faktorů</a:t>
            </a:r>
          </a:p>
        </p:txBody>
      </p:sp>
      <p:sp>
        <p:nvSpPr>
          <p:cNvPr id="3" name="Text Box 7"/>
          <p:cNvSpPr/>
          <p:nvPr/>
        </p:nvSpPr>
        <p:spPr>
          <a:xfrm>
            <a:off x="357120" y="2351880"/>
            <a:ext cx="938844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rozvinutí a kritika Maslowovy teorie hierarchie potřeb, specializace na podnikovou praxi</a:t>
            </a:r>
          </a:p>
        </p:txBody>
      </p:sp>
      <p:sp>
        <p:nvSpPr>
          <p:cNvPr id="4" name="Text Box 8"/>
          <p:cNvSpPr/>
          <p:nvPr/>
        </p:nvSpPr>
        <p:spPr>
          <a:xfrm>
            <a:off x="357120" y="3305520"/>
            <a:ext cx="9388800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člení potřeby do 3 hierarchických skupin:</a:t>
            </a:r>
          </a:p>
        </p:txBody>
      </p:sp>
      <p:sp>
        <p:nvSpPr>
          <p:cNvPr id="5" name="Text Box 10"/>
          <p:cNvSpPr/>
          <p:nvPr/>
        </p:nvSpPr>
        <p:spPr>
          <a:xfrm>
            <a:off x="357120" y="6128280"/>
            <a:ext cx="938844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pokud některá potřeba není dostatečně uspokojena, může to vést ke zvýšení jiné potřeby (sociální vztahy na úkor růstu)</a:t>
            </a:r>
          </a:p>
        </p:txBody>
      </p:sp>
      <p:sp>
        <p:nvSpPr>
          <p:cNvPr id="6" name="Text Box 11"/>
          <p:cNvSpPr/>
          <p:nvPr/>
        </p:nvSpPr>
        <p:spPr>
          <a:xfrm>
            <a:off x="3293279" y="5339160"/>
            <a:ext cx="2727006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zajištění existence</a:t>
            </a:r>
          </a:p>
        </p:txBody>
      </p:sp>
      <p:sp>
        <p:nvSpPr>
          <p:cNvPr id="7" name="Text Box 12"/>
          <p:cNvSpPr/>
          <p:nvPr/>
        </p:nvSpPr>
        <p:spPr>
          <a:xfrm>
            <a:off x="1387799" y="4676040"/>
            <a:ext cx="6562287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zajištění sociálních vztahů k pracovnímu okolí</a:t>
            </a:r>
          </a:p>
        </p:txBody>
      </p:sp>
      <p:sp>
        <p:nvSpPr>
          <p:cNvPr id="8" name="Text Box 13"/>
          <p:cNvSpPr/>
          <p:nvPr/>
        </p:nvSpPr>
        <p:spPr>
          <a:xfrm>
            <a:off x="1468440" y="4040639"/>
            <a:ext cx="6310039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zajištění osobního profesního růstu a rozvoj</a:t>
            </a:r>
          </a:p>
        </p:txBody>
      </p:sp>
      <p:sp>
        <p:nvSpPr>
          <p:cNvPr id="9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Poznání příčin (vzniku) motivace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7120" y="1688399"/>
            <a:ext cx="7640640" cy="49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David McClelland (1961, 69) - Teorie tří faktorů</a:t>
            </a:r>
          </a:p>
        </p:txBody>
      </p:sp>
      <p:sp>
        <p:nvSpPr>
          <p:cNvPr id="3" name="Text Box 7"/>
          <p:cNvSpPr/>
          <p:nvPr/>
        </p:nvSpPr>
        <p:spPr>
          <a:xfrm>
            <a:off x="414360" y="2213280"/>
            <a:ext cx="938880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- snaží se nalézt motivační potřeby manažerů; u každého jsou jednotlivé potřeby různě silné</a:t>
            </a:r>
          </a:p>
        </p:txBody>
      </p:sp>
      <p:sp>
        <p:nvSpPr>
          <p:cNvPr id="4" name="Text Box 8"/>
          <p:cNvSpPr/>
          <p:nvPr/>
        </p:nvSpPr>
        <p:spPr>
          <a:xfrm>
            <a:off x="276480" y="5572080"/>
            <a:ext cx="948816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potřeba sounáležitosti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(dobré pracovní vztahy)</a:t>
            </a:r>
          </a:p>
        </p:txBody>
      </p:sp>
      <p:sp>
        <p:nvSpPr>
          <p:cNvPr id="5" name="Text Box 9"/>
          <p:cNvSpPr/>
          <p:nvPr/>
        </p:nvSpPr>
        <p:spPr>
          <a:xfrm>
            <a:off x="276480" y="4427640"/>
            <a:ext cx="948816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potřeba prosadit se a mít poziční vliv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(dominovat v kolektivu - typická potřeba manažera)</a:t>
            </a:r>
          </a:p>
        </p:txBody>
      </p:sp>
      <p:sp>
        <p:nvSpPr>
          <p:cNvPr id="6" name="Text Box 10"/>
          <p:cNvSpPr/>
          <p:nvPr/>
        </p:nvSpPr>
        <p:spPr>
          <a:xfrm>
            <a:off x="276480" y="3349440"/>
            <a:ext cx="948816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potřeba úspěšného uplatnění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(potřeba úspěchu - aktivita, inovace)</a:t>
            </a:r>
          </a:p>
        </p:txBody>
      </p:sp>
      <p:sp>
        <p:nvSpPr>
          <p:cNvPr id="7" name="Text Box 4"/>
          <p:cNvSpPr/>
          <p:nvPr/>
        </p:nvSpPr>
        <p:spPr>
          <a:xfrm>
            <a:off x="344520" y="367559"/>
            <a:ext cx="921888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Poznání příčin (vzniku) motivace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6760" y="1688399"/>
            <a:ext cx="6022139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Victor H. Vroom (1964)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Teorie očekávání</a:t>
            </a:r>
          </a:p>
        </p:txBody>
      </p:sp>
      <p:sp>
        <p:nvSpPr>
          <p:cNvPr id="3" name="Rectangle 7"/>
          <p:cNvSpPr/>
          <p:nvPr/>
        </p:nvSpPr>
        <p:spPr>
          <a:xfrm>
            <a:off x="435600" y="3208653"/>
            <a:ext cx="9286920" cy="133889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1) </a:t>
            </a:r>
            <a:r>
              <a:rPr lang="cs-CZ" sz="265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zvýšené úsilí se projeví ve zvýšení efektivity práce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2) </a:t>
            </a:r>
            <a:r>
              <a:rPr lang="cs-CZ" sz="265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ta v dosažení lepších výsledků, za které je hodnocen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3) </a:t>
            </a:r>
            <a:r>
              <a:rPr lang="cs-CZ" sz="265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což povede k naplnění osobních cílů pracovníka</a:t>
            </a:r>
          </a:p>
        </p:txBody>
      </p:sp>
      <p:sp>
        <p:nvSpPr>
          <p:cNvPr id="4" name="Text Box 8"/>
          <p:cNvSpPr/>
          <p:nvPr/>
        </p:nvSpPr>
        <p:spPr>
          <a:xfrm>
            <a:off x="357120" y="2192400"/>
            <a:ext cx="938844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klíčová pro motivaci pracovníka je důvěra v slovo manažera (tedy vzájemná důvěra) - pracovník musí věřit, že:</a:t>
            </a:r>
          </a:p>
        </p:txBody>
      </p:sp>
      <p:sp>
        <p:nvSpPr>
          <p:cNvPr id="5" name="Text Box 9"/>
          <p:cNvSpPr/>
          <p:nvPr/>
        </p:nvSpPr>
        <p:spPr>
          <a:xfrm>
            <a:off x="356760" y="4653000"/>
            <a:ext cx="930996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pracovník tedy musí věřit, že rozhodnutí manažera povede k naplnění jeho osobních cílů</a:t>
            </a:r>
          </a:p>
        </p:txBody>
      </p:sp>
      <p:sp>
        <p:nvSpPr>
          <p:cNvPr id="6" name="Text Box 10"/>
          <p:cNvSpPr/>
          <p:nvPr/>
        </p:nvSpPr>
        <p:spPr>
          <a:xfrm>
            <a:off x="414360" y="5547240"/>
            <a:ext cx="9308160" cy="133889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pokud je tato důvěra porušena - tedy pokud manažer nezajistí souslednost bodů 1 - 3 - zaměstnanec ztrácí motivaci pracovat pro firmu a proti rozhodnutím manažera rebeluje</a:t>
            </a:r>
          </a:p>
        </p:txBody>
      </p:sp>
      <p:sp>
        <p:nvSpPr>
          <p:cNvPr id="7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Průběh motivačního procesu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6760" y="1688399"/>
            <a:ext cx="952524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Lyman W. Porter a Edward E. Lawler (1968) - Rozšířený model teorie očekávání</a:t>
            </a:r>
          </a:p>
        </p:txBody>
      </p:sp>
      <p:sp>
        <p:nvSpPr>
          <p:cNvPr id="3" name="Text Box 7"/>
          <p:cNvSpPr/>
          <p:nvPr/>
        </p:nvSpPr>
        <p:spPr>
          <a:xfrm>
            <a:off x="435600" y="3361679"/>
            <a:ext cx="9388440" cy="17536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1) subjektivní hodnotu očekávané odměny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2) dostatečnost vlastních schopností pro splnění úkolu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3) vlastní úsilí na splnění úkolu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4) zda lze manažerovi věřit apod.</a:t>
            </a:r>
          </a:p>
        </p:txBody>
      </p:sp>
      <p:sp>
        <p:nvSpPr>
          <p:cNvPr id="4" name="Text Box 8"/>
          <p:cNvSpPr/>
          <p:nvPr/>
        </p:nvSpPr>
        <p:spPr>
          <a:xfrm>
            <a:off x="414360" y="2668680"/>
            <a:ext cx="7382703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zaměstnanec, který má splnit určitý úkol, posuzuje:</a:t>
            </a:r>
          </a:p>
        </p:txBody>
      </p:sp>
      <p:sp>
        <p:nvSpPr>
          <p:cNvPr id="5" name="Text Box 9"/>
          <p:cNvSpPr/>
          <p:nvPr/>
        </p:nvSpPr>
        <p:spPr>
          <a:xfrm>
            <a:off x="435600" y="5302440"/>
            <a:ext cx="9388800" cy="17536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rozhodující je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: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 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vyváženost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jednotlivých faktorů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 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subjektivní atraktivnost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očekávané motivační odměny ve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   srovnání s předpokládaným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úsilím a riziky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jeho dosažení</a:t>
            </a:r>
          </a:p>
        </p:txBody>
      </p:sp>
      <p:sp>
        <p:nvSpPr>
          <p:cNvPr id="6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Průběh motivačního procesu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7120" y="1688399"/>
            <a:ext cx="9525240" cy="49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J. Stacy Adams (1963 - 65)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- Teorie spravedlivé odměny</a:t>
            </a:r>
          </a:p>
        </p:txBody>
      </p:sp>
      <p:sp>
        <p:nvSpPr>
          <p:cNvPr id="3" name="Text Box 7"/>
          <p:cNvSpPr/>
          <p:nvPr/>
        </p:nvSpPr>
        <p:spPr>
          <a:xfrm>
            <a:off x="357120" y="2271240"/>
            <a:ext cx="9466920" cy="170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- zaměstnanec považuje odměnu za spravedlivou, jestli jeho osobní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odměna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 porovnaná s jejich osobními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náklady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 je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stejná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 jako osobní odměna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jiných pracovníků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 porovnaná s jejich osobními náklady</a:t>
            </a:r>
          </a:p>
        </p:txBody>
      </p:sp>
      <p:sp>
        <p:nvSpPr>
          <p:cNvPr id="4" name="Text Box 8"/>
          <p:cNvSpPr/>
          <p:nvPr/>
        </p:nvSpPr>
        <p:spPr>
          <a:xfrm>
            <a:off x="356760" y="4017960"/>
            <a:ext cx="946728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- při lepším poměru je pracovník motivován, při horším demotivován - po nějaké době se sníží jeho pracovní úsilí</a:t>
            </a:r>
          </a:p>
        </p:txBody>
      </p:sp>
      <p:sp>
        <p:nvSpPr>
          <p:cNvPr id="5" name="Text Box 9"/>
          <p:cNvSpPr/>
          <p:nvPr/>
        </p:nvSpPr>
        <p:spPr>
          <a:xfrm>
            <a:off x="357120" y="4931640"/>
            <a:ext cx="9467280" cy="1305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- ze spokojeného zaměstnance se snadno stane nespokojený, když vidí, že kolega dostal přidáno (byť jen málo) a on ne</a:t>
            </a:r>
          </a:p>
        </p:txBody>
      </p:sp>
      <p:sp>
        <p:nvSpPr>
          <p:cNvPr id="6" name="Text Box 4"/>
          <p:cNvSpPr/>
          <p:nvPr/>
        </p:nvSpPr>
        <p:spPr>
          <a:xfrm>
            <a:off x="344520" y="367559"/>
            <a:ext cx="921888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Průběh motivačního procesu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/>
          <p:nvPr/>
        </p:nvSpPr>
        <p:spPr>
          <a:xfrm>
            <a:off x="356760" y="1688399"/>
            <a:ext cx="9525240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Frederic Skinner (1969) - Teorie zesílených vjemů</a:t>
            </a:r>
          </a:p>
        </p:txBody>
      </p:sp>
      <p:sp>
        <p:nvSpPr>
          <p:cNvPr id="3" name="Text Box 7"/>
          <p:cNvSpPr/>
          <p:nvPr/>
        </p:nvSpPr>
        <p:spPr>
          <a:xfrm>
            <a:off x="356760" y="3065760"/>
            <a:ext cx="9446400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&gt;&gt;&gt; 4 postupy motivace:</a:t>
            </a:r>
          </a:p>
        </p:txBody>
      </p:sp>
      <p:sp>
        <p:nvSpPr>
          <p:cNvPr id="4" name="Text Box 8"/>
          <p:cNvSpPr/>
          <p:nvPr/>
        </p:nvSpPr>
        <p:spPr>
          <a:xfrm>
            <a:off x="414360" y="2133000"/>
            <a:ext cx="954648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motivace se utváří dlouhodobě, protože lze při motivování pracovníka využít dřívější zkušenosti (odměny, postihy)</a:t>
            </a:r>
          </a:p>
        </p:txBody>
      </p:sp>
      <p:sp>
        <p:nvSpPr>
          <p:cNvPr id="5" name="Text Box 9"/>
          <p:cNvSpPr/>
          <p:nvPr/>
        </p:nvSpPr>
        <p:spPr>
          <a:xfrm>
            <a:off x="356760" y="3541679"/>
            <a:ext cx="9446400" cy="382765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pozitivní motivace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(vytváření dojmu kladné zkušenosti - za dobrý výsledek budeš opět dobře odměněn)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negativní motivace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(varování před jednáním, které bylo příčinou postihu - může potlačit aktivitu - snaha omezit riziko)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utlumení určité aktivity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(ignorováním snah či výsledků určitého pracovníka)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plně negativní trestání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(postihnout či zabránit škodlivému jednání - pracovníci si ovšem mnohem déle než manažeři pamatují „osobní křivdu“ - může to vést k sabotážím)</a:t>
            </a:r>
          </a:p>
        </p:txBody>
      </p:sp>
      <p:sp>
        <p:nvSpPr>
          <p:cNvPr id="6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Průběh motivačního procesu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Státnicová ot.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Time</a:t>
            </a:r>
            <a:r>
              <a:rPr lang="cs-CZ" dirty="0" smtClean="0"/>
              <a:t> Management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Relaxační techniky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Zvládání stresu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Osobnostní testy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 smtClean="0"/>
              <a:t>Entrepreneurship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Leadership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5667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276120" y="1081080"/>
            <a:ext cx="9547920" cy="25832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457200" marR="0" lvl="0" indent="-457200" rtl="0" hangingPunct="1">
              <a:buFontTx/>
              <a:buChar char="-"/>
              <a:tabLst/>
              <a:defRPr sz="2650"/>
            </a:pPr>
            <a:r>
              <a:rPr lang="cs-CZ" sz="2650" b="1" dirty="0" smtClean="0">
                <a:ea typeface="Segoe UI" pitchFamily="2"/>
                <a:cs typeface="Tahoma" pitchFamily="2"/>
              </a:rPr>
              <a:t>leader </a:t>
            </a:r>
            <a:r>
              <a:rPr lang="cs-CZ" sz="2650" b="1" dirty="0">
                <a:ea typeface="Segoe UI" pitchFamily="2"/>
                <a:cs typeface="Tahoma" pitchFamily="2"/>
              </a:rPr>
              <a:t>x </a:t>
            </a:r>
            <a:r>
              <a:rPr lang="cs-CZ" sz="2650" b="1" dirty="0" err="1">
                <a:ea typeface="Segoe UI" pitchFamily="2"/>
                <a:cs typeface="Tahoma" pitchFamily="2"/>
              </a:rPr>
              <a:t>manager</a:t>
            </a:r>
            <a:r>
              <a:rPr lang="cs-CZ" sz="2650" b="1" dirty="0">
                <a:ea typeface="Segoe UI" pitchFamily="2"/>
                <a:cs typeface="Tahoma" pitchFamily="2"/>
              </a:rPr>
              <a:t> x </a:t>
            </a:r>
            <a:r>
              <a:rPr lang="cs-CZ" sz="2650" b="1" dirty="0" err="1">
                <a:ea typeface="Segoe UI" pitchFamily="2"/>
                <a:cs typeface="Tahoma" pitchFamily="2"/>
              </a:rPr>
              <a:t>executive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endParaRPr lang="cs-CZ" sz="2650" dirty="0" smtClean="0">
              <a:ea typeface="Segoe UI" pitchFamily="2"/>
              <a:cs typeface="Tahoma" pitchFamily="2"/>
            </a:endParaRPr>
          </a:p>
          <a:p>
            <a:pPr marL="457200" marR="0" lvl="0" indent="-457200" rtl="0" hangingPunct="1">
              <a:buFontTx/>
              <a:buChar char="-"/>
              <a:tabLst/>
              <a:defRPr sz="2650"/>
            </a:pPr>
            <a:endParaRPr lang="cs-CZ" sz="2650" dirty="0">
              <a:ea typeface="Segoe UI" pitchFamily="2"/>
              <a:cs typeface="Tahoma" pitchFamily="2"/>
            </a:endParaRPr>
          </a:p>
          <a:p>
            <a:pPr marL="457200" marR="0" lvl="0" indent="-457200" rtl="0" hangingPunct="1">
              <a:buFontTx/>
              <a:buChar char="-"/>
              <a:tabLst/>
              <a:defRPr sz="2650"/>
            </a:pPr>
            <a:r>
              <a:rPr lang="cs-CZ" sz="2650" dirty="0" smtClean="0">
                <a:ea typeface="Segoe UI" pitchFamily="2"/>
                <a:cs typeface="Tahoma" pitchFamily="2"/>
              </a:rPr>
              <a:t>- </a:t>
            </a:r>
            <a:r>
              <a:rPr lang="cs-CZ" sz="2650" dirty="0" err="1">
                <a:ea typeface="Segoe UI" pitchFamily="2"/>
                <a:cs typeface="Tahoma" pitchFamily="2"/>
              </a:rPr>
              <a:t>manager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r>
              <a:rPr lang="cs-CZ" sz="2650" dirty="0" err="1">
                <a:ea typeface="Segoe UI" pitchFamily="2"/>
                <a:cs typeface="Tahoma" pitchFamily="2"/>
              </a:rPr>
              <a:t>makes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r>
              <a:rPr lang="cs-CZ" sz="2650" dirty="0" err="1">
                <a:ea typeface="Segoe UI" pitchFamily="2"/>
                <a:cs typeface="Tahoma" pitchFamily="2"/>
              </a:rPr>
              <a:t>things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r>
              <a:rPr lang="cs-CZ" sz="2650" dirty="0" err="1">
                <a:ea typeface="Segoe UI" pitchFamily="2"/>
                <a:cs typeface="Tahoma" pitchFamily="2"/>
              </a:rPr>
              <a:t>good</a:t>
            </a:r>
            <a:r>
              <a:rPr lang="cs-CZ" sz="2650" dirty="0">
                <a:ea typeface="Segoe UI" pitchFamily="2"/>
                <a:cs typeface="Tahoma" pitchFamily="2"/>
              </a:rPr>
              <a:t>, but leader </a:t>
            </a:r>
            <a:r>
              <a:rPr lang="cs-CZ" sz="2650" dirty="0" err="1">
                <a:ea typeface="Segoe UI" pitchFamily="2"/>
                <a:cs typeface="Tahoma" pitchFamily="2"/>
              </a:rPr>
              <a:t>makes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r>
              <a:rPr lang="cs-CZ" sz="2650" dirty="0" err="1">
                <a:ea typeface="Segoe UI" pitchFamily="2"/>
                <a:cs typeface="Tahoma" pitchFamily="2"/>
              </a:rPr>
              <a:t>good</a:t>
            </a:r>
            <a:r>
              <a:rPr lang="cs-CZ" sz="2650" dirty="0">
                <a:ea typeface="Segoe UI" pitchFamily="2"/>
                <a:cs typeface="Tahoma" pitchFamily="2"/>
              </a:rPr>
              <a:t> </a:t>
            </a:r>
            <a:r>
              <a:rPr lang="cs-CZ" sz="2650" dirty="0" err="1" smtClean="0">
                <a:ea typeface="Segoe UI" pitchFamily="2"/>
                <a:cs typeface="Tahoma" pitchFamily="2"/>
              </a:rPr>
              <a:t>things</a:t>
            </a:r>
            <a:endParaRPr lang="cs-CZ" sz="2650" dirty="0">
              <a:ea typeface="Segoe UI" pitchFamily="2"/>
              <a:cs typeface="Tahoma" pitchFamily="2"/>
            </a:endParaRPr>
          </a:p>
          <a:p>
            <a:pPr marL="0" marR="0" lvl="0" indent="0" rtl="0" hangingPunct="1">
              <a:buNone/>
              <a:tabLst/>
              <a:defRPr sz="2650"/>
            </a:pPr>
            <a:endParaRPr lang="cs-CZ" sz="2650" dirty="0" smtClean="0">
              <a:ea typeface="Segoe UI" pitchFamily="2"/>
              <a:cs typeface="Tahoma" pitchFamily="2"/>
            </a:endParaRPr>
          </a:p>
          <a:p>
            <a:pPr marL="0" marR="0" lvl="0" indent="0" rtl="0" hangingPunct="1">
              <a:buNone/>
              <a:tabLst/>
              <a:defRPr sz="2650"/>
            </a:pPr>
            <a:endParaRPr lang="cs-CZ" sz="2650" dirty="0">
              <a:ea typeface="Segoe UI" pitchFamily="2"/>
              <a:cs typeface="Tahoma" pitchFamily="2"/>
            </a:endParaRP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 smtClean="0">
                <a:ea typeface="Segoe UI" pitchFamily="2"/>
                <a:cs typeface="Tahoma" pitchFamily="2"/>
              </a:rPr>
              <a:t>- </a:t>
            </a:r>
            <a:r>
              <a:rPr lang="cs-CZ" sz="2650" dirty="0" err="1">
                <a:ea typeface="Segoe UI" pitchFamily="2"/>
                <a:cs typeface="Tahoma" pitchFamily="2"/>
              </a:rPr>
              <a:t>executive</a:t>
            </a:r>
            <a:r>
              <a:rPr lang="cs-CZ" sz="2650" dirty="0">
                <a:ea typeface="Segoe UI" pitchFamily="2"/>
                <a:cs typeface="Tahoma" pitchFamily="2"/>
              </a:rPr>
              <a:t> - samostatný, ale na nižších stupních</a:t>
            </a:r>
          </a:p>
        </p:txBody>
      </p:sp>
      <p:sp>
        <p:nvSpPr>
          <p:cNvPr id="3" name="Text Box 5"/>
          <p:cNvSpPr/>
          <p:nvPr/>
        </p:nvSpPr>
        <p:spPr>
          <a:xfrm>
            <a:off x="276480" y="367200"/>
            <a:ext cx="4066732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3200" b="1" dirty="0" smtClean="0">
                <a:ea typeface="Segoe UI" pitchFamily="2"/>
                <a:cs typeface="Tahoma" pitchFamily="2"/>
              </a:rPr>
              <a:t>Vedení lidí - </a:t>
            </a:r>
            <a:r>
              <a:rPr lang="cs-CZ" sz="3200" b="1" dirty="0" err="1">
                <a:ea typeface="Segoe UI" pitchFamily="2"/>
                <a:cs typeface="Tahoma" pitchFamily="2"/>
              </a:rPr>
              <a:t>leadership</a:t>
            </a:r>
            <a:endParaRPr lang="cs-CZ" sz="3200" b="1" dirty="0">
              <a:ea typeface="Segoe UI" pitchFamily="2"/>
              <a:cs typeface="Tahoma" pitchFamily="2"/>
            </a:endParaRPr>
          </a:p>
        </p:txBody>
      </p:sp>
      <p:sp>
        <p:nvSpPr>
          <p:cNvPr id="6" name="Text Box 7"/>
          <p:cNvSpPr/>
          <p:nvPr/>
        </p:nvSpPr>
        <p:spPr>
          <a:xfrm>
            <a:off x="276480" y="3826517"/>
            <a:ext cx="9547920" cy="17536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Podnikatelská odměna souvisí s </a:t>
            </a:r>
            <a:r>
              <a:rPr lang="cs-CZ" sz="2650" b="1" dirty="0">
                <a:ea typeface="Segoe UI" pitchFamily="2"/>
                <a:cs typeface="Tahoma" pitchFamily="2"/>
              </a:rPr>
              <a:t>nejistotou a rizikem</a:t>
            </a:r>
            <a:r>
              <a:rPr lang="cs-CZ" sz="2650" dirty="0">
                <a:ea typeface="Segoe UI" pitchFamily="2"/>
                <a:cs typeface="Tahoma" pitchFamily="2"/>
              </a:rPr>
              <a:t> (okolí - politické, ekonomické, tržní, inovační)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Snahou manažera je tuto nejistotu a riziko (respektive vliv okolních jevů) </a:t>
            </a:r>
            <a:r>
              <a:rPr lang="cs-CZ" sz="2650" b="1" dirty="0">
                <a:ea typeface="Segoe UI" pitchFamily="2"/>
                <a:cs typeface="Tahoma" pitchFamily="2"/>
              </a:rPr>
              <a:t>snižovat</a:t>
            </a:r>
            <a:r>
              <a:rPr lang="cs-CZ" sz="2650" dirty="0">
                <a:ea typeface="Segoe UI" pitchFamily="2"/>
                <a:cs typeface="Tahoma" pitchFamily="2"/>
              </a:rPr>
              <a:t> (zdroje a následky rizik a jejich ovlivnitelnost)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/>
          <p:nvPr/>
        </p:nvSpPr>
        <p:spPr>
          <a:xfrm>
            <a:off x="276480" y="367200"/>
            <a:ext cx="3462271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3200" b="1" dirty="0" smtClean="0">
                <a:ea typeface="Segoe UI" pitchFamily="2"/>
                <a:cs typeface="Tahoma" pitchFamily="2"/>
              </a:rPr>
              <a:t>Manažerské </a:t>
            </a:r>
            <a:r>
              <a:rPr lang="cs-CZ" sz="3200" b="1" dirty="0" smtClean="0">
                <a:ea typeface="Segoe UI" pitchFamily="2"/>
                <a:cs typeface="Tahoma" pitchFamily="2"/>
              </a:rPr>
              <a:t>vedení</a:t>
            </a:r>
            <a:endParaRPr lang="cs-CZ" sz="3200" b="1" dirty="0">
              <a:ea typeface="Segoe UI" pitchFamily="2"/>
              <a:cs typeface="Tahoma" pitchFamily="2"/>
            </a:endParaRPr>
          </a:p>
        </p:txBody>
      </p:sp>
      <p:sp>
        <p:nvSpPr>
          <p:cNvPr id="4" name="Text Box 6"/>
          <p:cNvSpPr/>
          <p:nvPr/>
        </p:nvSpPr>
        <p:spPr>
          <a:xfrm>
            <a:off x="276480" y="3450725"/>
            <a:ext cx="9547560" cy="29980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 b="1" dirty="0">
                <a:ea typeface="Segoe UI" pitchFamily="2"/>
                <a:cs typeface="Tahoma" pitchFamily="2"/>
              </a:rPr>
              <a:t>- dobrý manažer má: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vizi ziskové podnikatelské činnosti (je podnikatelem)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motivaci a schopnost překonat případné překážky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schopnost načasovat podnikatelskou akci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dostatečnou kvalifikaci a zkušenosti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připravený a promyšlený podnikatelský záměr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- schopnost zabezpečit zdroje (materiální, personální)</a:t>
            </a:r>
          </a:p>
        </p:txBody>
      </p:sp>
      <p:sp>
        <p:nvSpPr>
          <p:cNvPr id="6" name="Text Box 7"/>
          <p:cNvSpPr/>
          <p:nvPr/>
        </p:nvSpPr>
        <p:spPr>
          <a:xfrm>
            <a:off x="276480" y="1378245"/>
            <a:ext cx="9547920" cy="17536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Podnikatelská odměna souvisí s </a:t>
            </a:r>
            <a:r>
              <a:rPr lang="cs-CZ" sz="2650" b="1" dirty="0">
                <a:ea typeface="Segoe UI" pitchFamily="2"/>
                <a:cs typeface="Tahoma" pitchFamily="2"/>
              </a:rPr>
              <a:t>nejistotou a rizikem</a:t>
            </a:r>
            <a:r>
              <a:rPr lang="cs-CZ" sz="2650" dirty="0">
                <a:ea typeface="Segoe UI" pitchFamily="2"/>
                <a:cs typeface="Tahoma" pitchFamily="2"/>
              </a:rPr>
              <a:t> (okolí - politické, ekonomické, tržní, inovační)</a:t>
            </a:r>
          </a:p>
          <a:p>
            <a:pPr marL="0" marR="0" lvl="0" indent="0" rtl="0" hangingPunct="1">
              <a:buNone/>
              <a:tabLst/>
              <a:defRPr sz="2650"/>
            </a:pPr>
            <a:r>
              <a:rPr lang="cs-CZ" sz="2650" dirty="0">
                <a:ea typeface="Segoe UI" pitchFamily="2"/>
                <a:cs typeface="Tahoma" pitchFamily="2"/>
              </a:rPr>
              <a:t>Snahou manažera je tuto nejistotu a riziko (respektive vliv okolních jevů) </a:t>
            </a:r>
            <a:r>
              <a:rPr lang="cs-CZ" sz="2650" b="1" dirty="0">
                <a:ea typeface="Segoe UI" pitchFamily="2"/>
                <a:cs typeface="Tahoma" pitchFamily="2"/>
              </a:rPr>
              <a:t>snižovat</a:t>
            </a:r>
            <a:r>
              <a:rPr lang="cs-CZ" sz="2650" dirty="0">
                <a:ea typeface="Segoe UI" pitchFamily="2"/>
                <a:cs typeface="Tahoma" pitchFamily="2"/>
              </a:rPr>
              <a:t> (zdroje a následky rizik a jejich ovlivnitelnost)</a:t>
            </a:r>
          </a:p>
        </p:txBody>
      </p:sp>
    </p:spTree>
    <p:extLst>
      <p:ext uri="{BB962C8B-B14F-4D97-AF65-F5344CB8AC3E}">
        <p14:creationId xmlns:p14="http://schemas.microsoft.com/office/powerpoint/2010/main" val="390439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3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obpreis\Desktop\Nová složka\118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03" y="1043533"/>
            <a:ext cx="9406159" cy="577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26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/>
          <p:nvPr/>
        </p:nvSpPr>
        <p:spPr>
          <a:xfrm>
            <a:off x="357120" y="1716840"/>
            <a:ext cx="9467280" cy="133889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participace zaměstnanců na rozhodování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- moderní trend, široký konsenzus, odměna a nehmotná motivace, s pravomocí ovšem musí přicházet i zodpovědnost</a:t>
            </a:r>
          </a:p>
        </p:txBody>
      </p:sp>
      <p:sp>
        <p:nvSpPr>
          <p:cNvPr id="3" name="Text Box 7"/>
          <p:cNvSpPr/>
          <p:nvPr/>
        </p:nvSpPr>
        <p:spPr>
          <a:xfrm>
            <a:off x="357120" y="3144600"/>
            <a:ext cx="946692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sebemotivace manažerů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- schopnost sám sobě stanovovat cíle v oblasti pracovní, vzdělávací</a:t>
            </a:r>
          </a:p>
        </p:txBody>
      </p:sp>
      <p:sp>
        <p:nvSpPr>
          <p:cNvPr id="4" name="Text Box 8"/>
          <p:cNvSpPr/>
          <p:nvPr/>
        </p:nvSpPr>
        <p:spPr>
          <a:xfrm>
            <a:off x="357120" y="4143959"/>
            <a:ext cx="9467280" cy="9241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- </a:t>
            </a:r>
            <a:r>
              <a:rPr lang="cs-CZ" sz="265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ostatní motivační postupy</a:t>
            </a:r>
            <a:r>
              <a:rPr lang="cs-CZ" sz="265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 - například zlepšení podmínek pracovního života</a:t>
            </a:r>
          </a:p>
        </p:txBody>
      </p:sp>
      <p:sp>
        <p:nvSpPr>
          <p:cNvPr id="5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Řízení spolupracovníků - současné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Komunikace</a:t>
            </a:r>
            <a:endParaRPr lang="cs-CZ" altLang="cs-CZ" dirty="0" smtClean="0"/>
          </a:p>
        </p:txBody>
      </p:sp>
      <p:sp>
        <p:nvSpPr>
          <p:cNvPr id="2" name="Obdélník 1"/>
          <p:cNvSpPr/>
          <p:nvPr/>
        </p:nvSpPr>
        <p:spPr>
          <a:xfrm>
            <a:off x="287784" y="1475581"/>
            <a:ext cx="94330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/>
              <a:t>Dramatické dílo jako komunikace komunikací o </a:t>
            </a:r>
            <a:r>
              <a:rPr lang="pl-PL" sz="3200" dirty="0" smtClean="0"/>
              <a:t>komunikaci</a:t>
            </a:r>
          </a:p>
          <a:p>
            <a:endParaRPr lang="pl-PL" sz="3200" dirty="0"/>
          </a:p>
          <a:p>
            <a:r>
              <a:rPr lang="pl-PL" sz="3200" dirty="0" smtClean="0"/>
              <a:t>(Ivo Osolsobě)</a:t>
            </a:r>
          </a:p>
          <a:p>
            <a:endParaRPr lang="pl-PL" sz="3200" dirty="0"/>
          </a:p>
          <a:p>
            <a:r>
              <a:rPr lang="cs-CZ" sz="3200" dirty="0"/>
              <a:t>„Nerad musím doznat, že myšlenka umělého jazyka jménem </a:t>
            </a:r>
            <a:r>
              <a:rPr lang="cs-CZ" sz="3200" dirty="0" err="1"/>
              <a:t>ptydepe</a:t>
            </a:r>
            <a:r>
              <a:rPr lang="cs-CZ" sz="3200" dirty="0"/>
              <a:t>, nebyla moje: podstrčil mi ji můj bratr Ivan, matematik. Hru jsem si samozřejmě vymyslel sám a napsal po svém, s bratrem jsem pak konzultoval jen odborné pasáže o </a:t>
            </a:r>
            <a:r>
              <a:rPr lang="cs-CZ" sz="3200" dirty="0" smtClean="0"/>
              <a:t>redundanci…“ </a:t>
            </a:r>
          </a:p>
          <a:p>
            <a:r>
              <a:rPr lang="cs-CZ" sz="3200" dirty="0" smtClean="0"/>
              <a:t>(Václav Havel)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98100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Komunikace</a:t>
            </a:r>
            <a:endParaRPr lang="cs-CZ" altLang="cs-CZ" dirty="0" smtClean="0"/>
          </a:p>
        </p:txBody>
      </p:sp>
      <p:pic>
        <p:nvPicPr>
          <p:cNvPr id="3074" name="Picture 2" descr="C:\Users\Lobpreis\Desktop\Nová složka\mode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1" y="2267669"/>
            <a:ext cx="918479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77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Alan </a:t>
            </a:r>
            <a:r>
              <a:rPr lang="cs-CZ" dirty="0" err="1" smtClean="0"/>
              <a:t>Turing</a:t>
            </a:r>
            <a:endParaRPr lang="cs-CZ" dirty="0"/>
          </a:p>
        </p:txBody>
      </p:sp>
      <p:pic>
        <p:nvPicPr>
          <p:cNvPr id="4098" name="Picture 2" descr="C:\Users\Lobpreis\Desktop\Nová složka\5097_turin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7" y="1475581"/>
            <a:ext cx="902980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69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276480" y="1979637"/>
            <a:ext cx="9547920" cy="424244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650" b="1" dirty="0" smtClean="0">
                <a:ea typeface="Microsoft YaHei" pitchFamily="2"/>
                <a:cs typeface="Mangal" pitchFamily="2"/>
              </a:rPr>
              <a:t>Americký „tradiční přístup“</a:t>
            </a:r>
          </a:p>
          <a:p>
            <a:r>
              <a:rPr lang="cs-CZ" sz="2650" b="1" dirty="0" smtClean="0">
                <a:ea typeface="Microsoft YaHei" pitchFamily="2"/>
                <a:cs typeface="Mangal" pitchFamily="2"/>
              </a:rPr>
              <a:t>Lidé snaží </a:t>
            </a:r>
            <a:r>
              <a:rPr lang="cs-CZ" sz="2650" b="1" dirty="0" smtClean="0">
                <a:ea typeface="Microsoft YaHei" pitchFamily="2"/>
                <a:cs typeface="Mangal" pitchFamily="2"/>
              </a:rPr>
              <a:t>se hlavně </a:t>
            </a:r>
            <a:r>
              <a:rPr lang="cs-CZ" sz="2650" b="1" dirty="0">
                <a:ea typeface="Microsoft YaHei" pitchFamily="2"/>
                <a:cs typeface="Mangal" pitchFamily="2"/>
              </a:rPr>
              <a:t>za sebe</a:t>
            </a:r>
            <a:r>
              <a:rPr lang="cs-CZ" sz="2650" dirty="0">
                <a:ea typeface="Microsoft YaHei" pitchFamily="2"/>
                <a:cs typeface="Mangal" pitchFamily="2"/>
              </a:rPr>
              <a:t>, své hodnocení a </a:t>
            </a:r>
            <a:r>
              <a:rPr lang="cs-CZ" sz="2650" dirty="0" smtClean="0">
                <a:ea typeface="Microsoft YaHei" pitchFamily="2"/>
                <a:cs typeface="Mangal" pitchFamily="2"/>
              </a:rPr>
              <a:t>kariéru</a:t>
            </a:r>
            <a:endParaRPr lang="cs-CZ" sz="2650" dirty="0"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650" b="1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dirty="0" smtClean="0">
                <a:ea typeface="Microsoft YaHei" pitchFamily="2"/>
                <a:cs typeface="Mangal" pitchFamily="2"/>
              </a:rPr>
              <a:t>Japonský „asijský přístup“</a:t>
            </a:r>
            <a:endParaRPr lang="cs-CZ" sz="2650" b="1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Lidé jsou </a:t>
            </a:r>
            <a:r>
              <a:rPr lang="cs-CZ" sz="265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součástí celku,</a:t>
            </a:r>
            <a:r>
              <a:rPr lang="cs-CZ" sz="265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který musí být v </a:t>
            </a:r>
            <a:r>
              <a:rPr lang="cs-CZ" sz="2650" b="0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harmonii</a:t>
            </a:r>
            <a:endParaRPr lang="cs-CZ" sz="2650" b="0" i="0" u="none" strike="noStrike" kern="1200" cap="none" dirty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650" b="1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Systémový přístup „</a:t>
            </a:r>
            <a:r>
              <a:rPr lang="cs-CZ" sz="2650" b="1" i="0" u="none" strike="noStrike" kern="1200" cap="none" dirty="0" err="1" smtClean="0">
                <a:ln>
                  <a:noFill/>
                </a:ln>
                <a:ea typeface="Microsoft YaHei" pitchFamily="2"/>
                <a:cs typeface="Mangal" pitchFamily="2"/>
              </a:rPr>
              <a:t>win-win</a:t>
            </a: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“ strategie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dirty="0" smtClean="0">
                <a:ea typeface="Microsoft YaHei" pitchFamily="2"/>
                <a:cs typeface="Mangal" pitchFamily="2"/>
              </a:rPr>
              <a:t>Každý bojuje </a:t>
            </a:r>
            <a:r>
              <a:rPr lang="cs-CZ" sz="265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za </a:t>
            </a:r>
            <a:r>
              <a:rPr lang="cs-CZ" sz="265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sebe i celek</a:t>
            </a:r>
            <a:r>
              <a:rPr lang="cs-CZ" sz="265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a </a:t>
            </a:r>
            <a:r>
              <a:rPr lang="cs-CZ" sz="2650" dirty="0" smtClean="0">
                <a:ea typeface="Microsoft YaHei" pitchFamily="2"/>
                <a:cs typeface="Mangal" pitchFamily="2"/>
              </a:rPr>
              <a:t>hledá optimální vyvážení zájmů</a:t>
            </a:r>
            <a:endParaRPr lang="cs-CZ" sz="2650" b="0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650" dirty="0"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? Hry – FPS, Strategické, </a:t>
            </a:r>
            <a:r>
              <a:rPr lang="cs-CZ" sz="2650" b="0" i="0" u="none" strike="noStrike" kern="1200" cap="none" dirty="0" err="1" smtClean="0">
                <a:ln>
                  <a:noFill/>
                </a:ln>
                <a:ea typeface="Microsoft YaHei" pitchFamily="2"/>
                <a:cs typeface="Mangal" pitchFamily="2"/>
              </a:rPr>
              <a:t>multiple</a:t>
            </a:r>
            <a:r>
              <a:rPr lang="cs-CZ" sz="2650" b="0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 co-op</a:t>
            </a:r>
            <a:endParaRPr lang="cs-CZ" sz="2650" b="0" i="0" u="none" strike="noStrike" kern="1200" cap="none" dirty="0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32000" y="611485"/>
            <a:ext cx="9360000" cy="978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Různá kulturní východiska vedení </a:t>
            </a:r>
            <a:r>
              <a:rPr lang="cs-CZ" sz="320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lidí </a:t>
            </a:r>
            <a:endParaRPr lang="cs-CZ" sz="3200" b="1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dirty="0">
                <a:ea typeface="Microsoft YaHei" pitchFamily="2"/>
                <a:cs typeface="Mangal" pitchFamily="2"/>
              </a:rPr>
              <a:t>(</a:t>
            </a:r>
            <a:r>
              <a:rPr lang="cs-CZ" sz="320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a </a:t>
            </a:r>
            <a:r>
              <a:rPr lang="cs-CZ" sz="320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řízení </a:t>
            </a:r>
            <a:r>
              <a:rPr lang="cs-CZ" sz="3200" b="1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HR)</a:t>
            </a:r>
            <a:endParaRPr lang="cs-CZ" sz="3200" b="1" i="0" u="none" strike="noStrike" kern="1200" cap="none" dirty="0">
              <a:ln>
                <a:noFill/>
              </a:ln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onomygaming.com/wp-content/uploads/2015/11/Human-Resource-Machine-Download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8" y="899517"/>
            <a:ext cx="9023967" cy="507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87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/>
          <p:nvPr/>
        </p:nvSpPr>
        <p:spPr>
          <a:xfrm>
            <a:off x="414720" y="1324800"/>
            <a:ext cx="8874064" cy="3601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cs-CZ" sz="3200" dirty="0" smtClean="0">
                <a:ea typeface="Microsoft YaHei" pitchFamily="2"/>
                <a:cs typeface="Mangal" pitchFamily="2"/>
              </a:rPr>
              <a:t>Lidské faktory a motivace</a:t>
            </a: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cs-CZ" sz="3200" dirty="0" smtClean="0">
              <a:ea typeface="Microsoft YaHei" pitchFamily="2"/>
              <a:cs typeface="Mangal" pitchFamily="2"/>
            </a:endParaRP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cs-CZ" sz="3200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Vůdcovství</a:t>
            </a: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cs-CZ" sz="3200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cs-CZ" sz="3200" dirty="0" smtClean="0">
                <a:ea typeface="Microsoft YaHei" pitchFamily="2"/>
                <a:cs typeface="Mangal" pitchFamily="2"/>
              </a:rPr>
              <a:t>Rozhodování – komisionální, skupinové, jedinec</a:t>
            </a: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cs-CZ" sz="3200" i="0" u="none" strike="noStrike" kern="1200" cap="none" dirty="0" smtClean="0">
              <a:ln>
                <a:noFill/>
              </a:ln>
              <a:ea typeface="Microsoft YaHei" pitchFamily="2"/>
              <a:cs typeface="Mangal" pitchFamily="2"/>
            </a:endParaRPr>
          </a:p>
          <a:p>
            <a:pPr marL="457200" marR="0" lvl="0" indent="-45720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cs-CZ" sz="3200" i="0" u="none" strike="noStrike" kern="1200" cap="none" dirty="0" smtClean="0">
                <a:ln>
                  <a:noFill/>
                </a:ln>
                <a:ea typeface="Microsoft YaHei" pitchFamily="2"/>
                <a:cs typeface="Mangal" pitchFamily="2"/>
              </a:rPr>
              <a:t>Komunikace</a:t>
            </a:r>
            <a:endParaRPr lang="cs-CZ" sz="3200" i="0" u="none" strike="noStrike" kern="1200" cap="none" dirty="0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8" name="Text Box 4"/>
          <p:cNvSpPr/>
          <p:nvPr/>
        </p:nvSpPr>
        <p:spPr>
          <a:xfrm>
            <a:off x="344520" y="367559"/>
            <a:ext cx="921888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 dirty="0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rPr>
              <a:t>Řízení a vedení lidí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/>
          <p:nvPr/>
        </p:nvSpPr>
        <p:spPr>
          <a:xfrm>
            <a:off x="435600" y="1115541"/>
            <a:ext cx="5120930" cy="109645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Teorie vedení lidí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Douglas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</a:t>
            </a: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McGregor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- Teorie XY</a:t>
            </a:r>
          </a:p>
        </p:txBody>
      </p:sp>
      <p:sp>
        <p:nvSpPr>
          <p:cNvPr id="4" name="Text Box 11"/>
          <p:cNvSpPr/>
          <p:nvPr/>
        </p:nvSpPr>
        <p:spPr>
          <a:xfrm>
            <a:off x="435600" y="2290674"/>
            <a:ext cx="391746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Motivace a její příčiny</a:t>
            </a:r>
          </a:p>
        </p:txBody>
      </p:sp>
      <p:sp>
        <p:nvSpPr>
          <p:cNvPr id="5" name="Text Box 12"/>
          <p:cNvSpPr/>
          <p:nvPr/>
        </p:nvSpPr>
        <p:spPr>
          <a:xfrm>
            <a:off x="435600" y="2689553"/>
            <a:ext cx="8403432" cy="209839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Maslowova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teorie hierarchie potřeb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Herzbergova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teorie dvou faktorů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Alderferova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teorie tří kategorií potřeb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 dirty="0" err="1">
                <a:ln>
                  <a:noFill/>
                </a:ln>
                <a:ea typeface="Microsoft YaHei" pitchFamily="2"/>
                <a:cs typeface="Mangal" pitchFamily="2"/>
              </a:rPr>
              <a:t>McClelandova</a:t>
            </a:r>
            <a:r>
              <a:rPr lang="cs-CZ" sz="3200" b="0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 teorie potřeby dosáhnout úspěchu</a:t>
            </a:r>
          </a:p>
        </p:txBody>
      </p:sp>
      <p:sp>
        <p:nvSpPr>
          <p:cNvPr id="6" name="Text Box 13"/>
          <p:cNvSpPr/>
          <p:nvPr/>
        </p:nvSpPr>
        <p:spPr>
          <a:xfrm>
            <a:off x="409680" y="4738945"/>
            <a:ext cx="977580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Motivační proces</a:t>
            </a:r>
          </a:p>
        </p:txBody>
      </p:sp>
      <p:sp>
        <p:nvSpPr>
          <p:cNvPr id="7" name="Text Box 14"/>
          <p:cNvSpPr/>
          <p:nvPr/>
        </p:nvSpPr>
        <p:spPr>
          <a:xfrm>
            <a:off x="435600" y="5137825"/>
            <a:ext cx="9079450" cy="209839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Vroomova teorie očekávání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Porterův a Lawlerův rozšířený model teorie očekávání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Adamsova teorie spravedlivé odměny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cap="none">
                <a:ln>
                  <a:noFill/>
                </a:ln>
                <a:ea typeface="Microsoft YaHei" pitchFamily="2"/>
                <a:cs typeface="Mangal" pitchFamily="2"/>
              </a:rPr>
              <a:t>Skinnerova teorie zesílených vjemů</a:t>
            </a:r>
          </a:p>
        </p:txBody>
      </p:sp>
      <p:sp>
        <p:nvSpPr>
          <p:cNvPr id="8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 dirty="0">
                <a:ln>
                  <a:noFill/>
                </a:ln>
                <a:ea typeface="Microsoft YaHei" pitchFamily="2"/>
                <a:cs typeface="Mangal" pitchFamily="2"/>
              </a:rPr>
              <a:t>Řízení a vedení lidí</a:t>
            </a:r>
          </a:p>
        </p:txBody>
      </p:sp>
    </p:spTree>
    <p:extLst>
      <p:ext uri="{BB962C8B-B14F-4D97-AF65-F5344CB8AC3E}">
        <p14:creationId xmlns:p14="http://schemas.microsoft.com/office/powerpoint/2010/main" val="100333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bpreis\Desktop\Nová složka\Google_Ceska_republika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1" y="899517"/>
            <a:ext cx="960106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95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/>
          <p:nvPr/>
        </p:nvSpPr>
        <p:spPr>
          <a:xfrm>
            <a:off x="357120" y="1182960"/>
            <a:ext cx="5328872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Douglas McGregor - Teorie XY </a:t>
            </a:r>
            <a:r>
              <a:rPr lang="cs-CZ" sz="2650" b="0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(1960)</a:t>
            </a:r>
          </a:p>
        </p:txBody>
      </p:sp>
      <p:sp>
        <p:nvSpPr>
          <p:cNvPr id="3" name="Text Box 10"/>
          <p:cNvSpPr/>
          <p:nvPr/>
        </p:nvSpPr>
        <p:spPr>
          <a:xfrm>
            <a:off x="334080" y="2699717"/>
            <a:ext cx="9388800" cy="19729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cap="none" dirty="0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- teorie X</a:t>
            </a:r>
            <a:r>
              <a:rPr lang="cs-CZ" sz="2400" b="0" i="0" u="none" strike="noStrike" kern="1200" cap="none" dirty="0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 - pracovník nemá práci rád, je jen zdrojem obživy, s firmou se neidentifikuje, nemá ambice, nechce zodpovědnost, nechce rozhodovat, dává přednost jistotě a klidu &gt;&gt;&gt; směruje k autoritativnímu, autokratickému či direktivnímu vedení - centralizované řízení, jasné a pevně dané úkoly, cukr a bič, hierarchie organizační struktury</a:t>
            </a:r>
          </a:p>
        </p:txBody>
      </p:sp>
      <p:sp>
        <p:nvSpPr>
          <p:cNvPr id="4" name="Text Box 11"/>
          <p:cNvSpPr/>
          <p:nvPr/>
        </p:nvSpPr>
        <p:spPr>
          <a:xfrm>
            <a:off x="334080" y="1781835"/>
            <a:ext cx="9626760" cy="84587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cap="none" dirty="0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- manažer od svých podřízených něco očekává a tomu přizpůsobuje své chování (tvrdé a měkké vedení lidí)</a:t>
            </a:r>
          </a:p>
        </p:txBody>
      </p:sp>
      <p:sp>
        <p:nvSpPr>
          <p:cNvPr id="5" name="Text Box 14"/>
          <p:cNvSpPr/>
          <p:nvPr/>
        </p:nvSpPr>
        <p:spPr>
          <a:xfrm>
            <a:off x="334080" y="6320520"/>
            <a:ext cx="9626760" cy="84587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- manažer </a:t>
            </a:r>
            <a:r>
              <a:rPr lang="cs-CZ" sz="24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volí konkrétní styl řízení</a:t>
            </a:r>
            <a:r>
              <a:rPr lang="cs-CZ" sz="2400" b="0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 pro každého pracovníka; souvisí to s vykonávanými činnostmi, přístup se historicky proměňuje</a:t>
            </a:r>
          </a:p>
        </p:txBody>
      </p:sp>
      <p:sp>
        <p:nvSpPr>
          <p:cNvPr id="6" name="Text Box 15"/>
          <p:cNvSpPr/>
          <p:nvPr/>
        </p:nvSpPr>
        <p:spPr>
          <a:xfrm>
            <a:off x="334080" y="4702884"/>
            <a:ext cx="9388800" cy="159723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- teorie Y</a:t>
            </a:r>
            <a:r>
              <a:rPr lang="cs-CZ" sz="2400" b="0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 - pracovník rád pracuje, identifikuje se s firmou, je loajální, angažovaný, chce mít zodpovědnost a rozhodovat, rád jde do rizika &gt;&gt;&gt; směřuje k volnému, demokratickému, participativnímu stylu vedení - decentralizované řízení, volné organizační struktury</a:t>
            </a:r>
          </a:p>
        </p:txBody>
      </p:sp>
      <p:sp>
        <p:nvSpPr>
          <p:cNvPr id="7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+mj-lt"/>
                <a:ea typeface="Microsoft YaHei" pitchFamily="2"/>
                <a:cs typeface="Mangal" pitchFamily="2"/>
              </a:rPr>
              <a:t>Teorie vedení lidí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/>
          <p:nvPr/>
        </p:nvSpPr>
        <p:spPr>
          <a:xfrm>
            <a:off x="357120" y="1639800"/>
            <a:ext cx="8347198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Abraham Maslow (40. - 50. léta) - Teorie hierarchie potřeb</a:t>
            </a:r>
          </a:p>
        </p:txBody>
      </p:sp>
      <p:sp>
        <p:nvSpPr>
          <p:cNvPr id="3" name="Text Box 8"/>
          <p:cNvSpPr/>
          <p:nvPr/>
        </p:nvSpPr>
        <p:spPr>
          <a:xfrm>
            <a:off x="357120" y="1113119"/>
            <a:ext cx="181822" cy="47019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lvl="0" rtl="0" hangingPunct="0">
              <a:buNone/>
              <a:tabLst/>
            </a:pPr>
            <a:endParaRPr lang="cs-CZ" sz="2400">
              <a:ea typeface="Segoe UI" pitchFamily="2"/>
              <a:cs typeface="Tahoma" pitchFamily="2"/>
            </a:endParaRPr>
          </a:p>
        </p:txBody>
      </p:sp>
      <p:sp>
        <p:nvSpPr>
          <p:cNvPr id="4" name="Text Box 12"/>
          <p:cNvSpPr/>
          <p:nvPr/>
        </p:nvSpPr>
        <p:spPr>
          <a:xfrm>
            <a:off x="356760" y="5355000"/>
            <a:ext cx="9388800" cy="7911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fyziologické potřeby</a:t>
            </a:r>
          </a:p>
          <a:p>
            <a:pPr marL="0" marR="0" lvl="0" indent="0" algn="ctr" rtl="0" hangingPunct="1">
              <a:buNone/>
              <a:tabLst/>
              <a:defRPr sz="2650"/>
            </a:pPr>
            <a:r>
              <a:rPr lang="cs-CZ" sz="1800">
                <a:ea typeface="Segoe UI" pitchFamily="2"/>
                <a:cs typeface="Tahoma" pitchFamily="2"/>
              </a:rPr>
              <a:t>(hlad, teplo, zajištění rodiny/reprodukce)</a:t>
            </a:r>
          </a:p>
        </p:txBody>
      </p:sp>
      <p:sp>
        <p:nvSpPr>
          <p:cNvPr id="5" name="Text Box 13"/>
          <p:cNvSpPr/>
          <p:nvPr/>
        </p:nvSpPr>
        <p:spPr>
          <a:xfrm>
            <a:off x="435600" y="4481640"/>
            <a:ext cx="9388440" cy="7911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potřeby existenční jistoty a bezpečí</a:t>
            </a:r>
          </a:p>
          <a:p>
            <a:pPr marL="0" marR="0" lvl="0" indent="0" algn="ctr" rtl="0" hangingPunct="1">
              <a:buNone/>
              <a:tabLst/>
              <a:defRPr sz="2650"/>
            </a:pPr>
            <a:r>
              <a:rPr lang="cs-CZ" sz="1800">
                <a:ea typeface="Segoe UI" pitchFamily="2"/>
                <a:cs typeface="Tahoma" pitchFamily="2"/>
              </a:rPr>
              <a:t>(garantovaná práce, zdravotní pojištění, bezpečnost práce)</a:t>
            </a:r>
          </a:p>
        </p:txBody>
      </p:sp>
      <p:sp>
        <p:nvSpPr>
          <p:cNvPr id="6" name="Text Box 14"/>
          <p:cNvSpPr/>
          <p:nvPr/>
        </p:nvSpPr>
        <p:spPr>
          <a:xfrm>
            <a:off x="356760" y="3674879"/>
            <a:ext cx="9388800" cy="7911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sociální potřeby</a:t>
            </a:r>
          </a:p>
          <a:p>
            <a:pPr marL="0" marR="0" lvl="0" indent="0" algn="ctr" rtl="0" hangingPunct="1">
              <a:buNone/>
              <a:tabLst/>
              <a:defRPr sz="2650"/>
            </a:pPr>
            <a:r>
              <a:rPr lang="cs-CZ" sz="1800">
                <a:ea typeface="Segoe UI" pitchFamily="2"/>
                <a:cs typeface="Tahoma" pitchFamily="2"/>
              </a:rPr>
              <a:t>(vztahy na pracovišti, uplatnění v rámci kolektivu)</a:t>
            </a:r>
          </a:p>
        </p:txBody>
      </p:sp>
      <p:sp>
        <p:nvSpPr>
          <p:cNvPr id="7" name="Text Box 15"/>
          <p:cNvSpPr/>
          <p:nvPr/>
        </p:nvSpPr>
        <p:spPr>
          <a:xfrm>
            <a:off x="356760" y="2861280"/>
            <a:ext cx="9388800" cy="7911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potřeby uznání osobnosti a uspokojení z práce</a:t>
            </a:r>
          </a:p>
          <a:p>
            <a:pPr marL="0" marR="0" lvl="0" indent="0" algn="ctr" rtl="0" hangingPunct="1">
              <a:buNone/>
              <a:tabLst/>
              <a:defRPr sz="2650"/>
            </a:pPr>
            <a:r>
              <a:rPr lang="cs-CZ" sz="1800">
                <a:ea typeface="Segoe UI" pitchFamily="2"/>
                <a:cs typeface="Tahoma" pitchFamily="2"/>
              </a:rPr>
              <a:t>(sebeúcta, prestiž, pochvaly, povýšení)</a:t>
            </a:r>
          </a:p>
        </p:txBody>
      </p:sp>
      <p:sp>
        <p:nvSpPr>
          <p:cNvPr id="8" name="Text Box 16"/>
          <p:cNvSpPr/>
          <p:nvPr/>
        </p:nvSpPr>
        <p:spPr>
          <a:xfrm>
            <a:off x="357120" y="2339640"/>
            <a:ext cx="9388440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ctr" rtl="0" hangingPunct="1">
              <a:buNone/>
              <a:tabLst/>
              <a:defRPr sz="2650"/>
            </a:pPr>
            <a:r>
              <a:rPr lang="cs-CZ" sz="2650" b="1">
                <a:ea typeface="Segoe UI" pitchFamily="2"/>
                <a:cs typeface="Tahoma" pitchFamily="2"/>
              </a:rPr>
              <a:t>potřeby seberealizace</a:t>
            </a:r>
            <a:r>
              <a:rPr lang="cs-CZ" sz="2650">
                <a:ea typeface="Segoe UI" pitchFamily="2"/>
                <a:cs typeface="Tahoma" pitchFamily="2"/>
              </a:rPr>
              <a:t> </a:t>
            </a:r>
            <a:r>
              <a:rPr lang="cs-CZ" sz="1800">
                <a:ea typeface="Segoe UI" pitchFamily="2"/>
                <a:cs typeface="Tahoma" pitchFamily="2"/>
              </a:rPr>
              <a:t>(ztotožnění se s prací)</a:t>
            </a:r>
          </a:p>
        </p:txBody>
      </p:sp>
      <p:sp>
        <p:nvSpPr>
          <p:cNvPr id="9" name="Line 17"/>
          <p:cNvSpPr/>
          <p:nvPr/>
        </p:nvSpPr>
        <p:spPr>
          <a:xfrm>
            <a:off x="1468080" y="5354640"/>
            <a:ext cx="706464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0" name="Line 18"/>
          <p:cNvSpPr/>
          <p:nvPr/>
        </p:nvSpPr>
        <p:spPr>
          <a:xfrm>
            <a:off x="1546560" y="4481279"/>
            <a:ext cx="706464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1" name="Line 19"/>
          <p:cNvSpPr/>
          <p:nvPr/>
        </p:nvSpPr>
        <p:spPr>
          <a:xfrm>
            <a:off x="1468080" y="3688919"/>
            <a:ext cx="706464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2" name="Line 20"/>
          <p:cNvSpPr/>
          <p:nvPr/>
        </p:nvSpPr>
        <p:spPr>
          <a:xfrm>
            <a:off x="1468080" y="2815200"/>
            <a:ext cx="706464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3" name="Text Box 21"/>
          <p:cNvSpPr/>
          <p:nvPr/>
        </p:nvSpPr>
        <p:spPr>
          <a:xfrm>
            <a:off x="197280" y="6287399"/>
            <a:ext cx="8160673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>
                <a:ea typeface="Segoe UI" pitchFamily="2"/>
                <a:cs typeface="Tahoma" pitchFamily="2"/>
              </a:rPr>
              <a:t>- jednou uspokojená potřeba se pro člověka stává normou</a:t>
            </a:r>
          </a:p>
        </p:txBody>
      </p:sp>
      <p:sp>
        <p:nvSpPr>
          <p:cNvPr id="14" name="Text Box 22"/>
          <p:cNvSpPr/>
          <p:nvPr/>
        </p:nvSpPr>
        <p:spPr>
          <a:xfrm>
            <a:off x="197640" y="6796800"/>
            <a:ext cx="9053289" cy="5093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2650">
                <a:ea typeface="Segoe UI" pitchFamily="2"/>
                <a:cs typeface="Tahoma" pitchFamily="2"/>
              </a:rPr>
              <a:t>- hierarchie může být velmi individuální a měnit se např. s věkem</a:t>
            </a:r>
          </a:p>
        </p:txBody>
      </p:sp>
      <p:sp>
        <p:nvSpPr>
          <p:cNvPr id="15" name="Line 17"/>
          <p:cNvSpPr/>
          <p:nvPr/>
        </p:nvSpPr>
        <p:spPr>
          <a:xfrm flipH="1">
            <a:off x="515879" y="2192400"/>
            <a:ext cx="4285441" cy="40478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6" name="Line 18"/>
          <p:cNvSpPr/>
          <p:nvPr/>
        </p:nvSpPr>
        <p:spPr>
          <a:xfrm>
            <a:off x="4801680" y="2192400"/>
            <a:ext cx="4761720" cy="40478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7" name="Line 19"/>
          <p:cNvSpPr/>
          <p:nvPr/>
        </p:nvSpPr>
        <p:spPr>
          <a:xfrm>
            <a:off x="515879" y="6240240"/>
            <a:ext cx="9047521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ea typeface="Microsoft YaHei" pitchFamily="2"/>
              <a:cs typeface="Mangal" pitchFamily="2"/>
            </a:endParaRPr>
          </a:p>
        </p:txBody>
      </p:sp>
      <p:sp>
        <p:nvSpPr>
          <p:cNvPr id="18" name="Text Box 4"/>
          <p:cNvSpPr/>
          <p:nvPr/>
        </p:nvSpPr>
        <p:spPr>
          <a:xfrm>
            <a:off x="344520" y="367559"/>
            <a:ext cx="9218880" cy="5954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  <a:defRPr sz="2650"/>
            </a:pPr>
            <a:r>
              <a:rPr lang="cs-CZ" sz="3200" b="1">
                <a:ea typeface="Segoe UI" pitchFamily="2"/>
                <a:cs typeface="Tahoma" pitchFamily="2"/>
              </a:rPr>
              <a:t>Teorie motivace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3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_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1052</Words>
  <Application>Microsoft Office PowerPoint</Application>
  <PresentationFormat>Vlastní</PresentationFormat>
  <Paragraphs>153</Paragraphs>
  <Slides>23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Výchozí</vt:lpstr>
      <vt:lpstr>Výchozí_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Státnicová ot. 14</vt:lpstr>
      <vt:lpstr>Prezentace aplikace PowerPoint</vt:lpstr>
      <vt:lpstr>Prezentace aplikace PowerPoint</vt:lpstr>
      <vt:lpstr>Prezentace aplikace PowerPoint</vt:lpstr>
      <vt:lpstr>Komunikace</vt:lpstr>
      <vt:lpstr>Komunikace</vt:lpstr>
      <vt:lpstr>Alan Turing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Lobpreis</dc:creator>
  <cp:lastModifiedBy>David Lobpreis</cp:lastModifiedBy>
  <cp:revision>9</cp:revision>
  <dcterms:created xsi:type="dcterms:W3CDTF">2016-02-17T12:44:53Z</dcterms:created>
  <dcterms:modified xsi:type="dcterms:W3CDTF">2016-12-05T13:09:54Z</dcterms:modified>
</cp:coreProperties>
</file>