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9" r:id="rId4"/>
    <p:sldId id="270" r:id="rId5"/>
    <p:sldId id="272" r:id="rId6"/>
    <p:sldId id="279" r:id="rId7"/>
    <p:sldId id="275" r:id="rId8"/>
    <p:sldId id="276" r:id="rId9"/>
    <p:sldId id="264" r:id="rId10"/>
    <p:sldId id="271" r:id="rId11"/>
    <p:sldId id="274" r:id="rId12"/>
    <p:sldId id="263" r:id="rId13"/>
    <p:sldId id="265" r:id="rId14"/>
    <p:sldId id="260" r:id="rId15"/>
    <p:sldId id="266" r:id="rId16"/>
    <p:sldId id="267" r:id="rId17"/>
    <p:sldId id="257" r:id="rId18"/>
    <p:sldId id="259" r:id="rId19"/>
    <p:sldId id="261" r:id="rId20"/>
    <p:sldId id="262" r:id="rId21"/>
    <p:sldId id="268" r:id="rId22"/>
    <p:sldId id="273" r:id="rId23"/>
    <p:sldId id="258" r:id="rId24"/>
    <p:sldId id="277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3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11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59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81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247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69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162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46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747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50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79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79CD-117D-43AE-8958-C289C0115076}" type="datetimeFigureOut">
              <a:rPr lang="cs-CZ" smtClean="0"/>
              <a:t>24. 11. 2016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A203C-2203-4CEE-97B4-2E86FFF098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16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cs-CZ" dirty="0" smtClean="0"/>
              <a:t>Umění a věda jako zdroj poznání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 smtClean="0"/>
              <a:t>David Lobpreis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92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5" y="476672"/>
            <a:ext cx="8455939" cy="58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31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obpreis\Desktop\Nová složka\aeed704a-60db-4d73-b365-89b4390885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715"/>
            <a:ext cx="5328592" cy="686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2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nás estetické prožitky mění?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Poznání</a:t>
            </a:r>
            <a:r>
              <a:rPr lang="cs-CZ" dirty="0"/>
              <a:t>? </a:t>
            </a:r>
          </a:p>
          <a:p>
            <a:r>
              <a:rPr lang="cs-CZ" dirty="0"/>
              <a:t>Zkušenost?</a:t>
            </a:r>
          </a:p>
          <a:p>
            <a:r>
              <a:rPr lang="cs-CZ" dirty="0"/>
              <a:t>Sebepoznání?</a:t>
            </a:r>
          </a:p>
          <a:p>
            <a:r>
              <a:rPr lang="cs-CZ" dirty="0"/>
              <a:t>Schopnost ovládat emoce? </a:t>
            </a:r>
            <a:endParaRPr lang="cs-CZ" dirty="0" smtClean="0"/>
          </a:p>
          <a:p>
            <a:r>
              <a:rPr lang="cs-CZ" dirty="0" smtClean="0"/>
              <a:t>Etické „konstanty“?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298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a čemu se díky umění učíme?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Odpovědi se velmi liší a vytvářejí rozmanitý teoretický proud</a:t>
            </a:r>
          </a:p>
          <a:p>
            <a:r>
              <a:rPr lang="cs-CZ" dirty="0" smtClean="0"/>
              <a:t>Jedním </a:t>
            </a:r>
            <a:r>
              <a:rPr lang="cs-CZ" dirty="0"/>
              <a:t>z nejvlivnějších proudů v současné diskusi </a:t>
            </a:r>
            <a:r>
              <a:rPr lang="cs-CZ" b="1" dirty="0"/>
              <a:t>estetického kognitivismu </a:t>
            </a:r>
            <a:r>
              <a:rPr lang="cs-CZ" dirty="0"/>
              <a:t>o druzích poznání je diskuse o etické znalosti a morálním poslání uměleckých </a:t>
            </a:r>
            <a:r>
              <a:rPr lang="cs-CZ" dirty="0" smtClean="0"/>
              <a:t>děl</a:t>
            </a:r>
          </a:p>
          <a:p>
            <a:pPr marL="0" indent="0" algn="r">
              <a:buNone/>
            </a:pPr>
            <a:r>
              <a:rPr lang="cs-CZ" sz="1000" dirty="0" smtClean="0"/>
              <a:t>(</a:t>
            </a:r>
            <a:r>
              <a:rPr lang="en-US" sz="1000" dirty="0" smtClean="0"/>
              <a:t>David </a:t>
            </a:r>
            <a:r>
              <a:rPr lang="en-US" sz="1000" dirty="0" err="1" smtClean="0"/>
              <a:t>Bordwell's</a:t>
            </a:r>
            <a:r>
              <a:rPr lang="en-US" sz="1000" dirty="0" smtClean="0"/>
              <a:t> 1985 book Narration in the Fiction Film</a:t>
            </a:r>
            <a:r>
              <a:rPr lang="cs-CZ" sz="1000" dirty="0" smtClean="0"/>
              <a:t>)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148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Působení uměleckého díla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Změna </a:t>
            </a:r>
            <a:r>
              <a:rPr lang="cs-CZ" dirty="0" smtClean="0"/>
              <a:t>může být od malé po velké až </a:t>
            </a:r>
            <a:r>
              <a:rPr lang="cs-CZ" dirty="0"/>
              <a:t>po ojedinělé zážitky </a:t>
            </a:r>
            <a:r>
              <a:rPr lang="cs-CZ" dirty="0" smtClean="0"/>
              <a:t>osvícení</a:t>
            </a:r>
            <a:endParaRPr lang="cs-CZ" dirty="0"/>
          </a:p>
          <a:p>
            <a:r>
              <a:rPr lang="cs-CZ" dirty="0" smtClean="0"/>
              <a:t>(„</a:t>
            </a:r>
            <a:r>
              <a:rPr lang="cs-CZ" dirty="0" err="1" smtClean="0"/>
              <a:t>wow</a:t>
            </a:r>
            <a:r>
              <a:rPr lang="cs-CZ" dirty="0" smtClean="0"/>
              <a:t>“ efekt)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Působení </a:t>
            </a:r>
            <a:r>
              <a:rPr lang="cs-CZ" b="1" dirty="0" smtClean="0"/>
              <a:t>prožitku: </a:t>
            </a:r>
          </a:p>
          <a:p>
            <a:r>
              <a:rPr lang="cs-CZ" dirty="0" smtClean="0"/>
              <a:t>do </a:t>
            </a:r>
            <a:r>
              <a:rPr lang="cs-CZ" dirty="0"/>
              <a:t>minulosti (ovlivňuje v paměti uložené poznatky o tom „jak se věci </a:t>
            </a:r>
            <a:r>
              <a:rPr lang="cs-CZ" dirty="0" smtClean="0"/>
              <a:t>měly“) </a:t>
            </a:r>
          </a:p>
          <a:p>
            <a:r>
              <a:rPr lang="cs-CZ" dirty="0" smtClean="0"/>
              <a:t>i </a:t>
            </a:r>
            <a:r>
              <a:rPr lang="cs-CZ" dirty="0"/>
              <a:t>budoucnosti (vliv na očekávání, touhy, </a:t>
            </a:r>
            <a:r>
              <a:rPr lang="cs-CZ" dirty="0" smtClean="0"/>
              <a:t>vize)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9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Platón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„Naopak hleďme, jak bychom děti přesvědčili, že se nikdy nevyskytlo žádné nepřátelství občana proti občanu a že takové počínání jest hříšné: takové věci musí jim vypravovati hned v mládí starci i stařeny a také básníky třeba donucovati, aby pro dospívající mládež v tomto smyslu vytvářeli své báje.“ </a:t>
            </a:r>
            <a:endParaRPr lang="cs-CZ" dirty="0" smtClean="0"/>
          </a:p>
          <a:p>
            <a:pPr marL="0" lvl="1" indent="0" algn="r">
              <a:buNone/>
            </a:pPr>
            <a:r>
              <a:rPr lang="cs-CZ" sz="1000" dirty="0"/>
              <a:t>(Platón, </a:t>
            </a:r>
            <a:r>
              <a:rPr lang="cs-CZ" sz="1000" i="1" dirty="0"/>
              <a:t>Ústava</a:t>
            </a:r>
            <a:r>
              <a:rPr lang="cs-CZ" sz="1000" dirty="0"/>
              <a:t>, OIKOYMENH, Praha 2003, 378d.)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652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Aristotelés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„Malíř nebo jiný výtvarný umělec musí napodobovat pokaždé jedním ze tří způsobů: buď jaké věci byly, nebo jsou, nebo za jaké se pokládají a jakými se zdají, nebo jaké býti mají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„Zdá se, že básnictví vůbec vzniklo asi ze dvou příčin, a to přirozených. Neboť předně jest napodobování lidem vrozeno od malička, a tím se právě liší člověk od ostatních živočichů, že si libuje v napodobování a že si osvojuje první poznatky napodobováním.“ </a:t>
            </a:r>
          </a:p>
          <a:p>
            <a:pPr marL="0" lvl="1" indent="0" algn="r">
              <a:buNone/>
            </a:pPr>
            <a:r>
              <a:rPr lang="cs-CZ" sz="1000" baseline="30000" dirty="0" smtClean="0"/>
              <a:t>(</a:t>
            </a:r>
            <a:r>
              <a:rPr lang="fi-FI" sz="1000" dirty="0"/>
              <a:t>Aristotelés, </a:t>
            </a:r>
            <a:r>
              <a:rPr lang="fi-FI" sz="1000" i="1" dirty="0"/>
              <a:t>Poetika</a:t>
            </a:r>
            <a:r>
              <a:rPr lang="fi-FI" sz="1000" dirty="0"/>
              <a:t>, OIKOYMENH, Praha 1993, s. 41</a:t>
            </a:r>
            <a:r>
              <a:rPr lang="fi-FI" sz="1000" dirty="0" smtClean="0"/>
              <a:t>.</a:t>
            </a:r>
            <a:r>
              <a:rPr lang="cs-CZ" sz="1000" dirty="0" smtClean="0"/>
              <a:t>)</a:t>
            </a:r>
            <a:endParaRPr lang="fi-FI" sz="1000" dirty="0"/>
          </a:p>
          <a:p>
            <a:pPr marL="0" indent="0">
              <a:buNone/>
            </a:pPr>
            <a:endParaRPr lang="cs-CZ" baseline="30000" dirty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321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Umění a Filosofie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„Umění je povoláno odhalovat pravdu formou smyslového uměleckého ztvárňování“ 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Hegel</a:t>
            </a:r>
            <a:r>
              <a:rPr lang="cs-CZ" dirty="0" smtClean="0"/>
              <a:t>)</a:t>
            </a:r>
          </a:p>
          <a:p>
            <a:r>
              <a:rPr lang="cs-CZ" dirty="0" smtClean="0"/>
              <a:t>„Všechny estetické otázky končí v otázkách pravdivého obsahu uměleckých děl“ 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Adorno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9802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Vliv (význam) estetického </a:t>
            </a:r>
            <a:r>
              <a:rPr lang="cs-CZ" dirty="0" smtClean="0"/>
              <a:t>prožitku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Estetický prožitek mění osobnost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Může sloužit jako </a:t>
            </a:r>
            <a:r>
              <a:rPr lang="cs-CZ" sz="3200" dirty="0"/>
              <a:t>nástroj změn vštípených vzorců chování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 smtClean="0"/>
              <a:t>V </a:t>
            </a:r>
            <a:r>
              <a:rPr lang="cs-CZ" sz="3200" dirty="0"/>
              <a:t>estetické distanci vydržíme i u otřesných </a:t>
            </a:r>
            <a:r>
              <a:rPr lang="cs-CZ" sz="3200" dirty="0" smtClean="0"/>
              <a:t>témat</a:t>
            </a:r>
            <a:endParaRPr lang="cs-CZ" sz="3200" dirty="0"/>
          </a:p>
          <a:p>
            <a:pPr lvl="1">
              <a:buFont typeface="Arial" panose="020B0604020202020204" pitchFamily="34" charset="0"/>
              <a:buChar char="•"/>
            </a:pPr>
            <a:endParaRPr lang="cs-CZ" sz="3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200" dirty="0"/>
              <a:t>„katarze“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261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bublina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„Vnímatel se sklonem k zachování svého já beze změn, bránící se poznatkům, prožitkům i emocím, které by mohly nabourat pracně vybudovanou jistotu jeho pozice ve světě, jeho hierarchii hodnot, bude odmítat prožitky, které by tuto jistotu mohly narušit</a:t>
            </a:r>
            <a:r>
              <a:rPr lang="cs-CZ" dirty="0" smtClean="0"/>
              <a:t>.“</a:t>
            </a:r>
          </a:p>
          <a:p>
            <a:pPr marL="0" indent="0" algn="r">
              <a:buNone/>
            </a:pPr>
            <a:r>
              <a:rPr lang="cs-CZ" sz="1000" dirty="0" err="1"/>
              <a:t>V.Zuska</a:t>
            </a:r>
            <a:r>
              <a:rPr lang="cs-CZ" sz="1000" dirty="0"/>
              <a:t>, </a:t>
            </a:r>
            <a:r>
              <a:rPr lang="cs-CZ" sz="1000" i="1" dirty="0"/>
              <a:t>Estetika, Úvod do současnosti tradiční disciplíny</a:t>
            </a:r>
            <a:r>
              <a:rPr lang="cs-CZ" sz="1000" dirty="0"/>
              <a:t>, Triton, Praha 2001, s. 56.)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971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547664" y="620688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https://www.youtube.com/watch?v=juNFglL8LdU</a:t>
            </a:r>
          </a:p>
        </p:txBody>
      </p:sp>
      <p:pic>
        <p:nvPicPr>
          <p:cNvPr id="1026" name="Picture 2" descr="C:\Users\Lobpreis\Desktop\Nová složka\march 22 cotd 20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97" y="1034734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7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Estetický prožitek jako staniol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Umění a celá sféra estetických prožitků </a:t>
            </a:r>
            <a:r>
              <a:rPr lang="cs-CZ" dirty="0" smtClean="0"/>
              <a:t>poskytují </a:t>
            </a:r>
            <a:r>
              <a:rPr lang="cs-CZ" dirty="0"/>
              <a:t>prostor, kde </a:t>
            </a:r>
            <a:r>
              <a:rPr lang="cs-CZ" dirty="0" smtClean="0"/>
              <a:t>příslib </a:t>
            </a:r>
            <a:r>
              <a:rPr lang="cs-CZ" dirty="0"/>
              <a:t>slasti (např. prožitek krásy) </a:t>
            </a:r>
            <a:r>
              <a:rPr lang="cs-CZ" dirty="0" smtClean="0"/>
              <a:t>může působit jako sladký obal hořké pilulky. 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Divák v </a:t>
            </a:r>
            <a:r>
              <a:rPr lang="cs-CZ" dirty="0"/>
              <a:t>rámci estetické distance „stráví“ i to, co by v praktickém postoji rozhořčeně odmítl, „neustál“.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00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Estetická distance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Prostorová </a:t>
            </a:r>
          </a:p>
          <a:p>
            <a:r>
              <a:rPr lang="cs-CZ" dirty="0"/>
              <a:t>Časová</a:t>
            </a:r>
          </a:p>
          <a:p>
            <a:r>
              <a:rPr lang="cs-CZ" dirty="0" err="1"/>
              <a:t>Poddistancování</a:t>
            </a:r>
            <a:r>
              <a:rPr lang="cs-CZ" dirty="0"/>
              <a:t> – „malá vzdálenost“ (naivní kovbojové střílející na indiány na plátně)</a:t>
            </a:r>
          </a:p>
          <a:p>
            <a:r>
              <a:rPr lang="cs-CZ" dirty="0" err="1"/>
              <a:t>Předistancování</a:t>
            </a:r>
            <a:r>
              <a:rPr lang="cs-CZ" dirty="0"/>
              <a:t> – „velká vzdálenost“ (ztráta zájmu) buď přílišné zaměření na sebe či na </a:t>
            </a:r>
            <a:r>
              <a:rPr lang="cs-CZ" dirty="0" smtClean="0"/>
              <a:t>dílo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03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obpreis\Desktop\Nová složka\Magritte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13476" cy="531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97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Pravda - iluze a ideál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Možné VS skutečné</a:t>
            </a:r>
          </a:p>
          <a:p>
            <a:r>
              <a:rPr lang="cs-CZ" dirty="0" smtClean="0"/>
              <a:t>Vize VS utopie</a:t>
            </a:r>
          </a:p>
          <a:p>
            <a:pPr marL="0" indent="0">
              <a:buNone/>
            </a:pPr>
            <a:r>
              <a:rPr lang="cs-CZ" dirty="0" smtClean="0"/>
              <a:t>„Umělecká díla mohou odkazovat na možnost přesahující možnosti konečné lidské existence“</a:t>
            </a:r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/>
              <a:t>G</a:t>
            </a:r>
            <a:r>
              <a:rPr lang="cs-CZ" dirty="0" err="1" smtClean="0"/>
              <a:t>ünter</a:t>
            </a:r>
            <a:r>
              <a:rPr lang="cs-CZ" dirty="0" smtClean="0"/>
              <a:t> </a:t>
            </a:r>
            <a:r>
              <a:rPr lang="cs-CZ" dirty="0" err="1"/>
              <a:t>R</a:t>
            </a:r>
            <a:r>
              <a:rPr lang="cs-CZ" dirty="0" err="1" smtClean="0"/>
              <a:t>ombold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226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7" y="620688"/>
            <a:ext cx="8857098" cy="38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68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Věda </a:t>
            </a:r>
            <a:r>
              <a:rPr lang="cs-CZ" dirty="0" smtClean="0"/>
              <a:t>jako zdroj pozná(</a:t>
            </a:r>
            <a:r>
              <a:rPr lang="cs-CZ" dirty="0" err="1" smtClean="0"/>
              <a:t>vá</a:t>
            </a:r>
            <a:r>
              <a:rPr lang="cs-CZ" dirty="0" smtClean="0"/>
              <a:t>)ní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Věda je </a:t>
            </a:r>
            <a:r>
              <a:rPr lang="cs-CZ" b="1" dirty="0" smtClean="0"/>
              <a:t>proces </a:t>
            </a:r>
            <a:r>
              <a:rPr lang="cs-CZ" dirty="0" smtClean="0"/>
              <a:t>lidského poznávání světa</a:t>
            </a:r>
          </a:p>
          <a:p>
            <a:pPr marL="0" indent="0">
              <a:buNone/>
            </a:pPr>
            <a:r>
              <a:rPr lang="cs-CZ" dirty="0" smtClean="0"/>
              <a:t>(přírody, společnosti, lidí, kultury…)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systematické </a:t>
            </a:r>
          </a:p>
          <a:p>
            <a:r>
              <a:rPr lang="cs-CZ" dirty="0" smtClean="0"/>
              <a:t>racionální</a:t>
            </a:r>
          </a:p>
          <a:p>
            <a:r>
              <a:rPr lang="cs-CZ" dirty="0" smtClean="0"/>
              <a:t>metodické</a:t>
            </a:r>
          </a:p>
          <a:p>
            <a:r>
              <a:rPr lang="cs-CZ" dirty="0" smtClean="0"/>
              <a:t>zobecňování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869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Vědecká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Založena na představě zákonitého (měřitelného, popsatelného) chování skutečnosti</a:t>
            </a:r>
          </a:p>
          <a:p>
            <a:r>
              <a:rPr lang="cs-CZ" dirty="0" smtClean="0"/>
              <a:t>odhaluje se </a:t>
            </a:r>
            <a:r>
              <a:rPr lang="cs-CZ" b="1" dirty="0" smtClean="0"/>
              <a:t>hypotézou</a:t>
            </a:r>
          </a:p>
          <a:p>
            <a:r>
              <a:rPr lang="cs-CZ" dirty="0" smtClean="0"/>
              <a:t>ověřuje se </a:t>
            </a:r>
            <a:r>
              <a:rPr lang="cs-CZ" b="1" dirty="0" smtClean="0"/>
              <a:t>experimentem</a:t>
            </a:r>
          </a:p>
          <a:p>
            <a:r>
              <a:rPr lang="cs-CZ" dirty="0"/>
              <a:t>z</a:t>
            </a:r>
            <a:r>
              <a:rPr lang="cs-CZ" dirty="0" smtClean="0"/>
              <a:t>obecňuje se v </a:t>
            </a:r>
            <a:r>
              <a:rPr lang="cs-CZ" b="1" dirty="0" smtClean="0"/>
              <a:t>teorii</a:t>
            </a:r>
          </a:p>
          <a:p>
            <a:r>
              <a:rPr lang="cs-CZ" dirty="0"/>
              <a:t>souhrn základních domněnek, předpokladů, představ </a:t>
            </a:r>
            <a:r>
              <a:rPr lang="cs-CZ" dirty="0" smtClean="0"/>
              <a:t>= </a:t>
            </a:r>
            <a:r>
              <a:rPr lang="cs-CZ" b="1" dirty="0" smtClean="0"/>
              <a:t>paradigma (T.S. Kuhn)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3129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obpreis\Desktop\Nová složka\mathematics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6" y="692696"/>
            <a:ext cx="8143932" cy="50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8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Scientismus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Kritika totalizujícího </a:t>
            </a:r>
            <a:r>
              <a:rPr lang="cs-CZ" dirty="0"/>
              <a:t>pojetí vědy, podle něhož je věda schopna popsat veškerou skutečnost a zachytit veškeré poznání, anebo podle něhož je věda jedinou správnou cestou jak získat poznání skutečnosti a pravé povahy věcí.</a:t>
            </a:r>
          </a:p>
          <a:p>
            <a:r>
              <a:rPr lang="cs-CZ" dirty="0"/>
              <a:t>Také se používá pro kritiku překračování hranic, při němž teorie a metody jedné (vědecké) disciplíny jsou nepřiměřeným způsobem aplikovány na jinou (vědeckou nebo mimo-vědeckou) disciplínu a její oblast působení. </a:t>
            </a:r>
          </a:p>
        </p:txBody>
      </p:sp>
    </p:spTree>
    <p:extLst>
      <p:ext uri="{BB962C8B-B14F-4D97-AF65-F5344CB8AC3E}">
        <p14:creationId xmlns:p14="http://schemas.microsoft.com/office/powerpoint/2010/main" val="410733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Změny paradigmatu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Dějiny vědy jsou posety odloženými hypotézami a překonanými teoriemi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Země je plochá</a:t>
            </a:r>
          </a:p>
          <a:p>
            <a:r>
              <a:rPr lang="cs-CZ" dirty="0" smtClean="0"/>
              <a:t>Země je koule</a:t>
            </a:r>
          </a:p>
          <a:p>
            <a:r>
              <a:rPr lang="cs-CZ" dirty="0" smtClean="0"/>
              <a:t>Země je elipsoid</a:t>
            </a:r>
          </a:p>
          <a:p>
            <a:r>
              <a:rPr lang="cs-CZ" dirty="0" err="1" smtClean="0"/>
              <a:t>Wegenerova</a:t>
            </a:r>
            <a:r>
              <a:rPr lang="cs-CZ" dirty="0" smtClean="0"/>
              <a:t> </a:t>
            </a:r>
            <a:r>
              <a:rPr lang="cs-CZ" dirty="0" err="1" smtClean="0"/>
              <a:t>teorei</a:t>
            </a:r>
            <a:r>
              <a:rPr lang="cs-CZ" dirty="0" smtClean="0"/>
              <a:t> kontinentálního driftu</a:t>
            </a:r>
          </a:p>
          <a:p>
            <a:endParaRPr lang="cs-CZ" dirty="0" smtClean="0"/>
          </a:p>
          <a:p>
            <a:r>
              <a:rPr lang="cs-CZ" dirty="0" smtClean="0"/>
              <a:t>Pravda je „relativní“, ale může být „užitečná“.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77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#post-</a:t>
            </a:r>
            <a:r>
              <a:rPr lang="cs-CZ" dirty="0" err="1" smtClean="0"/>
              <a:t>truth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„V </a:t>
            </a:r>
            <a:r>
              <a:rPr lang="cs-CZ" dirty="0" smtClean="0"/>
              <a:t>každém případě platí, že pokud se letoví dispečeři cítili dotčení prohlášeními, která jsem v uplynulých dnech uváděl, tak se jim hluboce </a:t>
            </a:r>
            <a:r>
              <a:rPr lang="cs-CZ" dirty="0" smtClean="0"/>
              <a:t>omlouvám“</a:t>
            </a:r>
            <a:endParaRPr lang="cs-CZ" dirty="0" smtClean="0"/>
          </a:p>
          <a:p>
            <a:r>
              <a:rPr lang="cs-CZ" dirty="0" smtClean="0"/>
              <a:t>„Pokud by tato informace nebyla správná, prezident republiky se samozřejmě omlouvá panu velvyslanci“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„Vyplatí se být </a:t>
            </a:r>
            <a:r>
              <a:rPr lang="cs-CZ" b="1" dirty="0" smtClean="0"/>
              <a:t>pobuřující, </a:t>
            </a:r>
            <a:r>
              <a:rPr lang="cs-CZ" b="1" dirty="0" smtClean="0"/>
              <a:t>ne pravdivý“</a:t>
            </a:r>
          </a:p>
        </p:txBody>
      </p:sp>
    </p:spTree>
    <p:extLst>
      <p:ext uri="{BB962C8B-B14F-4D97-AF65-F5344CB8AC3E}">
        <p14:creationId xmlns:p14="http://schemas.microsoft.com/office/powerpoint/2010/main" val="1936677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Umění</a:t>
            </a:r>
            <a:r>
              <a:rPr lang="cs-CZ" dirty="0" smtClean="0"/>
              <a:t> jako zdroj poznání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Přesvědčení, že umění nám může poskytovat poznání má velmi hluboké kořeny a dlouhou tradici. </a:t>
            </a:r>
          </a:p>
          <a:p>
            <a:r>
              <a:rPr lang="cs-CZ" b="1" dirty="0" smtClean="0"/>
              <a:t>Estetický </a:t>
            </a:r>
            <a:r>
              <a:rPr lang="cs-CZ" b="1" dirty="0"/>
              <a:t>kognitivismus </a:t>
            </a:r>
            <a:r>
              <a:rPr lang="cs-CZ" dirty="0" smtClean="0"/>
              <a:t>- teorie </a:t>
            </a:r>
            <a:r>
              <a:rPr lang="cs-CZ" dirty="0" err="1"/>
              <a:t>anglo</a:t>
            </a:r>
            <a:r>
              <a:rPr lang="cs-CZ" dirty="0"/>
              <a:t>-amerických autorů druhé poloviny 20. století. </a:t>
            </a:r>
          </a:p>
          <a:p>
            <a:r>
              <a:rPr lang="cs-CZ" dirty="0"/>
              <a:t> Všichni shodně odpovídají na první a základní otázku estetického kognitivismu – je umění zdrojem poznání? – kladně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74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723</Words>
  <Application>Microsoft Office PowerPoint</Application>
  <PresentationFormat>Předvádění na obrazovce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systému Office</vt:lpstr>
      <vt:lpstr>Umění a věda jako zdroj poznání</vt:lpstr>
      <vt:lpstr>Prezentace aplikace PowerPoint</vt:lpstr>
      <vt:lpstr>Věda jako zdroj pozná(vá)ní</vt:lpstr>
      <vt:lpstr>Vědecká metoda</vt:lpstr>
      <vt:lpstr>Prezentace aplikace PowerPoint</vt:lpstr>
      <vt:lpstr>Scientismus</vt:lpstr>
      <vt:lpstr>Změny paradigmatu</vt:lpstr>
      <vt:lpstr>#post-truth</vt:lpstr>
      <vt:lpstr>Umění jako zdroj poznání</vt:lpstr>
      <vt:lpstr>Prezentace aplikace PowerPoint</vt:lpstr>
      <vt:lpstr>Prezentace aplikace PowerPoint</vt:lpstr>
      <vt:lpstr>Jak nás estetické prožitky mění? </vt:lpstr>
      <vt:lpstr>Jak a čemu se díky umění učíme?</vt:lpstr>
      <vt:lpstr>Působení uměleckého díla</vt:lpstr>
      <vt:lpstr>Platón</vt:lpstr>
      <vt:lpstr>Aristotelés</vt:lpstr>
      <vt:lpstr>Umění a Filosofie</vt:lpstr>
      <vt:lpstr>Vliv (význam) estetického prožitku</vt:lpstr>
      <vt:lpstr>Informační bublina</vt:lpstr>
      <vt:lpstr>Estetický prožitek jako staniol</vt:lpstr>
      <vt:lpstr>Estetická distance</vt:lpstr>
      <vt:lpstr>Prezentace aplikace PowerPoint</vt:lpstr>
      <vt:lpstr>Pravda - iluze a ideál</vt:lpstr>
      <vt:lpstr>Prezentace aplikace PowerPoint</vt:lpstr>
    </vt:vector>
  </TitlesOfParts>
  <Company>Janáčkova akademie múzických umění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Věda, Umění, Víra</dc:title>
  <dc:creator>David Lobpreis</dc:creator>
  <cp:lastModifiedBy>David Lobpreis</cp:lastModifiedBy>
  <cp:revision>18</cp:revision>
  <dcterms:created xsi:type="dcterms:W3CDTF">2016-11-24T07:59:43Z</dcterms:created>
  <dcterms:modified xsi:type="dcterms:W3CDTF">2016-11-24T14:54:27Z</dcterms:modified>
</cp:coreProperties>
</file>