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5" r:id="rId5"/>
    <p:sldId id="258" r:id="rId6"/>
    <p:sldId id="267" r:id="rId7"/>
    <p:sldId id="260" r:id="rId8"/>
    <p:sldId id="268" r:id="rId9"/>
    <p:sldId id="259" r:id="rId10"/>
    <p:sldId id="261" r:id="rId11"/>
    <p:sldId id="262" r:id="rId12"/>
    <p:sldId id="269" r:id="rId13"/>
    <p:sldId id="266" r:id="rId14"/>
    <p:sldId id="263" r:id="rId15"/>
    <p:sldId id="264" r:id="rId16"/>
  </p:sldIdLst>
  <p:sldSz cx="10080625" cy="7559675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70" y="-1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0C290BA-A4CF-46E3-A9DC-1605F1312566}" type="slidenum">
              <a:t>‹#›</a:t>
            </a:fld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105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FB18A3E-9FBB-454B-AFE4-B041629497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8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 cap="none">
        <a:ln>
          <a:noFill/>
        </a:ln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362320" y="812159"/>
            <a:ext cx="283428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BB2730-330B-46FD-AD3A-BC21BA7073E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90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9583B-1761-4206-A638-C4220E69538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06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623275-50C9-4AC4-9943-45759C03B2A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3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A339D6-7142-4C56-A3A1-8A4555FF78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2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E9BFFF-C0BC-4C54-84C9-EB5D34260B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4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9C014A-C31D-41EC-B409-05F5CBA5E2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5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2B7226-970A-4597-AD55-F7ADA2C2F9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91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099BC0-1E28-49C1-BD24-044463E881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58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3A05AC-15ED-4F8D-A00B-005DE7352F6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17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413551-D3E5-48CE-84B5-33D5FD8411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87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4A6E9A-78B0-4862-83FC-4FF7BE3D18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9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57C1A2-ED9D-4D4E-BA6E-8F54DAB0F92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05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75806-E87B-415F-B6C4-0FA853C0FD2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60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394C6A-3B58-47F0-88E5-E677859A6F4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6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4173EE-7F35-4AD8-9A5E-84B51E32E87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51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391FAB-1E74-4AEE-AFF7-15197C9880C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92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8740F7-179F-488A-99FF-62A2F8C2F68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45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52942A-B810-4E74-9DE8-2163BB75B2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3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BF1ED6-2A63-4155-9C94-E0BE7ABD9E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ECC255-CD58-493B-A1DE-AF1A0813CCD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5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55D1B1-446A-4CE2-AE73-97B9079FD87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44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014414-016F-4400-B969-B234CE83C52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6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B846144-586B-4F08-9F71-3540007E648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cs-CZ" sz="4400" b="0" i="0" u="none" strike="noStrike" kern="1200" cap="none">
          <a:ln>
            <a:noFill/>
          </a:ln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cs-CZ" sz="3200" b="0" i="0" u="none" strike="noStrike" kern="1200" cap="none">
          <a:ln>
            <a:noFill/>
          </a:ln>
          <a:latin typeface="Liberation Sans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53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cs-CZ" sz="353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cs-CZ" sz="309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cs-CZ" sz="265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cs-CZ" sz="221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cs-CZ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cs-CZ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cs-CZ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55943D24-3DC7-4AE2-A21B-683698B0D4A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cs-CZ" sz="4850" b="0" i="0" u="none" strike="noStrike" cap="none" baseline="0">
          <a:ln>
            <a:noFill/>
          </a:ln>
          <a:solidFill>
            <a:srgbClr val="000000"/>
          </a:solidFill>
          <a:latin typeface="Arial" pitchFamily="2"/>
          <a:ea typeface="Microsoft YaHei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87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cs-CZ" sz="3530" b="0" i="0" u="none" strike="noStrike" cap="none" baseline="0">
          <a:ln>
            <a:noFill/>
          </a:ln>
          <a:solidFill>
            <a:srgbClr val="000000"/>
          </a:solidFill>
          <a:latin typeface="Arial" pitchFamily="2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08600" y="2827800"/>
            <a:ext cx="7621560" cy="14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Personalistika</a:t>
            </a:r>
            <a:br>
              <a:rPr lang="cs-CZ" sz="4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</a:br>
            <a:r>
              <a:rPr lang="cs-CZ" sz="440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(</a:t>
            </a:r>
            <a:r>
              <a:rPr lang="cs-CZ" sz="44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výběr </a:t>
            </a:r>
            <a:r>
              <a:rPr lang="cs-CZ" sz="440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 řízení lidí)</a:t>
            </a:r>
            <a:endParaRPr lang="cs-CZ" sz="440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/>
          <p:nvPr/>
        </p:nvSpPr>
        <p:spPr>
          <a:xfrm>
            <a:off x="414720" y="2054160"/>
            <a:ext cx="9070200" cy="90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hodnocení pracovníka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před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přijetím nebo v průběhu zkušební doby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x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hodnocení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průběžné</a:t>
            </a:r>
          </a:p>
        </p:txBody>
      </p:sp>
      <p:sp>
        <p:nvSpPr>
          <p:cNvPr id="4" name="Text Box 9"/>
          <p:cNvSpPr/>
          <p:nvPr/>
        </p:nvSpPr>
        <p:spPr>
          <a:xfrm>
            <a:off x="356760" y="3813480"/>
            <a:ext cx="9070200" cy="292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jak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odpovídá 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přijatý pracovník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požadavkům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které jsme hledali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65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přizpůsobení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práce (pracovních podmínek, konkrétních úkolů) tak, aby jeho spokojenost i efekt jeho práce byl maximální</a:t>
            </a:r>
          </a:p>
        </p:txBody>
      </p:sp>
      <p:sp>
        <p:nvSpPr>
          <p:cNvPr id="5" name="Text Box 4"/>
          <p:cNvSpPr/>
          <p:nvPr/>
        </p:nvSpPr>
        <p:spPr>
          <a:xfrm>
            <a:off x="344520" y="367559"/>
            <a:ext cx="921888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r>
              <a:rPr lang="cs-CZ" sz="32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Personalistika - kontrola</a:t>
            </a:r>
            <a:endParaRPr lang="cs-CZ" sz="32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/>
          <p:nvPr/>
        </p:nvSpPr>
        <p:spPr>
          <a:xfrm>
            <a:off x="414720" y="4426587"/>
            <a:ext cx="9070200" cy="16575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lvl="0"/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Výběr ředitele Slováckého divadla jako zpráva o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poměrech</a:t>
            </a:r>
          </a:p>
          <a:p>
            <a:pPr lvl="0"/>
            <a:endParaRPr lang="cs-CZ" sz="2650" b="1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pPr lvl="0"/>
            <a:r>
              <a:rPr lang="cs-CZ" sz="2650" b="1" dirty="0" smtClean="0">
                <a:latin typeface="Liberation Sans" pitchFamily="18"/>
                <a:ea typeface="Microsoft YaHei" pitchFamily="2"/>
                <a:cs typeface="Mangal" pitchFamily="2"/>
              </a:rPr>
              <a:t>http</a:t>
            </a:r>
            <a:r>
              <a:rPr lang="cs-CZ" sz="2650" b="1" dirty="0">
                <a:latin typeface="Liberation Sans" pitchFamily="18"/>
                <a:ea typeface="Microsoft YaHei" pitchFamily="2"/>
                <a:cs typeface="Mangal" pitchFamily="2"/>
              </a:rPr>
              <a:t>://denikreferendum.cz/clanek/18892-vyber-reditele-slovackeho-divadla-jako-zprava-o-pomerech</a:t>
            </a:r>
            <a:endParaRPr lang="cs-CZ" sz="265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344520" y="367559"/>
            <a:ext cx="921888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r>
              <a:rPr lang="cs-CZ" sz="3200" b="1" dirty="0" smtClean="0">
                <a:latin typeface="Liberation Sans" pitchFamily="18"/>
                <a:ea typeface="Microsoft YaHei" pitchFamily="2"/>
                <a:cs typeface="Mangal" pitchFamily="2"/>
              </a:rPr>
              <a:t>Příklady článků o problémech VŘ v KKP</a:t>
            </a:r>
            <a:endParaRPr lang="cs-CZ" sz="32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8"/>
          <p:cNvSpPr/>
          <p:nvPr/>
        </p:nvSpPr>
        <p:spPr>
          <a:xfrm>
            <a:off x="414720" y="2054160"/>
            <a:ext cx="9070200" cy="20482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lvl="0"/>
            <a:r>
              <a:rPr lang="cs-CZ" sz="2650" dirty="0">
                <a:latin typeface="Liberation Sans" pitchFamily="18"/>
                <a:ea typeface="Microsoft YaHei" pitchFamily="2"/>
                <a:cs typeface="Mangal" pitchFamily="2"/>
              </a:rPr>
              <a:t>Výběr ředitele </a:t>
            </a:r>
            <a:r>
              <a:rPr lang="cs-CZ" sz="2650" dirty="0" smtClean="0">
                <a:latin typeface="Liberation Sans" pitchFamily="18"/>
                <a:ea typeface="Microsoft YaHei" pitchFamily="2"/>
                <a:cs typeface="Mangal" pitchFamily="2"/>
              </a:rPr>
              <a:t>Městského divadla ve Znojmě</a:t>
            </a:r>
          </a:p>
          <a:p>
            <a:pPr lvl="0"/>
            <a:endParaRPr lang="cs-CZ" sz="2650" b="1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pPr lvl="0"/>
            <a:r>
              <a:rPr lang="cs-CZ" sz="2650" b="1" smtClean="0">
                <a:latin typeface="Liberation Sans" pitchFamily="18"/>
                <a:ea typeface="Microsoft YaHei" pitchFamily="2"/>
                <a:cs typeface="Mangal" pitchFamily="2"/>
              </a:rPr>
              <a:t>http://grossmann.blog.respekt.cz/touzite-vest-znojemske-mestske-divadlo-piste-pochvalne-clanky-o-radnici/</a:t>
            </a:r>
            <a:endParaRPr lang="cs-CZ" sz="265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1798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bpreis\Desktop\Nová složka\human-computers-jpl-calcul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899517"/>
            <a:ext cx="9463109" cy="54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6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7120" y="1156680"/>
            <a:ext cx="9123480" cy="4953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Děkan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1. Děkan stojí v čele fakulty, jedná a rozhoduje ve věcech fakulty.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1. Děkan zejména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a) vydává v souladu s § 28 odst.5 zákona rozhodnutí o počtu proděkanů a rozsahu jejich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působnosti,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b) vydává rozhodnutí o tom, který proděkan je oprávněn ho zastupovat v plném rozsahu,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c) vydává pokyn k zastupování v jednotlivých případech,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d) jmenuje a odvolává tajemníka fakulty a v souladu s řádem výběrového řízení pro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obsazování míst akademických pracovníků a některých dalších zaměstnanců na JAMU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(vnitřní předpis JAMU), jmenuje a odvolává vedoucí jednotlivých pracovišť fakulty,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e) navrhuje pracovníky, kteří mají oprávnění k finančním operacím a podpisová práva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 jednotlivým účtům,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f) jmenuje se souhlasem Akademického senátu členy Umělecké rady,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g) jmenuje se souhlasem Akademického senátu členy disciplinární komise a rozhoduje 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návrzích, které tato komise předkládá.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3000" y="1080000"/>
            <a:ext cx="8901000" cy="489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Tajemník fakulty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1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1. Tajemník fakulty řídí hospodaření a vnitřní správu fakulty a řídí chod děkanátu.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1. Tajemníka jmenuje a odvolává děkan.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1. Tajemník je podřízen děkanovi a je mu odpovědný za svoji činnost a za zákonnost 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hospodárnost při hospodaření a správě fakulty. Tajemník spolupracuje s proděkany 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dalšími vedoucími pracovníky fakulty ve věcech hospodářskosprávních.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1. Tajemník zastupuje děkana ve věcech hospodářskosprávních, občanskoprávních,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pracovněprávních a obchodněprávních v rozsahu určeném opatřením děkana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344520" y="367559"/>
            <a:ext cx="9218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Personalistika a vedení lidí</a:t>
            </a:r>
          </a:p>
        </p:txBody>
      </p:sp>
      <p:sp>
        <p:nvSpPr>
          <p:cNvPr id="3" name="Text Box 13"/>
          <p:cNvSpPr/>
          <p:nvPr/>
        </p:nvSpPr>
        <p:spPr>
          <a:xfrm>
            <a:off x="356760" y="1769040"/>
            <a:ext cx="221976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před přijetím</a:t>
            </a:r>
          </a:p>
        </p:txBody>
      </p:sp>
      <p:sp>
        <p:nvSpPr>
          <p:cNvPr id="4" name="Text Box 14"/>
          <p:cNvSpPr/>
          <p:nvPr/>
        </p:nvSpPr>
        <p:spPr>
          <a:xfrm>
            <a:off x="5039640" y="1769040"/>
            <a:ext cx="160092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po přijetí</a:t>
            </a:r>
          </a:p>
        </p:txBody>
      </p:sp>
      <p:sp>
        <p:nvSpPr>
          <p:cNvPr id="5" name="Text Box 15"/>
          <p:cNvSpPr/>
          <p:nvPr/>
        </p:nvSpPr>
        <p:spPr>
          <a:xfrm>
            <a:off x="414360" y="2345039"/>
            <a:ext cx="184788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plánování</a:t>
            </a:r>
          </a:p>
        </p:txBody>
      </p:sp>
      <p:sp>
        <p:nvSpPr>
          <p:cNvPr id="6" name="Text Box 16"/>
          <p:cNvSpPr/>
          <p:nvPr/>
        </p:nvSpPr>
        <p:spPr>
          <a:xfrm>
            <a:off x="435600" y="2880360"/>
            <a:ext cx="121248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výběr</a:t>
            </a:r>
          </a:p>
        </p:txBody>
      </p:sp>
      <p:sp>
        <p:nvSpPr>
          <p:cNvPr id="7" name="Text Box 17"/>
          <p:cNvSpPr/>
          <p:nvPr/>
        </p:nvSpPr>
        <p:spPr>
          <a:xfrm>
            <a:off x="435600" y="3356640"/>
            <a:ext cx="167724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umístění</a:t>
            </a:r>
          </a:p>
        </p:txBody>
      </p:sp>
      <p:sp>
        <p:nvSpPr>
          <p:cNvPr id="8" name="Text Box 18"/>
          <p:cNvSpPr/>
          <p:nvPr/>
        </p:nvSpPr>
        <p:spPr>
          <a:xfrm>
            <a:off x="435600" y="3832559"/>
            <a:ext cx="196092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hodnocení</a:t>
            </a:r>
          </a:p>
        </p:txBody>
      </p:sp>
      <p:sp>
        <p:nvSpPr>
          <p:cNvPr id="9" name="Text Box 19"/>
          <p:cNvSpPr/>
          <p:nvPr/>
        </p:nvSpPr>
        <p:spPr>
          <a:xfrm>
            <a:off x="5254920" y="2266200"/>
            <a:ext cx="3158639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vedení (motivace)</a:t>
            </a:r>
          </a:p>
        </p:txBody>
      </p:sp>
      <p:sp>
        <p:nvSpPr>
          <p:cNvPr id="10" name="Text Box 20"/>
          <p:cNvSpPr/>
          <p:nvPr/>
        </p:nvSpPr>
        <p:spPr>
          <a:xfrm>
            <a:off x="5277960" y="2747520"/>
            <a:ext cx="1998719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vzdělávání</a:t>
            </a:r>
          </a:p>
        </p:txBody>
      </p:sp>
      <p:sp>
        <p:nvSpPr>
          <p:cNvPr id="11" name="Text Box 21"/>
          <p:cNvSpPr/>
          <p:nvPr/>
        </p:nvSpPr>
        <p:spPr>
          <a:xfrm>
            <a:off x="5254920" y="3244680"/>
            <a:ext cx="224100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odměňování</a:t>
            </a:r>
          </a:p>
        </p:txBody>
      </p:sp>
      <p:sp>
        <p:nvSpPr>
          <p:cNvPr id="12" name="Text Box 22"/>
          <p:cNvSpPr/>
          <p:nvPr/>
        </p:nvSpPr>
        <p:spPr>
          <a:xfrm>
            <a:off x="5277960" y="3727440"/>
            <a:ext cx="3048840" cy="49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pohyb pracovníků</a:t>
            </a:r>
          </a:p>
        </p:txBody>
      </p:sp>
      <p:sp>
        <p:nvSpPr>
          <p:cNvPr id="13" name="Text Box 4"/>
          <p:cNvSpPr/>
          <p:nvPr/>
        </p:nvSpPr>
        <p:spPr>
          <a:xfrm>
            <a:off x="2203199" y="5265000"/>
            <a:ext cx="9218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Vedení  X řízení</a:t>
            </a:r>
          </a:p>
        </p:txBody>
      </p:sp>
      <p:sp>
        <p:nvSpPr>
          <p:cNvPr id="14" name="Text Box 4"/>
          <p:cNvSpPr/>
          <p:nvPr/>
        </p:nvSpPr>
        <p:spPr>
          <a:xfrm>
            <a:off x="1155600" y="4741560"/>
            <a:ext cx="9218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Zaměstnanci X lidské zdroje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bpreis\Desktop\Nová složka\lego-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" y="1331565"/>
            <a:ext cx="938675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2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/>
          <p:nvPr/>
        </p:nvSpPr>
        <p:spPr>
          <a:xfrm>
            <a:off x="356760" y="1000800"/>
            <a:ext cx="220932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8"/>
          <p:cNvSpPr/>
          <p:nvPr/>
        </p:nvSpPr>
        <p:spPr>
          <a:xfrm>
            <a:off x="471240" y="1087200"/>
            <a:ext cx="6054391" cy="485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Plánování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 Organizování </a:t>
            </a:r>
            <a:r>
              <a:rPr lang="cs-CZ" sz="265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rozhodne:</a:t>
            </a:r>
            <a:endParaRPr lang="cs-CZ" sz="265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16"/>
          <p:cNvSpPr/>
          <p:nvPr/>
        </p:nvSpPr>
        <p:spPr>
          <a:xfrm>
            <a:off x="414720" y="2601000"/>
            <a:ext cx="9308160" cy="13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Kolik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bude potřeba pracovníků, jaké profese, požadovaná kvalifikace, osobnostní předpoklady (vlastnosti, časová flexibilita)</a:t>
            </a:r>
          </a:p>
        </p:txBody>
      </p:sp>
      <p:sp>
        <p:nvSpPr>
          <p:cNvPr id="5" name="Text Box 17"/>
          <p:cNvSpPr/>
          <p:nvPr/>
        </p:nvSpPr>
        <p:spPr>
          <a:xfrm>
            <a:off x="414360" y="4879440"/>
            <a:ext cx="9308160" cy="13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Jaké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zázemí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bude nutné pro pracovníky vytvořit (kanceláře, pracovní místa, pracovní pomůcky, stravování, občerstvení, kuřárna, ubytování, doprava, volný čas...)</a:t>
            </a:r>
          </a:p>
        </p:txBody>
      </p:sp>
      <p:sp>
        <p:nvSpPr>
          <p:cNvPr id="6" name="Text Box 4"/>
          <p:cNvSpPr/>
          <p:nvPr/>
        </p:nvSpPr>
        <p:spPr>
          <a:xfrm>
            <a:off x="344520" y="367559"/>
            <a:ext cx="9218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Personalistika - vstupy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bpreis\Desktop\Nová složka\33d369ff521b0d12ccf5c45c615926b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539477"/>
            <a:ext cx="8191003" cy="62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6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/>
          <p:nvPr/>
        </p:nvSpPr>
        <p:spPr>
          <a:xfrm>
            <a:off x="435600" y="1133280"/>
            <a:ext cx="9388800" cy="40019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457200" marR="0" lvl="0" indent="-457200" rtl="0" hangingPunct="1">
              <a:buFontTx/>
              <a:buChar char="-"/>
              <a:tabLst/>
              <a:defRPr sz="2650"/>
            </a:pPr>
            <a:r>
              <a:rPr lang="cs-CZ" sz="265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odkud </a:t>
            </a: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zaměstnanci </a:t>
            </a:r>
            <a:r>
              <a:rPr lang="cs-CZ" sz="265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přijdou</a:t>
            </a:r>
          </a:p>
          <a:p>
            <a:pPr marL="457200" marR="0" lvl="0" indent="-457200" rtl="0" hangingPunct="1">
              <a:buFontTx/>
              <a:buChar char="-"/>
              <a:tabLst/>
              <a:defRPr sz="2650"/>
            </a:pPr>
            <a:endParaRPr lang="cs-CZ" sz="265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0" marR="0" lvl="0" indent="0" rtl="0" hangingPunct="1">
              <a:buNone/>
              <a:tabLst/>
              <a:defRPr sz="2650"/>
            </a:pP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- </a:t>
            </a:r>
            <a:r>
              <a:rPr lang="cs-CZ" sz="265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cizí</a:t>
            </a: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- výběrové řízení, konkurz; databáze zájemců,</a:t>
            </a:r>
          </a:p>
          <a:p>
            <a:pPr marL="0" marR="0" lvl="0" indent="0" rtl="0" hangingPunct="1">
              <a:buNone/>
              <a:tabLst/>
              <a:defRPr sz="2650"/>
            </a:pP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spolupráce se školami</a:t>
            </a:r>
          </a:p>
          <a:p>
            <a:pPr marL="0" marR="0" lvl="0" indent="0" rtl="0" hangingPunct="1">
              <a:buNone/>
              <a:tabLst/>
              <a:defRPr sz="2650"/>
            </a:pP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- </a:t>
            </a:r>
            <a:r>
              <a:rPr lang="cs-CZ" sz="265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vlastní</a:t>
            </a: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zaměstnanci (databáze s údaji o kvalifikaci a</a:t>
            </a:r>
          </a:p>
          <a:p>
            <a:pPr marL="0" marR="0" lvl="0" indent="0" rtl="0" hangingPunct="1">
              <a:buNone/>
              <a:tabLst/>
              <a:defRPr sz="2650"/>
            </a:pP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možnostech dalšího růstu, loajalita...)</a:t>
            </a:r>
          </a:p>
          <a:p>
            <a:pPr marL="0" marR="0" lvl="0" indent="0" rtl="0" hangingPunct="1">
              <a:buNone/>
              <a:tabLst/>
              <a:defRPr sz="2650"/>
            </a:pPr>
            <a:endParaRPr lang="cs-CZ" sz="265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0" marR="0" lvl="0" indent="0" rtl="0" hangingPunct="1">
              <a:buNone/>
              <a:tabLst/>
              <a:defRPr sz="2650"/>
            </a:pPr>
            <a:endParaRPr lang="cs-CZ" sz="265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0" marR="0" lvl="0" indent="0" rtl="0" hangingPunct="1">
              <a:buNone/>
              <a:tabLst/>
              <a:defRPr sz="2650"/>
            </a:pP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/>
            </a:r>
            <a:b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</a:br>
            <a:r>
              <a:rPr lang="cs-CZ" sz="265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 </a:t>
            </a:r>
            <a:r>
              <a:rPr lang="cs-CZ" sz="265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kariérní plán</a:t>
            </a:r>
          </a:p>
        </p:txBody>
      </p:sp>
      <p:sp>
        <p:nvSpPr>
          <p:cNvPr id="3" name="Text Box 4"/>
          <p:cNvSpPr/>
          <p:nvPr/>
        </p:nvSpPr>
        <p:spPr>
          <a:xfrm>
            <a:off x="344520" y="367559"/>
            <a:ext cx="9218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  <a:defRPr sz="2650"/>
            </a:pPr>
            <a:r>
              <a:rPr lang="cs-CZ" sz="3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Personalistika – výběr zaměstnanců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bpreis\Desktop\Nová složka\mbti_in_south_park_by_nickelparklavigne-d6wzl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0"/>
            <a:ext cx="7110074" cy="78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/>
          <p:nvPr/>
        </p:nvSpPr>
        <p:spPr>
          <a:xfrm>
            <a:off x="326520" y="1381679"/>
            <a:ext cx="9308160" cy="90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Jak bude řešen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výběr 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pracovníků (výběrové řízení, interní x externí - personální agentura)</a:t>
            </a:r>
          </a:p>
        </p:txBody>
      </p:sp>
      <p:sp>
        <p:nvSpPr>
          <p:cNvPr id="3" name="Text Box 19"/>
          <p:cNvSpPr/>
          <p:nvPr/>
        </p:nvSpPr>
        <p:spPr>
          <a:xfrm>
            <a:off x="315360" y="2466000"/>
            <a:ext cx="9308160" cy="40019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Jaký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typ smlouvy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bude uzavřen?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Pracovní poměr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Dohoda o pracovní činnosti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Dohoda o provedení práce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65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Smlouva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o dílo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65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Jiný typ závazku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ŽL 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– outsourcing, agenturní činnost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“</a:t>
            </a:r>
            <a:r>
              <a:rPr lang="cs-CZ" sz="2650" b="0" i="0" u="none" strike="noStrike" kern="1200" cap="none" dirty="0" err="1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švarc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systém“    </a:t>
            </a:r>
          </a:p>
        </p:txBody>
      </p:sp>
      <p:sp>
        <p:nvSpPr>
          <p:cNvPr id="4" name="Text Box 4"/>
          <p:cNvSpPr/>
          <p:nvPr/>
        </p:nvSpPr>
        <p:spPr>
          <a:xfrm>
            <a:off x="344520" y="367559"/>
            <a:ext cx="9218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  <a:defRPr sz="2650"/>
            </a:pPr>
            <a:r>
              <a:rPr lang="cs-CZ" sz="3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Personalistika – </a:t>
            </a:r>
            <a:r>
              <a:rPr lang="cs-CZ" sz="320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právní prostředí</a:t>
            </a:r>
            <a:endParaRPr lang="cs-CZ" sz="3200" b="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/>
          <p:nvPr/>
        </p:nvSpPr>
        <p:spPr>
          <a:xfrm>
            <a:off x="313920" y="1563480"/>
            <a:ext cx="9388800" cy="170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Podle jakých  </a:t>
            </a:r>
            <a:r>
              <a:rPr lang="cs-CZ" sz="265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kritérií</a:t>
            </a: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jsou vybráni (kvalifikace, praxe,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 předložení vlastních prací, řešení úkolu na místě, v terénu)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Kdo provádí hodnocení? Kdo vybírá? Kdo podepisuje smlouvu?</a:t>
            </a:r>
          </a:p>
        </p:txBody>
      </p:sp>
      <p:sp>
        <p:nvSpPr>
          <p:cNvPr id="3" name="Text Box 16"/>
          <p:cNvSpPr/>
          <p:nvPr/>
        </p:nvSpPr>
        <p:spPr>
          <a:xfrm>
            <a:off x="313920" y="3275279"/>
            <a:ext cx="9388800" cy="32204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vlastní výběr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- rozhodování personálního ředitele nebo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   kolektivní (konkurz, výběrové řízení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)</a:t>
            </a:r>
            <a:endParaRPr lang="cs-CZ" sz="265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65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personální agentury</a:t>
            </a: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- nezávislost, nevzniká podezření na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   korupci, klientelismus, specializované agentury např. na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   výběr vrcholových </a:t>
            </a: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manažerů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65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5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- </a:t>
            </a:r>
            <a:r>
              <a:rPr lang="cs-CZ" sz="2650" b="1" i="0" u="none" strike="noStrike" kern="1200" cap="none" dirty="0" err="1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head</a:t>
            </a:r>
            <a:r>
              <a:rPr lang="cs-CZ" sz="265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cs-CZ" sz="2650" b="1" i="0" u="none" strike="noStrike" kern="1200" cap="none" dirty="0" err="1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hunting</a:t>
            </a:r>
            <a:r>
              <a:rPr lang="cs-CZ" sz="265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, </a:t>
            </a:r>
            <a:r>
              <a:rPr lang="cs-CZ" sz="2650" b="1" i="0" u="none" strike="noStrike" kern="1200" cap="none" dirty="0" err="1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assesment</a:t>
            </a:r>
            <a:r>
              <a:rPr lang="cs-CZ" sz="265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centrum</a:t>
            </a:r>
            <a:endParaRPr lang="cs-CZ" sz="265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4"/>
          <p:cNvSpPr/>
          <p:nvPr/>
        </p:nvSpPr>
        <p:spPr>
          <a:xfrm>
            <a:off x="448560" y="408960"/>
            <a:ext cx="9218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50"/>
            </a:pPr>
            <a:r>
              <a:rPr lang="cs-CZ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Personalistika – způsob výběru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_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567</Words>
  <Application>Microsoft Office PowerPoint</Application>
  <PresentationFormat>Předvádění na obrazovce (4:3)</PresentationFormat>
  <Paragraphs>94</Paragraphs>
  <Slides>14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</vt:lpstr>
      <vt:lpstr>Výchozí_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Lobpreis</dc:creator>
  <cp:lastModifiedBy>David Lobpreis</cp:lastModifiedBy>
  <cp:revision>14</cp:revision>
  <dcterms:created xsi:type="dcterms:W3CDTF">2016-02-17T12:43:05Z</dcterms:created>
  <dcterms:modified xsi:type="dcterms:W3CDTF">2016-11-29T08:14:45Z</dcterms:modified>
</cp:coreProperties>
</file>