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handoutMasterIdLst>
    <p:handoutMasterId r:id="rId21"/>
  </p:handoutMasterIdLst>
  <p:sldIdLst>
    <p:sldId id="256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71" r:id="rId13"/>
    <p:sldId id="265" r:id="rId14"/>
    <p:sldId id="266" r:id="rId15"/>
    <p:sldId id="267" r:id="rId16"/>
    <p:sldId id="268" r:id="rId17"/>
    <p:sldId id="269" r:id="rId18"/>
    <p:sldId id="270" r:id="rId19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34" y="-12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536A674-2567-404D-B309-5C0620551280}" type="slidenum">
              <a:t>‹#›</a:t>
            </a:fld>
            <a:endParaRPr lang="cs-CZ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25269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B173492-1593-41BA-B45E-A83E3E9F392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6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 cap="none">
        <a:ln>
          <a:noFill/>
        </a:ln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320" y="812159"/>
            <a:ext cx="2834280" cy="4008959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indent="0" algn="l" hangingPunct="1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40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CFA2F9-EDF3-41AD-90F2-94B1467B30F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80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6CE612-562A-4F6D-A152-64E16EAC200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13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85AF81-58C3-4123-B365-6BF8126750A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60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52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2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4590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14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09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12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21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5666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99D1BE-E651-4C8F-BEE9-9E5726CA743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26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0894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98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BF0D8F-A24B-413A-9F54-39CA4F32FBD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99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3410FA-2AC2-4600-A032-4280B55E292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61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D6F141-18DC-451C-9718-2DDA8759C9D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63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E215A8-0F06-4834-A384-1C1B728EDC3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9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C64D053-6E88-46EF-9E00-E4164B2BE32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80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648B52B-BC8E-43D7-ACAB-C706BBA932C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2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05F573-37BC-478B-BEAA-D27AA4F54C8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7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0C7FE00-814F-4BC4-AEA6-95B1938886D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69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A6E472-DAAE-4264-B9FE-76FCD855C09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65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E6D825-ED64-43CD-B5A7-25B9654D0FC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9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EBF605-DE9B-4D9B-8357-CF94227B24C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78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57C85B-3E84-40C4-BB6C-34696986D0A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7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9B774A-A2F9-48DB-BDDA-39E8F7C2CF8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96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5CC3F8-E335-4486-9F30-B28D62338B2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52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485102D-415A-4315-A4BE-7501C5845F4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19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5B2777B-F9D5-4382-8145-85D05BC925A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05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0AE6D3-819E-4314-AE8C-2B305C4220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6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A87269-5B81-493C-9D1E-FFD107868C6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2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C6E4037-8C65-4DA7-93FE-C457E00CE323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4400" b="0" i="0" u="none" strike="noStrike" kern="1200" cap="none">
          <a:ln>
            <a:noFill/>
          </a:ln>
          <a:latin typeface="Liberation Sans" pitchFamily="18"/>
          <a:ea typeface="Microsoft YaHei" pitchFamily="2"/>
          <a:cs typeface="Arial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cs-CZ" sz="3200" b="0" i="0" u="none" strike="noStrike" kern="1200" cap="none">
          <a:ln>
            <a:noFill/>
          </a:ln>
          <a:latin typeface="Liberation Sans" pitchFamily="18"/>
          <a:ea typeface="Microsoft YaHei" pitchFamily="2"/>
          <a:cs typeface="Ari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280" cy="12614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868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1556"/>
              </a:spcBef>
              <a:spcAft>
                <a:spcPts val="0"/>
              </a:spcAft>
              <a:buSzPct val="45000"/>
              <a:buFont typeface="StarSymbol"/>
              <a:buNone/>
              <a:defRPr lang="cs-CZ" sz="353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marR="0" lvl="0" indent="-324000">
              <a:spcBef>
                <a:spcPts val="1556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353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marR="0" lvl="1" indent="-324000">
              <a:spcBef>
                <a:spcPts val="1247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309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marR="0" lvl="2" indent="-288000">
              <a:spcBef>
                <a:spcPts val="935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64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marR="0" lvl="3" indent="-216000">
              <a:spcBef>
                <a:spcPts val="624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21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marR="0" lvl="4" indent="-216000">
              <a:spcBef>
                <a:spcPts val="312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21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marR="0" lvl="5" indent="-216000">
              <a:spcBef>
                <a:spcPts val="312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21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marR="0" lvl="6" indent="-216000">
              <a:spcBef>
                <a:spcPts val="312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21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marR="0" lvl="7" indent="-216000">
              <a:spcBef>
                <a:spcPts val="312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21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marR="0" lvl="8" indent="-216000">
              <a:spcBef>
                <a:spcPts val="312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210" b="0" i="0" u="none" strike="noStrike" kern="1200" cap="none" spc="0" baseline="0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ctr" rtl="0" hangingPunct="0">
        <a:buNone/>
        <a:tabLst/>
        <a:defRPr lang="cs-CZ" sz="4850" b="0" i="0" u="none" strike="noStrike" kern="1200" cap="none" spc="0" baseline="0">
          <a:ln>
            <a:noFill/>
          </a:ln>
          <a:latin typeface="Liberation Sans" pitchFamily="18"/>
          <a:ea typeface="Microsoft YaHei" pitchFamily="2"/>
          <a:cs typeface="Arial" pitchFamily="2"/>
        </a:defRPr>
      </a:lvl1pPr>
    </p:titleStyle>
    <p:bodyStyle>
      <a:lvl1pPr marL="0" marR="0" indent="0" rtl="0" hangingPunct="0">
        <a:spcBef>
          <a:spcPts val="1556"/>
        </a:spcBef>
        <a:spcAft>
          <a:spcPts val="0"/>
        </a:spcAft>
        <a:tabLst/>
        <a:defRPr lang="cs-CZ" sz="3530" b="0" i="0" u="none" strike="noStrike" kern="1200" cap="none" spc="0" baseline="0">
          <a:ln>
            <a:noFill/>
          </a:ln>
          <a:latin typeface="Liberation Sans" pitchFamily="18"/>
          <a:ea typeface="Microsoft YaHei" pitchFamily="2"/>
          <a:cs typeface="Arial" pitchFamily="2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868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87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s-CZ" sz="353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87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s-CZ" sz="353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76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s-CZ" sz="309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65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s-CZ" sz="265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4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21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680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2400" b="0" i="0" u="none" strike="noStrike" baseline="0">
                <a:solidFill>
                  <a:srgbClr val="000000"/>
                </a:solidFill>
                <a:latin typeface="Arial" pitchFamily="2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000" y="6886800"/>
            <a:ext cx="3194640" cy="52091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2400" b="0" i="0" u="none" strike="noStrike" baseline="0">
                <a:solidFill>
                  <a:srgbClr val="000000"/>
                </a:solidFill>
                <a:latin typeface="Arial" pitchFamily="2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000" y="6886800"/>
            <a:ext cx="2348280" cy="52091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2400" b="0" i="0" u="none" strike="noStrike" baseline="0">
                <a:solidFill>
                  <a:srgbClr val="000000"/>
                </a:solidFill>
                <a:latin typeface="Arial" pitchFamily="2"/>
                <a:ea typeface="Segoe UI" pitchFamily="2"/>
                <a:cs typeface="Tahoma" pitchFamily="2"/>
              </a:defRPr>
            </a:lvl1pPr>
          </a:lstStyle>
          <a:p>
            <a:pPr lvl="0"/>
            <a:fld id="{8DCE27D2-4FAC-4E63-9516-D5785CF206D2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4850" b="0" i="0" u="none" strike="noStrike" cap="none" baseline="0">
          <a:ln>
            <a:noFill/>
          </a:ln>
          <a:solidFill>
            <a:srgbClr val="000000"/>
          </a:solidFill>
          <a:latin typeface="Arial" pitchFamily="2"/>
          <a:ea typeface="Microsoft YaHei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87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cs-CZ" sz="3530" b="0" i="0" u="none" strike="noStrike" cap="none" baseline="0">
          <a:ln>
            <a:noFill/>
          </a:ln>
          <a:solidFill>
            <a:srgbClr val="000000"/>
          </a:solidFill>
          <a:latin typeface="Arial" pitchFamily="2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>
              <a:buNone/>
            </a:pPr>
            <a:r>
              <a:rPr lang="cs-CZ" b="1"/>
              <a:t>Organizování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39"/>
            <a:ext cx="9071640" cy="4891117"/>
          </a:xfrm>
        </p:spPr>
        <p:txBody>
          <a:bodyPr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buNone/>
            </a:pPr>
            <a:r>
              <a:rPr lang="cs-CZ" sz="2800" dirty="0"/>
              <a:t>Smyslem je vymezit a hospodárně zajistit plánované a jiné nezbytné činnosti při plnění cílů organizace</a:t>
            </a:r>
          </a:p>
          <a:p>
            <a:pPr marL="0" lvl="0" indent="0" hangingPunct="1">
              <a:buNone/>
            </a:pPr>
            <a:r>
              <a:rPr lang="cs-CZ" sz="2800" dirty="0"/>
              <a:t>…. předchází </a:t>
            </a:r>
            <a:r>
              <a:rPr lang="cs-CZ" sz="2800" b="1" dirty="0"/>
              <a:t>plánování</a:t>
            </a:r>
          </a:p>
          <a:p>
            <a:pPr marL="0" lvl="0" indent="0" hangingPunct="1">
              <a:buNone/>
            </a:pPr>
            <a:r>
              <a:rPr lang="cs-CZ" sz="2800" dirty="0"/>
              <a:t>1) zjistit, jaké činnosti (</a:t>
            </a:r>
            <a:r>
              <a:rPr lang="cs-CZ" sz="2800" b="1" dirty="0"/>
              <a:t>organizační místa</a:t>
            </a:r>
            <a:r>
              <a:rPr lang="cs-CZ" sz="2800" dirty="0"/>
              <a:t>, </a:t>
            </a:r>
            <a:r>
              <a:rPr lang="cs-CZ" sz="2800" b="1" dirty="0"/>
              <a:t>procesy</a:t>
            </a:r>
            <a:r>
              <a:rPr lang="cs-CZ" sz="2800" dirty="0"/>
              <a:t>) vedou k cílům</a:t>
            </a:r>
          </a:p>
          <a:p>
            <a:pPr marL="0" lvl="0" indent="0" hangingPunct="1">
              <a:buNone/>
            </a:pPr>
            <a:r>
              <a:rPr lang="cs-CZ" sz="2800" dirty="0"/>
              <a:t>2) tyto činnosti formalizovat (</a:t>
            </a:r>
            <a:r>
              <a:rPr lang="cs-CZ" sz="2800" b="1" dirty="0"/>
              <a:t>organizační struktury</a:t>
            </a:r>
            <a:r>
              <a:rPr lang="cs-CZ" sz="2800" dirty="0"/>
              <a:t>)</a:t>
            </a:r>
          </a:p>
          <a:p>
            <a:pPr marL="0" lvl="0" indent="0" hangingPunct="1">
              <a:buNone/>
            </a:pPr>
            <a:r>
              <a:rPr lang="cs-CZ" sz="2800" dirty="0"/>
              <a:t>Následuje </a:t>
            </a:r>
            <a:r>
              <a:rPr lang="cs-CZ" sz="2800" b="1" dirty="0"/>
              <a:t>personální management</a:t>
            </a:r>
          </a:p>
          <a:p>
            <a:pPr marL="0" lvl="0" indent="0" hangingPunct="1">
              <a:buNone/>
            </a:pPr>
            <a:r>
              <a:rPr lang="cs-CZ" sz="2800" dirty="0"/>
              <a:t>Je potřeba </a:t>
            </a:r>
            <a:r>
              <a:rPr lang="cs-CZ" sz="2800" b="1" dirty="0"/>
              <a:t>zajistit jejich funkčnost </a:t>
            </a:r>
            <a:r>
              <a:rPr lang="cs-CZ" sz="2800" dirty="0"/>
              <a:t>(koordinace, ovlivňování, kontrola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>
              <a:buNone/>
            </a:pPr>
            <a:r>
              <a:rPr lang="cs-CZ" b="1"/>
              <a:t>Sebe-organizace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buNone/>
            </a:pPr>
            <a:r>
              <a:rPr lang="cs-CZ" b="1"/>
              <a:t>Eisenhowerův princip</a:t>
            </a:r>
          </a:p>
          <a:p>
            <a:pPr marL="0" lvl="0" indent="0" hangingPunct="1">
              <a:buNone/>
            </a:pPr>
            <a:r>
              <a:rPr lang="cs-CZ" i="1"/>
              <a:t>Důležité a naléhavé – manažer řeší tyto úkoly sám a neprodleně</a:t>
            </a:r>
          </a:p>
          <a:p>
            <a:pPr marL="0" lvl="0" indent="0" hangingPunct="1">
              <a:buNone/>
            </a:pPr>
            <a:r>
              <a:rPr lang="cs-CZ" i="1"/>
              <a:t>Důležité a nenaléhavé – manažer tyto úkoly odloží nebo je deleguje na nižší stupně řízení</a:t>
            </a:r>
          </a:p>
          <a:p>
            <a:pPr marL="0" lvl="0" indent="0" hangingPunct="1">
              <a:buNone/>
            </a:pPr>
            <a:r>
              <a:rPr lang="cs-CZ" i="1"/>
              <a:t>Nedůležité, ale naléhavé – tyto úkoly je možné delegovat na nižší stupně říazení</a:t>
            </a:r>
          </a:p>
          <a:p>
            <a:pPr marL="0" lvl="0" indent="0" hangingPunct="1">
              <a:buNone/>
            </a:pPr>
            <a:r>
              <a:rPr lang="cs-CZ" i="1"/>
              <a:t>Nedůležité a nenaléhavé – je třeba vytvořit taková pravidla rozhodování, aby se tento typ úkolů vůbec na danou rozhodovací úroveň nedostával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76480" y="1091880"/>
            <a:ext cx="9605880" cy="453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zeštíhlování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 (lean production, lean management) - úzké = přehledné - větší celky, často propouštění, prodej budov, strojů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zmenšování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 (downsizing) - snižování počtu manažerů i dělníků, odprodej budov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vyčleňování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 (outsourcing) - odprodej, rušení divizí a dceřiných společností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reengineering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 - zásadní přehodnocení a radikální změna podnikatelských procesů s cílem dosáhnout dramatického zlepšení v dosavadních parametrech hospodaření, jako jsou náklady, kvalita, služby, rychlost (x </a:t>
            </a: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kaizen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)</a:t>
            </a:r>
          </a:p>
        </p:txBody>
      </p:sp>
      <p:sp>
        <p:nvSpPr>
          <p:cNvPr id="3" name="Text Box 5"/>
          <p:cNvSpPr/>
          <p:nvPr/>
        </p:nvSpPr>
        <p:spPr>
          <a:xfrm>
            <a:off x="276480" y="367559"/>
            <a:ext cx="8380799" cy="764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cs-CZ" sz="440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Změny organizačních struktur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276480" y="1000800"/>
            <a:ext cx="9206640" cy="497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1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„organizační struktury vyšších řádů“</a:t>
            </a:r>
          </a:p>
        </p:txBody>
      </p:sp>
      <p:sp>
        <p:nvSpPr>
          <p:cNvPr id="3" name="Text Box 7"/>
          <p:cNvSpPr/>
          <p:nvPr/>
        </p:nvSpPr>
        <p:spPr>
          <a:xfrm>
            <a:off x="276480" y="367559"/>
            <a:ext cx="4285800" cy="58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Sdružování podniků</a:t>
            </a:r>
          </a:p>
        </p:txBody>
      </p:sp>
      <p:sp>
        <p:nvSpPr>
          <p:cNvPr id="4" name="Rectangle 8"/>
          <p:cNvSpPr/>
          <p:nvPr/>
        </p:nvSpPr>
        <p:spPr>
          <a:xfrm>
            <a:off x="197280" y="2352600"/>
            <a:ext cx="9527399" cy="170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Konsorcium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příležitostné a dočasné spojení několika právně a ekonomicky nezávislých podniků; důvodem takového spojení je například společná účast na velkém tenderu</a:t>
            </a:r>
          </a:p>
        </p:txBody>
      </p:sp>
      <p:sp>
        <p:nvSpPr>
          <p:cNvPr id="5" name="Rectangle 9"/>
          <p:cNvSpPr/>
          <p:nvPr/>
        </p:nvSpPr>
        <p:spPr>
          <a:xfrm>
            <a:off x="197280" y="4291920"/>
            <a:ext cx="9604080" cy="170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Kartel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smluvní spojení podniků, které však zůstávají ekonomicky a právně samostatné, velmi úzce však spolupracují v určité oblasti (např. cenová politika, výzkum a vývoj)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76480" y="1749240"/>
            <a:ext cx="9446400" cy="2517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Koncern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fáze procesu spojování podniků (zpravidla podnikajících v příbuzném oboru), které jsou vzájemně provázány vlastnickými vztahy (vzájemné držení akcií), jsou ekonomicky a právně samostatné, avšak podléhají společnému centrálnímu řízení</a:t>
            </a:r>
          </a:p>
        </p:txBody>
      </p:sp>
      <p:sp>
        <p:nvSpPr>
          <p:cNvPr id="3" name="Rectangle 5"/>
          <p:cNvSpPr/>
          <p:nvPr/>
        </p:nvSpPr>
        <p:spPr>
          <a:xfrm>
            <a:off x="276480" y="4370400"/>
            <a:ext cx="9525240" cy="170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Trust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fáze procesu spojování podniků, kdy původní podniky ztrácejí svou hospodářskou a právní samostatnost a jsou řízeny jednotným vedením</a:t>
            </a:r>
          </a:p>
        </p:txBody>
      </p:sp>
      <p:sp>
        <p:nvSpPr>
          <p:cNvPr id="4" name="Text Box 6"/>
          <p:cNvSpPr/>
          <p:nvPr/>
        </p:nvSpPr>
        <p:spPr>
          <a:xfrm>
            <a:off x="276480" y="367559"/>
            <a:ext cx="4285800" cy="58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Sdružování podniků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76480" y="1794960"/>
            <a:ext cx="9367560" cy="292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Holding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uskupení podniků, mezi nimiž vystupuje centrální subjekt (mateřská společnost), která má v ostatních podnicích (dceřinných společnostech) významné vlastnické podíly (akcie) a tudíž je řídí; jednotlivé podniky jsou právně a ekonomicky nezávislé, avšak podřizují se společné podnikatelské strategii</a:t>
            </a:r>
          </a:p>
        </p:txBody>
      </p:sp>
      <p:sp>
        <p:nvSpPr>
          <p:cNvPr id="3" name="Text Box 5"/>
          <p:cNvSpPr/>
          <p:nvPr/>
        </p:nvSpPr>
        <p:spPr>
          <a:xfrm>
            <a:off x="276480" y="367559"/>
            <a:ext cx="4285800" cy="58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Sdružování podniků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/>
          <p:nvPr/>
        </p:nvSpPr>
        <p:spPr>
          <a:xfrm>
            <a:off x="357120" y="1160280"/>
            <a:ext cx="9446040" cy="5748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Podnikatelské klastry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regionálně propojená skupina firem, škol (příp. dalších organizací) - mohou být z různých oborů, mohou si konkurovat, ale spolupracují např. na vzdělávacích programech, společně komunikují s významnými dodavateli, angažují se v regionálním rozvoji apod.  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265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Ari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Podnikatelské sítě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jako klastry, předpokládá se větší geografický rozsah (i mezinárodní), často v dodavatelsko-odběratelských vztazích), cílem je společný výzkum a vývoj, distribuce znalostí, často fungují jako partner vládních institucí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existuje přímá souvislost mezi tím, jak spolu firmy spolupracují a celkovou prosperitou regionu (sever/jih Itálie)</a:t>
            </a:r>
          </a:p>
        </p:txBody>
      </p:sp>
      <p:sp>
        <p:nvSpPr>
          <p:cNvPr id="3" name="Text Box 5"/>
          <p:cNvSpPr/>
          <p:nvPr/>
        </p:nvSpPr>
        <p:spPr>
          <a:xfrm>
            <a:off x="276480" y="367559"/>
            <a:ext cx="4285800" cy="58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Sdružování podniků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76480" y="367200"/>
            <a:ext cx="2703960" cy="58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320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Franchising</a:t>
            </a:r>
          </a:p>
        </p:txBody>
      </p:sp>
      <p:sp>
        <p:nvSpPr>
          <p:cNvPr id="3" name="Text Box 5"/>
          <p:cNvSpPr/>
          <p:nvPr/>
        </p:nvSpPr>
        <p:spPr>
          <a:xfrm>
            <a:off x="334080" y="1102320"/>
            <a:ext cx="9547920" cy="3729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podnikání na základě nákupu licence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franchisor (poskytovatel franchisy)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franchisant (příjemce franchisy)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franchisa - licence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podniky vystupují samostatně, ale musejí podnikat podle daných pravidel (koncepce původního podnikatele - franchisora)</a:t>
            </a: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McDonald´s, Potrefená husa, Holiday Inn, KFC, Dobrá čajovna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>
              <a:buNone/>
            </a:pPr>
            <a:r>
              <a:rPr lang="cs-CZ" b="1"/>
              <a:t>Cíle organizování (E. Dale)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buNone/>
            </a:pPr>
            <a:r>
              <a:rPr lang="cs-CZ" dirty="0"/>
              <a:t>- cíle (</a:t>
            </a:r>
            <a:r>
              <a:rPr lang="cs-CZ" b="1" dirty="0" err="1"/>
              <a:t>O</a:t>
            </a:r>
            <a:r>
              <a:rPr lang="cs-CZ" dirty="0" err="1"/>
              <a:t>bjectives</a:t>
            </a:r>
            <a:r>
              <a:rPr lang="cs-CZ" dirty="0"/>
              <a:t>)</a:t>
            </a:r>
          </a:p>
          <a:p>
            <a:pPr marL="0" lvl="0" indent="0" hangingPunct="1">
              <a:buNone/>
            </a:pPr>
            <a:r>
              <a:rPr lang="cs-CZ" dirty="0"/>
              <a:t>- specializace (</a:t>
            </a:r>
            <a:r>
              <a:rPr lang="cs-CZ" b="1" dirty="0" err="1"/>
              <a:t>S</a:t>
            </a:r>
            <a:r>
              <a:rPr lang="cs-CZ" dirty="0" err="1"/>
              <a:t>pecialization</a:t>
            </a:r>
            <a:r>
              <a:rPr lang="cs-CZ" dirty="0"/>
              <a:t>)</a:t>
            </a:r>
          </a:p>
          <a:p>
            <a:pPr marL="0" lvl="0" indent="0" hangingPunct="1">
              <a:buNone/>
            </a:pPr>
            <a:r>
              <a:rPr lang="cs-CZ" dirty="0"/>
              <a:t>- koordinace (</a:t>
            </a:r>
            <a:r>
              <a:rPr lang="cs-CZ" b="1" dirty="0" err="1"/>
              <a:t>C</a:t>
            </a:r>
            <a:r>
              <a:rPr lang="cs-CZ" dirty="0" err="1"/>
              <a:t>oordination</a:t>
            </a:r>
            <a:r>
              <a:rPr lang="cs-CZ" dirty="0"/>
              <a:t>)</a:t>
            </a:r>
          </a:p>
          <a:p>
            <a:pPr marL="0" lvl="0" indent="0" hangingPunct="1">
              <a:buNone/>
            </a:pPr>
            <a:r>
              <a:rPr lang="cs-CZ" dirty="0"/>
              <a:t>- pravomoc (</a:t>
            </a:r>
            <a:r>
              <a:rPr lang="cs-CZ" b="1" dirty="0" err="1"/>
              <a:t>A</a:t>
            </a:r>
            <a:r>
              <a:rPr lang="cs-CZ" dirty="0" err="1"/>
              <a:t>uthority</a:t>
            </a:r>
            <a:r>
              <a:rPr lang="cs-CZ" dirty="0"/>
              <a:t>)</a:t>
            </a:r>
          </a:p>
          <a:p>
            <a:pPr marL="0" lvl="0" indent="0" hangingPunct="1">
              <a:buNone/>
            </a:pPr>
            <a:r>
              <a:rPr lang="cs-CZ" dirty="0"/>
              <a:t>- zodpovědnost (</a:t>
            </a:r>
            <a:r>
              <a:rPr lang="cs-CZ" b="1" dirty="0" err="1"/>
              <a:t>R</a:t>
            </a:r>
            <a:r>
              <a:rPr lang="cs-CZ" dirty="0" err="1"/>
              <a:t>esponsibility</a:t>
            </a:r>
            <a:r>
              <a:rPr lang="cs-CZ" dirty="0"/>
              <a:t>)</a:t>
            </a:r>
          </a:p>
          <a:p>
            <a:pPr marL="0" lvl="0" indent="0" hangingPunct="1">
              <a:buNone/>
            </a:pPr>
            <a:endParaRPr lang="cs-CZ" dirty="0"/>
          </a:p>
          <a:p>
            <a:pPr marL="0" lvl="0" indent="0" hangingPunct="1">
              <a:buNone/>
            </a:pPr>
            <a:r>
              <a:rPr lang="cs-CZ" dirty="0"/>
              <a:t>Práce se </a:t>
            </a:r>
            <a:r>
              <a:rPr lang="cs-CZ" b="1" dirty="0"/>
              <a:t>sociálními </a:t>
            </a:r>
            <a:r>
              <a:rPr lang="cs-CZ" b="1" dirty="0" smtClean="0"/>
              <a:t>a komunikačními sítěmi</a:t>
            </a:r>
            <a:endParaRPr lang="cs-CZ" b="1" dirty="0"/>
          </a:p>
          <a:p>
            <a:pPr marL="0" lvl="0" indent="0" hangingPunct="1">
              <a:buNone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>
              <a:buNone/>
            </a:pPr>
            <a:r>
              <a:rPr lang="cs-CZ" b="1"/>
              <a:t>Členění organizačních struktur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buNone/>
            </a:pPr>
            <a:r>
              <a:rPr lang="cs-CZ" b="1" i="1" dirty="0"/>
              <a:t>časové trvání</a:t>
            </a:r>
            <a:r>
              <a:rPr lang="cs-CZ" i="1" dirty="0"/>
              <a:t>: trvalé a dočasné</a:t>
            </a:r>
          </a:p>
          <a:p>
            <a:pPr marL="0" indent="0" hangingPunct="1">
              <a:buNone/>
            </a:pPr>
            <a:r>
              <a:rPr lang="cs-CZ" b="1" dirty="0" smtClean="0"/>
              <a:t>z hlediska členitosti</a:t>
            </a:r>
            <a:r>
              <a:rPr lang="cs-CZ" dirty="0" smtClean="0"/>
              <a:t>: ploché a špičaté</a:t>
            </a:r>
          </a:p>
          <a:p>
            <a:pPr marL="0" indent="0" hangingPunct="1">
              <a:buNone/>
            </a:pPr>
            <a:r>
              <a:rPr lang="cs-CZ" b="1" dirty="0" smtClean="0"/>
              <a:t>formalizace</a:t>
            </a:r>
            <a:r>
              <a:rPr lang="cs-CZ" dirty="0" smtClean="0"/>
              <a:t>: formální a neformální</a:t>
            </a:r>
          </a:p>
          <a:p>
            <a:pPr marL="0" lvl="0" indent="0" hangingPunct="1">
              <a:buNone/>
            </a:pPr>
            <a:r>
              <a:rPr lang="cs-CZ" b="1" dirty="0" smtClean="0"/>
              <a:t>sdružování </a:t>
            </a:r>
            <a:r>
              <a:rPr lang="cs-CZ" b="1" dirty="0"/>
              <a:t>činností</a:t>
            </a:r>
            <a:r>
              <a:rPr lang="cs-CZ" dirty="0"/>
              <a:t>: </a:t>
            </a:r>
            <a:r>
              <a:rPr lang="cs-CZ" dirty="0" smtClean="0"/>
              <a:t>procesní a útvarové</a:t>
            </a:r>
            <a:endParaRPr lang="cs-CZ" dirty="0"/>
          </a:p>
          <a:p>
            <a:pPr marL="0" lvl="0" indent="0" hangingPunct="1">
              <a:buNone/>
            </a:pPr>
            <a:r>
              <a:rPr lang="cs-CZ" b="1" dirty="0" smtClean="0"/>
              <a:t>uplatňování </a:t>
            </a:r>
            <a:r>
              <a:rPr lang="cs-CZ" b="1" dirty="0"/>
              <a:t>rozhodovacích pravomocí</a:t>
            </a:r>
            <a:r>
              <a:rPr lang="cs-CZ" dirty="0"/>
              <a:t>:</a:t>
            </a:r>
          </a:p>
          <a:p>
            <a:pPr marL="0" lvl="0" indent="0" hangingPunct="1">
              <a:buNone/>
            </a:pPr>
            <a:r>
              <a:rPr lang="cs-CZ" dirty="0" smtClean="0"/>
              <a:t>- </a:t>
            </a:r>
            <a:r>
              <a:rPr lang="cs-CZ" dirty="0"/>
              <a:t>liniové, štábní, </a:t>
            </a:r>
            <a:r>
              <a:rPr lang="cs-CZ" dirty="0" smtClean="0"/>
              <a:t>komisionální, kombinované</a:t>
            </a:r>
            <a:endParaRPr lang="cs-CZ" dirty="0"/>
          </a:p>
          <a:p>
            <a:pPr lvl="0" hangingPunct="1">
              <a:buNone/>
            </a:pPr>
            <a:r>
              <a:rPr lang="cs-CZ" b="1" dirty="0"/>
              <a:t>delegace pravomoci a zodpovědnosti</a:t>
            </a:r>
            <a:r>
              <a:rPr lang="cs-CZ" dirty="0"/>
              <a:t>:</a:t>
            </a:r>
          </a:p>
          <a:p>
            <a:pPr marL="0" lvl="0" indent="0" hangingPunct="1">
              <a:buNone/>
            </a:pPr>
            <a:r>
              <a:rPr lang="cs-CZ" dirty="0"/>
              <a:t> </a:t>
            </a:r>
            <a:r>
              <a:rPr lang="cs-CZ" dirty="0" smtClean="0"/>
              <a:t>centralizované </a:t>
            </a:r>
            <a:r>
              <a:rPr lang="cs-CZ" dirty="0"/>
              <a:t>a decentralizované</a:t>
            </a:r>
          </a:p>
          <a:p>
            <a:pPr marL="0" lvl="0" indent="0" hangingPunct="1">
              <a:buNone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>
              <a:buNone/>
            </a:pPr>
            <a:r>
              <a:rPr lang="cs-CZ" b="1"/>
              <a:t>Špičaté a ploché</a:t>
            </a:r>
          </a:p>
        </p:txBody>
      </p:sp>
      <p:graphicFrame>
        <p:nvGraphicFramePr>
          <p:cNvPr id="3" name="Object 6"/>
          <p:cNvGraphicFramePr/>
          <p:nvPr/>
        </p:nvGraphicFramePr>
        <p:xfrm>
          <a:off x="595080" y="1954800"/>
          <a:ext cx="9127800" cy="1586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30796992" imgH="1587398" progId="OrgPlusWOPX.4">
                  <p:embed/>
                </p:oleObj>
              </mc:Choice>
              <mc:Fallback>
                <p:oleObj r:id="rId4" imgW="30796992" imgH="1587398" progId="OrgPlusWOPX.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5080" y="1954800"/>
                        <a:ext cx="9127800" cy="1586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9"/>
          <p:cNvGraphicFramePr/>
          <p:nvPr/>
        </p:nvGraphicFramePr>
        <p:xfrm>
          <a:off x="2500200" y="3939120"/>
          <a:ext cx="5397120" cy="21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6" imgW="14220749" imgH="2816352" progId="OrgPlusWOPX.4">
                  <p:embed/>
                </p:oleObj>
              </mc:Choice>
              <mc:Fallback>
                <p:oleObj r:id="rId6" imgW="14220749" imgH="2816352" progId="OrgPlusWOPX.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00200" y="3939120"/>
                        <a:ext cx="5397120" cy="21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>
              <a:buNone/>
            </a:pPr>
            <a:r>
              <a:rPr lang="cs-CZ" b="1"/>
              <a:t>Organizační struktury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32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4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cs-CZ" sz="20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hangingPunct="1">
              <a:buNone/>
            </a:pPr>
            <a:r>
              <a:rPr lang="cs-CZ" sz="2600" b="1" dirty="0"/>
              <a:t>Formální X Neformální</a:t>
            </a:r>
          </a:p>
          <a:p>
            <a:pPr marL="0" lvl="0" indent="0" hangingPunct="1">
              <a:buNone/>
            </a:pPr>
            <a:r>
              <a:rPr lang="cs-CZ" sz="2600" b="1" dirty="0"/>
              <a:t>Procesní</a:t>
            </a:r>
            <a:r>
              <a:rPr lang="cs-CZ" sz="2600" dirty="0"/>
              <a:t> : </a:t>
            </a:r>
            <a:r>
              <a:rPr lang="cs-CZ" sz="2600" dirty="0" smtClean="0"/>
              <a:t>útvary jsou </a:t>
            </a:r>
            <a:r>
              <a:rPr lang="cs-CZ" sz="2600" dirty="0"/>
              <a:t>specializovány na určité </a:t>
            </a:r>
            <a:r>
              <a:rPr lang="cs-CZ" sz="2600" dirty="0" smtClean="0"/>
              <a:t>procesy např</a:t>
            </a:r>
            <a:r>
              <a:rPr lang="cs-CZ" sz="2600" dirty="0"/>
              <a:t>. výroba, marketing =&gt; výrobní ředitel, marketingový ředitel apod.);</a:t>
            </a:r>
          </a:p>
          <a:p>
            <a:pPr marL="0" lvl="0" indent="0" hangingPunct="1">
              <a:buNone/>
            </a:pPr>
            <a:r>
              <a:rPr lang="cs-CZ" sz="2600" dirty="0" smtClean="0"/>
              <a:t>= určitá </a:t>
            </a:r>
            <a:r>
              <a:rPr lang="cs-CZ" sz="2600" dirty="0"/>
              <a:t>organizační jednotka (např. </a:t>
            </a:r>
            <a:r>
              <a:rPr lang="cs-CZ" sz="2600" dirty="0" smtClean="0"/>
              <a:t>dílna) </a:t>
            </a:r>
            <a:r>
              <a:rPr lang="cs-CZ" sz="2600" dirty="0"/>
              <a:t>může mít i několik nadřízených útvarů specializovaných na tyto činnosti</a:t>
            </a:r>
          </a:p>
          <a:p>
            <a:pPr marL="0" lvl="0" indent="0" hangingPunct="1">
              <a:buNone/>
            </a:pPr>
            <a:r>
              <a:rPr lang="cs-CZ" sz="2600" b="1" dirty="0"/>
              <a:t>Útvarová </a:t>
            </a:r>
            <a:r>
              <a:rPr lang="cs-CZ" sz="2600" dirty="0"/>
              <a:t>organizační struktura bere jako základní způsob členění </a:t>
            </a:r>
            <a:r>
              <a:rPr lang="cs-CZ" sz="2600" dirty="0" smtClean="0"/>
              <a:t>výroby </a:t>
            </a:r>
            <a:r>
              <a:rPr lang="cs-CZ" sz="2600" dirty="0"/>
              <a:t>jednotlivých produktů, každá taková jednotka má své vlastní funkční jednotky (výroba, marketing atd.), které nesdílí s ostatními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>
              <a:buNone/>
            </a:pPr>
            <a:r>
              <a:rPr lang="cs-CZ" b="1"/>
              <a:t>Procesní a Útvarové</a:t>
            </a:r>
          </a:p>
        </p:txBody>
      </p:sp>
      <p:grpSp>
        <p:nvGrpSpPr>
          <p:cNvPr id="3" name="Group 20"/>
          <p:cNvGrpSpPr/>
          <p:nvPr/>
        </p:nvGrpSpPr>
        <p:grpSpPr>
          <a:xfrm>
            <a:off x="754199" y="1126800"/>
            <a:ext cx="8567640" cy="2140920"/>
            <a:chOff x="754199" y="1126800"/>
            <a:chExt cx="8567640" cy="2140920"/>
          </a:xfrm>
        </p:grpSpPr>
        <p:graphicFrame>
          <p:nvGraphicFramePr>
            <p:cNvPr id="4" name="Object 5"/>
            <p:cNvGraphicFramePr/>
            <p:nvPr/>
          </p:nvGraphicFramePr>
          <p:xfrm>
            <a:off x="754199" y="1126800"/>
            <a:ext cx="8567640" cy="151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r:id="rId4" imgW="6430061" imgH="1872691" progId="OrgPlusWOPX.4">
                    <p:embed/>
                  </p:oleObj>
                </mc:Choice>
                <mc:Fallback>
                  <p:oleObj r:id="rId4" imgW="6430061" imgH="1872691" progId="OrgPlusWOPX.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754199" y="1126800"/>
                          <a:ext cx="8567640" cy="1517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10"/>
            <p:cNvSpPr/>
            <p:nvPr/>
          </p:nvSpPr>
          <p:spPr>
            <a:xfrm>
              <a:off x="832679" y="2844000"/>
              <a:ext cx="1905839" cy="387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2000" tIns="72000" rIns="72000" bIns="72000" anchor="t" anchorCtr="0" compatLnSpc="0">
              <a:sp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998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latin typeface="Liberation Sans" pitchFamily="18"/>
                  <a:ea typeface="Microsoft YaHei" pitchFamily="2"/>
                  <a:cs typeface="Arial" pitchFamily="2"/>
                </a:rPr>
                <a:t>OPERA</a:t>
              </a:r>
            </a:p>
          </p:txBody>
        </p:sp>
        <p:sp>
          <p:nvSpPr>
            <p:cNvPr id="6" name="Text Box 12"/>
            <p:cNvSpPr/>
            <p:nvPr/>
          </p:nvSpPr>
          <p:spPr>
            <a:xfrm>
              <a:off x="2976479" y="2880000"/>
              <a:ext cx="1905839" cy="387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2000" tIns="72000" rIns="72000" bIns="72000" anchor="t" anchorCtr="0" compatLnSpc="0">
              <a:sp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998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latin typeface="Liberation Sans" pitchFamily="18"/>
                  <a:ea typeface="Microsoft YaHei" pitchFamily="2"/>
                  <a:cs typeface="Arial" pitchFamily="2"/>
                </a:rPr>
                <a:t>ČINOHRA</a:t>
              </a:r>
            </a:p>
          </p:txBody>
        </p:sp>
        <p:sp>
          <p:nvSpPr>
            <p:cNvPr id="7" name="Text Box 13"/>
            <p:cNvSpPr/>
            <p:nvPr/>
          </p:nvSpPr>
          <p:spPr>
            <a:xfrm>
              <a:off x="5118479" y="2844000"/>
              <a:ext cx="1905839" cy="387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2000" tIns="72000" rIns="72000" bIns="72000" anchor="t" anchorCtr="0" compatLnSpc="0">
              <a:sp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998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latin typeface="Liberation Sans" pitchFamily="18"/>
                  <a:ea typeface="Microsoft YaHei" pitchFamily="2"/>
                  <a:cs typeface="Arial" pitchFamily="2"/>
                </a:rPr>
                <a:t>BALET</a:t>
              </a:r>
            </a:p>
          </p:txBody>
        </p:sp>
        <p:sp>
          <p:nvSpPr>
            <p:cNvPr id="8" name="Text Box 14"/>
            <p:cNvSpPr/>
            <p:nvPr/>
          </p:nvSpPr>
          <p:spPr>
            <a:xfrm>
              <a:off x="7341120" y="2844000"/>
              <a:ext cx="1905839" cy="387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339966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72000" tIns="72000" rIns="72000" bIns="72000" anchor="t" anchorCtr="0" compatLnSpc="0">
              <a:sp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998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latin typeface="Liberation Sans" pitchFamily="18"/>
                  <a:ea typeface="Microsoft YaHei" pitchFamily="2"/>
                  <a:cs typeface="Arial" pitchFamily="2"/>
                </a:rPr>
                <a:t>SLUŽBY</a:t>
              </a:r>
            </a:p>
          </p:txBody>
        </p:sp>
        <p:sp>
          <p:nvSpPr>
            <p:cNvPr id="9" name="Line 15"/>
            <p:cNvSpPr/>
            <p:nvPr/>
          </p:nvSpPr>
          <p:spPr>
            <a:xfrm>
              <a:off x="1784880" y="2684880"/>
              <a:ext cx="650988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0" name="Line 16"/>
            <p:cNvSpPr/>
            <p:nvPr/>
          </p:nvSpPr>
          <p:spPr>
            <a:xfrm>
              <a:off x="1784880" y="2525760"/>
              <a:ext cx="0" cy="318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1" name="Line 17"/>
            <p:cNvSpPr/>
            <p:nvPr/>
          </p:nvSpPr>
          <p:spPr>
            <a:xfrm>
              <a:off x="3928680" y="2525760"/>
              <a:ext cx="0" cy="318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2" name="Line 18"/>
            <p:cNvSpPr/>
            <p:nvPr/>
          </p:nvSpPr>
          <p:spPr>
            <a:xfrm>
              <a:off x="6150959" y="2525760"/>
              <a:ext cx="0" cy="318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3" name="Line 19"/>
            <p:cNvSpPr/>
            <p:nvPr/>
          </p:nvSpPr>
          <p:spPr>
            <a:xfrm>
              <a:off x="8294760" y="2525760"/>
              <a:ext cx="0" cy="318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</p:grpSp>
      <p:graphicFrame>
        <p:nvGraphicFramePr>
          <p:cNvPr id="14" name="Object 7"/>
          <p:cNvGraphicFramePr/>
          <p:nvPr/>
        </p:nvGraphicFramePr>
        <p:xfrm>
          <a:off x="840239" y="3463559"/>
          <a:ext cx="8375759" cy="373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6" imgW="5054803" imgH="4710989" progId="OrgPlusWOPX.4">
                  <p:embed/>
                </p:oleObj>
              </mc:Choice>
              <mc:Fallback>
                <p:oleObj r:id="rId6" imgW="5054803" imgH="4710989" progId="OrgPlusWOPX.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40239" y="3463559"/>
                        <a:ext cx="8375759" cy="3736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/>
          <p:cNvGraphicFramePr/>
          <p:nvPr/>
        </p:nvGraphicFramePr>
        <p:xfrm>
          <a:off x="756000" y="2248200"/>
          <a:ext cx="8568000" cy="118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4" imgW="8273491" imgH="1872691" progId="OrgPlusWOPX.4">
                  <p:embed/>
                </p:oleObj>
              </mc:Choice>
              <mc:Fallback>
                <p:oleObj r:id="rId4" imgW="8273491" imgH="1872691" progId="OrgPlusWOPX.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6000" y="2248200"/>
                        <a:ext cx="8568000" cy="1182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6"/>
          <p:cNvSpPr/>
          <p:nvPr/>
        </p:nvSpPr>
        <p:spPr>
          <a:xfrm>
            <a:off x="357120" y="1747799"/>
            <a:ext cx="1825200" cy="497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solidFill>
                  <a:srgbClr val="000000"/>
                </a:solidFill>
                <a:latin typeface="Liberation Sans" pitchFamily="18"/>
                <a:ea typeface="Microsoft YaHei" pitchFamily="2"/>
                <a:cs typeface="Arial" pitchFamily="2"/>
              </a:rPr>
              <a:t>LINIOVÉ</a:t>
            </a:r>
          </a:p>
        </p:txBody>
      </p:sp>
      <p:sp>
        <p:nvSpPr>
          <p:cNvPr id="4" name="Rectangle 7"/>
          <p:cNvSpPr/>
          <p:nvPr/>
        </p:nvSpPr>
        <p:spPr>
          <a:xfrm>
            <a:off x="357120" y="4170240"/>
            <a:ext cx="5073120" cy="497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1" i="0" u="none" strike="noStrike" kern="1200" cap="none">
                <a:ln>
                  <a:noFill/>
                </a:ln>
                <a:solidFill>
                  <a:srgbClr val="000000"/>
                </a:solidFill>
                <a:latin typeface="Liberation Sans" pitchFamily="18"/>
                <a:ea typeface="Microsoft YaHei" pitchFamily="2"/>
                <a:cs typeface="Arial" pitchFamily="2"/>
              </a:rPr>
              <a:t>ŠTÁBNÍ A LINIOVĚ ŠTÁBNÍ</a:t>
            </a:r>
          </a:p>
        </p:txBody>
      </p:sp>
      <p:grpSp>
        <p:nvGrpSpPr>
          <p:cNvPr id="5" name="Group 8"/>
          <p:cNvGrpSpPr/>
          <p:nvPr/>
        </p:nvGrpSpPr>
        <p:grpSpPr>
          <a:xfrm>
            <a:off x="911519" y="5375880"/>
            <a:ext cx="8573400" cy="1183320"/>
            <a:chOff x="911519" y="5375880"/>
            <a:chExt cx="8573400" cy="1183320"/>
          </a:xfrm>
        </p:grpSpPr>
        <p:graphicFrame>
          <p:nvGraphicFramePr>
            <p:cNvPr id="6" name="Object 9"/>
            <p:cNvGraphicFramePr/>
            <p:nvPr/>
          </p:nvGraphicFramePr>
          <p:xfrm>
            <a:off x="911519" y="5375880"/>
            <a:ext cx="8573400" cy="1183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r:id="rId6" imgW="8273491" imgH="1872691" progId="OrgPlusWOPX.4">
                    <p:embed/>
                  </p:oleObj>
                </mc:Choice>
                <mc:Fallback>
                  <p:oleObj r:id="rId6" imgW="8273491" imgH="1872691" progId="OrgPlusWOPX.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911519" y="5375880"/>
                          <a:ext cx="8573400" cy="1183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10"/>
            <p:cNvSpPr/>
            <p:nvPr/>
          </p:nvSpPr>
          <p:spPr>
            <a:xfrm>
              <a:off x="6467759" y="5375880"/>
              <a:ext cx="1827000" cy="3373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rtl="0" hangingPunct="1">
                <a:lnSpc>
                  <a:spcPct val="100000"/>
                </a:lnSpc>
                <a:spcBef>
                  <a:spcPts val="998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latin typeface="Liberation Sans" pitchFamily="18"/>
                  <a:ea typeface="Microsoft YaHei" pitchFamily="2"/>
                  <a:cs typeface="Arial" pitchFamily="2"/>
                </a:rPr>
                <a:t>SEKRETARIÁT</a:t>
              </a:r>
            </a:p>
          </p:txBody>
        </p:sp>
        <p:sp>
          <p:nvSpPr>
            <p:cNvPr id="8" name="Text Box 11"/>
            <p:cNvSpPr/>
            <p:nvPr/>
          </p:nvSpPr>
          <p:spPr>
            <a:xfrm>
              <a:off x="1627560" y="5375880"/>
              <a:ext cx="2302920" cy="3373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rtl="0" hangingPunct="1">
                <a:lnSpc>
                  <a:spcPct val="100000"/>
                </a:lnSpc>
                <a:spcBef>
                  <a:spcPts val="998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latin typeface="Liberation Sans" pitchFamily="18"/>
                  <a:ea typeface="Microsoft YaHei" pitchFamily="2"/>
                  <a:cs typeface="Arial" pitchFamily="2"/>
                </a:rPr>
                <a:t>PRÁVNÍ ODDĚLENÍ</a:t>
              </a:r>
            </a:p>
          </p:txBody>
        </p:sp>
        <p:sp>
          <p:nvSpPr>
            <p:cNvPr id="9" name="Line 12"/>
            <p:cNvSpPr/>
            <p:nvPr/>
          </p:nvSpPr>
          <p:spPr>
            <a:xfrm>
              <a:off x="6150959" y="5614200"/>
              <a:ext cx="31680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0" name="Line 13"/>
            <p:cNvSpPr/>
            <p:nvPr/>
          </p:nvSpPr>
          <p:spPr>
            <a:xfrm>
              <a:off x="3928680" y="5614200"/>
              <a:ext cx="31680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>
              <a:buNone/>
            </a:pPr>
            <a:r>
              <a:rPr lang="cs-CZ" b="1"/>
              <a:t>Projektové a maticové struktury</a:t>
            </a:r>
          </a:p>
        </p:txBody>
      </p:sp>
      <p:grpSp>
        <p:nvGrpSpPr>
          <p:cNvPr id="3" name="Group 91"/>
          <p:cNvGrpSpPr/>
          <p:nvPr/>
        </p:nvGrpSpPr>
        <p:grpSpPr>
          <a:xfrm>
            <a:off x="674640" y="1679759"/>
            <a:ext cx="8877959" cy="3475801"/>
            <a:chOff x="674640" y="1679759"/>
            <a:chExt cx="8877959" cy="3475801"/>
          </a:xfrm>
        </p:grpSpPr>
        <p:sp>
          <p:nvSpPr>
            <p:cNvPr id="4" name="Line 89"/>
            <p:cNvSpPr/>
            <p:nvPr/>
          </p:nvSpPr>
          <p:spPr>
            <a:xfrm>
              <a:off x="675000" y="4177080"/>
              <a:ext cx="31824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5" name="Line 90"/>
            <p:cNvSpPr/>
            <p:nvPr/>
          </p:nvSpPr>
          <p:spPr>
            <a:xfrm>
              <a:off x="675000" y="4970160"/>
              <a:ext cx="31824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6" name="Line 88"/>
            <p:cNvSpPr/>
            <p:nvPr/>
          </p:nvSpPr>
          <p:spPr>
            <a:xfrm>
              <a:off x="675000" y="3382560"/>
              <a:ext cx="31824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7" name="Line 10"/>
            <p:cNvSpPr/>
            <p:nvPr/>
          </p:nvSpPr>
          <p:spPr>
            <a:xfrm flipH="1">
              <a:off x="674640" y="1874160"/>
              <a:ext cx="452520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8" name="Line 11"/>
            <p:cNvSpPr/>
            <p:nvPr/>
          </p:nvSpPr>
          <p:spPr>
            <a:xfrm>
              <a:off x="675000" y="1874160"/>
              <a:ext cx="0" cy="30960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9" name="Line 12"/>
            <p:cNvSpPr/>
            <p:nvPr/>
          </p:nvSpPr>
          <p:spPr>
            <a:xfrm>
              <a:off x="3927960" y="2907000"/>
              <a:ext cx="0" cy="20631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0" name="Line 13"/>
            <p:cNvSpPr/>
            <p:nvPr/>
          </p:nvSpPr>
          <p:spPr>
            <a:xfrm>
              <a:off x="6229440" y="2827800"/>
              <a:ext cx="0" cy="21423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1" name="Line 14"/>
            <p:cNvSpPr/>
            <p:nvPr/>
          </p:nvSpPr>
          <p:spPr>
            <a:xfrm>
              <a:off x="8452080" y="2907000"/>
              <a:ext cx="0" cy="20631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2" name="Line 15"/>
            <p:cNvSpPr/>
            <p:nvPr/>
          </p:nvSpPr>
          <p:spPr>
            <a:xfrm>
              <a:off x="2341080" y="4970160"/>
              <a:ext cx="611100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3" name="Line 16"/>
            <p:cNvSpPr/>
            <p:nvPr/>
          </p:nvSpPr>
          <p:spPr>
            <a:xfrm>
              <a:off x="2341080" y="4096440"/>
              <a:ext cx="611100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4" name="Line 17"/>
            <p:cNvSpPr/>
            <p:nvPr/>
          </p:nvSpPr>
          <p:spPr>
            <a:xfrm>
              <a:off x="2341080" y="3382560"/>
              <a:ext cx="611100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5" name="Oval 18"/>
            <p:cNvSpPr/>
            <p:nvPr/>
          </p:nvSpPr>
          <p:spPr>
            <a:xfrm>
              <a:off x="3768840" y="3223440"/>
              <a:ext cx="316800" cy="3182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6" name="Oval 19"/>
            <p:cNvSpPr/>
            <p:nvPr/>
          </p:nvSpPr>
          <p:spPr>
            <a:xfrm>
              <a:off x="6070319" y="3223440"/>
              <a:ext cx="316800" cy="3182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7" name="Oval 20"/>
            <p:cNvSpPr/>
            <p:nvPr/>
          </p:nvSpPr>
          <p:spPr>
            <a:xfrm>
              <a:off x="8292600" y="3223440"/>
              <a:ext cx="316800" cy="3182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8" name="Oval 21"/>
            <p:cNvSpPr/>
            <p:nvPr/>
          </p:nvSpPr>
          <p:spPr>
            <a:xfrm>
              <a:off x="3768840" y="3939120"/>
              <a:ext cx="316800" cy="318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19" name="Oval 22"/>
            <p:cNvSpPr/>
            <p:nvPr/>
          </p:nvSpPr>
          <p:spPr>
            <a:xfrm>
              <a:off x="6070319" y="3939120"/>
              <a:ext cx="316800" cy="318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20" name="Oval 23"/>
            <p:cNvSpPr/>
            <p:nvPr/>
          </p:nvSpPr>
          <p:spPr>
            <a:xfrm>
              <a:off x="8292600" y="3939120"/>
              <a:ext cx="316800" cy="318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21" name="Oval 24"/>
            <p:cNvSpPr/>
            <p:nvPr/>
          </p:nvSpPr>
          <p:spPr>
            <a:xfrm>
              <a:off x="3768840" y="4812480"/>
              <a:ext cx="316800" cy="3182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22" name="Oval 25"/>
            <p:cNvSpPr/>
            <p:nvPr/>
          </p:nvSpPr>
          <p:spPr>
            <a:xfrm>
              <a:off x="6070319" y="4812480"/>
              <a:ext cx="316800" cy="3182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23" name="Oval 26"/>
            <p:cNvSpPr/>
            <p:nvPr/>
          </p:nvSpPr>
          <p:spPr>
            <a:xfrm>
              <a:off x="8292600" y="4812480"/>
              <a:ext cx="316800" cy="31824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24" name="Rectangle 59"/>
            <p:cNvSpPr/>
            <p:nvPr/>
          </p:nvSpPr>
          <p:spPr>
            <a:xfrm>
              <a:off x="956880" y="4747680"/>
              <a:ext cx="1406880" cy="40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25" name="Rectangle 60"/>
            <p:cNvSpPr/>
            <p:nvPr/>
          </p:nvSpPr>
          <p:spPr>
            <a:xfrm>
              <a:off x="1028879" y="4810680"/>
              <a:ext cx="701640" cy="243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solidFill>
                    <a:srgbClr val="000000"/>
                  </a:solidFill>
                  <a:latin typeface="Liberation Sans" pitchFamily="18"/>
                  <a:ea typeface="Microsoft YaHei" pitchFamily="2"/>
                  <a:cs typeface="Arial" pitchFamily="2"/>
                </a:rPr>
                <a:t>Festival</a:t>
              </a:r>
            </a:p>
          </p:txBody>
        </p:sp>
        <p:sp>
          <p:nvSpPr>
            <p:cNvPr id="26" name="Rectangle 61"/>
            <p:cNvSpPr/>
            <p:nvPr/>
          </p:nvSpPr>
          <p:spPr>
            <a:xfrm>
              <a:off x="956880" y="4747680"/>
              <a:ext cx="1406880" cy="40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14400">
              <a:solidFill>
                <a:srgbClr val="80808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27" name="Rectangle 62"/>
            <p:cNvSpPr/>
            <p:nvPr/>
          </p:nvSpPr>
          <p:spPr>
            <a:xfrm>
              <a:off x="956880" y="3972239"/>
              <a:ext cx="1406880" cy="408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28" name="Rectangle 63"/>
            <p:cNvSpPr/>
            <p:nvPr/>
          </p:nvSpPr>
          <p:spPr>
            <a:xfrm>
              <a:off x="1028879" y="4035599"/>
              <a:ext cx="1253520" cy="243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solidFill>
                    <a:srgbClr val="000000"/>
                  </a:solidFill>
                  <a:latin typeface="Liberation Sans" pitchFamily="18"/>
                  <a:ea typeface="Microsoft YaHei" pitchFamily="2"/>
                  <a:cs typeface="Arial" pitchFamily="2"/>
                </a:rPr>
                <a:t>Představení 2</a:t>
              </a:r>
            </a:p>
          </p:txBody>
        </p:sp>
        <p:sp>
          <p:nvSpPr>
            <p:cNvPr id="29" name="Rectangle 64"/>
            <p:cNvSpPr/>
            <p:nvPr/>
          </p:nvSpPr>
          <p:spPr>
            <a:xfrm>
              <a:off x="956880" y="3972239"/>
              <a:ext cx="1406880" cy="408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14400">
              <a:solidFill>
                <a:srgbClr val="80808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30" name="Rectangle 65"/>
            <p:cNvSpPr/>
            <p:nvPr/>
          </p:nvSpPr>
          <p:spPr>
            <a:xfrm>
              <a:off x="956880" y="3197160"/>
              <a:ext cx="1406880" cy="40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31" name="Rectangle 66"/>
            <p:cNvSpPr/>
            <p:nvPr/>
          </p:nvSpPr>
          <p:spPr>
            <a:xfrm>
              <a:off x="1028879" y="3261960"/>
              <a:ext cx="1253520" cy="243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solidFill>
                    <a:srgbClr val="000000"/>
                  </a:solidFill>
                  <a:latin typeface="Liberation Sans" pitchFamily="18"/>
                  <a:ea typeface="Microsoft YaHei" pitchFamily="2"/>
                  <a:cs typeface="Arial" pitchFamily="2"/>
                </a:rPr>
                <a:t>Představení 1</a:t>
              </a:r>
            </a:p>
          </p:txBody>
        </p:sp>
        <p:sp>
          <p:nvSpPr>
            <p:cNvPr id="32" name="Rectangle 67"/>
            <p:cNvSpPr/>
            <p:nvPr/>
          </p:nvSpPr>
          <p:spPr>
            <a:xfrm>
              <a:off x="956880" y="3197160"/>
              <a:ext cx="1406880" cy="40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14400">
              <a:solidFill>
                <a:srgbClr val="80808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33" name="Line 70"/>
            <p:cNvSpPr/>
            <p:nvPr/>
          </p:nvSpPr>
          <p:spPr>
            <a:xfrm>
              <a:off x="6217200" y="2087640"/>
              <a:ext cx="2160" cy="18360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34" name="Line 71"/>
            <p:cNvSpPr/>
            <p:nvPr/>
          </p:nvSpPr>
          <p:spPr>
            <a:xfrm>
              <a:off x="3930120" y="2271600"/>
              <a:ext cx="1440" cy="18360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35" name="Line 72"/>
            <p:cNvSpPr/>
            <p:nvPr/>
          </p:nvSpPr>
          <p:spPr>
            <a:xfrm>
              <a:off x="6217200" y="2271600"/>
              <a:ext cx="2160" cy="18360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36" name="Line 73"/>
            <p:cNvSpPr/>
            <p:nvPr/>
          </p:nvSpPr>
          <p:spPr>
            <a:xfrm>
              <a:off x="8504640" y="2271600"/>
              <a:ext cx="1440" cy="183600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37" name="Line 74"/>
            <p:cNvSpPr/>
            <p:nvPr/>
          </p:nvSpPr>
          <p:spPr>
            <a:xfrm>
              <a:off x="3930120" y="2271600"/>
              <a:ext cx="2287080" cy="1439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38" name="Line 75"/>
            <p:cNvSpPr/>
            <p:nvPr/>
          </p:nvSpPr>
          <p:spPr>
            <a:xfrm>
              <a:off x="6217200" y="2271600"/>
              <a:ext cx="2287440" cy="1439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39" name="Rectangle 76"/>
            <p:cNvSpPr/>
            <p:nvPr/>
          </p:nvSpPr>
          <p:spPr>
            <a:xfrm>
              <a:off x="2883600" y="2455200"/>
              <a:ext cx="2094479" cy="407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40" name="Rectangle 77"/>
            <p:cNvSpPr/>
            <p:nvPr/>
          </p:nvSpPr>
          <p:spPr>
            <a:xfrm>
              <a:off x="2955599" y="2518200"/>
              <a:ext cx="1206359" cy="243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solidFill>
                    <a:srgbClr val="000000"/>
                  </a:solidFill>
                  <a:latin typeface="Liberation Sans" pitchFamily="18"/>
                  <a:ea typeface="Microsoft YaHei" pitchFamily="2"/>
                  <a:cs typeface="Arial" pitchFamily="2"/>
                </a:rPr>
                <a:t>MARKETING</a:t>
              </a:r>
            </a:p>
          </p:txBody>
        </p:sp>
        <p:sp>
          <p:nvSpPr>
            <p:cNvPr id="41" name="Rectangle 78"/>
            <p:cNvSpPr/>
            <p:nvPr/>
          </p:nvSpPr>
          <p:spPr>
            <a:xfrm>
              <a:off x="2883600" y="2455200"/>
              <a:ext cx="2094479" cy="407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14400">
              <a:solidFill>
                <a:srgbClr val="80808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42" name="Rectangle 79"/>
            <p:cNvSpPr/>
            <p:nvPr/>
          </p:nvSpPr>
          <p:spPr>
            <a:xfrm>
              <a:off x="5170680" y="2455200"/>
              <a:ext cx="2094840" cy="407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43" name="Rectangle 80"/>
            <p:cNvSpPr/>
            <p:nvPr/>
          </p:nvSpPr>
          <p:spPr>
            <a:xfrm>
              <a:off x="5746680" y="2518200"/>
              <a:ext cx="846719" cy="243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solidFill>
                    <a:srgbClr val="000000"/>
                  </a:solidFill>
                  <a:latin typeface="Liberation Sans" pitchFamily="18"/>
                  <a:ea typeface="Microsoft YaHei" pitchFamily="2"/>
                  <a:cs typeface="Arial" pitchFamily="2"/>
                </a:rPr>
                <a:t>VÝROBA</a:t>
              </a:r>
            </a:p>
          </p:txBody>
        </p:sp>
        <p:sp>
          <p:nvSpPr>
            <p:cNvPr id="44" name="Rectangle 81"/>
            <p:cNvSpPr/>
            <p:nvPr/>
          </p:nvSpPr>
          <p:spPr>
            <a:xfrm>
              <a:off x="5170680" y="2455200"/>
              <a:ext cx="2094840" cy="407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14400">
              <a:solidFill>
                <a:srgbClr val="80808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45" name="Rectangle 82"/>
            <p:cNvSpPr/>
            <p:nvPr/>
          </p:nvSpPr>
          <p:spPr>
            <a:xfrm>
              <a:off x="7458120" y="2455200"/>
              <a:ext cx="2094479" cy="407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46" name="Rectangle 83"/>
            <p:cNvSpPr/>
            <p:nvPr/>
          </p:nvSpPr>
          <p:spPr>
            <a:xfrm>
              <a:off x="7832880" y="2518200"/>
              <a:ext cx="1308240" cy="243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solidFill>
                    <a:srgbClr val="000000"/>
                  </a:solidFill>
                  <a:latin typeface="Liberation Sans" pitchFamily="18"/>
                  <a:ea typeface="Microsoft YaHei" pitchFamily="2"/>
                  <a:cs typeface="Arial" pitchFamily="2"/>
                </a:rPr>
                <a:t>PERSONÁLNÍ</a:t>
              </a:r>
            </a:p>
          </p:txBody>
        </p:sp>
        <p:sp>
          <p:nvSpPr>
            <p:cNvPr id="47" name="Rectangle 84"/>
            <p:cNvSpPr/>
            <p:nvPr/>
          </p:nvSpPr>
          <p:spPr>
            <a:xfrm>
              <a:off x="7458120" y="2455200"/>
              <a:ext cx="2094479" cy="4075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14400">
              <a:solidFill>
                <a:srgbClr val="80808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48" name="Rectangle 85"/>
            <p:cNvSpPr/>
            <p:nvPr/>
          </p:nvSpPr>
          <p:spPr>
            <a:xfrm>
              <a:off x="5170680" y="1679759"/>
              <a:ext cx="2094840" cy="40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  <p:sp>
          <p:nvSpPr>
            <p:cNvPr id="49" name="Rectangle 86"/>
            <p:cNvSpPr/>
            <p:nvPr/>
          </p:nvSpPr>
          <p:spPr>
            <a:xfrm>
              <a:off x="5737680" y="1742760"/>
              <a:ext cx="857159" cy="243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0" tIns="0" rIns="0" bIns="0" anchor="t" anchorCtr="0" compatLnSpc="0">
              <a:spAutoFit/>
            </a:bodyPr>
            <a:lstStyle/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cs-CZ" sz="1600" b="0" i="0" u="none" strike="noStrike" kern="1200" cap="none">
                  <a:ln>
                    <a:noFill/>
                  </a:ln>
                  <a:solidFill>
                    <a:srgbClr val="000000"/>
                  </a:solidFill>
                  <a:latin typeface="Liberation Sans" pitchFamily="18"/>
                  <a:ea typeface="Microsoft YaHei" pitchFamily="2"/>
                  <a:cs typeface="Arial" pitchFamily="2"/>
                </a:rPr>
                <a:t>ŘEDITEL</a:t>
              </a:r>
            </a:p>
          </p:txBody>
        </p:sp>
        <p:sp>
          <p:nvSpPr>
            <p:cNvPr id="50" name="Rectangle 87"/>
            <p:cNvSpPr/>
            <p:nvPr/>
          </p:nvSpPr>
          <p:spPr>
            <a:xfrm>
              <a:off x="5170680" y="1679759"/>
              <a:ext cx="2094840" cy="40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14400">
              <a:solidFill>
                <a:srgbClr val="80808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cs-CZ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/>
          <p:nvPr/>
        </p:nvSpPr>
        <p:spPr>
          <a:xfrm>
            <a:off x="276480" y="367559"/>
            <a:ext cx="7637400" cy="764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440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Kritéria pro výběr struktury</a:t>
            </a:r>
          </a:p>
        </p:txBody>
      </p:sp>
      <p:sp>
        <p:nvSpPr>
          <p:cNvPr id="3" name="Text Box 5"/>
          <p:cNvSpPr/>
          <p:nvPr/>
        </p:nvSpPr>
        <p:spPr>
          <a:xfrm>
            <a:off x="334080" y="1102320"/>
            <a:ext cx="9388440" cy="2113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velikost firmy, počet zaměstnanců, kvalifikace zaměstnanců, trvalost zakázek, význam zákazníků, složitost výroby, dostupnost dodavatelských a odběratelských trhů, rozvojová fáze organizace, vliv okolí (sociální, ekonomické, technologické a kulturní prostředí)</a:t>
            </a:r>
          </a:p>
        </p:txBody>
      </p:sp>
      <p:sp>
        <p:nvSpPr>
          <p:cNvPr id="4" name="Text Box 6"/>
          <p:cNvSpPr/>
          <p:nvPr/>
        </p:nvSpPr>
        <p:spPr>
          <a:xfrm>
            <a:off x="357120" y="3304079"/>
            <a:ext cx="8992799" cy="1709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v rámci tvorby organizačních struktur by mělo být též vymezeno </a:t>
            </a: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postavení a kompetence všech řídících orgánů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 (valná hromada, představenstvo/správní rada, ředitelská rada/, dozorčí rada/auditoři)</a:t>
            </a:r>
          </a:p>
        </p:txBody>
      </p:sp>
      <p:sp>
        <p:nvSpPr>
          <p:cNvPr id="5" name="Text Box 7"/>
          <p:cNvSpPr/>
          <p:nvPr/>
        </p:nvSpPr>
        <p:spPr>
          <a:xfrm>
            <a:off x="379440" y="5017320"/>
            <a:ext cx="8991360" cy="901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- výsledky tvorby OS se projeví v </a:t>
            </a:r>
            <a:r>
              <a:rPr lang="cs-CZ" sz="2650" b="1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organizačních normách</a:t>
            </a:r>
            <a:r>
              <a:rPr lang="cs-CZ" sz="26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Arial" pitchFamily="2"/>
              </a:rPr>
              <a:t> (statut/stanovy, organizační řád atd.)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Only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ýchozí_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722</Words>
  <Application>Microsoft Office PowerPoint</Application>
  <PresentationFormat>Vlastní</PresentationFormat>
  <Paragraphs>90</Paragraphs>
  <Slides>16</Slides>
  <Notes>16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Výchozí</vt:lpstr>
      <vt:lpstr>Title Only</vt:lpstr>
      <vt:lpstr>Výchozí_</vt:lpstr>
      <vt:lpstr>Doplněk Organizační diagram pro aplikace systému Microsoft Office</vt:lpstr>
      <vt:lpstr>Organizování</vt:lpstr>
      <vt:lpstr>Cíle organizování (E. Dale)</vt:lpstr>
      <vt:lpstr>Členění organizačních struktur</vt:lpstr>
      <vt:lpstr>Špičaté a ploché</vt:lpstr>
      <vt:lpstr>Organizační struktury</vt:lpstr>
      <vt:lpstr>Procesní a Útvarové</vt:lpstr>
      <vt:lpstr>Prezentace aplikace PowerPoint</vt:lpstr>
      <vt:lpstr>Projektové a maticové struktury</vt:lpstr>
      <vt:lpstr>Prezentace aplikace PowerPoint</vt:lpstr>
      <vt:lpstr>Sebe-organizace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Organizování</dc:title>
  <dc:creator>David Lobpreis</dc:creator>
  <cp:lastModifiedBy>David Lobpreis</cp:lastModifiedBy>
  <cp:revision>15</cp:revision>
  <dcterms:created xsi:type="dcterms:W3CDTF">2015-11-01T15:41:18Z</dcterms:created>
  <dcterms:modified xsi:type="dcterms:W3CDTF">2016-11-14T11:57:37Z</dcterms:modified>
</cp:coreProperties>
</file>