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5" r:id="rId4"/>
    <p:sldId id="258" r:id="rId5"/>
    <p:sldId id="257" r:id="rId6"/>
    <p:sldId id="259" r:id="rId7"/>
    <p:sldId id="260" r:id="rId8"/>
    <p:sldId id="261" r:id="rId9"/>
    <p:sldId id="264" r:id="rId10"/>
    <p:sldId id="262" r:id="rId11"/>
    <p:sldId id="263" r:id="rId12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64" y="-12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126AC05-7DBD-4922-88FB-F214C9B95E7D}" type="slidenum">
              <a:t>‹#›</a:t>
            </a:fld>
            <a:endParaRPr lang="cs-CZ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57274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DE58440-F40E-4A9C-A138-82A28F6DAB4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81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cs-CZ" sz="2000" b="0" i="0" u="none" strike="noStrike" kern="1200" cap="none">
        <a:ln>
          <a:noFill/>
        </a:ln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362320" y="812159"/>
            <a:ext cx="2834280" cy="400895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362320" y="812159"/>
            <a:ext cx="2834280" cy="400895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14E282-D4A8-420B-9278-C0793065BCE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37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09C3D0-52D4-4732-B5EE-5859A5F18AD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8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2AE4B4-307E-47AD-83E9-705A58845AB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2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59CCC6-9A8B-4691-9B7E-F0EBC1FE4EE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4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479130-E506-4C50-81D1-C45448F76CC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0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CF5211-DC7D-4D3A-AF5A-5EB0AD1243E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3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2549FB-3E04-4A61-A40B-AE3321CB17C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3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ABC12A-E5E1-4839-A789-C04FF6DB828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833CFE-63AC-44A5-8532-EB1D695DD4B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2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6C9D27-EEDC-4383-BC74-3E3EF0AACF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73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B216B5-2302-4191-9D2D-1393324F9C7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84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B1FE15-7FFB-404A-BEF8-D654D6998D6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4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C470C5-8038-42B7-9096-6C8F3C9F631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0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BFB7F9-0ECE-4E58-B251-26C3310EFDE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4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861909-8806-4408-9252-7B23A35A4CD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53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F53963-44DB-4037-9B41-11E4D2164C0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1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D50C20-A174-41FB-BE79-75E66C1EA70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4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CADAB2-C882-487D-AC86-2E727348147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9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31BD12-7B2B-4503-AAFC-B9A98F41B56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D40384-5EC9-47C9-96BF-257E51F2966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97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9ABF4A-8CC4-4105-BBCC-25CC6A63DD8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7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615C03-6497-47B3-ADCA-8FB3B88084B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0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7050FD4-A2D9-442A-88AD-2C75A2F58F6A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cs-CZ" sz="4400" b="0" i="0" u="none" strike="noStrike" kern="1200" cap="none">
          <a:ln>
            <a:noFill/>
          </a:ln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cs-CZ" sz="3200" b="0" i="0" u="none" strike="noStrike" kern="1200" cap="none">
          <a:ln>
            <a:noFill/>
          </a:ln>
          <a:latin typeface="Liberation Sans" pitchFamily="18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53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53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309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65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21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21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21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21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21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21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cs-CZ" sz="2400" b="0" i="0" u="none" strike="noStrike" baseline="0">
                <a:solidFill>
                  <a:srgbClr val="000000"/>
                </a:solidFill>
                <a:latin typeface="Arial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800"/>
            <a:ext cx="319464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cs-CZ" sz="2400" b="0" i="0" u="none" strike="noStrike" baseline="0">
                <a:solidFill>
                  <a:srgbClr val="000000"/>
                </a:solidFill>
                <a:latin typeface="Arial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cs-CZ" sz="2400" b="0" i="0" u="none" strike="noStrike" baseline="0">
                <a:solidFill>
                  <a:srgbClr val="000000"/>
                </a:solidFill>
                <a:latin typeface="Arial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B22C9A83-1B0A-4612-AF9A-22FCFC3557A9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cs-CZ" sz="4850" b="0" i="0" u="none" strike="noStrike" cap="none" baseline="0">
          <a:ln>
            <a:noFill/>
          </a:ln>
          <a:solidFill>
            <a:srgbClr val="000000"/>
          </a:solidFill>
          <a:latin typeface="Arial" pitchFamily="2"/>
          <a:ea typeface="Microsoft YaHei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87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cs-CZ" sz="3530" b="0" i="0" u="none" strike="noStrike" cap="none" baseline="0">
          <a:ln>
            <a:noFill/>
          </a:ln>
          <a:solidFill>
            <a:srgbClr val="000000"/>
          </a:solidFill>
          <a:latin typeface="Arial" pitchFamily="2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08600" y="2827800"/>
            <a:ext cx="7621560" cy="764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4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Kontrola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/>
          <p:nvPr/>
        </p:nvSpPr>
        <p:spPr>
          <a:xfrm>
            <a:off x="356760" y="335880"/>
            <a:ext cx="322524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Benchmarking</a:t>
            </a:r>
          </a:p>
        </p:txBody>
      </p:sp>
      <p:sp>
        <p:nvSpPr>
          <p:cNvPr id="3" name="Text Box 14"/>
          <p:cNvSpPr/>
          <p:nvPr/>
        </p:nvSpPr>
        <p:spPr>
          <a:xfrm>
            <a:off x="340920" y="1081080"/>
            <a:ext cx="9464400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metoda kontroly formou srovnání se špičkovými konkurenty</a:t>
            </a:r>
          </a:p>
        </p:txBody>
      </p:sp>
      <p:sp>
        <p:nvSpPr>
          <p:cNvPr id="4" name="Text Box 15"/>
          <p:cNvSpPr/>
          <p:nvPr/>
        </p:nvSpPr>
        <p:spPr>
          <a:xfrm>
            <a:off x="357120" y="1657080"/>
            <a:ext cx="3543840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poprvé Xerox, 1979</a:t>
            </a:r>
          </a:p>
        </p:txBody>
      </p:sp>
      <p:sp>
        <p:nvSpPr>
          <p:cNvPr id="5" name="Text Box 16"/>
          <p:cNvSpPr/>
          <p:nvPr/>
        </p:nvSpPr>
        <p:spPr>
          <a:xfrm>
            <a:off x="356760" y="2211839"/>
            <a:ext cx="6745680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učení se od nejlepších, nikoliv kopírování</a:t>
            </a:r>
          </a:p>
        </p:txBody>
      </p:sp>
      <p:sp>
        <p:nvSpPr>
          <p:cNvPr id="6" name="Text Box 17"/>
          <p:cNvSpPr/>
          <p:nvPr/>
        </p:nvSpPr>
        <p:spPr>
          <a:xfrm>
            <a:off x="357120" y="2789280"/>
            <a:ext cx="9547560" cy="170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</a:t>
            </a: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analýza podnikových činností</a:t>
            </a: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- výrobní postupy, propagace, informační systém podniku, distribuční cesty, systém dodávek, systém zpracování zakázek, systém odměňování pracovníků...</a:t>
            </a:r>
          </a:p>
        </p:txBody>
      </p:sp>
      <p:sp>
        <p:nvSpPr>
          <p:cNvPr id="7" name="Text Box 18"/>
          <p:cNvSpPr/>
          <p:nvPr/>
        </p:nvSpPr>
        <p:spPr>
          <a:xfrm>
            <a:off x="414360" y="4536000"/>
            <a:ext cx="9467640" cy="13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</a:t>
            </a: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nalezení organizací</a:t>
            </a: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, které to „dělají lépe“ v rámci oboru i mimo něj - v čem je jejich postup lepší a jak se dá použít v našich podmínkách - </a:t>
            </a: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implementace</a:t>
            </a:r>
          </a:p>
        </p:txBody>
      </p:sp>
      <p:sp>
        <p:nvSpPr>
          <p:cNvPr id="8" name="Text Box 19"/>
          <p:cNvSpPr/>
          <p:nvPr/>
        </p:nvSpPr>
        <p:spPr>
          <a:xfrm>
            <a:off x="414360" y="5963760"/>
            <a:ext cx="9467640" cy="13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Global Benchmarking Network - </a:t>
            </a: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benchmarkingová centra</a:t>
            </a: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- Česká společnost pro jakost - databáze firem s informacemi o jejich charakteristikách (dobrovolný dotazník)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/>
          <p:nvPr/>
        </p:nvSpPr>
        <p:spPr>
          <a:xfrm>
            <a:off x="333720" y="1023840"/>
            <a:ext cx="9786631" cy="47834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- </a:t>
            </a:r>
            <a:r>
              <a:rPr lang="en-US" sz="2650" b="1" dirty="0" smtClean="0">
                <a:latin typeface="Liberation Sans" pitchFamily="18"/>
                <a:ea typeface="Microsoft YaHei" pitchFamily="2"/>
                <a:cs typeface="Mangal" pitchFamily="2"/>
              </a:rPr>
              <a:t>determine </a:t>
            </a:r>
            <a:r>
              <a:rPr lang="en-US" sz="2650" b="1" dirty="0">
                <a:latin typeface="Liberation Sans" pitchFamily="18"/>
                <a:ea typeface="Microsoft YaHei" pitchFamily="2"/>
                <a:cs typeface="Mangal" pitchFamily="2"/>
              </a:rPr>
              <a:t>the behavior </a:t>
            </a:r>
            <a:r>
              <a:rPr lang="en-US" sz="2650" dirty="0">
                <a:latin typeface="Liberation Sans" pitchFamily="18"/>
                <a:ea typeface="Microsoft YaHei" pitchFamily="2"/>
                <a:cs typeface="Mangal" pitchFamily="2"/>
              </a:rPr>
              <a:t>or </a:t>
            </a:r>
            <a:r>
              <a:rPr lang="en-US" sz="2650" b="1" dirty="0">
                <a:latin typeface="Liberation Sans" pitchFamily="18"/>
                <a:ea typeface="Microsoft YaHei" pitchFamily="2"/>
                <a:cs typeface="Mangal" pitchFamily="2"/>
              </a:rPr>
              <a:t>supervise </a:t>
            </a:r>
            <a:r>
              <a:rPr lang="en-US" sz="2650" dirty="0">
                <a:latin typeface="Liberation Sans" pitchFamily="18"/>
                <a:ea typeface="Microsoft YaHei" pitchFamily="2"/>
                <a:cs typeface="Mangal" pitchFamily="2"/>
              </a:rPr>
              <a:t>the running </a:t>
            </a:r>
            <a:r>
              <a:rPr lang="en-US" sz="2650" dirty="0" smtClean="0">
                <a:latin typeface="Liberation Sans" pitchFamily="18"/>
                <a:ea typeface="Microsoft YaHei" pitchFamily="2"/>
                <a:cs typeface="Mangal" pitchFamily="2"/>
              </a:rPr>
              <a:t>of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..</a:t>
            </a:r>
            <a:r>
              <a:rPr lang="en-US" sz="2650" dirty="0" smtClean="0">
                <a:latin typeface="Liberation Sans" pitchFamily="18"/>
                <a:ea typeface="Microsoft YaHei" pitchFamily="2"/>
                <a:cs typeface="Mangal" pitchFamily="2"/>
              </a:rPr>
              <a:t>.</a:t>
            </a:r>
            <a:endParaRPr lang="en-US" sz="2650" dirty="0">
              <a:latin typeface="Liberation Sans" pitchFamily="18"/>
              <a:ea typeface="Microsoft YaHei" pitchFamily="2"/>
              <a:cs typeface="Mangal" pitchFamily="2"/>
            </a:endParaRPr>
          </a:p>
          <a:p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„</a:t>
            </a:r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H</a:t>
            </a:r>
            <a:r>
              <a:rPr lang="en-US" sz="2650" dirty="0" smtClean="0">
                <a:latin typeface="Liberation Sans" pitchFamily="18"/>
                <a:ea typeface="Microsoft YaHei" pitchFamily="2"/>
                <a:cs typeface="Mangal" pitchFamily="2"/>
              </a:rPr>
              <a:t>e </a:t>
            </a:r>
            <a:r>
              <a:rPr lang="en-US" sz="2650" dirty="0">
                <a:latin typeface="Liberation Sans" pitchFamily="18"/>
                <a:ea typeface="Microsoft YaHei" pitchFamily="2"/>
                <a:cs typeface="Mangal" pitchFamily="2"/>
              </a:rPr>
              <a:t>was appointed to control the company's marketing </a:t>
            </a:r>
            <a:r>
              <a:rPr lang="en-US" sz="2650" dirty="0" smtClean="0">
                <a:latin typeface="Liberation Sans" pitchFamily="18"/>
                <a:ea typeface="Microsoft YaHei" pitchFamily="2"/>
                <a:cs typeface="Mangal" pitchFamily="2"/>
              </a:rPr>
              <a:t>strategy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“</a:t>
            </a:r>
          </a:p>
          <a:p>
            <a:endParaRPr lang="en-US" sz="2650" dirty="0">
              <a:latin typeface="Liberation Sans" pitchFamily="18"/>
              <a:ea typeface="Microsoft YaHei" pitchFamily="2"/>
              <a:cs typeface="Mangal" pitchFamily="2"/>
            </a:endParaRPr>
          </a:p>
          <a:p>
            <a:r>
              <a:rPr lang="en-US" sz="2650" dirty="0" err="1">
                <a:latin typeface="Liberation Sans" pitchFamily="18"/>
                <a:ea typeface="Microsoft YaHei" pitchFamily="2"/>
                <a:cs typeface="Mangal" pitchFamily="2"/>
              </a:rPr>
              <a:t>synonyma</a:t>
            </a:r>
            <a:r>
              <a:rPr lang="en-US" sz="2650" dirty="0">
                <a:latin typeface="Liberation Sans" pitchFamily="18"/>
                <a:ea typeface="Microsoft YaHei" pitchFamily="2"/>
                <a:cs typeface="Mangal" pitchFamily="2"/>
              </a:rPr>
              <a:t>: be in charge of, run, manage, direct, administer, </a:t>
            </a:r>
            <a:endParaRPr lang="cs-CZ" sz="2650" dirty="0" smtClean="0">
              <a:latin typeface="Liberation Sans" pitchFamily="18"/>
              <a:ea typeface="Microsoft YaHei" pitchFamily="2"/>
              <a:cs typeface="Mangal" pitchFamily="2"/>
            </a:endParaRPr>
          </a:p>
          <a:p>
            <a:r>
              <a:rPr lang="en-US" sz="2650" dirty="0" smtClean="0">
                <a:latin typeface="Liberation Sans" pitchFamily="18"/>
                <a:ea typeface="Microsoft YaHei" pitchFamily="2"/>
                <a:cs typeface="Mangal" pitchFamily="2"/>
              </a:rPr>
              <a:t>head</a:t>
            </a:r>
            <a:r>
              <a:rPr lang="en-US" sz="2650" dirty="0">
                <a:latin typeface="Liberation Sans" pitchFamily="18"/>
                <a:ea typeface="Microsoft YaHei" pitchFamily="2"/>
                <a:cs typeface="Mangal" pitchFamily="2"/>
              </a:rPr>
              <a:t>, preside over, supervise, superintend, steer</a:t>
            </a:r>
            <a:r>
              <a:rPr lang="en-US" sz="2650" dirty="0" smtClean="0">
                <a:latin typeface="Liberation Sans" pitchFamily="18"/>
                <a:ea typeface="Microsoft YaHei" pitchFamily="2"/>
                <a:cs typeface="Mangal" pitchFamily="2"/>
              </a:rPr>
              <a:t>,</a:t>
            </a:r>
            <a:endParaRPr lang="cs-CZ" sz="2650" dirty="0" smtClean="0">
              <a:latin typeface="Liberation Sans" pitchFamily="18"/>
              <a:ea typeface="Microsoft YaHei" pitchFamily="2"/>
              <a:cs typeface="Mangal" pitchFamily="2"/>
            </a:endParaRPr>
          </a:p>
          <a:p>
            <a:r>
              <a:rPr lang="en-US" sz="2650" dirty="0" smtClean="0">
                <a:latin typeface="Liberation Sans" pitchFamily="18"/>
                <a:ea typeface="Microsoft YaHei" pitchFamily="2"/>
                <a:cs typeface="Mangal" pitchFamily="2"/>
              </a:rPr>
              <a:t>command</a:t>
            </a:r>
            <a:r>
              <a:rPr lang="en-US" sz="2650" dirty="0">
                <a:latin typeface="Liberation Sans" pitchFamily="18"/>
                <a:ea typeface="Microsoft YaHei" pitchFamily="2"/>
                <a:cs typeface="Mangal" pitchFamily="2"/>
              </a:rPr>
              <a:t>, rule, govern, lead, </a:t>
            </a:r>
            <a:r>
              <a:rPr lang="en-US" sz="2650" dirty="0" smtClean="0">
                <a:latin typeface="Liberation Sans" pitchFamily="18"/>
                <a:ea typeface="Microsoft YaHei" pitchFamily="2"/>
                <a:cs typeface="Mangal" pitchFamily="2"/>
              </a:rPr>
              <a:t>dominate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….)</a:t>
            </a:r>
          </a:p>
          <a:p>
            <a:endParaRPr lang="cs-CZ" sz="2650" dirty="0" smtClean="0">
              <a:latin typeface="Liberation Sans" pitchFamily="18"/>
              <a:ea typeface="Microsoft YaHei" pitchFamily="2"/>
              <a:cs typeface="Mangal" pitchFamily="2"/>
            </a:endParaRPr>
          </a:p>
          <a:p>
            <a:pPr marL="457200" indent="-457200">
              <a:buFontTx/>
              <a:buChar char="-"/>
            </a:pPr>
            <a:r>
              <a:rPr lang="en-US" sz="2650" b="1" dirty="0" smtClean="0">
                <a:latin typeface="Liberation Sans" pitchFamily="18"/>
                <a:ea typeface="Microsoft YaHei" pitchFamily="2"/>
                <a:cs typeface="Mangal" pitchFamily="2"/>
              </a:rPr>
              <a:t>take </a:t>
            </a:r>
            <a:r>
              <a:rPr lang="en-US" sz="2650" b="1" dirty="0">
                <a:latin typeface="Liberation Sans" pitchFamily="18"/>
                <a:ea typeface="Microsoft YaHei" pitchFamily="2"/>
                <a:cs typeface="Mangal" pitchFamily="2"/>
              </a:rPr>
              <a:t>into account</a:t>
            </a:r>
            <a:r>
              <a:rPr lang="en-US" sz="2650" dirty="0">
                <a:latin typeface="Liberation Sans" pitchFamily="18"/>
                <a:ea typeface="Microsoft YaHei" pitchFamily="2"/>
                <a:cs typeface="Mangal" pitchFamily="2"/>
              </a:rPr>
              <a:t> (an </a:t>
            </a:r>
            <a:r>
              <a:rPr lang="en-US" sz="2650" dirty="0" smtClean="0">
                <a:latin typeface="Liberation Sans" pitchFamily="18"/>
                <a:ea typeface="Microsoft YaHei" pitchFamily="2"/>
                <a:cs typeface="Mangal" pitchFamily="2"/>
              </a:rPr>
              <a:t>factor </a:t>
            </a:r>
            <a:r>
              <a:rPr lang="en-US" sz="2650" dirty="0">
                <a:latin typeface="Liberation Sans" pitchFamily="18"/>
                <a:ea typeface="Microsoft YaHei" pitchFamily="2"/>
                <a:cs typeface="Mangal" pitchFamily="2"/>
              </a:rPr>
              <a:t>that might affect </a:t>
            </a:r>
            <a:r>
              <a:rPr lang="en-US" sz="2650" dirty="0" smtClean="0">
                <a:latin typeface="Liberation Sans" pitchFamily="18"/>
                <a:ea typeface="Microsoft YaHei" pitchFamily="2"/>
                <a:cs typeface="Mangal" pitchFamily="2"/>
              </a:rPr>
              <a:t>results)</a:t>
            </a:r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endParaRPr lang="cs-CZ" sz="2650" dirty="0" smtClean="0">
              <a:latin typeface="Liberation Sans" pitchFamily="18"/>
              <a:ea typeface="Microsoft YaHei" pitchFamily="2"/>
              <a:cs typeface="Mangal" pitchFamily="2"/>
            </a:endParaRPr>
          </a:p>
          <a:p>
            <a:r>
              <a:rPr lang="en-US" sz="2650" dirty="0" smtClean="0">
                <a:latin typeface="Liberation Sans" pitchFamily="18"/>
                <a:ea typeface="Microsoft YaHei" pitchFamily="2"/>
                <a:cs typeface="Mangal" pitchFamily="2"/>
              </a:rPr>
              <a:t>when </a:t>
            </a:r>
            <a:r>
              <a:rPr lang="en-US" sz="2650" dirty="0">
                <a:latin typeface="Liberation Sans" pitchFamily="18"/>
                <a:ea typeface="Microsoft YaHei" pitchFamily="2"/>
                <a:cs typeface="Mangal" pitchFamily="2"/>
              </a:rPr>
              <a:t>performing an experiment.</a:t>
            </a:r>
          </a:p>
          <a:p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„</a:t>
            </a:r>
            <a:r>
              <a:rPr lang="en-US" sz="2650" dirty="0" smtClean="0">
                <a:latin typeface="Liberation Sans" pitchFamily="18"/>
                <a:ea typeface="Microsoft YaHei" pitchFamily="2"/>
                <a:cs typeface="Mangal" pitchFamily="2"/>
              </a:rPr>
              <a:t>no </a:t>
            </a:r>
            <a:r>
              <a:rPr lang="en-US" sz="2650" dirty="0">
                <a:latin typeface="Liberation Sans" pitchFamily="18"/>
                <a:ea typeface="Microsoft YaHei" pitchFamily="2"/>
                <a:cs typeface="Mangal" pitchFamily="2"/>
              </a:rPr>
              <a:t>attempt was made to control for </a:t>
            </a:r>
            <a:r>
              <a:rPr lang="en-US" sz="2650" dirty="0" smtClean="0">
                <a:latin typeface="Liberation Sans" pitchFamily="18"/>
                <a:ea typeface="Microsoft YaHei" pitchFamily="2"/>
                <a:cs typeface="Mangal" pitchFamily="2"/>
              </a:rPr>
              <a:t>variations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“</a:t>
            </a:r>
            <a:endParaRPr lang="en-US" sz="2650" dirty="0">
              <a:latin typeface="Liberation Sans" pitchFamily="18"/>
              <a:ea typeface="Microsoft YaHei" pitchFamily="2"/>
              <a:cs typeface="Mangal" pitchFamily="2"/>
            </a:endParaRPr>
          </a:p>
          <a:p>
            <a:endParaRPr lang="en-US" sz="2650" dirty="0">
              <a:latin typeface="Liberation Sans" pitchFamily="18"/>
              <a:ea typeface="Microsoft YaHei" pitchFamily="2"/>
              <a:cs typeface="Mangal" pitchFamily="2"/>
            </a:endParaRPr>
          </a:p>
          <a:p>
            <a:pPr marL="457200" marR="0" lvl="0" indent="-4572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endParaRPr lang="cs-CZ" sz="265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Text Box 5"/>
          <p:cNvSpPr/>
          <p:nvPr/>
        </p:nvSpPr>
        <p:spPr>
          <a:xfrm>
            <a:off x="276480" y="286920"/>
            <a:ext cx="4763910" cy="566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Kontrola  VS to </a:t>
            </a:r>
            <a:r>
              <a:rPr lang="cs-CZ" sz="3200" b="1" i="0" u="none" strike="noStrike" kern="1200" cap="none" dirty="0" err="1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control</a:t>
            </a:r>
            <a:r>
              <a:rPr lang="cs-CZ" sz="3200" b="1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endParaRPr lang="cs-CZ" sz="3200" b="1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2403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/>
          <p:nvPr/>
        </p:nvSpPr>
        <p:spPr>
          <a:xfrm>
            <a:off x="333720" y="1023840"/>
            <a:ext cx="5567760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analýza odchylek reality od plánu</a:t>
            </a:r>
          </a:p>
        </p:txBody>
      </p:sp>
      <p:sp>
        <p:nvSpPr>
          <p:cNvPr id="3" name="Text Box 11"/>
          <p:cNvSpPr/>
          <p:nvPr/>
        </p:nvSpPr>
        <p:spPr>
          <a:xfrm>
            <a:off x="333720" y="1657080"/>
            <a:ext cx="6188040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hodnocení správnosti vytyčených cílů</a:t>
            </a:r>
          </a:p>
        </p:txBody>
      </p:sp>
      <p:sp>
        <p:nvSpPr>
          <p:cNvPr id="4" name="Text Box 12"/>
          <p:cNvSpPr/>
          <p:nvPr/>
        </p:nvSpPr>
        <p:spPr>
          <a:xfrm>
            <a:off x="342720" y="2271240"/>
            <a:ext cx="8317080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hledání odpovědi na otázku „jak se to dá dělat lépe“</a:t>
            </a:r>
          </a:p>
        </p:txBody>
      </p:sp>
      <p:sp>
        <p:nvSpPr>
          <p:cNvPr id="5" name="Text Box 13"/>
          <p:cNvSpPr/>
          <p:nvPr/>
        </p:nvSpPr>
        <p:spPr>
          <a:xfrm>
            <a:off x="334080" y="2874960"/>
            <a:ext cx="9309960" cy="8760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vyvození příslušných závěrů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        </a:t>
            </a:r>
            <a:r>
              <a:rPr lang="cs-CZ" sz="265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úprava plánu </a:t>
            </a:r>
            <a:r>
              <a:rPr lang="cs-CZ" sz="2650" b="1" i="0" u="none" strike="noStrike" kern="1200" cap="none" dirty="0" smtClean="0">
                <a:ln>
                  <a:noFill/>
                </a:ln>
                <a:latin typeface="Liberation Sans" pitchFamily="18"/>
                <a:ea typeface="Arial" pitchFamily="2"/>
                <a:cs typeface="Arial" pitchFamily="2"/>
              </a:rPr>
              <a:t>≠ </a:t>
            </a:r>
            <a:r>
              <a:rPr lang="cs-CZ" sz="2650" b="1" i="0" u="none" strike="noStrike" kern="1200" cap="none" dirty="0">
                <a:ln>
                  <a:noFill/>
                </a:ln>
                <a:latin typeface="Liberation Sans" pitchFamily="18"/>
                <a:ea typeface="Arial" pitchFamily="2"/>
                <a:cs typeface="Arial" pitchFamily="2"/>
              </a:rPr>
              <a:t>„najít chyby a potrestat“</a:t>
            </a:r>
          </a:p>
        </p:txBody>
      </p:sp>
      <p:sp>
        <p:nvSpPr>
          <p:cNvPr id="6" name="Text Box 14"/>
          <p:cNvSpPr/>
          <p:nvPr/>
        </p:nvSpPr>
        <p:spPr>
          <a:xfrm>
            <a:off x="334080" y="4039199"/>
            <a:ext cx="2155320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odchylky</a:t>
            </a:r>
          </a:p>
        </p:txBody>
      </p:sp>
      <p:sp>
        <p:nvSpPr>
          <p:cNvPr id="7" name="Text Box 15"/>
          <p:cNvSpPr/>
          <p:nvPr/>
        </p:nvSpPr>
        <p:spPr>
          <a:xfrm>
            <a:off x="2341440" y="4017960"/>
            <a:ext cx="6635880" cy="90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pozitivní a negativní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významné, nevýznamné a zanedbatelné</a:t>
            </a:r>
          </a:p>
        </p:txBody>
      </p:sp>
      <p:sp>
        <p:nvSpPr>
          <p:cNvPr id="8" name="Text Box 16"/>
          <p:cNvSpPr/>
          <p:nvPr/>
        </p:nvSpPr>
        <p:spPr>
          <a:xfrm>
            <a:off x="334080" y="5085360"/>
            <a:ext cx="9469080" cy="16575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457200" marR="0" lvl="0" indent="-4572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aby </a:t>
            </a: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bylo možno kontrolu provádět, </a:t>
            </a: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musí stanoveny SMART cíle </a:t>
            </a: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kvantitativní, kvalitativní </a:t>
            </a:r>
            <a:endParaRPr lang="cs-CZ" sz="2650" b="0" i="0" u="none" strike="noStrike" kern="1200" cap="none" dirty="0" smtClean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457200" marR="0" lvl="0" indent="-4572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endParaRPr lang="cs-CZ" sz="2650" b="0" i="0" u="none" strike="noStrike" kern="1200" cap="none" dirty="0" smtClean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457200" marR="0" lvl="0" indent="-4572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i</a:t>
            </a: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s plánem, jak </a:t>
            </a: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postupovat v případě zjištění odchylek</a:t>
            </a:r>
          </a:p>
        </p:txBody>
      </p:sp>
      <p:sp>
        <p:nvSpPr>
          <p:cNvPr id="9" name="Text Box 5"/>
          <p:cNvSpPr/>
          <p:nvPr/>
        </p:nvSpPr>
        <p:spPr>
          <a:xfrm>
            <a:off x="276480" y="286920"/>
            <a:ext cx="207000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Kontrola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432000"/>
            <a:ext cx="8856000" cy="6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/>
          <p:nvPr/>
        </p:nvSpPr>
        <p:spPr>
          <a:xfrm>
            <a:off x="276480" y="286920"/>
            <a:ext cx="207000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Kontrola</a:t>
            </a:r>
          </a:p>
        </p:txBody>
      </p:sp>
      <p:sp>
        <p:nvSpPr>
          <p:cNvPr id="3" name="Text Box 6"/>
          <p:cNvSpPr/>
          <p:nvPr/>
        </p:nvSpPr>
        <p:spPr>
          <a:xfrm>
            <a:off x="276480" y="876469"/>
            <a:ext cx="3147479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úrovně kontroly</a:t>
            </a:r>
          </a:p>
        </p:txBody>
      </p:sp>
      <p:sp>
        <p:nvSpPr>
          <p:cNvPr id="4" name="Text Box 7"/>
          <p:cNvSpPr/>
          <p:nvPr/>
        </p:nvSpPr>
        <p:spPr>
          <a:xfrm>
            <a:off x="3293279" y="827509"/>
            <a:ext cx="6531120" cy="211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</a:t>
            </a:r>
            <a:r>
              <a:rPr lang="cs-CZ" sz="265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na nejvyšší úrovni</a:t>
            </a: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(kontrola plnění strategických plánů)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</a:t>
            </a:r>
            <a:r>
              <a:rPr lang="cs-CZ" sz="265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na nižších úrovních</a:t>
            </a: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(organizační jednotky - kontrola plnění taktických, operativních, marketingových plánů)</a:t>
            </a:r>
          </a:p>
        </p:txBody>
      </p:sp>
      <p:sp>
        <p:nvSpPr>
          <p:cNvPr id="5" name="Text Box 8"/>
          <p:cNvSpPr/>
          <p:nvPr/>
        </p:nvSpPr>
        <p:spPr>
          <a:xfrm>
            <a:off x="357120" y="2915741"/>
            <a:ext cx="3859199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z časového hlediska</a:t>
            </a:r>
          </a:p>
        </p:txBody>
      </p:sp>
      <p:sp>
        <p:nvSpPr>
          <p:cNvPr id="6" name="Text Box 9"/>
          <p:cNvSpPr/>
          <p:nvPr/>
        </p:nvSpPr>
        <p:spPr>
          <a:xfrm>
            <a:off x="3986280" y="2915741"/>
            <a:ext cx="5736960" cy="90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kontroly pravidelné a nepravidelné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preventivní, průběžné a následné</a:t>
            </a:r>
          </a:p>
        </p:txBody>
      </p:sp>
      <p:sp>
        <p:nvSpPr>
          <p:cNvPr id="7" name="Text Box 10"/>
          <p:cNvSpPr/>
          <p:nvPr/>
        </p:nvSpPr>
        <p:spPr>
          <a:xfrm>
            <a:off x="390600" y="4313906"/>
            <a:ext cx="6590160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z pohledu realizátora</a:t>
            </a: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- interní a externí</a:t>
            </a:r>
          </a:p>
        </p:txBody>
      </p:sp>
      <p:sp>
        <p:nvSpPr>
          <p:cNvPr id="8" name="Text Box 11"/>
          <p:cNvSpPr/>
          <p:nvPr/>
        </p:nvSpPr>
        <p:spPr>
          <a:xfrm>
            <a:off x="390600" y="5254301"/>
            <a:ext cx="9308160" cy="90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z věcného hlediska</a:t>
            </a: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- komplexní, finanční, personální (úroveň řízení, komunikace...)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/>
          <p:nvPr/>
        </p:nvSpPr>
        <p:spPr>
          <a:xfrm>
            <a:off x="390600" y="1259557"/>
            <a:ext cx="9388440" cy="47834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457200" marR="0" lvl="0" indent="-4572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analýza </a:t>
            </a: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finančních </a:t>
            </a: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ukazatelů</a:t>
            </a:r>
          </a:p>
          <a:p>
            <a:pPr marL="457200" marR="0" lvl="0" indent="-4572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endParaRPr lang="cs-CZ" sz="2650" b="0" i="0" u="none" strike="noStrike" kern="1200" cap="none" dirty="0" smtClean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R="0" lvl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	(rozvaha, výsledovka, cash </a:t>
            </a:r>
            <a:r>
              <a:rPr lang="cs-CZ" sz="2650" dirty="0" err="1" smtClean="0">
                <a:latin typeface="Liberation Sans" pitchFamily="18"/>
                <a:ea typeface="Microsoft YaHei" pitchFamily="2"/>
                <a:cs typeface="Mangal" pitchFamily="2"/>
              </a:rPr>
              <a:t>flow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, EBIT, ROI, ROA)</a:t>
            </a:r>
          </a:p>
          <a:p>
            <a:pPr marR="0" lvl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cs-CZ" sz="2650" b="0" i="0" u="none" strike="noStrike" kern="1200" cap="none" dirty="0" smtClean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457200" marR="0" lvl="0" indent="-4572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expertní </a:t>
            </a: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metody (konzultanti, delfská metoda</a:t>
            </a: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...)</a:t>
            </a:r>
          </a:p>
          <a:p>
            <a:pPr marL="457200" marR="0" lvl="0" indent="-4572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dotazníkové šetření</a:t>
            </a:r>
          </a:p>
          <a:p>
            <a:pPr marL="457200" marR="0" lvl="0" indent="-4572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rozhovory </a:t>
            </a: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s </a:t>
            </a: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vedoucími pracovníky</a:t>
            </a:r>
          </a:p>
          <a:p>
            <a:pPr marL="457200" marR="0" lvl="0" indent="-4572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průběžná kontrola do </a:t>
            </a: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které jsou zapojeni všichni pracovníci </a:t>
            </a:r>
            <a:endParaRPr lang="cs-CZ" sz="2650" b="0" i="0" u="none" strike="noStrike" kern="1200" cap="none" dirty="0" smtClean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457200" marR="0" lvl="0" indent="-4572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(</a:t>
            </a: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TQM, 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EFQM, BCES, </a:t>
            </a:r>
            <a:r>
              <a:rPr lang="cs-CZ" sz="2650" dirty="0" err="1" smtClean="0">
                <a:latin typeface="Liberation Sans" pitchFamily="18"/>
                <a:ea typeface="Microsoft YaHei" pitchFamily="2"/>
                <a:cs typeface="Mangal" pitchFamily="2"/>
              </a:rPr>
              <a:t>K</a:t>
            </a:r>
            <a:r>
              <a:rPr lang="cs-CZ" sz="2650" b="0" i="0" u="none" strike="noStrike" kern="1200" cap="none" dirty="0" err="1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aizen</a:t>
            </a: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)</a:t>
            </a:r>
          </a:p>
          <a:p>
            <a:pPr marL="457200" marR="0" lvl="0" indent="-4572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endParaRPr lang="cs-CZ" sz="2650" dirty="0">
              <a:latin typeface="Liberation Sans" pitchFamily="18"/>
              <a:ea typeface="Microsoft YaHei" pitchFamily="2"/>
              <a:cs typeface="Mangal" pitchFamily="2"/>
            </a:endParaRPr>
          </a:p>
          <a:p>
            <a:pPr marL="457200" marR="0" lvl="0" indent="-4572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Audit </a:t>
            </a:r>
            <a:r>
              <a:rPr lang="cs-CZ" sz="2650" b="1" dirty="0" smtClean="0">
                <a:latin typeface="Liberation Sans" pitchFamily="18"/>
                <a:ea typeface="Microsoft YaHei" pitchFamily="2"/>
                <a:cs typeface="Mangal" pitchFamily="2"/>
              </a:rPr>
              <a:t>interní 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X </a:t>
            </a:r>
            <a:r>
              <a:rPr lang="cs-CZ" sz="2650" b="1" dirty="0" smtClean="0">
                <a:latin typeface="Liberation Sans" pitchFamily="18"/>
                <a:ea typeface="Microsoft YaHei" pitchFamily="2"/>
                <a:cs typeface="Mangal" pitchFamily="2"/>
              </a:rPr>
              <a:t>externí</a:t>
            </a:r>
            <a:endParaRPr lang="cs-CZ" sz="2650" b="1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 Box 5"/>
          <p:cNvSpPr/>
          <p:nvPr/>
        </p:nvSpPr>
        <p:spPr>
          <a:xfrm>
            <a:off x="322200" y="286920"/>
            <a:ext cx="3350639" cy="566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Metody kontroly</a:t>
            </a:r>
            <a:endParaRPr lang="cs-CZ" sz="3200" b="1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/>
          <p:nvPr/>
        </p:nvSpPr>
        <p:spPr>
          <a:xfrm>
            <a:off x="276480" y="286920"/>
            <a:ext cx="3419183" cy="566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Dopady kontroly</a:t>
            </a:r>
            <a:endParaRPr lang="cs-CZ" sz="3200" b="1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 Box 6"/>
          <p:cNvSpPr/>
          <p:nvPr/>
        </p:nvSpPr>
        <p:spPr>
          <a:xfrm>
            <a:off x="334080" y="1763613"/>
            <a:ext cx="9310320" cy="4852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</a:t>
            </a: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úprava plánu, úprava metod a postupů, personální závěry</a:t>
            </a:r>
          </a:p>
        </p:txBody>
      </p:sp>
      <p:sp>
        <p:nvSpPr>
          <p:cNvPr id="4" name="Text Box 7"/>
          <p:cNvSpPr/>
          <p:nvPr/>
        </p:nvSpPr>
        <p:spPr>
          <a:xfrm>
            <a:off x="276480" y="2694573"/>
            <a:ext cx="9309600" cy="90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nárůst objemu kontrolních mechanismů ve velkých firmách, role výpočetní techniky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/>
          <p:nvPr/>
        </p:nvSpPr>
        <p:spPr>
          <a:xfrm>
            <a:off x="276480" y="286920"/>
            <a:ext cx="1732567" cy="566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Analýza</a:t>
            </a:r>
            <a:endParaRPr lang="cs-CZ" sz="3200" b="1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47824" y="971525"/>
            <a:ext cx="8280920" cy="620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extenzivních </a:t>
            </a:r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(stavových, absolutních) 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ukazatelů</a:t>
            </a:r>
          </a:p>
          <a:p>
            <a:pPr marL="457200" indent="-457200">
              <a:buFontTx/>
              <a:buChar char="-"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Horizontální </a:t>
            </a:r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analýza (analýza 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trendů)</a:t>
            </a:r>
          </a:p>
          <a:p>
            <a:pPr marL="457200" indent="-457200">
              <a:buFontTx/>
              <a:buChar char="-"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Vertikální </a:t>
            </a:r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(procentní) 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analýza</a:t>
            </a:r>
          </a:p>
          <a:p>
            <a:pPr marL="457200" indent="-457200">
              <a:buFontTx/>
              <a:buChar char="-"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fondů </a:t>
            </a:r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finančních prostředků    </a:t>
            </a:r>
            <a:endParaRPr lang="cs-CZ" sz="2650" dirty="0" smtClean="0">
              <a:latin typeface="Liberation Sans" pitchFamily="18"/>
              <a:ea typeface="Microsoft YaHei" pitchFamily="2"/>
              <a:cs typeface="Mangal" pitchFamily="2"/>
            </a:endParaRPr>
          </a:p>
          <a:p>
            <a:pPr marL="457200" indent="-457200">
              <a:buFontTx/>
              <a:buChar char="-"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čistého </a:t>
            </a:r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pracovního 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kapitálu</a:t>
            </a:r>
          </a:p>
          <a:p>
            <a:pPr marL="457200" indent="-457200">
              <a:buFontTx/>
              <a:buChar char="-"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čistých </a:t>
            </a:r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pohotových 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prostředků</a:t>
            </a:r>
          </a:p>
          <a:p>
            <a:pPr marL="457200" indent="-457200">
              <a:buFontTx/>
              <a:buChar char="-"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čistých </a:t>
            </a:r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peněžních </a:t>
            </a:r>
            <a:r>
              <a:rPr lang="cs-CZ" sz="2650" dirty="0" err="1">
                <a:latin typeface="Liberation Sans" pitchFamily="18"/>
                <a:ea typeface="Microsoft YaHei" pitchFamily="2"/>
                <a:cs typeface="Mangal" pitchFamily="2"/>
              </a:rPr>
              <a:t>pohledávkových</a:t>
            </a:r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fondů</a:t>
            </a:r>
          </a:p>
          <a:p>
            <a:pPr marL="457200" indent="-457200">
              <a:buFontTx/>
              <a:buChar char="-"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poměrových </a:t>
            </a:r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ukazatelů  </a:t>
            </a:r>
            <a:endParaRPr lang="cs-CZ" sz="2650" dirty="0" smtClean="0">
              <a:latin typeface="Liberation Sans" pitchFamily="18"/>
              <a:ea typeface="Microsoft YaHei" pitchFamily="2"/>
              <a:cs typeface="Mangal" pitchFamily="2"/>
            </a:endParaRPr>
          </a:p>
          <a:p>
            <a:pPr marL="457200" indent="-457200">
              <a:buFontTx/>
              <a:buChar char="-"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ukazatelů rentability</a:t>
            </a:r>
          </a:p>
          <a:p>
            <a:pPr marL="457200" indent="-457200">
              <a:buFontTx/>
              <a:buChar char="-"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ukazatelů likvidity</a:t>
            </a:r>
          </a:p>
          <a:p>
            <a:pPr marL="457200" indent="-457200">
              <a:buFontTx/>
              <a:buChar char="-"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ukazatelů </a:t>
            </a:r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zadluženosti (finanční 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stability)</a:t>
            </a:r>
          </a:p>
          <a:p>
            <a:pPr marL="457200" indent="-457200">
              <a:buFontTx/>
              <a:buChar char="-"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ukazatelů aktivity</a:t>
            </a:r>
          </a:p>
          <a:p>
            <a:pPr marL="457200" indent="-457200">
              <a:buFontTx/>
              <a:buChar char="-"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ukazatelů </a:t>
            </a:r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tržní hodnoty (kapitálového 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trhu)</a:t>
            </a:r>
          </a:p>
          <a:p>
            <a:pPr marL="457200" indent="-457200">
              <a:buFontTx/>
              <a:buChar char="-"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soustav ukazatelů (BCES)</a:t>
            </a:r>
          </a:p>
          <a:p>
            <a:pPr marL="457200" indent="-457200">
              <a:buFontTx/>
              <a:buChar char="-"/>
            </a:pP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Matematicko-statistické a </a:t>
            </a:r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nestatistické metody</a:t>
            </a:r>
          </a:p>
        </p:txBody>
      </p:sp>
    </p:spTree>
    <p:extLst>
      <p:ext uri="{BB962C8B-B14F-4D97-AF65-F5344CB8AC3E}">
        <p14:creationId xmlns:p14="http://schemas.microsoft.com/office/powerpoint/2010/main" val="37460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71999" y="0"/>
            <a:ext cx="6480000" cy="38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" y="28440"/>
            <a:ext cx="5867279" cy="378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-37800" y="3744000"/>
            <a:ext cx="5005800" cy="3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912480" y="3848400"/>
            <a:ext cx="6239520" cy="371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152000" y="1584000"/>
            <a:ext cx="7848000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_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375</Words>
  <Application>Microsoft Office PowerPoint</Application>
  <PresentationFormat>Vlastní</PresentationFormat>
  <Paragraphs>71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Výchozí</vt:lpstr>
      <vt:lpstr>Výchozí_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Lobpreis</dc:creator>
  <cp:lastModifiedBy>David Lobpreis</cp:lastModifiedBy>
  <cp:revision>11</cp:revision>
  <dcterms:created xsi:type="dcterms:W3CDTF">2016-02-17T12:45:37Z</dcterms:created>
  <dcterms:modified xsi:type="dcterms:W3CDTF">2016-12-20T11:37:46Z</dcterms:modified>
</cp:coreProperties>
</file>