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7" r:id="rId3"/>
    <p:sldId id="257" r:id="rId4"/>
    <p:sldId id="258" r:id="rId5"/>
    <p:sldId id="259" r:id="rId6"/>
    <p:sldId id="268" r:id="rId7"/>
    <p:sldId id="260" r:id="rId8"/>
    <p:sldId id="261" r:id="rId9"/>
    <p:sldId id="262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84C2B-9A9A-4E85-B2E4-7FFEF2BCB142}" type="datetimeFigureOut">
              <a:rPr lang="cs-CZ" smtClean="0"/>
              <a:t>28.11.2016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383EF-0DF2-46BF-92D6-BA1C682964A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106558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84C2B-9A9A-4E85-B2E4-7FFEF2BCB142}" type="datetimeFigureOut">
              <a:rPr lang="cs-CZ" smtClean="0"/>
              <a:t>28.11.2016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383EF-0DF2-46BF-92D6-BA1C682964A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84940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84C2B-9A9A-4E85-B2E4-7FFEF2BCB142}" type="datetimeFigureOut">
              <a:rPr lang="cs-CZ" smtClean="0"/>
              <a:t>28.11.2016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383EF-0DF2-46BF-92D6-BA1C682964A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142339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84C2B-9A9A-4E85-B2E4-7FFEF2BCB142}" type="datetimeFigureOut">
              <a:rPr lang="cs-CZ" smtClean="0"/>
              <a:t>28.11.2016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383EF-0DF2-46BF-92D6-BA1C682964A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21768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84C2B-9A9A-4E85-B2E4-7FFEF2BCB142}" type="datetimeFigureOut">
              <a:rPr lang="cs-CZ" smtClean="0"/>
              <a:t>28.11.2016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383EF-0DF2-46BF-92D6-BA1C682964A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888859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84C2B-9A9A-4E85-B2E4-7FFEF2BCB142}" type="datetimeFigureOut">
              <a:rPr lang="cs-CZ" smtClean="0"/>
              <a:t>28.11.2016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383EF-0DF2-46BF-92D6-BA1C682964A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55429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84C2B-9A9A-4E85-B2E4-7FFEF2BCB142}" type="datetimeFigureOut">
              <a:rPr lang="cs-CZ" smtClean="0"/>
              <a:t>28.11.2016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383EF-0DF2-46BF-92D6-BA1C682964A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006345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84C2B-9A9A-4E85-B2E4-7FFEF2BCB142}" type="datetimeFigureOut">
              <a:rPr lang="cs-CZ" smtClean="0"/>
              <a:t>28.11.2016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383EF-0DF2-46BF-92D6-BA1C682964A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162357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84C2B-9A9A-4E85-B2E4-7FFEF2BCB142}" type="datetimeFigureOut">
              <a:rPr lang="cs-CZ" smtClean="0"/>
              <a:t>28.11.2016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383EF-0DF2-46BF-92D6-BA1C682964A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97150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84C2B-9A9A-4E85-B2E4-7FFEF2BCB142}" type="datetimeFigureOut">
              <a:rPr lang="cs-CZ" smtClean="0"/>
              <a:t>28.11.2016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383EF-0DF2-46BF-92D6-BA1C682964A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57183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84C2B-9A9A-4E85-B2E4-7FFEF2BCB142}" type="datetimeFigureOut">
              <a:rPr lang="cs-CZ" smtClean="0"/>
              <a:t>28.11.2016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383EF-0DF2-46BF-92D6-BA1C682964A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939823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284C2B-9A9A-4E85-B2E4-7FFEF2BCB142}" type="datetimeFigureOut">
              <a:rPr lang="cs-CZ" smtClean="0"/>
              <a:t>28.11.2016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8383EF-0DF2-46BF-92D6-BA1C682964A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51775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3.jpeg"/><Relationship Id="rId2" Type="http://schemas.openxmlformats.org/officeDocument/2006/relationships/hyperlink" Target="https://commons.wikimedia.org/wiki/File:Sergei_Eisenstein_03.jpg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en.wikipedia.org/wiki/File:Sergei_Eisenstein_02.jpg" TargetMode="External"/><Relationship Id="rId5" Type="http://schemas.openxmlformats.org/officeDocument/2006/relationships/image" Target="../media/image2.jpeg"/><Relationship Id="rId4" Type="http://schemas.openxmlformats.org/officeDocument/2006/relationships/hyperlink" Target="https://commons.wikimedia.org/wiki/File:Mayakovsky_Pasternak.jpg?uselang=ru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s://de.wikipedia.org/wiki/Datei:Potemkinstairs.jpg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hyperlink" Target="https://commons.wikimedia.org/wiki/File:Odessastepsbaby.jpg?uselang=ru" TargetMode="Externa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Sergej Michajlovič </a:t>
            </a:r>
            <a:r>
              <a:rPr lang="cs-CZ" dirty="0" err="1" smtClean="0"/>
              <a:t>Ejzenštejn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Drama a film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66877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upload.wikimedia.org/wikipedia/commons/thumb/2/26/Sergei_Eisenstein_03.jpg/225px-Sergei_Eisenstein_03.jp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836712"/>
            <a:ext cx="3096344" cy="46101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s://upload.wikimedia.org/wikipedia/commons/thumb/1/1e/Mayakovsky_Pasternak.jpg/250px-Mayakovsky_Pasternak.jpg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984" y="3161740"/>
            <a:ext cx="4475636" cy="3240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s://upload.wikimedia.org/wikipedia/commons/thumb/a/a8/Sergei_Eisenstein_02.jpg/220px-Sergei_Eisenstein_02.jpg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260648"/>
            <a:ext cx="2095500" cy="2676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96163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dirty="0" err="1" smtClean="0"/>
              <a:t>Ejzenštejn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b="1" dirty="0"/>
              <a:t>SERGEJ MICHAJLOVIČ EJZENŠTEJN</a:t>
            </a:r>
            <a:br>
              <a:rPr lang="cs-CZ" sz="2800" b="1" dirty="0"/>
            </a:br>
            <a:r>
              <a:rPr lang="cs-CZ" sz="2800" dirty="0"/>
              <a:t>1898 – 1948 </a:t>
            </a:r>
          </a:p>
          <a:p>
            <a:pPr lvl="0"/>
            <a:r>
              <a:rPr lang="cs-CZ" sz="2800" dirty="0"/>
              <a:t>ruský a sovětský režisér, původně divadelní, později filmový</a:t>
            </a:r>
          </a:p>
          <a:p>
            <a:pPr lvl="0"/>
            <a:r>
              <a:rPr lang="cs-CZ" sz="2800" dirty="0"/>
              <a:t>otec Michail </a:t>
            </a:r>
            <a:r>
              <a:rPr lang="cs-CZ" sz="2800" dirty="0" err="1"/>
              <a:t>Ejzenštejn</a:t>
            </a:r>
            <a:r>
              <a:rPr lang="cs-CZ" sz="2800" dirty="0"/>
              <a:t> německo-židovského a švédského původu, matka Ruska; žili v Rize</a:t>
            </a:r>
          </a:p>
          <a:p>
            <a:pPr lvl="0"/>
            <a:r>
              <a:rPr lang="cs-CZ" sz="2800" dirty="0"/>
              <a:t>1918 povolán do armády – karikaturista, později armádní divadlo</a:t>
            </a:r>
          </a:p>
          <a:p>
            <a:pPr lvl="0"/>
            <a:r>
              <a:rPr lang="cs-CZ" sz="2800" dirty="0"/>
              <a:t>studium japonštiny v Moskvě, studium přerušil</a:t>
            </a:r>
          </a:p>
          <a:p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007142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0" err="1">
                <a:solidFill>
                  <a:prstClr val="black"/>
                </a:solidFill>
              </a:rPr>
              <a:t>Ejzenštejn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cs-CZ" sz="2800" dirty="0"/>
              <a:t>nastoupil jak scénograf do Divadla Proletkultu, účastnil se kurzů režie u </a:t>
            </a:r>
            <a:r>
              <a:rPr lang="cs-CZ" sz="2800" dirty="0" err="1"/>
              <a:t>Mejercholda</a:t>
            </a:r>
            <a:endParaRPr lang="cs-CZ" sz="2800" dirty="0"/>
          </a:p>
          <a:p>
            <a:pPr lvl="0"/>
            <a:r>
              <a:rPr lang="cs-CZ" sz="2800" dirty="0"/>
              <a:t>studuje film a r. 1923 poprvé použije na scéně filmové sekvence – </a:t>
            </a:r>
            <a:r>
              <a:rPr lang="cs-CZ" sz="2800" dirty="0" err="1"/>
              <a:t>Ostrovskij</a:t>
            </a:r>
            <a:r>
              <a:rPr lang="cs-CZ" sz="2800" dirty="0"/>
              <a:t> „I chytrák se spálí“</a:t>
            </a:r>
          </a:p>
          <a:p>
            <a:pPr lvl="0"/>
            <a:r>
              <a:rPr lang="cs-CZ" sz="2800" dirty="0"/>
              <a:t>„montáž atrakcí“ – koncept, který má agresivitou a smyslovou stimulací osvobodit diváka od měšťanských estetických konvencí</a:t>
            </a:r>
          </a:p>
          <a:p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3919550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0" err="1">
                <a:solidFill>
                  <a:prstClr val="black"/>
                </a:solidFill>
              </a:rPr>
              <a:t>Ejzenštejn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cs-CZ" sz="2800" dirty="0"/>
              <a:t>přednáškové turné po Evropě a USA (</a:t>
            </a:r>
            <a:r>
              <a:rPr lang="cs-CZ" sz="2800" dirty="0" err="1"/>
              <a:t>Paramount</a:t>
            </a:r>
            <a:r>
              <a:rPr lang="cs-CZ" sz="2800" dirty="0"/>
              <a:t>)</a:t>
            </a:r>
          </a:p>
          <a:p>
            <a:pPr lvl="0"/>
            <a:r>
              <a:rPr lang="cs-CZ" sz="2800" dirty="0"/>
              <a:t>přednášel na Vysoké filmové škole v Moskvě</a:t>
            </a:r>
          </a:p>
          <a:p>
            <a:pPr lvl="0"/>
            <a:r>
              <a:rPr lang="cs-CZ" sz="2800" dirty="0"/>
              <a:t>spolupráce se Sergejem </a:t>
            </a:r>
            <a:r>
              <a:rPr lang="cs-CZ" sz="2800" dirty="0" err="1"/>
              <a:t>Prokofjevem</a:t>
            </a:r>
            <a:endParaRPr lang="cs-CZ" sz="2800" dirty="0"/>
          </a:p>
          <a:p>
            <a:pPr lvl="0"/>
            <a:r>
              <a:rPr lang="cs-CZ" sz="2800" dirty="0"/>
              <a:t>nejslavnější film – </a:t>
            </a:r>
            <a:r>
              <a:rPr lang="cs-CZ" sz="2800" b="1" dirty="0"/>
              <a:t>Křižník Potěmkin</a:t>
            </a:r>
            <a:r>
              <a:rPr lang="cs-CZ" sz="2800" dirty="0"/>
              <a:t>, 1925</a:t>
            </a:r>
          </a:p>
          <a:p>
            <a:pPr lvl="1"/>
            <a:r>
              <a:rPr lang="cs-CZ" dirty="0"/>
              <a:t>na EXPO 1958 v Bruselu zvolen jako nejlepší film všech dob </a:t>
            </a:r>
          </a:p>
          <a:p>
            <a:pPr lvl="1"/>
            <a:r>
              <a:rPr lang="cs-CZ" dirty="0"/>
              <a:t>námořní vzpoura na bitevní lodi </a:t>
            </a:r>
            <a:r>
              <a:rPr lang="cs-CZ" i="1" dirty="0" err="1"/>
              <a:t>Kňaz</a:t>
            </a:r>
            <a:r>
              <a:rPr lang="cs-CZ" i="1" dirty="0"/>
              <a:t> Poťomkin </a:t>
            </a:r>
            <a:r>
              <a:rPr lang="cs-CZ" i="1" dirty="0" err="1"/>
              <a:t>Tauričevskij</a:t>
            </a:r>
            <a:r>
              <a:rPr lang="cs-CZ" dirty="0"/>
              <a:t>, která se odehrála v r. 1905</a:t>
            </a:r>
            <a:endParaRPr lang="cs-CZ" sz="2400" dirty="0"/>
          </a:p>
          <a:p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3599569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0" err="1">
                <a:solidFill>
                  <a:prstClr val="black"/>
                </a:solidFill>
              </a:rPr>
              <a:t>Ejzenštejn</a:t>
            </a:r>
            <a:endParaRPr lang="cs-CZ" dirty="0"/>
          </a:p>
        </p:txBody>
      </p:sp>
      <p:pic>
        <p:nvPicPr>
          <p:cNvPr id="2052" name="Picture 4" descr="https://upload.wikimedia.org/wikipedia/commons/thumb/8/87/Potemkinstairs.jpg/220px-Potemkinstairs.jp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9952" y="1988840"/>
            <a:ext cx="4624611" cy="33843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/>
          <p:cNvPicPr>
            <a:picLocks noGrp="1" noChangeAspect="1" noChangeArrowheads="1"/>
          </p:cNvPicPr>
          <p:nvPr>
            <p:ph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635457"/>
            <a:ext cx="3548554" cy="20162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6" name="Picture 8" descr="Odessastepsbaby.jpg">
            <a:hlinkClick r:id="rId5"/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4005064"/>
            <a:ext cx="2095500" cy="16573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375591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0" err="1">
                <a:solidFill>
                  <a:prstClr val="black"/>
                </a:solidFill>
              </a:rPr>
              <a:t>Ejzenštejn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cs-CZ" sz="2800" dirty="0"/>
              <a:t>další filmy: Stávka, Deset dní, které otřásly světem; zvukové filmy: Alexandr Něvský, Ivan Hrozný</a:t>
            </a:r>
          </a:p>
          <a:p>
            <a:pPr lvl="0"/>
            <a:r>
              <a:rPr lang="cs-CZ" sz="2800" dirty="0"/>
              <a:t>Ivan Hrozný – problémy s cenzurou, úpravy nařídil prostřednictvím předsedy vlády Molotova přímo Stalin</a:t>
            </a:r>
          </a:p>
          <a:p>
            <a:pPr lvl="0"/>
            <a:r>
              <a:rPr lang="cs-CZ" sz="2800" dirty="0"/>
              <a:t>zemřel 1948 na srdeční infarkt</a:t>
            </a:r>
          </a:p>
          <a:p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7190420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0" err="1">
                <a:solidFill>
                  <a:prstClr val="black"/>
                </a:solidFill>
              </a:rPr>
              <a:t>Ejzenštejn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cs-CZ" sz="2800" dirty="0" err="1" smtClean="0"/>
              <a:t>Umenie</a:t>
            </a:r>
            <a:r>
              <a:rPr lang="cs-CZ" sz="2800" dirty="0" smtClean="0"/>
              <a:t> </a:t>
            </a:r>
            <a:r>
              <a:rPr lang="cs-CZ" sz="2800" dirty="0" err="1" smtClean="0"/>
              <a:t>mizanscény</a:t>
            </a:r>
            <a:r>
              <a:rPr lang="cs-CZ" sz="2800" dirty="0" smtClean="0"/>
              <a:t> 1, 2. Bratislava: </a:t>
            </a:r>
            <a:r>
              <a:rPr lang="cs-CZ" sz="2800" dirty="0" err="1" smtClean="0"/>
              <a:t>Národné</a:t>
            </a:r>
            <a:r>
              <a:rPr lang="cs-CZ" sz="2800" dirty="0" smtClean="0"/>
              <a:t> </a:t>
            </a:r>
            <a:r>
              <a:rPr lang="cs-CZ" sz="2800" dirty="0" err="1" smtClean="0"/>
              <a:t>divadelné</a:t>
            </a:r>
            <a:r>
              <a:rPr lang="cs-CZ" sz="2800" dirty="0" smtClean="0"/>
              <a:t> centrum, 1998 a 1999.</a:t>
            </a:r>
          </a:p>
          <a:p>
            <a:pPr lvl="0"/>
            <a:r>
              <a:rPr lang="cs-CZ" sz="2800" dirty="0" smtClean="0"/>
              <a:t>O stavbě uměleckého díla: výběr ze statí, teoretických úvah a studií. Praha: Československý spisovatel, 1963.</a:t>
            </a:r>
          </a:p>
          <a:p>
            <a:pPr lvl="0"/>
            <a:r>
              <a:rPr lang="cs-CZ" sz="2800" dirty="0" smtClean="0"/>
              <a:t>Paměti. Praha: Odeon, 1987.</a:t>
            </a:r>
          </a:p>
          <a:p>
            <a:pPr lvl="0"/>
            <a:r>
              <a:rPr lang="cs-CZ" sz="2800" dirty="0" err="1" smtClean="0"/>
              <a:t>Scenár</a:t>
            </a:r>
            <a:r>
              <a:rPr lang="cs-CZ" sz="2800" dirty="0" smtClean="0"/>
              <a:t> </a:t>
            </a:r>
            <a:r>
              <a:rPr lang="cs-CZ" sz="2800" dirty="0" err="1" smtClean="0"/>
              <a:t>môjho</a:t>
            </a:r>
            <a:r>
              <a:rPr lang="cs-CZ" sz="2800" dirty="0" smtClean="0"/>
              <a:t> života. Bratislava: Slovenské </a:t>
            </a:r>
            <a:r>
              <a:rPr lang="cs-CZ" sz="2800" dirty="0" err="1" smtClean="0"/>
              <a:t>vydavateľstvo</a:t>
            </a:r>
            <a:r>
              <a:rPr lang="cs-CZ" sz="2800" dirty="0" smtClean="0"/>
              <a:t> </a:t>
            </a:r>
            <a:r>
              <a:rPr lang="cs-CZ" sz="2800" dirty="0" err="1" smtClean="0"/>
              <a:t>krásnej</a:t>
            </a:r>
            <a:r>
              <a:rPr lang="cs-CZ" sz="2800" dirty="0" smtClean="0"/>
              <a:t> </a:t>
            </a:r>
            <a:r>
              <a:rPr lang="cs-CZ" sz="2800" dirty="0" err="1" smtClean="0"/>
              <a:t>literatúry</a:t>
            </a:r>
            <a:r>
              <a:rPr lang="cs-CZ" sz="2800" dirty="0" smtClean="0"/>
              <a:t>, 1961.</a:t>
            </a:r>
          </a:p>
          <a:p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7190420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71904208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165</Words>
  <Application>Microsoft Office PowerPoint</Application>
  <PresentationFormat>Předvádění na obrazovce (4:3)</PresentationFormat>
  <Paragraphs>29</Paragraphs>
  <Slides>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Motiv systému Office</vt:lpstr>
      <vt:lpstr>Sergej Michajlovič Ejzenštejn</vt:lpstr>
      <vt:lpstr>Prezentace aplikace PowerPoint</vt:lpstr>
      <vt:lpstr>Ejzenštejn</vt:lpstr>
      <vt:lpstr>Ejzenštejn</vt:lpstr>
      <vt:lpstr>Ejzenštejn</vt:lpstr>
      <vt:lpstr>Ejzenštejn</vt:lpstr>
      <vt:lpstr>Ejzenštejn</vt:lpstr>
      <vt:lpstr>Ejzenštejn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Václav Cejpek</dc:creator>
  <cp:lastModifiedBy>Václav Cejpek</cp:lastModifiedBy>
  <cp:revision>4</cp:revision>
  <dcterms:created xsi:type="dcterms:W3CDTF">2016-11-24T13:41:09Z</dcterms:created>
  <dcterms:modified xsi:type="dcterms:W3CDTF">2016-11-28T10:09:47Z</dcterms:modified>
</cp:coreProperties>
</file>