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88" r:id="rId10"/>
    <p:sldId id="289" r:id="rId11"/>
    <p:sldId id="290" r:id="rId12"/>
    <p:sldId id="291" r:id="rId13"/>
    <p:sldId id="292" r:id="rId14"/>
    <p:sldId id="295" r:id="rId15"/>
    <p:sldId id="293" r:id="rId16"/>
    <p:sldId id="29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C415A-047C-4326-98DE-8AD2CBAF9BBC}" type="datetimeFigureOut">
              <a:rPr lang="cs-CZ" smtClean="0"/>
              <a:t>30.11.2016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9C689-0C22-40FD-8200-06BCC0DCC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0DBEB-210E-4E96-AF06-EB9925DB692B}" type="datetime1">
              <a:rPr lang="cs-CZ" smtClean="0"/>
              <a:t>30.11.2016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13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AFBF-BA14-4BF9-8A19-B937D5AFDF80}" type="datetime1">
              <a:rPr lang="cs-CZ" smtClean="0"/>
              <a:t>30.11.2016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28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F5D4-BC47-45FD-B880-6B93A6945344}" type="datetime1">
              <a:rPr lang="cs-CZ" smtClean="0"/>
              <a:t>30.11.2016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9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50E7A-512F-48DA-96E5-38408EBA20AA}" type="datetime1">
              <a:rPr lang="cs-CZ" smtClean="0"/>
              <a:t>30.11.2016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62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E87A4-0704-4094-B22E-F7D5EAB33CDD}" type="datetime1">
              <a:rPr lang="cs-CZ" smtClean="0"/>
              <a:t>30.11.2016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18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8C5C4-64DF-48EE-BE6F-C447742EB795}" type="datetime1">
              <a:rPr lang="cs-CZ" smtClean="0"/>
              <a:t>30.11.2016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77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39B39-40D0-4C9B-B94E-514AB944B50E}" type="datetime1">
              <a:rPr lang="cs-CZ" smtClean="0"/>
              <a:t>30.11.2016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34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4B5BE-B484-4B25-A8B8-1CCC3E68A827}" type="datetime1">
              <a:rPr lang="cs-CZ" smtClean="0"/>
              <a:t>30.11.2016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913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55FFF-D727-426C-A5C7-DBA770E37A41}" type="datetime1">
              <a:rPr lang="cs-CZ" smtClean="0"/>
              <a:t>30.11.2016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217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5DEE1-7C5C-4E5A-A244-88E231FE2BBE}" type="datetime1">
              <a:rPr lang="cs-CZ" smtClean="0"/>
              <a:t>30.11.2016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142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C172-26C2-4C21-94E3-C15DE9129D6C}" type="datetime1">
              <a:rPr lang="cs-CZ" smtClean="0"/>
              <a:t>30.11.2016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1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E2CAB-A218-4298-B0D3-7BE84C7751E5}" type="datetime1">
              <a:rPr lang="cs-CZ" smtClean="0"/>
              <a:t>30.11.2016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Václav Cejpek / Zimní semestr 2016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ABEEA-FA47-4C6B-BA41-6F9327D9E5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88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DIVADLO JAKO SPOLEČENSKÁ INSTITUCE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30. 11. 2016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822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Co jednotlivý recipient (divák) díky kolektivitě vnímání nemůže:</a:t>
            </a:r>
          </a:p>
          <a:p>
            <a:pPr lvl="1"/>
            <a:r>
              <a:rPr lang="cs-CZ" sz="2400" dirty="0" smtClean="0"/>
              <a:t>Měnit tempo vnímání</a:t>
            </a:r>
          </a:p>
          <a:p>
            <a:pPr lvl="1"/>
            <a:r>
              <a:rPr lang="cs-CZ" sz="2400" dirty="0" smtClean="0"/>
              <a:t>Přerušit proces vnímání</a:t>
            </a:r>
          </a:p>
          <a:p>
            <a:pPr lvl="1"/>
            <a:r>
              <a:rPr lang="cs-CZ" sz="2400" dirty="0"/>
              <a:t>Při obtížích se </a:t>
            </a:r>
            <a:r>
              <a:rPr lang="cs-CZ" sz="2400" dirty="0" smtClean="0"/>
              <a:t>srozumitelností opakovat proces vnímání („podívat se znovu“ x „přečíst si znovu)</a:t>
            </a:r>
          </a:p>
          <a:p>
            <a:r>
              <a:rPr lang="cs-CZ" sz="2800" dirty="0" smtClean="0"/>
              <a:t>Kvantitativní rozsah dramatických textů je omezen</a:t>
            </a:r>
          </a:p>
          <a:p>
            <a:pPr lvl="1"/>
            <a:r>
              <a:rPr lang="cs-CZ" sz="2400" dirty="0" smtClean="0"/>
              <a:t>Horní hranice je dána např. fyziologickými možnostmi diváka (5 hodin?)</a:t>
            </a:r>
          </a:p>
          <a:p>
            <a:pPr lvl="1"/>
            <a:r>
              <a:rPr lang="cs-CZ" sz="2400" dirty="0" smtClean="0"/>
              <a:t>Spodní hranice – přiměřený vztah mezi vynaložením osobního a organizačního úsilí; </a:t>
            </a:r>
            <a:r>
              <a:rPr lang="cs-CZ" sz="2400" dirty="0" err="1" smtClean="0"/>
              <a:t>Beckett</a:t>
            </a:r>
            <a:r>
              <a:rPr lang="cs-CZ" sz="2400" dirty="0" smtClean="0"/>
              <a:t> </a:t>
            </a:r>
            <a:r>
              <a:rPr lang="cs-CZ" sz="2400" i="1" dirty="0" smtClean="0"/>
              <a:t>Dech </a:t>
            </a:r>
            <a:r>
              <a:rPr lang="cs-CZ" sz="2400" dirty="0" smtClean="0"/>
              <a:t>(3 min.) – prolomení normy spodní hranice a kritické konstatování její platnosti</a:t>
            </a:r>
          </a:p>
          <a:p>
            <a:pPr lvl="1"/>
            <a:endParaRPr lang="cs-CZ" sz="2400" dirty="0" smtClean="0"/>
          </a:p>
          <a:p>
            <a:pPr lvl="1"/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877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 smtClean="0"/>
              <a:t>Nevratnost linearity průběhu </a:t>
            </a:r>
            <a:r>
              <a:rPr lang="cs-CZ" sz="2800" dirty="0" err="1" smtClean="0"/>
              <a:t>plurimediálního</a:t>
            </a:r>
            <a:r>
              <a:rPr lang="cs-CZ" sz="2800" dirty="0" smtClean="0"/>
              <a:t> textu – důležitá dramaturgická okolnost</a:t>
            </a:r>
          </a:p>
          <a:p>
            <a:pPr lvl="1"/>
            <a:r>
              <a:rPr lang="cs-CZ" sz="2400" dirty="0" smtClean="0"/>
              <a:t>V zájmu uskutečnění komunikace nesmí být překročen určitý stupeň komplexnosti</a:t>
            </a:r>
          </a:p>
          <a:p>
            <a:pPr lvl="1"/>
            <a:r>
              <a:rPr lang="cs-CZ" sz="2400" dirty="0" smtClean="0"/>
              <a:t>Schopnost koncentrace publika je proměnlivá</a:t>
            </a:r>
          </a:p>
          <a:p>
            <a:pPr lvl="1"/>
            <a:r>
              <a:rPr lang="cs-CZ" sz="2400" dirty="0" smtClean="0"/>
              <a:t>Autor se uchyluje ke zmenšování množství informací, ke zjednodušování atp.</a:t>
            </a:r>
          </a:p>
          <a:p>
            <a:pPr lvl="1"/>
            <a:r>
              <a:rPr lang="cs-CZ" sz="2400" dirty="0" smtClean="0"/>
              <a:t>Transparentnost makrostruktury</a:t>
            </a:r>
          </a:p>
          <a:p>
            <a:pPr lvl="1"/>
            <a:r>
              <a:rPr lang="cs-CZ" sz="2400" dirty="0" smtClean="0"/>
              <a:t>Vytváření redundancí (nadbytečnost) informací zdvojováním (jazykovými a mimojazykovými prostředky atp.)</a:t>
            </a:r>
          </a:p>
          <a:p>
            <a:pPr lvl="1"/>
            <a:r>
              <a:rPr lang="cs-CZ" sz="2400" dirty="0" smtClean="0"/>
              <a:t>Opakované předávání informací (s předstihem a se zpožděním)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184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Sociální psychologie kolektivního vnímání</a:t>
            </a:r>
          </a:p>
          <a:p>
            <a:r>
              <a:rPr lang="cs-CZ" sz="2800" dirty="0" smtClean="0"/>
              <a:t>Kolektivnost vnímání zesiluje jeho intenzitu – viz komická scéna v knize a v divadle</a:t>
            </a:r>
          </a:p>
          <a:p>
            <a:r>
              <a:rPr lang="cs-CZ" sz="2800" dirty="0" smtClean="0"/>
              <a:t>Při kolektivním vnímání se individuální reakce oboustranně zesilují a navzájem přizpůsobují – vedou k relativně homogenní skupinové reakci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862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/>
              <a:t>Feedback publikum – jeviště </a:t>
            </a:r>
          </a:p>
          <a:p>
            <a:r>
              <a:rPr lang="cs-CZ" sz="2800" dirty="0" smtClean="0"/>
              <a:t>Reakce publika zpětně působí na herce</a:t>
            </a:r>
          </a:p>
          <a:p>
            <a:pPr lvl="1"/>
            <a:r>
              <a:rPr lang="cs-CZ" sz="2400" dirty="0" smtClean="0"/>
              <a:t>Pozitivní reakce stupňuje hercův výkon, „nabíjí“ ho…</a:t>
            </a:r>
          </a:p>
          <a:p>
            <a:pPr lvl="1"/>
            <a:r>
              <a:rPr lang="cs-CZ" sz="2400" dirty="0" smtClean="0"/>
              <a:t>Negativní reakce (event. lhostejnost) – herce </a:t>
            </a:r>
            <a:r>
              <a:rPr lang="cs-CZ" sz="2400" dirty="0" err="1" smtClean="0"/>
              <a:t>znejisťuje</a:t>
            </a:r>
            <a:endParaRPr lang="cs-CZ" sz="2400" dirty="0" smtClean="0"/>
          </a:p>
          <a:p>
            <a:r>
              <a:rPr lang="cs-CZ" dirty="0" smtClean="0"/>
              <a:t>Každé představení v divadle je poněkud jiné, neopakovatelné </a:t>
            </a:r>
            <a:r>
              <a:rPr lang="cs-CZ" b="1" i="1" dirty="0" err="1" smtClean="0"/>
              <a:t>xxx</a:t>
            </a:r>
            <a:r>
              <a:rPr lang="cs-CZ" dirty="0" smtClean="0"/>
              <a:t> Ve filmu či televizi (technický záznam artefaktu) bez zpětné vazby</a:t>
            </a:r>
          </a:p>
          <a:p>
            <a:r>
              <a:rPr lang="cs-CZ" dirty="0" smtClean="0"/>
              <a:t>Divadlo </a:t>
            </a:r>
            <a:r>
              <a:rPr lang="cs-CZ" dirty="0" smtClean="0">
                <a:latin typeface="Calibri"/>
              </a:rPr>
              <a:t>→ dvojcestná komunikace v „kruhu se zpětnou vazbou“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086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Literární komunikace (písemně fixované texty) </a:t>
            </a:r>
            <a:r>
              <a:rPr lang="cs-CZ" sz="2800" dirty="0" smtClean="0">
                <a:latin typeface="Calibri"/>
              </a:rPr>
              <a:t>→ jednocestná komunikace</a:t>
            </a:r>
          </a:p>
          <a:p>
            <a:r>
              <a:rPr lang="cs-CZ" sz="2800" dirty="0" smtClean="0">
                <a:latin typeface="Calibri"/>
              </a:rPr>
              <a:t>Divadelní komunikace není však symetricky dvousměrná (taková je – měla by být – v ideálním případě komunikace face-to-face v realitě)</a:t>
            </a:r>
          </a:p>
          <a:p>
            <a:pPr lvl="1"/>
            <a:r>
              <a:rPr lang="cs-CZ" sz="2400" dirty="0" smtClean="0">
                <a:latin typeface="Calibri"/>
              </a:rPr>
              <a:t>Asymetrie v divadelní komunikaci je historicky proměnná – viz např. commedia dell´arte </a:t>
            </a:r>
            <a:r>
              <a:rPr lang="cs-CZ" sz="2400" i="1" dirty="0" smtClean="0">
                <a:latin typeface="Calibri"/>
              </a:rPr>
              <a:t>vs.</a:t>
            </a:r>
            <a:r>
              <a:rPr lang="cs-CZ" sz="2400" dirty="0" smtClean="0">
                <a:latin typeface="Calibri"/>
              </a:rPr>
              <a:t> Současné intelektuální divadlo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156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Heuristika </a:t>
            </a:r>
            <a:br>
              <a:rPr lang="cs-CZ" sz="2800" b="1" dirty="0" smtClean="0"/>
            </a:br>
            <a:r>
              <a:rPr lang="cs-CZ" sz="2800" b="1" i="1" dirty="0" smtClean="0"/>
              <a:t>z řeckého „</a:t>
            </a:r>
            <a:r>
              <a:rPr lang="cs-CZ" sz="2800" b="1" i="1" dirty="0" err="1" smtClean="0"/>
              <a:t>heurískein</a:t>
            </a:r>
            <a:r>
              <a:rPr lang="cs-CZ" sz="2800" b="1" i="1" dirty="0" smtClean="0"/>
              <a:t>“ = nalézat, objevovat</a:t>
            </a:r>
            <a:br>
              <a:rPr lang="cs-CZ" sz="2800" b="1" i="1" dirty="0" smtClean="0"/>
            </a:br>
            <a:r>
              <a:rPr lang="cs-CZ" sz="2800" b="1" i="1" dirty="0" smtClean="0"/>
              <a:t/>
            </a:r>
            <a:br>
              <a:rPr lang="cs-CZ" sz="2800" b="1" i="1" dirty="0" smtClean="0"/>
            </a:br>
            <a:r>
              <a:rPr lang="cs-CZ" sz="2800" b="1" dirty="0" smtClean="0"/>
              <a:t>Heuristika je umění (schopnost) dostat se i s omezeným vědomím (neúplnými informacemi) a v krátkém čase k pravděpodobným výrokům/výpovědím a k proveditelným řešením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16. 12.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10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Analytický postup , při němž je </a:t>
            </a:r>
            <a:r>
              <a:rPr lang="cs-CZ" sz="2800" b="1" dirty="0" smtClean="0"/>
              <a:t>možno s </a:t>
            </a:r>
            <a:r>
              <a:rPr lang="cs-CZ" sz="2800" b="1" dirty="0"/>
              <a:t>omezeným věděním o nějakém systému </a:t>
            </a:r>
            <a:r>
              <a:rPr lang="cs-CZ" sz="2800" b="1" dirty="0" smtClean="0"/>
              <a:t>a s </a:t>
            </a:r>
            <a:r>
              <a:rPr lang="cs-CZ" sz="2800" b="1" dirty="0"/>
              <a:t>pomocí pravděpodobných závěrů dojít k výrokům/výpovědím o systému</a:t>
            </a:r>
            <a:r>
              <a:rPr lang="cs-CZ" sz="2800" b="1" dirty="0" smtClean="0"/>
              <a:t>.</a:t>
            </a:r>
          </a:p>
          <a:p>
            <a:r>
              <a:rPr lang="cs-CZ" sz="2800" b="1" dirty="0" smtClean="0"/>
              <a:t>Některé heuristické metody</a:t>
            </a:r>
          </a:p>
          <a:p>
            <a:pPr lvl="1"/>
            <a:r>
              <a:rPr lang="cs-CZ" sz="2400" b="1" dirty="0" smtClean="0"/>
              <a:t>Pokus –omyl</a:t>
            </a:r>
          </a:p>
          <a:p>
            <a:pPr lvl="1"/>
            <a:r>
              <a:rPr lang="cs-CZ" sz="2400" b="1" dirty="0" smtClean="0"/>
              <a:t>Statistické vyhodnocení náhodných vzorků</a:t>
            </a:r>
          </a:p>
          <a:p>
            <a:pPr lvl="1"/>
            <a:r>
              <a:rPr lang="cs-CZ" sz="2400" b="1" dirty="0" smtClean="0"/>
              <a:t>Vylučovací metoda</a:t>
            </a:r>
            <a:endParaRPr lang="cs-CZ" sz="2400" b="1" dirty="0"/>
          </a:p>
          <a:p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16. 12.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31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MEDIÁLNÍ SOCIOLOGIE (SOCIOLOGIE MÉDIÍ)</a:t>
            </a:r>
            <a:endParaRPr lang="cs-CZ" sz="2800" dirty="0" smtClean="0"/>
          </a:p>
          <a:p>
            <a:r>
              <a:rPr lang="cs-CZ" sz="2800" dirty="0" smtClean="0"/>
              <a:t>Mediální sociologie se zabývá podmínkami zprostředkujícího komunikačního kanálu a jejich vlivem na strukturu dramatického textu</a:t>
            </a:r>
          </a:p>
          <a:p>
            <a:pPr lvl="1"/>
            <a:r>
              <a:rPr lang="cs-CZ" sz="2400" dirty="0" smtClean="0"/>
              <a:t>Technologický aspekt technických prostředků</a:t>
            </a:r>
          </a:p>
          <a:p>
            <a:pPr lvl="1"/>
            <a:r>
              <a:rPr lang="cs-CZ" sz="2400" dirty="0" smtClean="0"/>
              <a:t>Ekonomický aspekt produkčních nákladů a způsob jejich financování</a:t>
            </a:r>
          </a:p>
          <a:p>
            <a:pPr lvl="1"/>
            <a:r>
              <a:rPr lang="cs-CZ" sz="2400" dirty="0" smtClean="0"/>
              <a:t>Právně-politický aspekt (cenzura, podpora…)</a:t>
            </a:r>
          </a:p>
          <a:p>
            <a:pPr lvl="1"/>
            <a:r>
              <a:rPr lang="cs-CZ" sz="2400" dirty="0" smtClean="0"/>
              <a:t>Sociální aspekt zprostředkovacích orgánů (ministerstvo, žurnalistická kritika…)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16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Ekonomické a politické aspekty:</a:t>
            </a:r>
          </a:p>
          <a:p>
            <a:r>
              <a:rPr lang="cs-CZ" sz="2800" dirty="0" smtClean="0"/>
              <a:t>Divadlo jako politikum (specifická veřejná komunikace s recipientem) – důsledek </a:t>
            </a:r>
            <a:r>
              <a:rPr lang="cs-CZ" sz="2800" dirty="0" smtClean="0">
                <a:latin typeface="Calibri"/>
              </a:rPr>
              <a:t>→</a:t>
            </a:r>
          </a:p>
          <a:p>
            <a:pPr lvl="1"/>
            <a:r>
              <a:rPr lang="cs-CZ" sz="2400" dirty="0" smtClean="0">
                <a:latin typeface="Calibri"/>
              </a:rPr>
              <a:t>nedůvěra státních orgánů</a:t>
            </a:r>
          </a:p>
          <a:p>
            <a:pPr lvl="1"/>
            <a:r>
              <a:rPr lang="cs-CZ" sz="2400" dirty="0" smtClean="0">
                <a:latin typeface="Calibri"/>
              </a:rPr>
              <a:t>cenzura (z důvodů morálních, náboženských a ideologických norem)</a:t>
            </a:r>
          </a:p>
          <a:p>
            <a:pPr lvl="1"/>
            <a:r>
              <a:rPr lang="cs-CZ" sz="2400" dirty="0" smtClean="0">
                <a:latin typeface="Calibri"/>
              </a:rPr>
              <a:t>finanční závislost na zřizovateli (stát, město, akciová společnost, s. r. o. aj.)</a:t>
            </a:r>
          </a:p>
          <a:p>
            <a:pPr marL="457200" lvl="1" indent="0">
              <a:buNone/>
            </a:pPr>
            <a:endParaRPr lang="cs-CZ" sz="2400" dirty="0" smtClean="0"/>
          </a:p>
          <a:p>
            <a:endParaRPr lang="cs-CZ" sz="2800" dirty="0" smtClean="0"/>
          </a:p>
          <a:p>
            <a:endParaRPr lang="cs-CZ" sz="28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16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Existence </a:t>
            </a:r>
            <a:r>
              <a:rPr lang="cs-CZ" sz="2800" dirty="0"/>
              <a:t>nezávislého </a:t>
            </a:r>
            <a:r>
              <a:rPr lang="cs-CZ" sz="2800" dirty="0" smtClean="0"/>
              <a:t>divadla (</a:t>
            </a:r>
            <a:r>
              <a:rPr lang="cs-CZ" sz="2800" dirty="0"/>
              <a:t>divadlo </a:t>
            </a:r>
            <a:r>
              <a:rPr lang="cs-CZ" sz="2800" dirty="0" smtClean="0"/>
              <a:t>se financuje samo svou činností) – z důvodů vysokých finančních nákladů je velmi obtížná</a:t>
            </a:r>
          </a:p>
          <a:p>
            <a:pPr lvl="1"/>
            <a:r>
              <a:rPr lang="cs-CZ" sz="2400" dirty="0" smtClean="0"/>
              <a:t>komerční divadla (ve velkých metropolích, speciální úzká skupina žánrů)</a:t>
            </a:r>
          </a:p>
          <a:p>
            <a:r>
              <a:rPr lang="cs-CZ" sz="2800" dirty="0" smtClean="0"/>
              <a:t>Důležité je postavení a hodnotové zařazení v platném systému veřejných komunikačních médií:</a:t>
            </a:r>
          </a:p>
          <a:p>
            <a:pPr lvl="1"/>
            <a:r>
              <a:rPr lang="cs-CZ" sz="2400" dirty="0" smtClean="0"/>
              <a:t>alžbětinské divadlo existuje vedle kázání a pouliční balady</a:t>
            </a:r>
          </a:p>
          <a:p>
            <a:pPr lvl="1"/>
            <a:r>
              <a:rPr lang="cs-CZ" sz="2400" dirty="0" smtClean="0"/>
              <a:t>moderní doba – divadlo má spíše okrajové postavení (tištěná </a:t>
            </a:r>
            <a:r>
              <a:rPr lang="cs-CZ" sz="2400" dirty="0" err="1" smtClean="0"/>
              <a:t>médie</a:t>
            </a:r>
            <a:r>
              <a:rPr lang="cs-CZ" sz="2400" dirty="0" smtClean="0"/>
              <a:t>, film, televize, internet…) 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96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Postmoderní a postdramatické experimenty v oblasti divadla – reflexe ztráty centrálního postavení ve veřejném komunikačním systému („hledání nového místa a nového smyslu divadla“)</a:t>
            </a: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96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/>
              <a:t>RECEPČNÍ SOCIOLOGIE (SOCIOLOGIE RECEPCE)</a:t>
            </a:r>
          </a:p>
          <a:p>
            <a:r>
              <a:rPr lang="cs-CZ" sz="2800" dirty="0" smtClean="0"/>
              <a:t>Vztah mezi dramatickým textem a recipientem</a:t>
            </a:r>
          </a:p>
          <a:p>
            <a:pPr lvl="1"/>
            <a:r>
              <a:rPr lang="cs-CZ" sz="2400" dirty="0" smtClean="0"/>
              <a:t>publikum, které měl autor na mysli jako adresáta svého textu</a:t>
            </a:r>
          </a:p>
          <a:p>
            <a:pPr lvl="1"/>
            <a:r>
              <a:rPr lang="cs-CZ" sz="2400" dirty="0" smtClean="0"/>
              <a:t>takové autorem zamýšlené publikum představuje různě velikou část celku společnosti:</a:t>
            </a:r>
          </a:p>
          <a:p>
            <a:pPr lvl="2"/>
            <a:r>
              <a:rPr lang="cs-CZ" sz="2000" dirty="0" smtClean="0"/>
              <a:t>extrémní případ – absence takového dobového publika, dramatický text vybočuje z norem očekávání tak radikálně, že uvedení není možné (z ekonomických či právních důvodů)</a:t>
            </a:r>
          </a:p>
          <a:p>
            <a:pPr lvl="2"/>
            <a:r>
              <a:rPr lang="cs-CZ" sz="2000" dirty="0" smtClean="0"/>
              <a:t>opačný extrém – autorem zamýšlené publikum je totožné s celou společností – viz alžbětinské divadlo (všechny stavy městského obyvatelstva od učně až po vysokou šlechtu)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96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cs-CZ" sz="2000" dirty="0" smtClean="0"/>
              <a:t>míra ztotožnění reálného publika s autorem zamýšleným publikem ovlivňuje strukturu dramatického textu </a:t>
            </a:r>
            <a:r>
              <a:rPr lang="cs-CZ" sz="2000" dirty="0"/>
              <a:t>→ </a:t>
            </a:r>
            <a:endParaRPr lang="cs-CZ" sz="2000" dirty="0" smtClean="0"/>
          </a:p>
          <a:p>
            <a:pPr lvl="2"/>
            <a:r>
              <a:rPr lang="cs-CZ" sz="2000" dirty="0" smtClean="0"/>
              <a:t>Shakespeare – bohaté překrývání stylových rovin, kontrasty v jednání, smíšený personál plebejských, měšťanských a dvorských vrstev</a:t>
            </a:r>
          </a:p>
          <a:p>
            <a:r>
              <a:rPr lang="cs-CZ" sz="2800" dirty="0" smtClean="0"/>
              <a:t>Masové publikum – film, televize</a:t>
            </a:r>
          </a:p>
          <a:p>
            <a:pPr lvl="1"/>
            <a:r>
              <a:rPr lang="cs-CZ" sz="2400" dirty="0" smtClean="0"/>
              <a:t>zcela komerční orientace, proto </a:t>
            </a:r>
            <a:r>
              <a:rPr lang="cs-CZ" sz="2400" dirty="0"/>
              <a:t>→</a:t>
            </a:r>
            <a:endParaRPr lang="cs-CZ" sz="2400" dirty="0" smtClean="0"/>
          </a:p>
          <a:p>
            <a:pPr lvl="1"/>
            <a:r>
              <a:rPr lang="cs-CZ" sz="2400" dirty="0" smtClean="0"/>
              <a:t>rezignace na formální a ideové inovace</a:t>
            </a:r>
          </a:p>
          <a:p>
            <a:pPr lvl="1"/>
            <a:r>
              <a:rPr lang="cs-CZ" sz="2400" dirty="0" smtClean="0"/>
              <a:t>triviální (= jednoduché, otřepané, primitivní, banální) prvky</a:t>
            </a:r>
          </a:p>
          <a:p>
            <a:pPr marL="914400" lvl="2" indent="0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96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Různé funkční typy divadla obracejí se na různé a vzájemně odlišné skupiny diváků</a:t>
            </a:r>
          </a:p>
          <a:p>
            <a:pPr lvl="1"/>
            <a:r>
              <a:rPr lang="cs-CZ" sz="2400" dirty="0"/>
              <a:t>Tradiční divadla </a:t>
            </a:r>
            <a:r>
              <a:rPr lang="cs-CZ" sz="2400" dirty="0" smtClean="0"/>
              <a:t>(městská, velkoměstská, státní, národní…) – konzervativnější část publika, </a:t>
            </a:r>
            <a:r>
              <a:rPr lang="cs-CZ" sz="2400" dirty="0" err="1" smtClean="0"/>
              <a:t>main</a:t>
            </a:r>
            <a:r>
              <a:rPr lang="cs-CZ" sz="2400" dirty="0" smtClean="0"/>
              <a:t> </a:t>
            </a:r>
            <a:r>
              <a:rPr lang="cs-CZ" sz="2400" dirty="0" err="1" smtClean="0"/>
              <a:t>stream</a:t>
            </a:r>
            <a:endParaRPr lang="cs-CZ" sz="2400" dirty="0" smtClean="0"/>
          </a:p>
          <a:p>
            <a:pPr lvl="1"/>
            <a:r>
              <a:rPr lang="cs-CZ" sz="2400" dirty="0" smtClean="0"/>
              <a:t>komerční bulvární velkoměstská divadla</a:t>
            </a:r>
          </a:p>
          <a:p>
            <a:pPr lvl="1"/>
            <a:r>
              <a:rPr lang="cs-CZ" sz="2400" dirty="0" smtClean="0"/>
              <a:t>sklepní scény, malá divadla – politicky progresivnější část obyvatelstva, intelektuálně elitářské skupiny apod.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96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DIVADLO JAKO SPOLEČENSKÁ INSTITUCE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DRAMATICKÝ TEXT A PUBLIKUM</a:t>
            </a:r>
          </a:p>
          <a:p>
            <a:r>
              <a:rPr lang="cs-CZ" sz="2800" b="1" dirty="0" smtClean="0"/>
              <a:t>Kolektivní vnímání a předávání informace</a:t>
            </a:r>
          </a:p>
          <a:p>
            <a:pPr lvl="1"/>
            <a:r>
              <a:rPr lang="cs-CZ" sz="2400" dirty="0" smtClean="0"/>
              <a:t>Kolektivita vnímání je historicky invariantní (neměnná)</a:t>
            </a:r>
          </a:p>
          <a:p>
            <a:pPr lvl="1"/>
            <a:r>
              <a:rPr lang="cs-CZ" sz="2400" dirty="0" smtClean="0"/>
              <a:t>Kolektivita vnímání spoluurčuje strukturu dramatického textu</a:t>
            </a:r>
          </a:p>
          <a:p>
            <a:pPr lvl="1"/>
            <a:r>
              <a:rPr lang="cs-CZ" sz="2400" dirty="0" smtClean="0"/>
              <a:t>Úkolem dramatického textu je </a:t>
            </a:r>
            <a:r>
              <a:rPr lang="cs-CZ" sz="2400" dirty="0"/>
              <a:t>„působit na shromážděný dav lidí, napínat jeho pozornost, probouzet jeho účast</a:t>
            </a:r>
            <a:r>
              <a:rPr lang="cs-CZ" sz="2400" dirty="0" smtClean="0"/>
              <a:t>“ A. W. </a:t>
            </a:r>
            <a:r>
              <a:rPr lang="cs-CZ" sz="2400" dirty="0" err="1" smtClean="0"/>
              <a:t>Schlegel</a:t>
            </a:r>
            <a:r>
              <a:rPr lang="cs-CZ" sz="2400" dirty="0" smtClean="0"/>
              <a:t>, 19. stol.)</a:t>
            </a:r>
          </a:p>
          <a:p>
            <a:pPr lvl="1"/>
            <a:r>
              <a:rPr lang="cs-CZ" sz="2400" dirty="0" smtClean="0"/>
              <a:t>Umění dramatu = umění udržet publikum v divadle (</a:t>
            </a:r>
            <a:r>
              <a:rPr lang="cs-CZ" sz="2400" dirty="0" err="1" smtClean="0"/>
              <a:t>Francisque</a:t>
            </a:r>
            <a:r>
              <a:rPr lang="cs-CZ" sz="2400" dirty="0" smtClean="0"/>
              <a:t> </a:t>
            </a:r>
            <a:r>
              <a:rPr lang="cs-CZ" sz="2400" dirty="0" err="1" smtClean="0"/>
              <a:t>Sarcey</a:t>
            </a:r>
            <a:r>
              <a:rPr lang="cs-CZ" sz="2400" dirty="0" smtClean="0"/>
              <a:t>, 19. stol.)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Václav Cejpek / Zimní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9467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962</Words>
  <Application>Microsoft Office PowerPoint</Application>
  <PresentationFormat>Předvádění na obrazovce (4:3)</PresentationFormat>
  <Paragraphs>104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DIVADLO JAKO SPOLEČENSKÁ INSTITUCE 2</vt:lpstr>
      <vt:lpstr>DIVADLO JAKO SPOLEČENSKÁ INSTITUCE</vt:lpstr>
      <vt:lpstr>DIVADLO JAKO SPOLEČENSKÁ INSTITUCE</vt:lpstr>
      <vt:lpstr>DIVADLO JAKO SPOLEČENSKÁ INSTITUCE</vt:lpstr>
      <vt:lpstr>DIVADLO JAKO SPOLEČENSKÁ INSTITUCE</vt:lpstr>
      <vt:lpstr>DIVADLO JAKO SPOLEČENSKÁ INSTITUCE</vt:lpstr>
      <vt:lpstr>DIVADLO JAKO SPOLEČENSKÁ INSTITUCE</vt:lpstr>
      <vt:lpstr>DIVADLO JAKO SPOLEČENSKÁ INSTITUCE</vt:lpstr>
      <vt:lpstr>DIVADLO JAKO SPOLEČENSKÁ INSTITUCE</vt:lpstr>
      <vt:lpstr>DIVADLO JAKO SPOLEČENSKÁ INSTITUCE</vt:lpstr>
      <vt:lpstr>DIVADLO JAKO SPOLEČENSKÁ INSTITUCE</vt:lpstr>
      <vt:lpstr>DIVADLO JAKO SPOLEČENSKÁ INSTITUCE</vt:lpstr>
      <vt:lpstr>DIVADLO JAKO SPOLEČENSKÁ INSTITUCE</vt:lpstr>
      <vt:lpstr>DIVADLO JAKO SPOLEČENSKÁ INSTITUCE</vt:lpstr>
      <vt:lpstr>DIVADLO JAKO SPOLEČENSKÁ INSTITUCE</vt:lpstr>
      <vt:lpstr>DIVADLO JAKO SPOLEČENSKÁ INSTITUCE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DIVADLO JAKO SPOLEČENSKÁ INSTITUCE</dc:title>
  <dc:creator>Václav Cejpek</dc:creator>
  <cp:lastModifiedBy>Václav Cejpek</cp:lastModifiedBy>
  <cp:revision>33</cp:revision>
  <dcterms:created xsi:type="dcterms:W3CDTF">2016-11-16T09:56:40Z</dcterms:created>
  <dcterms:modified xsi:type="dcterms:W3CDTF">2016-11-30T12:25:43Z</dcterms:modified>
</cp:coreProperties>
</file>