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C415A-047C-4326-98DE-8AD2CBAF9BBC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9C689-0C22-40FD-8200-06BCC0DCC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1B97-68CB-4C25-B645-1B5D13E7242D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13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F37E-80E4-4141-9AAB-BD12B7E0D729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8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D87F-FF5A-4950-A8F1-08485F31B6BF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0950-ED42-49EA-950A-B92C5DBC8636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62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35E7-C89C-4E3E-874B-ED5FFA447F44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8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8DE6-6C1D-407F-8379-FE118E70387E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77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80AE-DE22-44F9-9E9C-5C1317258F78}" type="datetime1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34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1EA5-00B4-4A68-AD3F-61A1772E91FF}" type="datetime1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91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37CF-D146-4DCA-85BD-D31F7E291BDA}" type="datetime1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1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C149-0B5A-41E6-BDA3-F59B6728C5B2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4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D34-1A15-471B-9368-FC718E27AF7C}" type="datetime1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1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BF692-5610-4DC2-8D7E-8FE33F588B89}" type="datetime1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8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DIVADLO JAKO SPOLEČENSKÁ </a:t>
            </a:r>
            <a:r>
              <a:rPr lang="cs-CZ" dirty="0" smtClean="0"/>
              <a:t>INSTITUCE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16. </a:t>
            </a:r>
            <a:r>
              <a:rPr lang="cs-CZ" dirty="0" smtClean="0"/>
              <a:t>11. </a:t>
            </a:r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2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MODEL VNĚJŠÍHO KOMUNIKAČNÍHO SYSTÉMU DRAMATICKÝCH TEXTŮ</a:t>
            </a:r>
          </a:p>
          <a:p>
            <a:pPr lvl="1"/>
            <a:r>
              <a:rPr lang="cs-CZ" sz="2400" dirty="0" smtClean="0"/>
              <a:t>Nezohledňuje se vnitřní komunikační systém (jak postavy spolu komunikují uvnitř dramatického textu)</a:t>
            </a:r>
          </a:p>
          <a:p>
            <a:pPr lvl="1"/>
            <a:r>
              <a:rPr lang="cs-CZ" sz="2400" dirty="0" smtClean="0"/>
              <a:t>Ve vnějším komunikačním systému se zohledňují všechny existující faktory, nejen cesta od vysílače (text) k přijímači (recipient):</a:t>
            </a:r>
          </a:p>
          <a:p>
            <a:pPr lvl="2"/>
            <a:r>
              <a:rPr lang="cs-CZ" sz="2000" dirty="0" smtClean="0"/>
              <a:t>vysílač</a:t>
            </a:r>
          </a:p>
          <a:p>
            <a:pPr lvl="2"/>
            <a:r>
              <a:rPr lang="cs-CZ" sz="2000" dirty="0" smtClean="0"/>
              <a:t>přijímač</a:t>
            </a:r>
          </a:p>
          <a:p>
            <a:pPr lvl="2"/>
            <a:r>
              <a:rPr lang="cs-CZ" sz="2000" dirty="0" smtClean="0"/>
              <a:t>kanál</a:t>
            </a:r>
          </a:p>
          <a:p>
            <a:pPr lvl="2"/>
            <a:r>
              <a:rPr lang="cs-CZ" sz="2000" dirty="0" smtClean="0"/>
              <a:t>zpráva (komplex znaků)</a:t>
            </a:r>
          </a:p>
          <a:p>
            <a:pPr lvl="2"/>
            <a:r>
              <a:rPr lang="cs-CZ" sz="2000" dirty="0" smtClean="0"/>
              <a:t>kód </a:t>
            </a:r>
          </a:p>
          <a:p>
            <a:pPr lvl="1"/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3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vysílač</a:t>
            </a:r>
            <a:r>
              <a:rPr lang="cs-CZ" sz="2800" dirty="0" smtClean="0"/>
              <a:t> –plurimediální text (autor)</a:t>
            </a:r>
          </a:p>
          <a:p>
            <a:r>
              <a:rPr lang="cs-CZ" sz="2800" b="1" dirty="0" smtClean="0"/>
              <a:t>přijímač</a:t>
            </a:r>
            <a:r>
              <a:rPr lang="cs-CZ" sz="2800" dirty="0" smtClean="0"/>
              <a:t> – recipient (divák, čtenář, posluchač…)</a:t>
            </a:r>
          </a:p>
          <a:p>
            <a:r>
              <a:rPr lang="cs-CZ" sz="2800" b="1" dirty="0" smtClean="0"/>
              <a:t>kanál</a:t>
            </a:r>
            <a:r>
              <a:rPr lang="cs-CZ" sz="2800" dirty="0" smtClean="0"/>
              <a:t> – fyzikální a psychické spojení mezi vysílačem a přijímačem</a:t>
            </a:r>
          </a:p>
          <a:p>
            <a:r>
              <a:rPr lang="cs-CZ" sz="2800" b="1" dirty="0" smtClean="0"/>
              <a:t>zpráva</a:t>
            </a:r>
            <a:r>
              <a:rPr lang="cs-CZ" sz="2800" dirty="0" smtClean="0"/>
              <a:t> – komplex znaků (informací) zprostředkovaných kanálem od vysílače k přijímači</a:t>
            </a:r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kód</a:t>
            </a:r>
            <a:r>
              <a:rPr lang="cs-CZ" sz="2800" dirty="0" smtClean="0"/>
              <a:t> – vysílač zprávu zakóduje (jde např. o komplex vyjadřovacích prostředků inscenace – míru stylizace atp.) a vysílač ji dekóduje</a:t>
            </a:r>
          </a:p>
          <a:p>
            <a:pPr lvl="1"/>
            <a:r>
              <a:rPr lang="cs-CZ" sz="2400" dirty="0" smtClean="0"/>
              <a:t>vysílací a přijímací kódy jsou identické jen ideálně – ve skutečnosti se překrývají pouze částečně</a:t>
            </a:r>
          </a:p>
          <a:p>
            <a:pPr lvl="1"/>
            <a:r>
              <a:rPr lang="cs-CZ" sz="2400" dirty="0" smtClean="0"/>
              <a:t>přijímačem dekódované obsahy se nekryjí plně s obsahy, které zakódoval vysílač</a:t>
            </a:r>
          </a:p>
          <a:p>
            <a:pPr lvl="1"/>
            <a:r>
              <a:rPr lang="cs-CZ" sz="2400" dirty="0" smtClean="0"/>
              <a:t>zpráva zprostředkovaná kanálem se více nebo méně proměňuje i vzhledem k vlastnímu šumu kanálu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AUTORSKÁ SOCIOLOGIE</a:t>
            </a:r>
          </a:p>
          <a:p>
            <a:r>
              <a:rPr lang="cs-CZ" sz="2800" dirty="0" smtClean="0"/>
              <a:t> Vztah dramatického textu k empirickému autorovi = autorská sociologie (sociologie autora)</a:t>
            </a:r>
          </a:p>
          <a:p>
            <a:r>
              <a:rPr lang="cs-CZ" sz="2800" dirty="0" smtClean="0"/>
              <a:t>jedinec je ve svém myšlení a jednání spoluurčován společenskými normami</a:t>
            </a:r>
          </a:p>
          <a:p>
            <a:pPr lvl="1"/>
            <a:r>
              <a:rPr lang="cs-CZ" sz="2400" dirty="0" smtClean="0"/>
              <a:t>individuální revolta proti normám je také společenský fenomén (revolta potřebuje existenci těchto norem)</a:t>
            </a:r>
          </a:p>
          <a:p>
            <a:r>
              <a:rPr lang="cs-CZ" sz="2800" dirty="0" smtClean="0"/>
              <a:t>struktura dramatického textu souvisí se sociálním pozadím autora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autor je zároveň tvůrčí jedinec – individualita</a:t>
            </a:r>
          </a:p>
          <a:p>
            <a:r>
              <a:rPr lang="cs-CZ" sz="2800" dirty="0" smtClean="0"/>
              <a:t>autor dramatického textu vstupuje do veřejné komunikace – orientace na společensky danou normu této veřejné role, kterou naplňuje, nebo narušuje</a:t>
            </a:r>
          </a:p>
          <a:p>
            <a:r>
              <a:rPr lang="cs-CZ" sz="2800" dirty="0" smtClean="0"/>
              <a:t>takové veřejné role jsou historicky variabilní – autor jako:</a:t>
            </a:r>
          </a:p>
          <a:p>
            <a:pPr lvl="1"/>
            <a:r>
              <a:rPr lang="cs-CZ" sz="2400" dirty="0" smtClean="0"/>
              <a:t>interpret nábožensko-politického mýtu národa</a:t>
            </a:r>
          </a:p>
          <a:p>
            <a:pPr lvl="1"/>
            <a:r>
              <a:rPr lang="cs-CZ" sz="2400" dirty="0" smtClean="0"/>
              <a:t>zvěstovatel daných norem jednání</a:t>
            </a:r>
          </a:p>
          <a:p>
            <a:pPr lvl="1"/>
            <a:r>
              <a:rPr lang="cs-CZ" sz="2400" dirty="0" smtClean="0"/>
              <a:t>idealizující zvěstovatel </a:t>
            </a:r>
            <a:r>
              <a:rPr lang="cs-CZ" sz="2400" dirty="0" err="1" smtClean="0"/>
              <a:t>stavově</a:t>
            </a:r>
            <a:r>
              <a:rPr lang="cs-CZ" sz="2400" dirty="0" smtClean="0"/>
              <a:t> vázané sebeprezentace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společensky ustanovený bavič</a:t>
            </a:r>
          </a:p>
          <a:p>
            <a:pPr lvl="1"/>
            <a:r>
              <a:rPr lang="cs-CZ" sz="2400" dirty="0" smtClean="0"/>
              <a:t>satirický kritik chybného sociálního chování</a:t>
            </a:r>
          </a:p>
          <a:p>
            <a:pPr lvl="1"/>
            <a:r>
              <a:rPr lang="cs-CZ" sz="2400" dirty="0" smtClean="0"/>
              <a:t>propagátor revolučních myšlenek</a:t>
            </a:r>
          </a:p>
          <a:p>
            <a:pPr lvl="1"/>
            <a:r>
              <a:rPr lang="cs-CZ" sz="2400" dirty="0" smtClean="0"/>
              <a:t>morální instituce</a:t>
            </a:r>
          </a:p>
          <a:p>
            <a:pPr lvl="1"/>
            <a:r>
              <a:rPr lang="cs-CZ" sz="2400" dirty="0" smtClean="0"/>
              <a:t>mluvčí neprivilegovaných skupin</a:t>
            </a:r>
          </a:p>
          <a:p>
            <a:pPr lvl="1"/>
            <a:r>
              <a:rPr lang="cs-CZ" sz="2400" dirty="0" smtClean="0"/>
              <a:t>experimentátor a inspirátor komunikačních procesů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Sociální funkce dramatického autora</a:t>
            </a:r>
          </a:p>
          <a:p>
            <a:pPr lvl="1"/>
            <a:r>
              <a:rPr lang="cs-CZ" sz="2400" dirty="0" smtClean="0"/>
              <a:t>expresivní – dramatik artikuluje už existující společenský konsenzus</a:t>
            </a:r>
          </a:p>
          <a:p>
            <a:pPr lvl="1"/>
            <a:r>
              <a:rPr lang="cs-CZ" sz="2400" dirty="0" smtClean="0"/>
              <a:t>instrumentální – konsenzus má být teprve vytvořen nebo změněn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Vnitřní organizace produkčních funkcí v divadle</a:t>
            </a:r>
          </a:p>
          <a:p>
            <a:pPr lvl="1"/>
            <a:r>
              <a:rPr lang="cs-CZ" sz="2400" dirty="0" smtClean="0"/>
              <a:t>bohatě členěná struktura divadel teprve postupně od 19. stol. (vznik funkce režiséra atp.)</a:t>
            </a:r>
          </a:p>
          <a:p>
            <a:pPr lvl="1"/>
            <a:r>
              <a:rPr lang="cs-CZ" sz="2400" dirty="0" smtClean="0"/>
              <a:t>stálý soubor </a:t>
            </a:r>
            <a:r>
              <a:rPr lang="cs-CZ" sz="2400" i="1" dirty="0" smtClean="0"/>
              <a:t>vs.</a:t>
            </a:r>
            <a:r>
              <a:rPr lang="cs-CZ" sz="2400" dirty="0" smtClean="0"/>
              <a:t> skupina ad hoc angažovaných umělců</a:t>
            </a:r>
          </a:p>
          <a:p>
            <a:pPr lvl="1"/>
            <a:r>
              <a:rPr lang="cs-CZ" sz="2400" dirty="0" smtClean="0"/>
              <a:t>hraní repertoár </a:t>
            </a:r>
            <a:r>
              <a:rPr lang="cs-CZ" sz="2400" i="1" dirty="0" smtClean="0"/>
              <a:t>vs.</a:t>
            </a:r>
            <a:r>
              <a:rPr lang="cs-CZ" sz="2400" dirty="0" smtClean="0"/>
              <a:t> en </a:t>
            </a:r>
            <a:r>
              <a:rPr lang="cs-CZ" sz="2400" dirty="0" err="1" smtClean="0"/>
              <a:t>suite</a:t>
            </a:r>
            <a:r>
              <a:rPr lang="cs-CZ" sz="2400" dirty="0" smtClean="0"/>
              <a:t> (v blocích)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430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DIVADLO JAKO SPOLEČENSKÁ INSTITUCE 1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DIVADLO JAKO SPOLEČENSKÁ INSTITUCE</dc:title>
  <dc:creator>Václav Cejpek</dc:creator>
  <cp:lastModifiedBy>Václav Cejpek</cp:lastModifiedBy>
  <cp:revision>26</cp:revision>
  <dcterms:created xsi:type="dcterms:W3CDTF">2016-11-16T09:56:40Z</dcterms:created>
  <dcterms:modified xsi:type="dcterms:W3CDTF">2016-11-28T10:24:02Z</dcterms:modified>
</cp:coreProperties>
</file>