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1" r:id="rId2"/>
    <p:sldMasterId id="2147483652" r:id="rId3"/>
    <p:sldMasterId id="2147483653" r:id="rId4"/>
    <p:sldMasterId id="2147483654" r:id="rId5"/>
    <p:sldMasterId id="2147483655" r:id="rId6"/>
    <p:sldMasterId id="2147483744" r:id="rId7"/>
    <p:sldMasterId id="2147483756" r:id="rId8"/>
  </p:sldMasterIdLst>
  <p:notesMasterIdLst>
    <p:notesMasterId r:id="rId33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x="9144000" cy="6858000" type="screen4x3"/>
  <p:notesSz cx="6858000" cy="9144000"/>
  <p:defaultTextStyle>
    <a:defPPr>
      <a:defRPr lang="en-GB"/>
    </a:defPPr>
    <a:lvl1pPr algn="l" defTabSz="457200" rtl="0" fontAlgn="base">
      <a:lnSpc>
        <a:spcPct val="102000"/>
      </a:lnSpc>
      <a:spcBef>
        <a:spcPct val="0"/>
      </a:spcBef>
      <a:spcAft>
        <a:spcPct val="0"/>
      </a:spcAft>
      <a:buClr>
        <a:srgbClr val="FFFFFF"/>
      </a:buClr>
      <a:buSzPct val="100000"/>
      <a:buFont typeface="Calibri" pitchFamily="34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1pPr>
    <a:lvl2pPr marL="457200" algn="l" defTabSz="457200" rtl="0" fontAlgn="base">
      <a:lnSpc>
        <a:spcPct val="102000"/>
      </a:lnSpc>
      <a:spcBef>
        <a:spcPct val="0"/>
      </a:spcBef>
      <a:spcAft>
        <a:spcPct val="0"/>
      </a:spcAft>
      <a:buClr>
        <a:srgbClr val="FFFFFF"/>
      </a:buClr>
      <a:buSzPct val="100000"/>
      <a:buFont typeface="Calibri" pitchFamily="34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2pPr>
    <a:lvl3pPr marL="914400" algn="l" defTabSz="457200" rtl="0" fontAlgn="base">
      <a:lnSpc>
        <a:spcPct val="102000"/>
      </a:lnSpc>
      <a:spcBef>
        <a:spcPct val="0"/>
      </a:spcBef>
      <a:spcAft>
        <a:spcPct val="0"/>
      </a:spcAft>
      <a:buClr>
        <a:srgbClr val="FFFFFF"/>
      </a:buClr>
      <a:buSzPct val="100000"/>
      <a:buFont typeface="Calibri" pitchFamily="34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3pPr>
    <a:lvl4pPr marL="1371600" algn="l" defTabSz="457200" rtl="0" fontAlgn="base">
      <a:lnSpc>
        <a:spcPct val="102000"/>
      </a:lnSpc>
      <a:spcBef>
        <a:spcPct val="0"/>
      </a:spcBef>
      <a:spcAft>
        <a:spcPct val="0"/>
      </a:spcAft>
      <a:buClr>
        <a:srgbClr val="FFFFFF"/>
      </a:buClr>
      <a:buSzPct val="100000"/>
      <a:buFont typeface="Calibri" pitchFamily="34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4pPr>
    <a:lvl5pPr marL="1828800" algn="l" defTabSz="457200" rtl="0" fontAlgn="base">
      <a:lnSpc>
        <a:spcPct val="102000"/>
      </a:lnSpc>
      <a:spcBef>
        <a:spcPct val="0"/>
      </a:spcBef>
      <a:spcAft>
        <a:spcPct val="0"/>
      </a:spcAft>
      <a:buClr>
        <a:srgbClr val="FFFFFF"/>
      </a:buClr>
      <a:buSzPct val="100000"/>
      <a:buFont typeface="Calibri" pitchFamily="34" charset="0"/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4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0" y="-6735763"/>
            <a:ext cx="0" cy="14862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505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427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529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632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734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837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939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041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44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246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349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608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451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553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6563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758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861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710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813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9155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0179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-9907588" y="-6735763"/>
            <a:ext cx="19816763" cy="148637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024313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2227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3251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EBEFD-3780-438B-A186-2C9817E20B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B97DE-E634-4C49-980B-50BE4EB68E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268288"/>
            <a:ext cx="2055812" cy="61849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8213" cy="61849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1AC8-688C-4D5F-BC84-77DE8EB57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813CF-5AE6-4E39-9A5B-402A67CEBE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CE709-FAAC-429A-9045-1672384EE1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B4E7-DCD4-49D7-AC87-0394FE255F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7012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C5E90-1322-420E-907D-39166F849A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787FF-42C8-4135-A6DD-2121D52DE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14494-A373-4117-879F-837F7C2A31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C7ACE-39EF-4B9B-A793-EEBC0F1D12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DE17-FE4E-4B06-9B12-5AF5F25F3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D5483-3B03-45A1-91E5-5649B4B7DA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0D27-FE14-4D86-9CC5-8D4DFE5799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996C7-CC29-4363-9B2B-0ABCF0D7B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268288"/>
            <a:ext cx="2055812" cy="61849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8213" cy="61849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2930-EFCE-40B3-9A88-72A90699DC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B5E5A-C481-44AE-B2C5-4904E23A1A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6AE24-3519-4D00-AD77-E15D1BA42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54D12-1A1F-4F94-BD9F-2CD8BAD71A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7012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18B2-D697-43FF-8E5D-0681DAFBCA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11EA7-596D-4181-A875-38BC5D1DE6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57CEB-9D63-438B-9053-52D9D1C911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A8C19-51E0-4EEE-98E3-50A9759FBD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0D8BB-5F9F-4A64-9A8E-AC098A5041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5C06C-02C4-4246-A684-CDA714783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9B1F2-5A7A-422D-8BC5-02168B9E92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8AD5E-2F63-410A-9033-4B8192C6FC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268288"/>
            <a:ext cx="2055812" cy="61849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8213" cy="61849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346D1-2E0A-4229-9FE1-534B232A9E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AB5B4-34F4-4C58-B1D4-14C12F7AD6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EE248-9685-4A33-9742-0EA95BA29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72BD-C8E2-43F3-B307-1A1ACD568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7012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717ED-A214-44F2-B70A-02A54C3C3C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506C-625C-4E4E-B70B-39D55E91C0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C9689-5EAF-449E-A3F6-AF959344FA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7012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92F3D-15AB-46D2-B7F2-593C2C0A5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D46F-1A01-4EFA-BFCC-7348BC1D7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BEA4-10F4-4042-A344-BA4AD5A35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854D-795B-47C8-813E-7A91CE45CA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50564-A17B-46F2-8FD8-06AD02CD9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268288"/>
            <a:ext cx="2055812" cy="61849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8213" cy="61849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80763-CF42-4DA7-979D-1B165401B8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031A1-31FA-4B00-A83E-719F1CF527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91D91-7699-4AF7-BA38-4F84B16A88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5CC10-D342-41DA-9B7F-74708128E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7012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4A8E3-C023-45E9-AA16-1FCD7F2E1E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1A0A9-5036-4319-AB28-DE9CD197D7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A7B79-53C2-4BD9-ADCC-9245CDC5E5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ADC0B-F4A0-4EA7-BA53-D3091AC992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82A3A-1C11-441B-B4A5-FF0867578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88753-39E1-48FB-9576-AD55BD1554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F87F5-D3F7-4BBA-95B0-C5C946D89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0AEF-DE01-4569-8B06-A94F531FA6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268288"/>
            <a:ext cx="2055812" cy="61849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8213" cy="61849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59FA-7213-449B-A027-C7D17E6309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D0024-510C-4C48-90B9-2B67F5FC3D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D522C-8BFD-4DDC-ACF7-CE25011C32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9519-5274-4F2A-9094-02FEAD9873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82775"/>
            <a:ext cx="40370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882775"/>
            <a:ext cx="4037012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F541-6CCE-4631-9AAD-39D0A2F69E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C7342-DBB9-4916-8373-3681045DC3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C987-AB2B-4DE7-B874-9D962CC7BB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FDEC6-0E17-4CB6-A57E-CC3CB3F4A3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795CF-1362-454D-B2C4-2D2842CC8F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450EF-F374-463F-B051-0C8D720FD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19D2-458A-4092-B153-945B6670C1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CC94D-06E7-4509-8160-13F3631998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7813" y="268288"/>
            <a:ext cx="2055812" cy="61849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68288"/>
            <a:ext cx="6018213" cy="61849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B5787-02D9-48DD-B25A-708EA69269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5" name="Volný tvar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F622C-B60B-40AB-87F8-18E3A2D4C5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B78C-1678-437E-A561-8673B0613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5" name="Volný tvar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90951-927A-45AD-B186-574E41387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7297-D1A7-47BB-8AAC-283E7239C4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BE380-C95E-4622-B67D-630384FD10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090E1-6FF5-4533-93F8-118C58B09C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C6AB2-126A-46DC-BE6E-052B6F8DAD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C02ED-CA82-473D-887A-F0A22E4DB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7DB96-1716-42DB-B92F-6E001F4C26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9980-7EC3-478D-B599-CA4846D4E4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B488-0C5D-477D-A6A0-CC29CB1A29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17A7C-B8D0-4280-A4ED-272B959A05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5" name="Volný tvar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9B03-F68C-4D58-ABC1-C21D25EB9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CEFE6-7795-4214-AFC2-A5C27E8EE5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B86D9-7D26-4656-B463-77A044BAB3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0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5" name="Volný tvar 12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7E93F-E8B9-4A99-BDE8-B299FB27F7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86F08-A427-42C8-A8E4-010F82E967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7F2E-8EED-4235-9B43-3CA86A65DF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2F22-103E-43F1-A356-B5808FDCF3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CA42-6EC1-4603-A657-B6245D6457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15C88-1735-4F2D-8534-78159DF446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84BF-9714-41D9-9E0F-2B69C6E525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EC60-30C4-42A6-9775-CE22B1BCD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EC5BC-6631-4034-ACC7-078152359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A11D9-03DE-4434-BEE6-C3CACEABDA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F57"/>
            </a:gs>
            <a:gs pos="100000">
              <a:srgbClr val="7283A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FFF39D"/>
              </a:gs>
              <a:gs pos="100000">
                <a:srgbClr val="FFF39D">
                  <a:alpha val="999"/>
                </a:srgbClr>
              </a:gs>
            </a:gsLst>
            <a:lin ang="798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6350"/>
            <a:ext cx="9137650" cy="6845300"/>
          </a:xfrm>
          <a:prstGeom prst="line">
            <a:avLst/>
          </a:prstGeom>
          <a:noFill/>
          <a:ln w="5040">
            <a:solidFill>
              <a:srgbClr val="B9BDC4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H="1">
            <a:off x="6465888" y="4948238"/>
            <a:ext cx="2679700" cy="1900237"/>
          </a:xfrm>
          <a:prstGeom prst="line">
            <a:avLst/>
          </a:prstGeom>
          <a:noFill/>
          <a:ln w="6120">
            <a:solidFill>
              <a:srgbClr val="C1C4CA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6425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6425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791075" y="6481763"/>
            <a:ext cx="2130425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FFFFFF"/>
                </a:solidFill>
                <a:latin typeface="Calibri" pitchFamily="32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57200" y="6323013"/>
            <a:ext cx="42592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589838" y="6481763"/>
            <a:ext cx="500062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Calibri" pitchFamily="32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FFFFFF"/>
                </a:solidFill>
                <a:latin typeface="Calibri" pitchFamily="32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9B35F7DC-4243-4081-AE97-7934B69B58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+mj-lt"/>
          <a:ea typeface="+mj-ea"/>
          <a:cs typeface="+mj-cs"/>
        </a:defRPr>
      </a:lvl1pPr>
      <a:lvl2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2pPr>
      <a:lvl3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3pPr>
      <a:lvl4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4pPr>
      <a:lvl5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5pPr>
      <a:lvl6pPr marL="9382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6pPr>
      <a:lvl7pPr marL="13954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7pPr>
      <a:lvl8pPr marL="18526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8pPr>
      <a:lvl9pPr marL="23098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9pPr>
    </p:titleStyle>
    <p:bodyStyle>
      <a:lvl1pPr marL="444500" indent="-382588" algn="l" defTabSz="457200" rtl="0" eaLnBrk="0" fontAlgn="base" hangingPunct="0">
        <a:lnSpc>
          <a:spcPct val="102000"/>
        </a:lnSpc>
        <a:spcBef>
          <a:spcPts val="750"/>
        </a:spcBef>
        <a:spcAft>
          <a:spcPct val="0"/>
        </a:spcAft>
        <a:buClr>
          <a:srgbClr val="FE8637"/>
        </a:buClr>
        <a:buSzPct val="80000"/>
        <a:buFont typeface="Wingdings 2" pitchFamily="18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19150" indent="-284163" algn="l" defTabSz="457200" rtl="0" eaLnBrk="0" fontAlgn="base" hangingPunct="0">
        <a:lnSpc>
          <a:spcPct val="102000"/>
        </a:lnSpc>
        <a:spcBef>
          <a:spcPts val="650"/>
        </a:spcBef>
        <a:spcAft>
          <a:spcPct val="0"/>
        </a:spcAft>
        <a:buClr>
          <a:srgbClr val="FE8637"/>
        </a:buClr>
        <a:buSzPct val="95000"/>
        <a:buFont typeface="Verdana" pitchFamily="34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1725" indent="-228600" algn="l" defTabSz="457200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57200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57200" rtl="0" eaLnBrk="0" fontAlgn="base" hangingPunct="0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6C6C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 flipV="1">
            <a:off x="6350" y="6350"/>
            <a:ext cx="9131300" cy="6837363"/>
          </a:xfrm>
          <a:prstGeom prst="rtTriangle">
            <a:avLst/>
          </a:prstGeom>
          <a:gradFill rotWithShape="0">
            <a:gsLst>
              <a:gs pos="0">
                <a:srgbClr val="FFF39D"/>
              </a:gs>
              <a:gs pos="100000">
                <a:srgbClr val="FFF39D">
                  <a:alpha val="999"/>
                </a:srgbClr>
              </a:gs>
            </a:gsLst>
            <a:lin ang="798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5400000" flipV="1">
            <a:off x="7553325" y="309563"/>
            <a:ext cx="1893888" cy="1293812"/>
          </a:xfrm>
          <a:prstGeom prst="triangle">
            <a:avLst>
              <a:gd name="adj" fmla="val 51324"/>
            </a:avLst>
          </a:prstGeom>
          <a:gradFill rotWithShape="0">
            <a:gsLst>
              <a:gs pos="0">
                <a:srgbClr val="B54500"/>
              </a:gs>
              <a:gs pos="100000">
                <a:srgbClr val="FF9F69"/>
              </a:gs>
            </a:gsLst>
            <a:lin ang="1548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H="1" flipV="1">
            <a:off x="6465888" y="6350"/>
            <a:ext cx="2679700" cy="1906588"/>
          </a:xfrm>
          <a:prstGeom prst="line">
            <a:avLst/>
          </a:prstGeom>
          <a:noFill/>
          <a:ln w="6120">
            <a:solidFill>
              <a:srgbClr val="C1C4CA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0" y="3175"/>
            <a:ext cx="9137650" cy="6851650"/>
          </a:xfrm>
          <a:prstGeom prst="line">
            <a:avLst/>
          </a:prstGeom>
          <a:noFill/>
          <a:ln w="5040">
            <a:solidFill>
              <a:srgbClr val="B9BDC4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6425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6425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6956425" y="6477000"/>
            <a:ext cx="2130425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619375" y="6321425"/>
            <a:ext cx="4260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450263" y="809625"/>
            <a:ext cx="500062" cy="29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194C18C9-ADFF-426D-AE85-ECADF1F2A5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+mj-lt"/>
          <a:ea typeface="+mj-ea"/>
          <a:cs typeface="+mj-cs"/>
        </a:defRPr>
      </a:lvl1pPr>
      <a:lvl2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2pPr>
      <a:lvl3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3pPr>
      <a:lvl4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4pPr>
      <a:lvl5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5pPr>
      <a:lvl6pPr marL="9382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6pPr>
      <a:lvl7pPr marL="13954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7pPr>
      <a:lvl8pPr marL="18526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8pPr>
      <a:lvl9pPr marL="23098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9pPr>
    </p:titleStyle>
    <p:bodyStyle>
      <a:lvl1pPr marL="444500" indent="-382588" algn="l" defTabSz="457200" rtl="0" eaLnBrk="0" fontAlgn="base" hangingPunct="0">
        <a:lnSpc>
          <a:spcPct val="102000"/>
        </a:lnSpc>
        <a:spcBef>
          <a:spcPts val="750"/>
        </a:spcBef>
        <a:spcAft>
          <a:spcPct val="0"/>
        </a:spcAft>
        <a:buClr>
          <a:srgbClr val="FE8637"/>
        </a:buClr>
        <a:buSzPct val="80000"/>
        <a:buFont typeface="Wingdings 2" pitchFamily="18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19150" indent="-284163" algn="l" defTabSz="457200" rtl="0" eaLnBrk="0" fontAlgn="base" hangingPunct="0">
        <a:lnSpc>
          <a:spcPct val="102000"/>
        </a:lnSpc>
        <a:spcBef>
          <a:spcPts val="650"/>
        </a:spcBef>
        <a:spcAft>
          <a:spcPct val="0"/>
        </a:spcAft>
        <a:buClr>
          <a:srgbClr val="FE8637"/>
        </a:buClr>
        <a:buSzPct val="95000"/>
        <a:buFont typeface="Verdana" pitchFamily="34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1725" indent="-228600" algn="l" defTabSz="457200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57200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57200" rtl="0" eaLnBrk="0" fontAlgn="base" hangingPunct="0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F57"/>
            </a:gs>
            <a:gs pos="100000">
              <a:srgbClr val="7283A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6350" y="14288"/>
            <a:ext cx="9131300" cy="6837362"/>
          </a:xfrm>
          <a:prstGeom prst="rtTriangle">
            <a:avLst/>
          </a:prstGeom>
          <a:gradFill rotWithShape="0">
            <a:gsLst>
              <a:gs pos="0">
                <a:srgbClr val="FFF39D"/>
              </a:gs>
              <a:gs pos="100000">
                <a:srgbClr val="FFF39D">
                  <a:alpha val="999"/>
                </a:srgbClr>
              </a:gs>
            </a:gsLst>
            <a:lin ang="798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6350"/>
            <a:ext cx="9137650" cy="6845300"/>
          </a:xfrm>
          <a:prstGeom prst="line">
            <a:avLst/>
          </a:prstGeom>
          <a:noFill/>
          <a:ln w="5040">
            <a:solidFill>
              <a:srgbClr val="B9BDC4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H="1">
            <a:off x="6465888" y="4948238"/>
            <a:ext cx="2679700" cy="1900237"/>
          </a:xfrm>
          <a:prstGeom prst="line">
            <a:avLst/>
          </a:prstGeom>
          <a:noFill/>
          <a:ln w="6120">
            <a:solidFill>
              <a:srgbClr val="C1C4CA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6425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10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6425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791075" y="6481763"/>
            <a:ext cx="2130425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57200" y="6323013"/>
            <a:ext cx="42592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589838" y="6481763"/>
            <a:ext cx="500062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1739E34B-3E50-41AF-9AF6-498650964D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+mj-lt"/>
          <a:ea typeface="+mj-ea"/>
          <a:cs typeface="+mj-cs"/>
        </a:defRPr>
      </a:lvl1pPr>
      <a:lvl2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2pPr>
      <a:lvl3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3pPr>
      <a:lvl4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4pPr>
      <a:lvl5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5pPr>
      <a:lvl6pPr marL="9382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6pPr>
      <a:lvl7pPr marL="13954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7pPr>
      <a:lvl8pPr marL="18526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8pPr>
      <a:lvl9pPr marL="23098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9pPr>
    </p:titleStyle>
    <p:bodyStyle>
      <a:lvl1pPr marL="444500" indent="-382588" algn="l" defTabSz="457200" rtl="0" eaLnBrk="0" fontAlgn="base" hangingPunct="0">
        <a:lnSpc>
          <a:spcPct val="102000"/>
        </a:lnSpc>
        <a:spcBef>
          <a:spcPts val="750"/>
        </a:spcBef>
        <a:spcAft>
          <a:spcPct val="0"/>
        </a:spcAft>
        <a:buClr>
          <a:srgbClr val="FE8637"/>
        </a:buClr>
        <a:buSzPct val="80000"/>
        <a:buFont typeface="Wingdings 2" pitchFamily="18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19150" indent="-284163" algn="l" defTabSz="457200" rtl="0" eaLnBrk="0" fontAlgn="base" hangingPunct="0">
        <a:lnSpc>
          <a:spcPct val="102000"/>
        </a:lnSpc>
        <a:spcBef>
          <a:spcPts val="650"/>
        </a:spcBef>
        <a:spcAft>
          <a:spcPct val="0"/>
        </a:spcAft>
        <a:buClr>
          <a:srgbClr val="FE8637"/>
        </a:buClr>
        <a:buSzPct val="95000"/>
        <a:buFont typeface="Verdana" pitchFamily="34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1725" indent="-228600" algn="l" defTabSz="457200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57200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57200" rtl="0" eaLnBrk="0" fontAlgn="base" hangingPunct="0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F57"/>
            </a:gs>
            <a:gs pos="100000">
              <a:srgbClr val="7283A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6425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6425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791075" y="6481763"/>
            <a:ext cx="2127250" cy="29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6323013"/>
            <a:ext cx="4260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89838" y="6483350"/>
            <a:ext cx="500062" cy="30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956C2AD3-FE84-44DB-8579-2B9143274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+mj-lt"/>
          <a:ea typeface="+mj-ea"/>
          <a:cs typeface="+mj-cs"/>
        </a:defRPr>
      </a:lvl1pPr>
      <a:lvl2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2pPr>
      <a:lvl3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3pPr>
      <a:lvl4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4pPr>
      <a:lvl5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5pPr>
      <a:lvl6pPr marL="9382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6pPr>
      <a:lvl7pPr marL="13954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7pPr>
      <a:lvl8pPr marL="18526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8pPr>
      <a:lvl9pPr marL="23098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9pPr>
    </p:titleStyle>
    <p:bodyStyle>
      <a:lvl1pPr marL="444500" indent="-382588" algn="l" defTabSz="457200" rtl="0" eaLnBrk="0" fontAlgn="base" hangingPunct="0">
        <a:lnSpc>
          <a:spcPct val="102000"/>
        </a:lnSpc>
        <a:spcBef>
          <a:spcPts val="750"/>
        </a:spcBef>
        <a:spcAft>
          <a:spcPct val="0"/>
        </a:spcAft>
        <a:buClr>
          <a:srgbClr val="FE8637"/>
        </a:buClr>
        <a:buSzPct val="80000"/>
        <a:buFont typeface="Wingdings 2" pitchFamily="18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19150" indent="-284163" algn="l" defTabSz="457200" rtl="0" eaLnBrk="0" fontAlgn="base" hangingPunct="0">
        <a:lnSpc>
          <a:spcPct val="102000"/>
        </a:lnSpc>
        <a:spcBef>
          <a:spcPts val="650"/>
        </a:spcBef>
        <a:spcAft>
          <a:spcPct val="0"/>
        </a:spcAft>
        <a:buClr>
          <a:srgbClr val="FE8637"/>
        </a:buClr>
        <a:buSzPct val="95000"/>
        <a:buFont typeface="Verdana" pitchFamily="34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1725" indent="-228600" algn="l" defTabSz="457200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57200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57200" rtl="0" eaLnBrk="0" fontAlgn="base" hangingPunct="0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23F57"/>
            </a:gs>
            <a:gs pos="100000">
              <a:srgbClr val="7283A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6425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6425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78563" y="6556375"/>
            <a:ext cx="2130425" cy="30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9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35063" y="6397625"/>
            <a:ext cx="51435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410575" y="6556375"/>
            <a:ext cx="500063" cy="30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defRPr sz="9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E9B77FB0-811C-447B-A098-7B5D41B54E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+mj-lt"/>
          <a:ea typeface="+mj-ea"/>
          <a:cs typeface="+mj-cs"/>
        </a:defRPr>
      </a:lvl1pPr>
      <a:lvl2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2pPr>
      <a:lvl3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3pPr>
      <a:lvl4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4pPr>
      <a:lvl5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5pPr>
      <a:lvl6pPr marL="9382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6pPr>
      <a:lvl7pPr marL="13954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7pPr>
      <a:lvl8pPr marL="18526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8pPr>
      <a:lvl9pPr marL="23098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9pPr>
    </p:titleStyle>
    <p:bodyStyle>
      <a:lvl1pPr marL="444500" indent="-382588" algn="l" defTabSz="457200" rtl="0" eaLnBrk="0" fontAlgn="base" hangingPunct="0">
        <a:lnSpc>
          <a:spcPct val="102000"/>
        </a:lnSpc>
        <a:spcBef>
          <a:spcPts val="750"/>
        </a:spcBef>
        <a:spcAft>
          <a:spcPct val="0"/>
        </a:spcAft>
        <a:buClr>
          <a:srgbClr val="FE8637"/>
        </a:buClr>
        <a:buSzPct val="80000"/>
        <a:buFont typeface="Wingdings 2" pitchFamily="18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19150" indent="-284163" algn="l" defTabSz="457200" rtl="0" eaLnBrk="0" fontAlgn="base" hangingPunct="0">
        <a:lnSpc>
          <a:spcPct val="102000"/>
        </a:lnSpc>
        <a:spcBef>
          <a:spcPts val="650"/>
        </a:spcBef>
        <a:spcAft>
          <a:spcPct val="0"/>
        </a:spcAft>
        <a:buClr>
          <a:srgbClr val="FE8637"/>
        </a:buClr>
        <a:buSzPct val="95000"/>
        <a:buFont typeface="Verdana" pitchFamily="34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1725" indent="-228600" algn="l" defTabSz="457200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57200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57200" rtl="0" eaLnBrk="0" fontAlgn="base" hangingPunct="0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6C6C6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6425" cy="139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2775"/>
            <a:ext cx="8226425" cy="4570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08700" y="6556375"/>
            <a:ext cx="2098675" cy="30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9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69988" y="6399213"/>
            <a:ext cx="494823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Calibri" pitchFamily="32" charset="0"/>
              <a:buNone/>
              <a:defRPr/>
            </a:pPr>
            <a:endParaRPr lang="cs-CZ">
              <a:latin typeface="Calibri" pitchFamily="32" charset="0"/>
              <a:ea typeface="+mn-ea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216900" y="6556375"/>
            <a:ext cx="363538" cy="30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defRPr sz="900">
                <a:solidFill>
                  <a:srgbClr val="000000"/>
                </a:solidFill>
                <a:latin typeface="Times New Roman" pitchFamily="16" charset="0"/>
                <a:ea typeface="+mn-ea"/>
                <a:cs typeface="Tahoma" charset="0"/>
              </a:defRPr>
            </a:lvl1pPr>
          </a:lstStyle>
          <a:p>
            <a:pPr>
              <a:defRPr/>
            </a:pPr>
            <a:fld id="{8261441E-3190-452F-9580-0AE86DBECF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+mj-lt"/>
          <a:ea typeface="+mj-ea"/>
          <a:cs typeface="+mj-cs"/>
        </a:defRPr>
      </a:lvl1pPr>
      <a:lvl2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2pPr>
      <a:lvl3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3pPr>
      <a:lvl4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4pPr>
      <a:lvl5pPr marL="481013" indent="-481013" algn="l" defTabSz="457200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4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5pPr>
      <a:lvl6pPr marL="9382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6pPr>
      <a:lvl7pPr marL="13954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7pPr>
      <a:lvl8pPr marL="18526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8pPr>
      <a:lvl9pPr marL="2309813" indent="-481013" algn="l" defTabSz="457200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FF965C"/>
        </a:buClr>
        <a:buSzPct val="100000"/>
        <a:buFont typeface="Calibri" pitchFamily="32" charset="0"/>
        <a:defRPr sz="4200">
          <a:solidFill>
            <a:srgbClr val="FF965C"/>
          </a:solidFill>
          <a:latin typeface="Calibri" pitchFamily="32" charset="0"/>
          <a:ea typeface="MS Gothic" charset="0"/>
          <a:cs typeface="MS Gothic" charset="0"/>
        </a:defRPr>
      </a:lvl9pPr>
    </p:titleStyle>
    <p:bodyStyle>
      <a:lvl1pPr marL="444500" indent="-382588" algn="l" defTabSz="457200" rtl="0" eaLnBrk="0" fontAlgn="base" hangingPunct="0">
        <a:lnSpc>
          <a:spcPct val="102000"/>
        </a:lnSpc>
        <a:spcBef>
          <a:spcPts val="750"/>
        </a:spcBef>
        <a:spcAft>
          <a:spcPct val="0"/>
        </a:spcAft>
        <a:buClr>
          <a:srgbClr val="FE8637"/>
        </a:buClr>
        <a:buSzPct val="80000"/>
        <a:buFont typeface="Wingdings 2" pitchFamily="18" charset="2"/>
        <a:buChar char=""/>
        <a:defRPr sz="3000">
          <a:solidFill>
            <a:srgbClr val="FFFFFF"/>
          </a:solidFill>
          <a:latin typeface="+mn-lt"/>
          <a:ea typeface="+mn-ea"/>
          <a:cs typeface="+mn-cs"/>
        </a:defRPr>
      </a:lvl1pPr>
      <a:lvl2pPr marL="819150" indent="-284163" algn="l" defTabSz="457200" rtl="0" eaLnBrk="0" fontAlgn="base" hangingPunct="0">
        <a:lnSpc>
          <a:spcPct val="102000"/>
        </a:lnSpc>
        <a:spcBef>
          <a:spcPts val="650"/>
        </a:spcBef>
        <a:spcAft>
          <a:spcPct val="0"/>
        </a:spcAft>
        <a:buClr>
          <a:srgbClr val="FE8637"/>
        </a:buClr>
        <a:buSzPct val="95000"/>
        <a:buFont typeface="Verdana" pitchFamily="34" charset="0"/>
        <a:buChar char="›"/>
        <a:defRPr sz="2600">
          <a:solidFill>
            <a:srgbClr val="FFFFFF"/>
          </a:solidFill>
          <a:latin typeface="+mn-lt"/>
          <a:ea typeface="+mn-ea"/>
          <a:cs typeface="+mn-cs"/>
        </a:defRPr>
      </a:lvl2pPr>
      <a:lvl3pPr marL="1101725" indent="-228600" algn="l" defTabSz="457200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371600" indent="-209550" algn="l" defTabSz="457200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1600200" indent="-209550" algn="l" defTabSz="457200" rtl="0" eaLnBrk="0" fontAlgn="base" hangingPunct="0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8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5pPr>
      <a:lvl6pPr marL="20574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6pPr>
      <a:lvl7pPr marL="25146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7pPr>
      <a:lvl8pPr marL="29718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8pPr>
      <a:lvl9pPr marL="3429000" indent="-209550" algn="l" defTabSz="457200" rtl="0" fontAlgn="base">
        <a:lnSpc>
          <a:spcPct val="102000"/>
        </a:lnSpc>
        <a:spcBef>
          <a:spcPts val="475"/>
        </a:spcBef>
        <a:spcAft>
          <a:spcPct val="0"/>
        </a:spcAft>
        <a:buClr>
          <a:srgbClr val="FE8637"/>
        </a:buClr>
        <a:buSzPct val="100000"/>
        <a:buFont typeface="Wingdings 2" pitchFamily="16" charset="2"/>
        <a:buChar char=""/>
        <a:defRPr sz="19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8196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8197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buFont typeface="Calibri" pitchFamily="32" charset="0"/>
              <a:buNone/>
              <a:defRPr kumimoji="0" sz="1000">
                <a:solidFill>
                  <a:schemeClr val="tx2">
                    <a:shade val="50000"/>
                  </a:schemeClr>
                </a:solidFill>
                <a:latin typeface="Calibri" pitchFamily="32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buFont typeface="Calibri" pitchFamily="32" charset="0"/>
              <a:buNone/>
              <a:defRPr kumimoji="0" sz="1000" dirty="0">
                <a:solidFill>
                  <a:schemeClr val="tx2">
                    <a:shade val="50000"/>
                  </a:schemeClr>
                </a:solidFill>
                <a:latin typeface="Calibri" pitchFamily="3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Calibri" pitchFamily="32" charset="0"/>
              <a:buNone/>
              <a:defRPr kumimoji="0" sz="1000" smtClean="0">
                <a:solidFill>
                  <a:schemeClr val="tx2">
                    <a:shade val="50000"/>
                  </a:schemeClr>
                </a:solidFill>
                <a:latin typeface="Calibri" pitchFamily="32" charset="0"/>
                <a:ea typeface="+mn-ea"/>
              </a:defRPr>
            </a:lvl1pPr>
          </a:lstStyle>
          <a:p>
            <a:pPr>
              <a:defRPr/>
            </a:pPr>
            <a:fld id="{4476D583-E13F-4178-B464-A48B095472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44" r:id="rId2"/>
    <p:sldLayoutId id="2147483857" r:id="rId3"/>
    <p:sldLayoutId id="2147483845" r:id="rId4"/>
    <p:sldLayoutId id="2147483858" r:id="rId5"/>
    <p:sldLayoutId id="2147483846" r:id="rId6"/>
    <p:sldLayoutId id="2147483847" r:id="rId7"/>
    <p:sldLayoutId id="2147483859" r:id="rId8"/>
    <p:sldLayoutId id="2147483860" r:id="rId9"/>
    <p:sldLayoutId id="2147483848" r:id="rId10"/>
    <p:sldLayoutId id="214748384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buFont typeface="Calibri" pitchFamily="32" charset="0"/>
              <a:buNone/>
              <a:defRPr/>
            </a:pPr>
            <a:endParaRPr lang="en-US">
              <a:latin typeface="Calibri" pitchFamily="32" charset="0"/>
              <a:ea typeface="+mn-ea"/>
            </a:endParaRPr>
          </a:p>
        </p:txBody>
      </p:sp>
      <p:sp>
        <p:nvSpPr>
          <p:cNvPr id="9220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2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buFont typeface="Calibri" pitchFamily="32" charset="0"/>
              <a:buNone/>
              <a:defRPr kumimoji="0" sz="1000">
                <a:solidFill>
                  <a:schemeClr val="tx2">
                    <a:shade val="50000"/>
                  </a:schemeClr>
                </a:solidFill>
                <a:latin typeface="Calibri" pitchFamily="32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buFont typeface="Calibri" pitchFamily="32" charset="0"/>
              <a:buNone/>
              <a:defRPr kumimoji="0" sz="1000" dirty="0">
                <a:solidFill>
                  <a:schemeClr val="tx2">
                    <a:shade val="50000"/>
                  </a:schemeClr>
                </a:solidFill>
                <a:latin typeface="Calibri" pitchFamily="32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Calibri" pitchFamily="32" charset="0"/>
              <a:buNone/>
              <a:defRPr kumimoji="0" sz="1000" smtClean="0">
                <a:solidFill>
                  <a:schemeClr val="tx2">
                    <a:shade val="50000"/>
                  </a:schemeClr>
                </a:solidFill>
                <a:latin typeface="Calibri" pitchFamily="32" charset="0"/>
                <a:ea typeface="+mn-ea"/>
              </a:defRPr>
            </a:lvl1pPr>
          </a:lstStyle>
          <a:p>
            <a:pPr>
              <a:defRPr/>
            </a:pPr>
            <a:fld id="{299141A1-104D-4B9C-9CF4-F5C421630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1" r:id="rId1"/>
    <p:sldLayoutId id="2147483850" r:id="rId2"/>
    <p:sldLayoutId id="2147483862" r:id="rId3"/>
    <p:sldLayoutId id="2147483851" r:id="rId4"/>
    <p:sldLayoutId id="2147483863" r:id="rId5"/>
    <p:sldLayoutId id="2147483852" r:id="rId6"/>
    <p:sldLayoutId id="2147483853" r:id="rId7"/>
    <p:sldLayoutId id="2147483864" r:id="rId8"/>
    <p:sldLayoutId id="2147483865" r:id="rId9"/>
    <p:sldLayoutId id="2147483854" r:id="rId10"/>
    <p:sldLayoutId id="214748385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"/>
          <p:cNvGrpSpPr>
            <a:grpSpLocks/>
          </p:cNvGrpSpPr>
          <p:nvPr/>
        </p:nvGrpSpPr>
        <p:grpSpPr bwMode="auto">
          <a:xfrm>
            <a:off x="536575" y="768350"/>
            <a:ext cx="8324850" cy="1481138"/>
            <a:chOff x="338" y="484"/>
            <a:chExt cx="5244" cy="933"/>
          </a:xfrm>
        </p:grpSpPr>
        <p:pic>
          <p:nvPicPr>
            <p:cNvPr id="2048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8" y="484"/>
              <a:ext cx="5245" cy="9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0487" name="Text Box 3"/>
            <p:cNvSpPr txBox="1">
              <a:spLocks noChangeArrowheads="1"/>
            </p:cNvSpPr>
            <p:nvPr/>
          </p:nvSpPr>
          <p:spPr bwMode="auto">
            <a:xfrm>
              <a:off x="338" y="484"/>
              <a:ext cx="5245" cy="9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536575" y="2127250"/>
            <a:ext cx="8397875" cy="1882775"/>
            <a:chOff x="338" y="1340"/>
            <a:chExt cx="5290" cy="1186"/>
          </a:xfrm>
        </p:grpSpPr>
        <p:pic>
          <p:nvPicPr>
            <p:cNvPr id="20484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8" y="1340"/>
              <a:ext cx="5291" cy="1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0485" name="Text Box 6"/>
            <p:cNvSpPr txBox="1">
              <a:spLocks noChangeArrowheads="1"/>
            </p:cNvSpPr>
            <p:nvPr/>
          </p:nvSpPr>
          <p:spPr bwMode="auto">
            <a:xfrm>
              <a:off x="338" y="1340"/>
              <a:ext cx="5291" cy="11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100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4000">
                <a:solidFill>
                  <a:srgbClr val="FFFFFF"/>
                </a:solidFill>
              </a:rPr>
              <a:t>c + s = 1</a:t>
            </a:r>
          </a:p>
          <a:p>
            <a:pPr marL="444500" indent="-382588" algn="ctr">
              <a:lnSpc>
                <a:spcPct val="100000"/>
              </a:lnSpc>
              <a:spcBef>
                <a:spcPts val="100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4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100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4000">
                <a:solidFill>
                  <a:srgbClr val="FFFFFF"/>
                </a:solidFill>
              </a:rPr>
              <a:t>Mezní sklon ke spotřebě a mezní sklon k úsporám musí v součtu dávat 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2970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9701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Char char="•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Co investice tvoří?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Investice provádějí zejména soukromé firmy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Tvořeny ze dvou částí: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Fixní investice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Změna zásob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1"/>
          <p:cNvGrpSpPr>
            <a:grpSpLocks/>
          </p:cNvGrpSpPr>
          <p:nvPr/>
        </p:nvGrpSpPr>
        <p:grpSpPr bwMode="auto">
          <a:xfrm>
            <a:off x="450850" y="261938"/>
            <a:ext cx="8472488" cy="1406525"/>
            <a:chOff x="284" y="165"/>
            <a:chExt cx="5337" cy="886"/>
          </a:xfrm>
        </p:grpSpPr>
        <p:pic>
          <p:nvPicPr>
            <p:cNvPr id="3072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338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0725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338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681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Autonomní investice Ip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= plánované investice (firma naplánuje nákup strojů a budov a tyto investice provede)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Neplánované investice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= zásoby – neočekávané změny zásob (zvyšování zásob, klesání zásob)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Skutečné investice = Ip + neplánované investice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3174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1749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Bez ohledu na výši HDP jsou stále stejné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Závisí na jiných faktorech: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Úrokové míře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Daňové politice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Očekávání investorů ohledně budoucnosti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"/>
          <p:cNvGrpSpPr>
            <a:grpSpLocks/>
          </p:cNvGrpSpPr>
          <p:nvPr/>
        </p:nvGrpSpPr>
        <p:grpSpPr bwMode="auto">
          <a:xfrm>
            <a:off x="450850" y="128588"/>
            <a:ext cx="8240713" cy="1539875"/>
            <a:chOff x="284" y="81"/>
            <a:chExt cx="5191" cy="970"/>
          </a:xfrm>
        </p:grpSpPr>
        <p:pic>
          <p:nvPicPr>
            <p:cNvPr id="3277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81"/>
              <a:ext cx="5192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2773" name="Text Box 3"/>
            <p:cNvSpPr txBox="1">
              <a:spLocks noChangeArrowheads="1"/>
            </p:cNvSpPr>
            <p:nvPr/>
          </p:nvSpPr>
          <p:spPr bwMode="auto">
            <a:xfrm>
              <a:off x="284" y="81"/>
              <a:ext cx="5192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Předpoklad: v ekonomice existují pouze domácnosti a firmy</a:t>
            </a: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 HDP = YD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grpSp>
        <p:nvGrpSpPr>
          <p:cNvPr id="33795" name="Group 2"/>
          <p:cNvGrpSpPr>
            <a:grpSpLocks/>
          </p:cNvGrpSpPr>
          <p:nvPr/>
        </p:nvGrpSpPr>
        <p:grpSpPr bwMode="auto">
          <a:xfrm>
            <a:off x="457200" y="1600200"/>
            <a:ext cx="8229600" cy="4343400"/>
            <a:chOff x="288" y="1008"/>
            <a:chExt cx="5184" cy="2736"/>
          </a:xfrm>
        </p:grpSpPr>
        <p:sp>
          <p:nvSpPr>
            <p:cNvPr id="33796" name="Rectangle 3"/>
            <p:cNvSpPr>
              <a:spLocks noChangeArrowheads="1"/>
            </p:cNvSpPr>
            <p:nvPr/>
          </p:nvSpPr>
          <p:spPr bwMode="auto">
            <a:xfrm>
              <a:off x="288" y="1008"/>
              <a:ext cx="1037" cy="547"/>
            </a:xfrm>
            <a:prstGeom prst="rect">
              <a:avLst/>
            </a:prstGeom>
            <a:solidFill>
              <a:srgbClr val="FE8637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rgbClr val="FFFFFF"/>
                  </a:solidFill>
                  <a:latin typeface="Tahoma" pitchFamily="34" charset="0"/>
                </a:rPr>
                <a:t>HDP = YD</a:t>
              </a:r>
            </a:p>
          </p:txBody>
        </p:sp>
        <p:sp>
          <p:nvSpPr>
            <p:cNvPr id="33797" name="Rectangle 4"/>
            <p:cNvSpPr>
              <a:spLocks noChangeArrowheads="1"/>
            </p:cNvSpPr>
            <p:nvPr/>
          </p:nvSpPr>
          <p:spPr bwMode="auto">
            <a:xfrm>
              <a:off x="1325" y="1008"/>
              <a:ext cx="1037" cy="547"/>
            </a:xfrm>
            <a:prstGeom prst="rect">
              <a:avLst/>
            </a:prstGeom>
            <a:solidFill>
              <a:srgbClr val="FE8637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rgbClr val="FFFFFF"/>
                  </a:solidFill>
                  <a:latin typeface="Tahoma" pitchFamily="34" charset="0"/>
                </a:rPr>
                <a:t>500</a:t>
              </a:r>
            </a:p>
          </p:txBody>
        </p:sp>
        <p:sp>
          <p:nvSpPr>
            <p:cNvPr id="33798" name="Rectangle 5"/>
            <p:cNvSpPr>
              <a:spLocks noChangeArrowheads="1"/>
            </p:cNvSpPr>
            <p:nvPr/>
          </p:nvSpPr>
          <p:spPr bwMode="auto">
            <a:xfrm>
              <a:off x="2362" y="1008"/>
              <a:ext cx="1036" cy="547"/>
            </a:xfrm>
            <a:prstGeom prst="rect">
              <a:avLst/>
            </a:prstGeom>
            <a:solidFill>
              <a:srgbClr val="FE8637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rgbClr val="FFFFFF"/>
                  </a:solidFill>
                  <a:latin typeface="Tahoma" pitchFamily="34" charset="0"/>
                </a:rPr>
                <a:t>1000</a:t>
              </a:r>
            </a:p>
          </p:txBody>
        </p:sp>
        <p:sp>
          <p:nvSpPr>
            <p:cNvPr id="33799" name="Rectangle 6"/>
            <p:cNvSpPr>
              <a:spLocks noChangeArrowheads="1"/>
            </p:cNvSpPr>
            <p:nvPr/>
          </p:nvSpPr>
          <p:spPr bwMode="auto">
            <a:xfrm>
              <a:off x="3427" y="1008"/>
              <a:ext cx="1037" cy="547"/>
            </a:xfrm>
            <a:prstGeom prst="rect">
              <a:avLst/>
            </a:prstGeom>
            <a:solidFill>
              <a:srgbClr val="FE8637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rgbClr val="FFFFFF"/>
                  </a:solidFill>
                  <a:latin typeface="Tahoma" pitchFamily="34" charset="0"/>
                </a:rPr>
                <a:t>1500</a:t>
              </a:r>
            </a:p>
          </p:txBody>
        </p:sp>
        <p:sp>
          <p:nvSpPr>
            <p:cNvPr id="33800" name="Rectangle 7"/>
            <p:cNvSpPr>
              <a:spLocks noChangeArrowheads="1"/>
            </p:cNvSpPr>
            <p:nvPr/>
          </p:nvSpPr>
          <p:spPr bwMode="auto">
            <a:xfrm>
              <a:off x="4435" y="1008"/>
              <a:ext cx="1037" cy="547"/>
            </a:xfrm>
            <a:prstGeom prst="rect">
              <a:avLst/>
            </a:prstGeom>
            <a:solidFill>
              <a:srgbClr val="FE8637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b="1">
                  <a:solidFill>
                    <a:srgbClr val="FFFFFF"/>
                  </a:solidFill>
                  <a:latin typeface="Tahoma" pitchFamily="34" charset="0"/>
                </a:rPr>
                <a:t>2000</a:t>
              </a:r>
            </a:p>
          </p:txBody>
        </p:sp>
        <p:sp>
          <p:nvSpPr>
            <p:cNvPr id="33801" name="Rectangle 8"/>
            <p:cNvSpPr>
              <a:spLocks noChangeArrowheads="1"/>
            </p:cNvSpPr>
            <p:nvPr/>
          </p:nvSpPr>
          <p:spPr bwMode="auto">
            <a:xfrm>
              <a:off x="288" y="1555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Spotřeba</a:t>
              </a:r>
            </a:p>
          </p:txBody>
        </p:sp>
        <p:sp>
          <p:nvSpPr>
            <p:cNvPr id="33802" name="Rectangle 9"/>
            <p:cNvSpPr>
              <a:spLocks noChangeArrowheads="1"/>
            </p:cNvSpPr>
            <p:nvPr/>
          </p:nvSpPr>
          <p:spPr bwMode="auto">
            <a:xfrm>
              <a:off x="1325" y="1555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500</a:t>
              </a:r>
            </a:p>
          </p:txBody>
        </p:sp>
        <p:sp>
          <p:nvSpPr>
            <p:cNvPr id="33803" name="Rectangle 10"/>
            <p:cNvSpPr>
              <a:spLocks noChangeArrowheads="1"/>
            </p:cNvSpPr>
            <p:nvPr/>
          </p:nvSpPr>
          <p:spPr bwMode="auto">
            <a:xfrm>
              <a:off x="2362" y="1555"/>
              <a:ext cx="1036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900</a:t>
              </a:r>
            </a:p>
          </p:txBody>
        </p:sp>
        <p:sp>
          <p:nvSpPr>
            <p:cNvPr id="33804" name="Rectangle 11"/>
            <p:cNvSpPr>
              <a:spLocks noChangeArrowheads="1"/>
            </p:cNvSpPr>
            <p:nvPr/>
          </p:nvSpPr>
          <p:spPr bwMode="auto">
            <a:xfrm>
              <a:off x="3398" y="1555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1300</a:t>
              </a:r>
            </a:p>
          </p:txBody>
        </p:sp>
        <p:sp>
          <p:nvSpPr>
            <p:cNvPr id="33805" name="Rectangle 12"/>
            <p:cNvSpPr>
              <a:spLocks noChangeArrowheads="1"/>
            </p:cNvSpPr>
            <p:nvPr/>
          </p:nvSpPr>
          <p:spPr bwMode="auto">
            <a:xfrm>
              <a:off x="4435" y="1555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1700</a:t>
              </a:r>
            </a:p>
          </p:txBody>
        </p:sp>
        <p:sp>
          <p:nvSpPr>
            <p:cNvPr id="33806" name="Rectangle 13"/>
            <p:cNvSpPr>
              <a:spLocks noChangeArrowheads="1"/>
            </p:cNvSpPr>
            <p:nvPr/>
          </p:nvSpPr>
          <p:spPr bwMode="auto">
            <a:xfrm>
              <a:off x="288" y="2102"/>
              <a:ext cx="1037" cy="548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Úspory</a:t>
              </a:r>
            </a:p>
          </p:txBody>
        </p:sp>
        <p:sp>
          <p:nvSpPr>
            <p:cNvPr id="33807" name="Rectangle 14"/>
            <p:cNvSpPr>
              <a:spLocks noChangeArrowheads="1"/>
            </p:cNvSpPr>
            <p:nvPr/>
          </p:nvSpPr>
          <p:spPr bwMode="auto">
            <a:xfrm>
              <a:off x="1325" y="2102"/>
              <a:ext cx="1037" cy="548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3808" name="Rectangle 15"/>
            <p:cNvSpPr>
              <a:spLocks noChangeArrowheads="1"/>
            </p:cNvSpPr>
            <p:nvPr/>
          </p:nvSpPr>
          <p:spPr bwMode="auto">
            <a:xfrm>
              <a:off x="2362" y="2102"/>
              <a:ext cx="1036" cy="548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33809" name="Rectangle 16"/>
            <p:cNvSpPr>
              <a:spLocks noChangeArrowheads="1"/>
            </p:cNvSpPr>
            <p:nvPr/>
          </p:nvSpPr>
          <p:spPr bwMode="auto">
            <a:xfrm>
              <a:off x="3398" y="2102"/>
              <a:ext cx="1037" cy="548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200</a:t>
              </a:r>
            </a:p>
          </p:txBody>
        </p:sp>
        <p:sp>
          <p:nvSpPr>
            <p:cNvPr id="33810" name="Rectangle 17"/>
            <p:cNvSpPr>
              <a:spLocks noChangeArrowheads="1"/>
            </p:cNvSpPr>
            <p:nvPr/>
          </p:nvSpPr>
          <p:spPr bwMode="auto">
            <a:xfrm>
              <a:off x="4435" y="2102"/>
              <a:ext cx="1037" cy="548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300</a:t>
              </a:r>
            </a:p>
          </p:txBody>
        </p:sp>
        <p:sp>
          <p:nvSpPr>
            <p:cNvPr id="33811" name="Rectangle 18"/>
            <p:cNvSpPr>
              <a:spLocks noChangeArrowheads="1"/>
            </p:cNvSpPr>
            <p:nvPr/>
          </p:nvSpPr>
          <p:spPr bwMode="auto">
            <a:xfrm>
              <a:off x="288" y="2650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Plánované inv.</a:t>
              </a:r>
            </a:p>
          </p:txBody>
        </p:sp>
        <p:sp>
          <p:nvSpPr>
            <p:cNvPr id="33812" name="Rectangle 19"/>
            <p:cNvSpPr>
              <a:spLocks noChangeArrowheads="1"/>
            </p:cNvSpPr>
            <p:nvPr/>
          </p:nvSpPr>
          <p:spPr bwMode="auto">
            <a:xfrm>
              <a:off x="1325" y="2650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200</a:t>
              </a: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2362" y="2650"/>
              <a:ext cx="1036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200</a:t>
              </a:r>
            </a:p>
          </p:txBody>
        </p:sp>
        <p:sp>
          <p:nvSpPr>
            <p:cNvPr id="33814" name="Rectangle 21"/>
            <p:cNvSpPr>
              <a:spLocks noChangeArrowheads="1"/>
            </p:cNvSpPr>
            <p:nvPr/>
          </p:nvSpPr>
          <p:spPr bwMode="auto">
            <a:xfrm>
              <a:off x="3398" y="2650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200</a:t>
              </a:r>
            </a:p>
          </p:txBody>
        </p:sp>
        <p:sp>
          <p:nvSpPr>
            <p:cNvPr id="33815" name="Rectangle 22"/>
            <p:cNvSpPr>
              <a:spLocks noChangeArrowheads="1"/>
            </p:cNvSpPr>
            <p:nvPr/>
          </p:nvSpPr>
          <p:spPr bwMode="auto">
            <a:xfrm>
              <a:off x="4435" y="2650"/>
              <a:ext cx="1037" cy="547"/>
            </a:xfrm>
            <a:prstGeom prst="rect">
              <a:avLst/>
            </a:prstGeom>
            <a:solidFill>
              <a:srgbClr val="FFD9CE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200</a:t>
              </a:r>
            </a:p>
          </p:txBody>
        </p:sp>
        <p:sp>
          <p:nvSpPr>
            <p:cNvPr id="33816" name="Rectangle 23"/>
            <p:cNvSpPr>
              <a:spLocks noChangeArrowheads="1"/>
            </p:cNvSpPr>
            <p:nvPr/>
          </p:nvSpPr>
          <p:spPr bwMode="auto">
            <a:xfrm>
              <a:off x="288" y="3197"/>
              <a:ext cx="1037" cy="547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Neplánované i.</a:t>
              </a:r>
            </a:p>
          </p:txBody>
        </p:sp>
        <p:sp>
          <p:nvSpPr>
            <p:cNvPr id="33817" name="Rectangle 24"/>
            <p:cNvSpPr>
              <a:spLocks noChangeArrowheads="1"/>
            </p:cNvSpPr>
            <p:nvPr/>
          </p:nvSpPr>
          <p:spPr bwMode="auto">
            <a:xfrm>
              <a:off x="1325" y="3197"/>
              <a:ext cx="1037" cy="547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-200</a:t>
              </a:r>
            </a:p>
          </p:txBody>
        </p:sp>
        <p:sp>
          <p:nvSpPr>
            <p:cNvPr id="33818" name="Rectangle 25"/>
            <p:cNvSpPr>
              <a:spLocks noChangeArrowheads="1"/>
            </p:cNvSpPr>
            <p:nvPr/>
          </p:nvSpPr>
          <p:spPr bwMode="auto">
            <a:xfrm>
              <a:off x="2362" y="3197"/>
              <a:ext cx="1036" cy="547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-100</a:t>
              </a:r>
            </a:p>
          </p:txBody>
        </p:sp>
        <p:sp>
          <p:nvSpPr>
            <p:cNvPr id="33819" name="Rectangle 26"/>
            <p:cNvSpPr>
              <a:spLocks noChangeArrowheads="1"/>
            </p:cNvSpPr>
            <p:nvPr/>
          </p:nvSpPr>
          <p:spPr bwMode="auto">
            <a:xfrm>
              <a:off x="3398" y="3197"/>
              <a:ext cx="1037" cy="547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33820" name="Rectangle 27"/>
            <p:cNvSpPr>
              <a:spLocks noChangeArrowheads="1"/>
            </p:cNvSpPr>
            <p:nvPr/>
          </p:nvSpPr>
          <p:spPr bwMode="auto">
            <a:xfrm>
              <a:off x="4435" y="3197"/>
              <a:ext cx="1037" cy="547"/>
            </a:xfrm>
            <a:prstGeom prst="rect">
              <a:avLst/>
            </a:prstGeom>
            <a:solidFill>
              <a:srgbClr val="FFEDE8"/>
            </a:solidFill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lnSpc>
                  <a:spcPct val="100000"/>
                </a:lnSpc>
                <a:buClr>
                  <a:srgbClr val="000000"/>
                </a:buCl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>
                  <a:solidFill>
                    <a:srgbClr val="000000"/>
                  </a:solidFill>
                </a:rPr>
                <a:t>100</a:t>
              </a:r>
            </a:p>
          </p:txBody>
        </p:sp>
        <p:sp>
          <p:nvSpPr>
            <p:cNvPr id="33821" name="Line 28"/>
            <p:cNvSpPr>
              <a:spLocks noChangeShapeType="1"/>
            </p:cNvSpPr>
            <p:nvPr/>
          </p:nvSpPr>
          <p:spPr bwMode="auto">
            <a:xfrm>
              <a:off x="1325" y="1008"/>
              <a:ext cx="1" cy="273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2" name="Line 29"/>
            <p:cNvSpPr>
              <a:spLocks noChangeShapeType="1"/>
            </p:cNvSpPr>
            <p:nvPr/>
          </p:nvSpPr>
          <p:spPr bwMode="auto">
            <a:xfrm>
              <a:off x="2362" y="1008"/>
              <a:ext cx="1" cy="273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3" name="Line 30"/>
            <p:cNvSpPr>
              <a:spLocks noChangeShapeType="1"/>
            </p:cNvSpPr>
            <p:nvPr/>
          </p:nvSpPr>
          <p:spPr bwMode="auto">
            <a:xfrm>
              <a:off x="3398" y="1008"/>
              <a:ext cx="1" cy="273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4" name="Line 31"/>
            <p:cNvSpPr>
              <a:spLocks noChangeShapeType="1"/>
            </p:cNvSpPr>
            <p:nvPr/>
          </p:nvSpPr>
          <p:spPr bwMode="auto">
            <a:xfrm>
              <a:off x="4435" y="1008"/>
              <a:ext cx="1" cy="273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5" name="Line 32"/>
            <p:cNvSpPr>
              <a:spLocks noChangeShapeType="1"/>
            </p:cNvSpPr>
            <p:nvPr/>
          </p:nvSpPr>
          <p:spPr bwMode="auto">
            <a:xfrm>
              <a:off x="288" y="1555"/>
              <a:ext cx="5184" cy="1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6" name="Line 33"/>
            <p:cNvSpPr>
              <a:spLocks noChangeShapeType="1"/>
            </p:cNvSpPr>
            <p:nvPr/>
          </p:nvSpPr>
          <p:spPr bwMode="auto">
            <a:xfrm>
              <a:off x="288" y="2102"/>
              <a:ext cx="5184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7" name="Line 34"/>
            <p:cNvSpPr>
              <a:spLocks noChangeShapeType="1"/>
            </p:cNvSpPr>
            <p:nvPr/>
          </p:nvSpPr>
          <p:spPr bwMode="auto">
            <a:xfrm>
              <a:off x="288" y="2650"/>
              <a:ext cx="5184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8" name="Line 35"/>
            <p:cNvSpPr>
              <a:spLocks noChangeShapeType="1"/>
            </p:cNvSpPr>
            <p:nvPr/>
          </p:nvSpPr>
          <p:spPr bwMode="auto">
            <a:xfrm>
              <a:off x="288" y="3197"/>
              <a:ext cx="5184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29" name="Line 36"/>
            <p:cNvSpPr>
              <a:spLocks noChangeShapeType="1"/>
            </p:cNvSpPr>
            <p:nvPr/>
          </p:nvSpPr>
          <p:spPr bwMode="auto">
            <a:xfrm>
              <a:off x="288" y="1008"/>
              <a:ext cx="1" cy="273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30" name="Line 37"/>
            <p:cNvSpPr>
              <a:spLocks noChangeShapeType="1"/>
            </p:cNvSpPr>
            <p:nvPr/>
          </p:nvSpPr>
          <p:spPr bwMode="auto">
            <a:xfrm>
              <a:off x="5472" y="1008"/>
              <a:ext cx="1" cy="273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31" name="Line 38"/>
            <p:cNvSpPr>
              <a:spLocks noChangeShapeType="1"/>
            </p:cNvSpPr>
            <p:nvPr/>
          </p:nvSpPr>
          <p:spPr bwMode="auto">
            <a:xfrm>
              <a:off x="288" y="1008"/>
              <a:ext cx="5184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3832" name="Line 39"/>
            <p:cNvSpPr>
              <a:spLocks noChangeShapeType="1"/>
            </p:cNvSpPr>
            <p:nvPr/>
          </p:nvSpPr>
          <p:spPr bwMode="auto">
            <a:xfrm>
              <a:off x="288" y="3744"/>
              <a:ext cx="5184" cy="1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3482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4821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= takový produkt, kdy se plánované výdaje rovnají skutečně vytvořenému produktu, neboli neexistují neplánované investice</a:t>
            </a: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C + I</a:t>
            </a: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C + S</a:t>
            </a: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 + I = C + S</a:t>
            </a: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I = 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3584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5845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Multiplikační efekt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∆HDP = 1/1 – c . (∆Ip)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jednoduchý výdajový multiplikátor</a:t>
            </a: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1/1 – c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1"/>
          <p:cNvGrpSpPr>
            <a:grpSpLocks/>
          </p:cNvGrpSpPr>
          <p:nvPr/>
        </p:nvGrpSpPr>
        <p:grpSpPr bwMode="auto">
          <a:xfrm>
            <a:off x="450850" y="128588"/>
            <a:ext cx="8240713" cy="1539875"/>
            <a:chOff x="284" y="81"/>
            <a:chExt cx="5191" cy="970"/>
          </a:xfrm>
        </p:grpSpPr>
        <p:pic>
          <p:nvPicPr>
            <p:cNvPr id="3686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81"/>
              <a:ext cx="5192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6869" name="Text Box 3"/>
            <p:cNvSpPr txBox="1">
              <a:spLocks noChangeArrowheads="1"/>
            </p:cNvSpPr>
            <p:nvPr/>
          </p:nvSpPr>
          <p:spPr bwMode="auto">
            <a:xfrm>
              <a:off x="284" y="81"/>
              <a:ext cx="5192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= třísektorová ekonomika = uzavřená ekonomika</a:t>
            </a: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C + Ip + G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Vláda ovlivňuje ekonomiku: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Vybírá daně (2 typy: autonomní daně, daně v závislosti na velikosti důchodu)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Poskytuje transfery (TR)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Provádí vládní nákupy statků a služeb (G)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 YD = HDP – Ta – t . HDP + TR</a:t>
            </a: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 = Ca + cYD</a:t>
            </a: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 = Ca + c(HDP – Ta – t . HDP + TR)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Ca + c(HDP – Ta – t . HDP + TR) + Ip + G</a:t>
            </a:r>
          </a:p>
        </p:txBody>
      </p:sp>
      <p:sp>
        <p:nvSpPr>
          <p:cNvPr id="37892" name="AutoShape 3"/>
          <p:cNvSpPr>
            <a:spLocks noChangeArrowheads="1"/>
          </p:cNvSpPr>
          <p:nvPr/>
        </p:nvSpPr>
        <p:spPr bwMode="auto">
          <a:xfrm>
            <a:off x="4267200" y="3581400"/>
            <a:ext cx="484188" cy="977900"/>
          </a:xfrm>
          <a:prstGeom prst="downArrow">
            <a:avLst>
              <a:gd name="adj1" fmla="val 50000"/>
              <a:gd name="adj2" fmla="val 49996"/>
            </a:avLst>
          </a:prstGeom>
          <a:solidFill>
            <a:srgbClr val="FE8637"/>
          </a:solidFill>
          <a:ln w="25560">
            <a:solidFill>
              <a:srgbClr val="BB612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2150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1509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Co se má vyrábět, v jakém množství a kdy?</a:t>
            </a: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Jak vyrábět?</a:t>
            </a: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Pro koho vyrábět?</a:t>
            </a: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endParaRPr lang="en-GB" sz="2800">
              <a:solidFill>
                <a:srgbClr val="FFFFFF"/>
              </a:solidFill>
            </a:endParaRP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Ekonomické systémy – typy ekonomik:</a:t>
            </a: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Tradiční, zvyková ekonomika</a:t>
            </a: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Příkazová, direktivní ekonomika</a:t>
            </a: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Tržní ekonomika</a:t>
            </a:r>
          </a:p>
          <a:p>
            <a:pPr marL="511175" indent="-511175">
              <a:lnSpc>
                <a:spcPct val="90000"/>
              </a:lnSpc>
              <a:spcBef>
                <a:spcPts val="700"/>
              </a:spcBef>
              <a:buClr>
                <a:srgbClr val="FE8637"/>
              </a:buClr>
              <a:buSzPct val="80000"/>
              <a:buFont typeface="Calibri" pitchFamily="34" charset="0"/>
              <a:buAutoNum type="arabicPeriod"/>
              <a:tabLst>
                <a:tab pos="511175" algn="l"/>
                <a:tab pos="968375" algn="l"/>
                <a:tab pos="1425575" algn="l"/>
                <a:tab pos="1882775" algn="l"/>
                <a:tab pos="2339975" algn="l"/>
                <a:tab pos="2797175" algn="l"/>
                <a:tab pos="3254375" algn="l"/>
                <a:tab pos="3711575" algn="l"/>
                <a:tab pos="4168775" algn="l"/>
                <a:tab pos="4625975" algn="l"/>
                <a:tab pos="5083175" algn="l"/>
                <a:tab pos="5540375" algn="l"/>
                <a:tab pos="5997575" algn="l"/>
                <a:tab pos="6454775" algn="l"/>
                <a:tab pos="6911975" algn="l"/>
                <a:tab pos="7369175" algn="l"/>
                <a:tab pos="7826375" algn="l"/>
                <a:tab pos="8283575" algn="l"/>
                <a:tab pos="8740775" algn="l"/>
                <a:tab pos="9197975" algn="l"/>
                <a:tab pos="9655175" algn="l"/>
              </a:tabLst>
            </a:pPr>
            <a:r>
              <a:rPr lang="en-GB" sz="2800">
                <a:solidFill>
                  <a:srgbClr val="FFFFFF"/>
                </a:solidFill>
              </a:rPr>
              <a:t>Smíšená ekonomika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Výpočet rovnovážného produktu + multiplikátor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1/1 – c(1 – t) . (Ca + Ip  + G + cTR – cTa)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Jednoduchý výdajový multiplikátor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1/1 – c(1 – t)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1"/>
          <p:cNvGrpSpPr>
            <a:grpSpLocks/>
          </p:cNvGrpSpPr>
          <p:nvPr/>
        </p:nvGrpSpPr>
        <p:grpSpPr bwMode="auto">
          <a:xfrm>
            <a:off x="450850" y="128588"/>
            <a:ext cx="8253413" cy="1539875"/>
            <a:chOff x="284" y="81"/>
            <a:chExt cx="5199" cy="970"/>
          </a:xfrm>
        </p:grpSpPr>
        <p:pic>
          <p:nvPicPr>
            <p:cNvPr id="399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81"/>
              <a:ext cx="5200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39941" name="Text Box 3"/>
            <p:cNvSpPr txBox="1">
              <a:spLocks noChangeArrowheads="1"/>
            </p:cNvSpPr>
            <p:nvPr/>
          </p:nvSpPr>
          <p:spPr bwMode="auto">
            <a:xfrm>
              <a:off x="284" y="81"/>
              <a:ext cx="5200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C + Ip + G + NX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Zahraničí – čistý export NX – čistý export dané země nezávisí na jejím HDP je tedy autonomní</a:t>
            </a: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Xa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Export závisí na: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Měnovém kurzu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Clech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Importu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Import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Ma – autonomní import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m – mezní sklon k importu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NX = Xa – Ma – m.HDP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 algn="ctr">
              <a:lnSpc>
                <a:spcPct val="100000"/>
              </a:lnSpc>
              <a:spcBef>
                <a:spcPts val="100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 </a:t>
            </a:r>
            <a:r>
              <a:rPr lang="en-GB" sz="4000">
                <a:solidFill>
                  <a:srgbClr val="FFFFFF"/>
                </a:solidFill>
              </a:rPr>
              <a:t>HDP = C + Ip + G + NX</a:t>
            </a: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90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600">
                <a:solidFill>
                  <a:srgbClr val="FFFFFF"/>
                </a:solidFill>
              </a:rPr>
              <a:t>HDP = Ca + c(HDP – Ta – t.HDP + TR) + Ip + G + (Xa – Ma – m.HDP)</a:t>
            </a:r>
            <a:r>
              <a:rPr lang="ar-SA" sz="36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6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Jednoduchý multiplikátor čtyřsektorové ekonomiky: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1/1-c (1 – t) + m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1/1-c (1 – t) + m . (Ca + Ip + G + cTR – cTa + X – Ma)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Základní makroukazatele: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Míra inflace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Průměrná hrubá mzda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Přírůstek HDP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Nezaměstnanost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2355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3557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HDP = součet všech výdajů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Model 45° (model důchod výdaje)</a:t>
            </a:r>
            <a:r>
              <a:rPr lang="ar-SA" sz="3000">
                <a:solidFill>
                  <a:srgbClr val="FFFFFF"/>
                </a:solidFill>
                <a:cs typeface="Arial" pitchFamily="34" charset="0"/>
              </a:rPr>
              <a:t>‏</a:t>
            </a: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Arial" pitchFamily="34" charset="0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= vysvětluje, jak je dosahováno rovnovážného hrubého domácího produktu, neboli takového produktu, při kterém neexistují tendence k jeho změně.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2458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4581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Co spotřebu tvoří?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Výdaje domácností na statky a služby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SPOTŘEBA = spotřeba všech domácností v ekonomice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Spotřební funkce – předpoklad – spotřeba závisí pouze na YD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457200" y="268288"/>
            <a:ext cx="8229600" cy="1398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57200" y="1882775"/>
            <a:ext cx="822960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Autonomní spotřeba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Část spotřeba – dřívější úspory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Spotřeba roste s růstem důchodu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Mezní sklon ke spotřebě – z každých 100 mld důchodu utratí domácnosti 80 mld a 20 mld ušetří</a:t>
            </a: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 = Ca + cYD</a:t>
            </a:r>
          </a:p>
          <a:p>
            <a:pPr marL="444500" indent="-382588" algn="ctr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C = 100 + 0,8YD</a:t>
            </a:r>
          </a:p>
          <a:p>
            <a:pPr marL="444500" indent="-382588">
              <a:lnSpc>
                <a:spcPct val="9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8013" cy="1308100"/>
          </a:xfrm>
        </p:spPr>
        <p:txBody>
          <a:bodyPr lIns="0" tIns="0" rIns="0" bIns="0"/>
          <a:lstStyle/>
          <a:p>
            <a:pPr>
              <a:tabLst>
                <a:tab pos="481013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mtClean="0"/>
              <a:t>Spotřební funkce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98463" y="1882775"/>
          <a:ext cx="8288337" cy="4519613"/>
        </p:xfrm>
        <a:graphic>
          <a:graphicData uri="http://schemas.openxmlformats.org/presentationml/2006/ole">
            <p:oleObj spid="_x0000_s1026" r:id="rId4" imgW="8129520" imgH="4592880" progId="">
              <p:embed/>
            </p:oleObj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62000" y="1600200"/>
          <a:ext cx="8001000" cy="4648200"/>
        </p:xfrm>
        <a:graphic>
          <a:graphicData uri="http://schemas.openxmlformats.org/drawingml/2006/table">
            <a:tbl>
              <a:tblPr/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15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Důchod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2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YD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Spotřeba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340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660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820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1460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54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Úspory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S Gothic" charset="0"/>
                        <a:cs typeface="MS 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S Gothic" charset="0"/>
                          <a:cs typeface="MS Gothic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"/>
          <p:cNvGrpSpPr>
            <a:grpSpLocks/>
          </p:cNvGrpSpPr>
          <p:nvPr/>
        </p:nvGrpSpPr>
        <p:grpSpPr bwMode="auto">
          <a:xfrm>
            <a:off x="450850" y="128588"/>
            <a:ext cx="8240713" cy="1539875"/>
            <a:chOff x="284" y="81"/>
            <a:chExt cx="5191" cy="970"/>
          </a:xfrm>
        </p:grpSpPr>
        <p:pic>
          <p:nvPicPr>
            <p:cNvPr id="2662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81"/>
              <a:ext cx="5192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6629" name="Text Box 3"/>
            <p:cNvSpPr txBox="1">
              <a:spLocks noChangeArrowheads="1"/>
            </p:cNvSpPr>
            <p:nvPr/>
          </p:nvSpPr>
          <p:spPr bwMode="auto">
            <a:xfrm>
              <a:off x="284" y="81"/>
              <a:ext cx="5192" cy="9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Úroková míra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Růst bohatství lidí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Očekávání domácností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"/>
          <p:cNvGrpSpPr>
            <a:grpSpLocks/>
          </p:cNvGrpSpPr>
          <p:nvPr/>
        </p:nvGrpSpPr>
        <p:grpSpPr bwMode="auto">
          <a:xfrm>
            <a:off x="450850" y="261938"/>
            <a:ext cx="8240713" cy="1406525"/>
            <a:chOff x="284" y="165"/>
            <a:chExt cx="5191" cy="886"/>
          </a:xfrm>
        </p:grpSpPr>
        <p:pic>
          <p:nvPicPr>
            <p:cNvPr id="2765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7653" name="Text Box 3"/>
            <p:cNvSpPr txBox="1">
              <a:spLocks noChangeArrowheads="1"/>
            </p:cNvSpPr>
            <p:nvPr/>
          </p:nvSpPr>
          <p:spPr bwMode="auto">
            <a:xfrm>
              <a:off x="284" y="165"/>
              <a:ext cx="5192" cy="8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Char char="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Dománosti používají  svůj důchod na: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Spotřebu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nebo/a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Calibri" pitchFamily="34" charset="0"/>
              <a:buChar char="-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Úspory</a:t>
            </a:r>
          </a:p>
          <a:p>
            <a:pPr marL="444500" indent="-382588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endParaRPr lang="en-GB" sz="3000">
              <a:solidFill>
                <a:srgbClr val="FFFFFF"/>
              </a:solidFill>
            </a:endParaRP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S = - Sa + sYD</a:t>
            </a:r>
          </a:p>
          <a:p>
            <a:pPr marL="444500" indent="-382588" algn="ctr">
              <a:lnSpc>
                <a:spcPct val="100000"/>
              </a:lnSpc>
              <a:spcBef>
                <a:spcPts val="750"/>
              </a:spcBef>
              <a:buClr>
                <a:srgbClr val="FE8637"/>
              </a:buClr>
              <a:buSzPct val="80000"/>
              <a:buFont typeface="Wingdings 2" pitchFamily="18" charset="2"/>
              <a:buNone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588500" algn="l"/>
              </a:tabLst>
            </a:pPr>
            <a:r>
              <a:rPr lang="en-GB" sz="3000">
                <a:solidFill>
                  <a:srgbClr val="FFFFFF"/>
                </a:solidFill>
              </a:rPr>
              <a:t>S = -100 + 0,2YD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Calibri"/>
        <a:ea typeface="MS Gothic"/>
        <a:cs typeface="MS Gothic"/>
      </a:majorFont>
      <a:minorFont>
        <a:latin typeface="Calibri"/>
        <a:ea typeface="MS Gothic"/>
        <a:cs typeface="MS Gothic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Calibri" pitchFamily="32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683</Words>
  <Application>Microsoft Office PowerPoint</Application>
  <PresentationFormat>On-screen Show (4:3)</PresentationFormat>
  <Paragraphs>182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24</vt:i4>
      </vt:variant>
    </vt:vector>
  </HeadingPairs>
  <TitlesOfParts>
    <vt:vector size="41" baseType="lpstr">
      <vt:lpstr>Calibri</vt:lpstr>
      <vt:lpstr>MS Gothic</vt:lpstr>
      <vt:lpstr>Wingdings 2</vt:lpstr>
      <vt:lpstr>Verdana</vt:lpstr>
      <vt:lpstr>Times New Roman</vt:lpstr>
      <vt:lpstr>Arial</vt:lpstr>
      <vt:lpstr>Franklin Gothic Book</vt:lpstr>
      <vt:lpstr>Tahoma</vt:lpstr>
      <vt:lpstr>Wingdings</vt:lpstr>
      <vt:lpstr>Motiv sady Office</vt:lpstr>
      <vt:lpstr>3_Motiv sady Office</vt:lpstr>
      <vt:lpstr>4_Motiv sady Office</vt:lpstr>
      <vt:lpstr>5_Motiv sady Office</vt:lpstr>
      <vt:lpstr>6_Motiv sady Office</vt:lpstr>
      <vt:lpstr>7_Motiv sady Office</vt:lpstr>
      <vt:lpstr>Technický</vt:lpstr>
      <vt:lpstr>1_Technický</vt:lpstr>
      <vt:lpstr>Slide 1</vt:lpstr>
      <vt:lpstr>Slide 2</vt:lpstr>
      <vt:lpstr>Slide 3</vt:lpstr>
      <vt:lpstr>Slide 4</vt:lpstr>
      <vt:lpstr>Slide 5</vt:lpstr>
      <vt:lpstr>Slide 6</vt:lpstr>
      <vt:lpstr>Spotřební funkce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MAKROEKONOMIKA</dc:title>
  <dc:creator>Lucie</dc:creator>
  <cp:lastModifiedBy>Lucie</cp:lastModifiedBy>
  <cp:revision>2</cp:revision>
  <dcterms:modified xsi:type="dcterms:W3CDTF">2013-03-08T09:06:08Z</dcterms:modified>
</cp:coreProperties>
</file>