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55F6-B6FE-4264-A20A-C57E8A42E6BD}" type="datetimeFigureOut">
              <a:rPr lang="cs-CZ" smtClean="0"/>
              <a:t>25.3.2014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2216-144B-4DC2-9404-04CA992F28F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55F6-B6FE-4264-A20A-C57E8A42E6BD}" type="datetimeFigureOut">
              <a:rPr lang="cs-CZ" smtClean="0"/>
              <a:t>25.3.2014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2216-144B-4DC2-9404-04CA992F28F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55F6-B6FE-4264-A20A-C57E8A42E6BD}" type="datetimeFigureOut">
              <a:rPr lang="cs-CZ" smtClean="0"/>
              <a:t>25.3.2014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2216-144B-4DC2-9404-04CA992F28F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55F6-B6FE-4264-A20A-C57E8A42E6BD}" type="datetimeFigureOut">
              <a:rPr lang="cs-CZ" smtClean="0"/>
              <a:t>25.3.2014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2216-144B-4DC2-9404-04CA992F28F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55F6-B6FE-4264-A20A-C57E8A42E6BD}" type="datetimeFigureOut">
              <a:rPr lang="cs-CZ" smtClean="0"/>
              <a:t>25.3.2014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5382216-144B-4DC2-9404-04CA992F28F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55F6-B6FE-4264-A20A-C57E8A42E6BD}" type="datetimeFigureOut">
              <a:rPr lang="cs-CZ" smtClean="0"/>
              <a:t>25.3.2014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2216-144B-4DC2-9404-04CA992F28F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55F6-B6FE-4264-A20A-C57E8A42E6BD}" type="datetimeFigureOut">
              <a:rPr lang="cs-CZ" smtClean="0"/>
              <a:t>25.3.2014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2216-144B-4DC2-9404-04CA992F28F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55F6-B6FE-4264-A20A-C57E8A42E6BD}" type="datetimeFigureOut">
              <a:rPr lang="cs-CZ" smtClean="0"/>
              <a:t>25.3.2014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2216-144B-4DC2-9404-04CA992F28F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55F6-B6FE-4264-A20A-C57E8A42E6BD}" type="datetimeFigureOut">
              <a:rPr lang="cs-CZ" smtClean="0"/>
              <a:t>25.3.2014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2216-144B-4DC2-9404-04CA992F28F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55F6-B6FE-4264-A20A-C57E8A42E6BD}" type="datetimeFigureOut">
              <a:rPr lang="cs-CZ" smtClean="0"/>
              <a:t>25.3.2014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2216-144B-4DC2-9404-04CA992F28F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55F6-B6FE-4264-A20A-C57E8A42E6BD}" type="datetimeFigureOut">
              <a:rPr lang="cs-CZ" smtClean="0"/>
              <a:t>25.3.2014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2216-144B-4DC2-9404-04CA992F28F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67155F6-B6FE-4264-A20A-C57E8A42E6BD}" type="datetimeFigureOut">
              <a:rPr lang="cs-CZ" smtClean="0"/>
              <a:t>25.3.2014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5382216-144B-4DC2-9404-04CA992F28FB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1080119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Plošné licencování</a:t>
            </a:r>
            <a:br>
              <a:rPr lang="cs-CZ" dirty="0" smtClean="0"/>
            </a:br>
            <a:r>
              <a:rPr lang="cs-CZ" dirty="0" smtClean="0"/>
              <a:t>§ 2373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276872"/>
            <a:ext cx="6400800" cy="3888432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cs-CZ" i="1" dirty="0"/>
              <a:t>„</a:t>
            </a:r>
            <a:r>
              <a:rPr lang="cs-CZ" sz="4500" i="1" dirty="0"/>
              <a:t>O podání návrhu na uzavření smlouvy jde i tehdy, směřuje-li projev vůle </a:t>
            </a:r>
            <a:r>
              <a:rPr lang="cs-CZ" sz="4500" i="1" dirty="0" smtClean="0"/>
              <a:t>i vůči </a:t>
            </a:r>
            <a:r>
              <a:rPr lang="cs-CZ" sz="4500" i="1" dirty="0"/>
              <a:t>neurčitému </a:t>
            </a:r>
            <a:r>
              <a:rPr lang="cs-CZ" sz="4500" i="1" dirty="0" smtClean="0"/>
              <a:t>počtu </a:t>
            </a:r>
            <a:r>
              <a:rPr lang="cs-CZ" sz="4500" i="1" dirty="0"/>
              <a:t>osob</a:t>
            </a:r>
            <a:r>
              <a:rPr lang="cs-CZ" sz="4500" i="1" dirty="0" smtClean="0"/>
              <a:t>. Obsah smlouvy nebo její část leze určit také odkazem na licenční podmínky, jež jsou stranám známé nebo veřejně dostupné.</a:t>
            </a:r>
          </a:p>
          <a:p>
            <a:pPr algn="just"/>
            <a:endParaRPr lang="cs-CZ" sz="4500" i="1" dirty="0"/>
          </a:p>
          <a:p>
            <a:pPr algn="just"/>
            <a:r>
              <a:rPr lang="cs-CZ" sz="4500" i="1" dirty="0"/>
              <a:t>S přihlédnutím k obsahu návrhu nebo k praxi, kterou strany mezi sebou zavedly, </a:t>
            </a:r>
            <a:r>
              <a:rPr lang="cs-CZ" sz="4500" i="1" dirty="0" smtClean="0"/>
              <a:t>nebo zvyklostem může </a:t>
            </a:r>
            <a:r>
              <a:rPr lang="cs-CZ" sz="4500" i="1" dirty="0"/>
              <a:t>osoba, </a:t>
            </a:r>
            <a:r>
              <a:rPr lang="cs-CZ" sz="4500" i="1" dirty="0" smtClean="0"/>
              <a:t>která má v úmyslu návrh přijmout , </a:t>
            </a:r>
            <a:r>
              <a:rPr lang="cs-CZ" sz="4500" i="1" dirty="0"/>
              <a:t>vyjádřit souhlas s návrhem na </a:t>
            </a:r>
            <a:r>
              <a:rPr lang="cs-CZ" sz="4500" i="1" dirty="0" smtClean="0"/>
              <a:t>uzavření smlouvy </a:t>
            </a:r>
            <a:r>
              <a:rPr lang="cs-CZ" sz="4500" i="1" dirty="0"/>
              <a:t>provedením určitého úkonu bez vyrozumění navrhovatele </a:t>
            </a:r>
            <a:r>
              <a:rPr lang="cs-CZ" sz="4500" i="1" dirty="0" smtClean="0"/>
              <a:t>,zejména poskytnutím  </a:t>
            </a:r>
            <a:r>
              <a:rPr lang="cs-CZ" sz="4500" i="1" dirty="0"/>
              <a:t>nebo </a:t>
            </a:r>
            <a:r>
              <a:rPr lang="cs-CZ" sz="4500" i="1" dirty="0" smtClean="0"/>
              <a:t>přijetím </a:t>
            </a:r>
            <a:r>
              <a:rPr lang="cs-CZ" sz="4500" i="1" dirty="0"/>
              <a:t>plnění. V tomto případě je přijetí </a:t>
            </a:r>
            <a:r>
              <a:rPr lang="cs-CZ" sz="4500" i="1" dirty="0" smtClean="0"/>
              <a:t>návrhu účinné </a:t>
            </a:r>
            <a:r>
              <a:rPr lang="cs-CZ" sz="4500" i="1" dirty="0"/>
              <a:t>v </a:t>
            </a:r>
            <a:r>
              <a:rPr lang="cs-CZ" sz="4500" i="1" dirty="0" smtClean="0"/>
              <a:t>okamžiku</a:t>
            </a:r>
            <a:r>
              <a:rPr lang="cs-CZ" sz="4500" i="1" dirty="0"/>
              <a:t>, kdy byl tento úkon učiněn</a:t>
            </a:r>
            <a:r>
              <a:rPr lang="cs-CZ" sz="4500" i="1" dirty="0" smtClean="0"/>
              <a:t>.</a:t>
            </a:r>
          </a:p>
          <a:p>
            <a:pPr algn="just"/>
            <a:endParaRPr lang="cs-CZ" sz="4500" i="1" dirty="0" smtClean="0"/>
          </a:p>
          <a:p>
            <a:pPr algn="just"/>
            <a:r>
              <a:rPr lang="cs-CZ" sz="4500" i="1" dirty="0" smtClean="0"/>
              <a:t>Je-li v návrhu adresovanému neurčitému okruhu osob, který lze přijmout bez vyrozumění  navrhovatele podle odst. 2 stanovena lhůta k přijetí, nelze návrh  během této lhůty odvolat “</a:t>
            </a:r>
            <a:endParaRPr lang="cs-CZ" sz="4500" dirty="0"/>
          </a:p>
        </p:txBody>
      </p:sp>
    </p:spTree>
    <p:extLst>
      <p:ext uri="{BB962C8B-B14F-4D97-AF65-F5344CB8AC3E}">
        <p14:creationId xmlns:p14="http://schemas.microsoft.com/office/powerpoint/2010/main" val="138028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Creative</a:t>
            </a:r>
            <a:r>
              <a:rPr lang="cs-CZ" dirty="0" smtClean="0"/>
              <a:t> </a:t>
            </a:r>
            <a:r>
              <a:rPr lang="cs-CZ" dirty="0" err="1" smtClean="0"/>
              <a:t>Commons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U</a:t>
            </a:r>
            <a:r>
              <a:rPr lang="cs-CZ" dirty="0" smtClean="0"/>
              <a:t>možňuje </a:t>
            </a:r>
            <a:r>
              <a:rPr lang="cs-CZ" i="1" dirty="0" smtClean="0"/>
              <a:t>uzavírání licenčních </a:t>
            </a:r>
            <a:r>
              <a:rPr lang="cs-CZ" i="1" dirty="0"/>
              <a:t>smluv v prostředí sítí elektronické komunikace, které často </a:t>
            </a:r>
            <a:r>
              <a:rPr lang="cs-CZ" i="1" dirty="0" smtClean="0"/>
              <a:t>nedovolují individuální jednání</a:t>
            </a:r>
            <a:endParaRPr lang="cs-CZ" i="1" dirty="0"/>
          </a:p>
          <a:p>
            <a:r>
              <a:rPr lang="cs-CZ" dirty="0"/>
              <a:t>Na tomto principu jsou postaveny i licenční smlouvy organizace </a:t>
            </a:r>
            <a:r>
              <a:rPr lang="cs-CZ" dirty="0" err="1"/>
              <a:t>Creative</a:t>
            </a:r>
            <a:r>
              <a:rPr lang="cs-CZ" dirty="0"/>
              <a:t> </a:t>
            </a:r>
            <a:r>
              <a:rPr lang="cs-CZ" dirty="0" err="1" smtClean="0"/>
              <a:t>Commons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i="1" dirty="0" smtClean="0"/>
              <a:t>Od </a:t>
            </a:r>
            <a:r>
              <a:rPr lang="cs-CZ" i="1" dirty="0"/>
              <a:t>doby svého </a:t>
            </a:r>
            <a:r>
              <a:rPr lang="cs-CZ" i="1" dirty="0" smtClean="0"/>
              <a:t>založení </a:t>
            </a:r>
            <a:r>
              <a:rPr lang="cs-CZ" i="1" dirty="0"/>
              <a:t>v roce 2001 </a:t>
            </a:r>
            <a:r>
              <a:rPr lang="cs-CZ" i="1" dirty="0" smtClean="0"/>
              <a:t>již </a:t>
            </a:r>
            <a:r>
              <a:rPr lang="cs-CZ" i="1" dirty="0"/>
              <a:t>tato nezisková organizace se </a:t>
            </a:r>
            <a:r>
              <a:rPr lang="cs-CZ" i="1" dirty="0" smtClean="0"/>
              <a:t>sídlem v </a:t>
            </a:r>
            <a:r>
              <a:rPr lang="cs-CZ" i="1" dirty="0" err="1"/>
              <a:t>Mountain</a:t>
            </a:r>
            <a:r>
              <a:rPr lang="cs-CZ" i="1" dirty="0"/>
              <a:t> </a:t>
            </a:r>
            <a:r>
              <a:rPr lang="cs-CZ" i="1" dirty="0" err="1"/>
              <a:t>View</a:t>
            </a:r>
            <a:r>
              <a:rPr lang="cs-CZ" i="1" dirty="0"/>
              <a:t> v Kalifornii zaznamenala nepřehlédnutelný úspěch v počtu </a:t>
            </a:r>
            <a:r>
              <a:rPr lang="cs-CZ" i="1" dirty="0" smtClean="0"/>
              <a:t>děl licencovaných </a:t>
            </a:r>
            <a:r>
              <a:rPr lang="cs-CZ" i="1" dirty="0"/>
              <a:t>pod hlavičkou </a:t>
            </a:r>
            <a:r>
              <a:rPr lang="cs-CZ" i="1" dirty="0" err="1"/>
              <a:t>Creative</a:t>
            </a:r>
            <a:r>
              <a:rPr lang="cs-CZ" i="1" dirty="0"/>
              <a:t> </a:t>
            </a:r>
            <a:r>
              <a:rPr lang="cs-CZ" i="1" dirty="0" err="1"/>
              <a:t>Commons</a:t>
            </a:r>
            <a:r>
              <a:rPr lang="cs-CZ" i="1" dirty="0"/>
              <a:t>, který se </a:t>
            </a:r>
            <a:r>
              <a:rPr lang="cs-CZ" i="1" dirty="0" smtClean="0"/>
              <a:t>již </a:t>
            </a:r>
            <a:r>
              <a:rPr lang="cs-CZ" i="1" dirty="0"/>
              <a:t>v roce 2008 </a:t>
            </a:r>
            <a:r>
              <a:rPr lang="cs-CZ" i="1" dirty="0" smtClean="0"/>
              <a:t>pohyboval okolo </a:t>
            </a:r>
            <a:r>
              <a:rPr lang="cs-CZ" i="1" dirty="0"/>
              <a:t>130 mil. </a:t>
            </a:r>
            <a:r>
              <a:rPr lang="cs-CZ" i="1" dirty="0" smtClean="0"/>
              <a:t>prací</a:t>
            </a:r>
          </a:p>
          <a:p>
            <a:pPr marL="0" indent="0">
              <a:buNone/>
            </a:pPr>
            <a:endParaRPr lang="cs-CZ" i="1" dirty="0" smtClean="0"/>
          </a:p>
          <a:p>
            <a:r>
              <a:rPr lang="cs-CZ" i="1" dirty="0" smtClean="0">
                <a:solidFill>
                  <a:srgbClr val="FF0000"/>
                </a:solidFill>
              </a:rPr>
              <a:t>Licenční </a:t>
            </a:r>
            <a:r>
              <a:rPr lang="cs-CZ" i="1" dirty="0">
                <a:solidFill>
                  <a:srgbClr val="FF0000"/>
                </a:solidFill>
              </a:rPr>
              <a:t>smlouvy </a:t>
            </a:r>
            <a:r>
              <a:rPr lang="cs-CZ" i="1" dirty="0" err="1">
                <a:solidFill>
                  <a:srgbClr val="FF0000"/>
                </a:solidFill>
              </a:rPr>
              <a:t>Creative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Commons</a:t>
            </a:r>
            <a:r>
              <a:rPr lang="cs-CZ" i="1" dirty="0">
                <a:solidFill>
                  <a:srgbClr val="FF0000"/>
                </a:solidFill>
              </a:rPr>
              <a:t> s </a:t>
            </a:r>
            <a:r>
              <a:rPr lang="cs-CZ" i="1" dirty="0" smtClean="0">
                <a:solidFill>
                  <a:srgbClr val="FF0000"/>
                </a:solidFill>
              </a:rPr>
              <a:t>použitím </a:t>
            </a:r>
            <a:r>
              <a:rPr lang="cs-CZ" i="1" dirty="0" smtClean="0">
                <a:solidFill>
                  <a:srgbClr val="FF0000"/>
                </a:solidFill>
              </a:rPr>
              <a:t>piktogramů definují </a:t>
            </a:r>
            <a:r>
              <a:rPr lang="cs-CZ" i="1" dirty="0">
                <a:solidFill>
                  <a:srgbClr val="FF0000"/>
                </a:solidFill>
              </a:rPr>
              <a:t>podmínky pro </a:t>
            </a:r>
            <a:r>
              <a:rPr lang="cs-CZ" i="1" dirty="0" smtClean="0">
                <a:solidFill>
                  <a:srgbClr val="FF0000"/>
                </a:solidFill>
              </a:rPr>
              <a:t>držitele </a:t>
            </a:r>
            <a:r>
              <a:rPr lang="cs-CZ" i="1" dirty="0">
                <a:solidFill>
                  <a:srgbClr val="FF0000"/>
                </a:solidFill>
              </a:rPr>
              <a:t>práva k dílu i jeho potenciálním </a:t>
            </a:r>
            <a:r>
              <a:rPr lang="cs-CZ" i="1" dirty="0" smtClean="0">
                <a:solidFill>
                  <a:srgbClr val="FF0000"/>
                </a:solidFill>
              </a:rPr>
              <a:t>uživatelů</a:t>
            </a:r>
            <a:r>
              <a:rPr lang="cs-CZ" i="1" dirty="0">
                <a:solidFill>
                  <a:srgbClr val="FF0000"/>
                </a:solidFill>
              </a:rPr>
              <a:t>, za </a:t>
            </a:r>
            <a:r>
              <a:rPr lang="cs-CZ" i="1" dirty="0" smtClean="0">
                <a:solidFill>
                  <a:srgbClr val="FF0000"/>
                </a:solidFill>
              </a:rPr>
              <a:t>kterých dílo může </a:t>
            </a:r>
            <a:r>
              <a:rPr lang="cs-CZ" i="1" dirty="0">
                <a:solidFill>
                  <a:srgbClr val="FF0000"/>
                </a:solidFill>
              </a:rPr>
              <a:t>být </a:t>
            </a:r>
            <a:r>
              <a:rPr lang="cs-CZ" i="1" dirty="0" smtClean="0">
                <a:solidFill>
                  <a:srgbClr val="FF0000"/>
                </a:solidFill>
              </a:rPr>
              <a:t>užito </a:t>
            </a:r>
            <a:r>
              <a:rPr lang="cs-CZ" i="1" dirty="0">
                <a:solidFill>
                  <a:srgbClr val="FF0000"/>
                </a:solidFill>
              </a:rPr>
              <a:t>a které způsoby </a:t>
            </a:r>
            <a:r>
              <a:rPr lang="cs-CZ" i="1" dirty="0" smtClean="0">
                <a:solidFill>
                  <a:srgbClr val="FF0000"/>
                </a:solidFill>
              </a:rPr>
              <a:t>užití </a:t>
            </a:r>
            <a:r>
              <a:rPr lang="cs-CZ" i="1" dirty="0">
                <a:solidFill>
                  <a:srgbClr val="FF0000"/>
                </a:solidFill>
              </a:rPr>
              <a:t>jsou </a:t>
            </a:r>
            <a:r>
              <a:rPr lang="cs-CZ" i="1" dirty="0" smtClean="0">
                <a:solidFill>
                  <a:srgbClr val="FF0000"/>
                </a:solidFill>
              </a:rPr>
              <a:t>akceptovatelné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57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Typy</a:t>
            </a:r>
            <a:r>
              <a:rPr lang="en-US" b="1" dirty="0"/>
              <a:t> </a:t>
            </a:r>
            <a:r>
              <a:rPr lang="en-US" b="1" dirty="0" err="1"/>
              <a:t>licencí</a:t>
            </a:r>
            <a:r>
              <a:rPr lang="en-US" b="1" dirty="0"/>
              <a:t> Creative Commons (CC)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Prvky, které klasifikují druhy licencí </a:t>
            </a:r>
            <a:r>
              <a:rPr lang="cs-CZ" dirty="0" smtClean="0"/>
              <a:t>CC lze rozdělit </a:t>
            </a:r>
            <a:r>
              <a:rPr lang="cs-CZ" dirty="0"/>
              <a:t>do dvou </a:t>
            </a:r>
            <a:r>
              <a:rPr lang="cs-CZ" dirty="0" smtClean="0"/>
              <a:t>kategorií:</a:t>
            </a:r>
            <a:endParaRPr lang="cs-CZ" dirty="0"/>
          </a:p>
          <a:p>
            <a:pPr marL="514350" indent="-514350">
              <a:buAutoNum type="arabicParenR"/>
            </a:pPr>
            <a:r>
              <a:rPr lang="cs-CZ" dirty="0" smtClean="0"/>
              <a:t> </a:t>
            </a:r>
            <a:r>
              <a:rPr lang="cs-CZ" dirty="0"/>
              <a:t>ty, které určují rozsah </a:t>
            </a:r>
            <a:r>
              <a:rPr lang="cs-CZ" dirty="0" smtClean="0"/>
              <a:t>práv nabyvatele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licence </a:t>
            </a:r>
          </a:p>
          <a:p>
            <a:pPr marL="514350" indent="-514350">
              <a:buAutoNum type="arabicParenR" startAt="2"/>
            </a:pPr>
            <a:r>
              <a:rPr lang="cs-CZ" dirty="0" smtClean="0"/>
              <a:t>ty</a:t>
            </a:r>
            <a:r>
              <a:rPr lang="cs-CZ" dirty="0"/>
              <a:t>, které udávají podmínky</a:t>
            </a:r>
            <a:r>
              <a:rPr lang="cs-CZ" dirty="0" smtClean="0"/>
              <a:t>, které </a:t>
            </a:r>
            <a:r>
              <a:rPr lang="cs-CZ" dirty="0"/>
              <a:t>je při </a:t>
            </a:r>
            <a:r>
              <a:rPr lang="cs-CZ" dirty="0" smtClean="0"/>
              <a:t>užití </a:t>
            </a:r>
            <a:r>
              <a:rPr lang="cs-CZ" dirty="0"/>
              <a:t>díla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nutné respektovat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b="1" dirty="0">
                <a:solidFill>
                  <a:srgbClr val="FFC000"/>
                </a:solidFill>
              </a:rPr>
              <a:t>Pomocí těchto prvků autor vystavující </a:t>
            </a:r>
            <a:r>
              <a:rPr lang="cs-CZ" b="1" dirty="0" smtClean="0">
                <a:solidFill>
                  <a:srgbClr val="FFC000"/>
                </a:solidFill>
              </a:rPr>
              <a:t>své dílo  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C000"/>
                </a:solidFill>
              </a:rPr>
              <a:t> </a:t>
            </a:r>
            <a:r>
              <a:rPr lang="cs-CZ" b="1" dirty="0" smtClean="0">
                <a:solidFill>
                  <a:srgbClr val="FFC000"/>
                </a:solidFill>
              </a:rPr>
              <a:t>jasně nabyvateli </a:t>
            </a:r>
            <a:r>
              <a:rPr lang="cs-CZ" b="1" dirty="0">
                <a:solidFill>
                  <a:srgbClr val="FFC000"/>
                </a:solidFill>
              </a:rPr>
              <a:t>licence určuje jeho práva a </a:t>
            </a:r>
            <a:endParaRPr lang="cs-CZ" b="1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FFC000"/>
                </a:solidFill>
              </a:rPr>
              <a:t> </a:t>
            </a:r>
            <a:r>
              <a:rPr lang="cs-CZ" b="1" dirty="0" smtClean="0">
                <a:solidFill>
                  <a:srgbClr val="FFC000"/>
                </a:solidFill>
              </a:rPr>
              <a:t>povinnosti</a:t>
            </a:r>
            <a:r>
              <a:rPr lang="cs-CZ" b="1" dirty="0">
                <a:solidFill>
                  <a:srgbClr val="FFC000"/>
                </a:solidFill>
              </a:rPr>
              <a:t>, </a:t>
            </a:r>
            <a:r>
              <a:rPr lang="cs-CZ" b="1" dirty="0" smtClean="0">
                <a:solidFill>
                  <a:srgbClr val="FFC000"/>
                </a:solidFill>
              </a:rPr>
              <a:t> pokud  tento návrh smlouvy </a:t>
            </a:r>
            <a:r>
              <a:rPr lang="cs-CZ" b="1" dirty="0">
                <a:solidFill>
                  <a:srgbClr val="FFC000"/>
                </a:solidFill>
              </a:rPr>
              <a:t>přijme.</a:t>
            </a:r>
          </a:p>
        </p:txBody>
      </p:sp>
    </p:spTree>
    <p:extLst>
      <p:ext uri="{BB962C8B-B14F-4D97-AF65-F5344CB8AC3E}">
        <p14:creationId xmlns:p14="http://schemas.microsoft.com/office/powerpoint/2010/main" val="329136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Prvky určující rozsah </a:t>
            </a:r>
            <a:r>
              <a:rPr lang="cs-CZ" dirty="0" err="1" smtClean="0"/>
              <a:t>právnabyvatele</a:t>
            </a:r>
            <a:r>
              <a:rPr lang="cs-CZ" dirty="0" smtClean="0"/>
              <a:t> licence při užití díla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 smtClean="0"/>
              <a:t>         </a:t>
            </a:r>
            <a:r>
              <a:rPr lang="cs-CZ" i="1" dirty="0" smtClean="0">
                <a:solidFill>
                  <a:srgbClr val="FFC000"/>
                </a:solidFill>
              </a:rPr>
              <a:t>Právo </a:t>
            </a:r>
            <a:r>
              <a:rPr lang="cs-CZ" i="1" dirty="0">
                <a:solidFill>
                  <a:srgbClr val="FFC000"/>
                </a:solidFill>
              </a:rPr>
              <a:t>dílo </a:t>
            </a:r>
            <a:r>
              <a:rPr lang="cs-CZ" i="1" dirty="0" smtClean="0">
                <a:solidFill>
                  <a:srgbClr val="FFC000"/>
                </a:solidFill>
              </a:rPr>
              <a:t>šířit </a:t>
            </a:r>
            <a:r>
              <a:rPr lang="cs-CZ" i="1" dirty="0"/>
              <a:t>(z angl. </a:t>
            </a:r>
            <a:r>
              <a:rPr lang="cs-CZ" i="1" dirty="0" err="1"/>
              <a:t>Share</a:t>
            </a:r>
            <a:r>
              <a:rPr lang="cs-CZ" i="1" dirty="0" smtClean="0"/>
              <a:t>).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smtClean="0"/>
              <a:t>        Tento </a:t>
            </a:r>
            <a:r>
              <a:rPr lang="cs-CZ" i="1" dirty="0"/>
              <a:t>symbol je společný pro všechny typy </a:t>
            </a:r>
            <a:r>
              <a:rPr lang="cs-CZ" i="1" dirty="0" smtClean="0">
                <a:solidFill>
                  <a:srgbClr val="FFC000"/>
                </a:solidFill>
              </a:rPr>
              <a:t>CC</a:t>
            </a:r>
            <a:r>
              <a:rPr lang="cs-CZ" i="1" dirty="0" smtClean="0"/>
              <a:t> licencí.     </a:t>
            </a:r>
          </a:p>
          <a:p>
            <a:pPr marL="0" indent="0">
              <a:buNone/>
            </a:pPr>
            <a:r>
              <a:rPr lang="cs-CZ" i="1" dirty="0" smtClean="0"/>
              <a:t>         Vyjadřuje, </a:t>
            </a:r>
            <a:r>
              <a:rPr lang="cs-CZ" i="1" dirty="0"/>
              <a:t>ž</a:t>
            </a:r>
            <a:r>
              <a:rPr lang="cs-CZ" i="1" dirty="0" smtClean="0"/>
              <a:t>e licencované dílo je možné šířit, tzn. kopírovat, distribuovat</a:t>
            </a:r>
          </a:p>
          <a:p>
            <a:pPr marL="0" indent="0">
              <a:buNone/>
            </a:pPr>
            <a:r>
              <a:rPr lang="cs-CZ" i="1" dirty="0" smtClean="0"/>
              <a:t>         a </a:t>
            </a:r>
            <a:r>
              <a:rPr lang="cs-CZ" i="1" dirty="0"/>
              <a:t>sdělovat veřejnosti. Zároveň lze dílo zařadit do souborného díla (např. 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smtClean="0"/>
              <a:t>        časopis, sborník</a:t>
            </a:r>
            <a:r>
              <a:rPr lang="cs-CZ" i="1" dirty="0"/>
              <a:t>) a jako jeho součást jej v nezměněné podobě šířit dál</a:t>
            </a:r>
            <a:r>
              <a:rPr lang="cs-CZ" i="1" dirty="0" smtClean="0"/>
              <a:t>.</a:t>
            </a:r>
            <a:endParaRPr lang="cs-CZ" i="1" dirty="0"/>
          </a:p>
          <a:p>
            <a:endParaRPr lang="cs-CZ" i="1" dirty="0" smtClean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smtClean="0"/>
              <a:t>        </a:t>
            </a:r>
            <a:r>
              <a:rPr lang="cs-CZ" i="1" dirty="0" smtClean="0">
                <a:solidFill>
                  <a:srgbClr val="FFC000"/>
                </a:solidFill>
              </a:rPr>
              <a:t>Právo </a:t>
            </a:r>
            <a:r>
              <a:rPr lang="cs-CZ" i="1" dirty="0">
                <a:solidFill>
                  <a:srgbClr val="FFC000"/>
                </a:solidFill>
              </a:rPr>
              <a:t>dílo upravovat </a:t>
            </a:r>
            <a:r>
              <a:rPr lang="cs-CZ" i="1" dirty="0"/>
              <a:t>(z angl. Remix</a:t>
            </a:r>
            <a:r>
              <a:rPr lang="cs-CZ" i="1" dirty="0" smtClean="0"/>
              <a:t>)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smtClean="0"/>
              <a:t>      </a:t>
            </a:r>
            <a:r>
              <a:rPr lang="cs-CZ" i="1" dirty="0"/>
              <a:t>Licence s tímto symbolem </a:t>
            </a:r>
            <a:r>
              <a:rPr lang="cs-CZ" i="1" dirty="0" smtClean="0"/>
              <a:t>opravňuje uživatele </a:t>
            </a:r>
            <a:r>
              <a:rPr lang="cs-CZ" i="1" dirty="0"/>
              <a:t>k </a:t>
            </a:r>
            <a:r>
              <a:rPr lang="cs-CZ" i="1" dirty="0" smtClean="0"/>
              <a:t> pozměňování </a:t>
            </a:r>
            <a:r>
              <a:rPr lang="cs-CZ" i="1" dirty="0"/>
              <a:t>či 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smtClean="0"/>
              <a:t>      doplňování </a:t>
            </a:r>
            <a:r>
              <a:rPr lang="cs-CZ" i="1" dirty="0"/>
              <a:t>díla. </a:t>
            </a:r>
            <a:r>
              <a:rPr lang="cs-CZ" i="1" dirty="0" smtClean="0"/>
              <a:t>Umožňuje </a:t>
            </a:r>
            <a:r>
              <a:rPr lang="cs-CZ" i="1" dirty="0"/>
              <a:t>také celé </a:t>
            </a:r>
            <a:r>
              <a:rPr lang="cs-CZ" i="1" dirty="0" smtClean="0"/>
              <a:t>licencované  dílo </a:t>
            </a:r>
            <a:r>
              <a:rPr lang="cs-CZ" i="1" dirty="0"/>
              <a:t>nebo jeho část 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smtClean="0"/>
              <a:t>      zpracovat </a:t>
            </a:r>
            <a:r>
              <a:rPr lang="cs-CZ" i="1" dirty="0"/>
              <a:t>s jiným dílem. Příkladem úprav </a:t>
            </a:r>
            <a:r>
              <a:rPr lang="cs-CZ" i="1" dirty="0" smtClean="0"/>
              <a:t>může </a:t>
            </a:r>
            <a:r>
              <a:rPr lang="cs-CZ" i="1" dirty="0"/>
              <a:t>být </a:t>
            </a:r>
            <a:r>
              <a:rPr lang="cs-CZ" i="1" dirty="0" smtClean="0"/>
              <a:t> např. dramatizace</a:t>
            </a:r>
            <a:r>
              <a:rPr lang="cs-CZ" i="1" dirty="0"/>
              <a:t>, 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smtClean="0"/>
              <a:t>      překlad</a:t>
            </a:r>
            <a:r>
              <a:rPr lang="cs-CZ" i="1" dirty="0"/>
              <a:t>, úprava </a:t>
            </a:r>
            <a:r>
              <a:rPr lang="cs-CZ" i="1" dirty="0" smtClean="0"/>
              <a:t>digitálních </a:t>
            </a:r>
            <a:r>
              <a:rPr lang="cs-CZ" i="1" dirty="0"/>
              <a:t>fotek, zhudebnění nebo </a:t>
            </a:r>
            <a:r>
              <a:rPr lang="cs-CZ" i="1" dirty="0" smtClean="0"/>
              <a:t> remixování hudebních 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smtClean="0"/>
              <a:t>      skladeb.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323528" y="1844820"/>
            <a:ext cx="648072" cy="648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3356992"/>
            <a:ext cx="648072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419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cs-CZ" dirty="0"/>
              <a:t>Prvky určující podmínky, které je nutno při nakládání s dílem respektovat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36544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           </a:t>
            </a:r>
            <a:r>
              <a:rPr lang="cs-CZ" i="1" dirty="0" smtClean="0">
                <a:solidFill>
                  <a:srgbClr val="FFC000"/>
                </a:solidFill>
              </a:rPr>
              <a:t>Uveďte autora </a:t>
            </a:r>
            <a:r>
              <a:rPr lang="cs-CZ" i="1" dirty="0"/>
              <a:t>(z angl. </a:t>
            </a:r>
            <a:r>
              <a:rPr lang="cs-CZ" i="1" dirty="0" err="1"/>
              <a:t>Attribution</a:t>
            </a:r>
            <a:r>
              <a:rPr lang="cs-CZ" i="1" dirty="0" smtClean="0"/>
              <a:t>). </a:t>
            </a:r>
            <a:r>
              <a:rPr lang="cs-CZ" i="1" dirty="0" smtClean="0">
                <a:solidFill>
                  <a:srgbClr val="FFC000"/>
                </a:solidFill>
              </a:rPr>
              <a:t>BY</a:t>
            </a:r>
          </a:p>
          <a:p>
            <a:r>
              <a:rPr lang="cs-CZ" i="1" dirty="0"/>
              <a:t> </a:t>
            </a:r>
            <a:r>
              <a:rPr lang="cs-CZ" i="1" dirty="0" smtClean="0"/>
              <a:t>          Kdykoliv </a:t>
            </a:r>
            <a:r>
              <a:rPr lang="cs-CZ" i="1" dirty="0"/>
              <a:t>licencovaného dílo nebo jeho úpravu šíříte, je </a:t>
            </a:r>
            <a:r>
              <a:rPr lang="cs-CZ" i="1" dirty="0" smtClean="0"/>
              <a:t> </a:t>
            </a:r>
          </a:p>
          <a:p>
            <a:pPr marL="0" indent="0">
              <a:buNone/>
            </a:pPr>
            <a:r>
              <a:rPr lang="cs-CZ" i="1" dirty="0" smtClean="0"/>
              <a:t>               nutno uvést údaje </a:t>
            </a:r>
            <a:r>
              <a:rPr lang="cs-CZ" i="1" dirty="0"/>
              <a:t>a autorovi a dílu, a to způsobem, </a:t>
            </a:r>
            <a:r>
              <a:rPr lang="cs-CZ" i="1" dirty="0" smtClean="0"/>
              <a:t> jaký   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smtClean="0"/>
              <a:t>autor </a:t>
            </a:r>
            <a:r>
              <a:rPr lang="cs-CZ" i="1" dirty="0"/>
              <a:t>stanovil. Pokud autor </a:t>
            </a:r>
            <a:r>
              <a:rPr lang="cs-CZ" i="1" dirty="0" smtClean="0"/>
              <a:t>způsob uvádění </a:t>
            </a:r>
            <a:r>
              <a:rPr lang="cs-CZ" i="1" dirty="0"/>
              <a:t>těchto údajů 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smtClean="0"/>
              <a:t>nespecifikoval</a:t>
            </a:r>
            <a:r>
              <a:rPr lang="cs-CZ" i="1" dirty="0"/>
              <a:t>, je nutné minimálně uvést jeho jméno (</a:t>
            </a:r>
            <a:r>
              <a:rPr lang="cs-CZ" i="1" dirty="0" smtClean="0"/>
              <a:t>nebo</a:t>
            </a:r>
          </a:p>
          <a:p>
            <a:pPr marL="0" indent="0">
              <a:buNone/>
            </a:pPr>
            <a:r>
              <a:rPr lang="cs-CZ" i="1" dirty="0" smtClean="0"/>
              <a:t> pseudonym</a:t>
            </a:r>
            <a:r>
              <a:rPr lang="cs-CZ" i="1" dirty="0"/>
              <a:t>, pokud pod ním vystupuje),název díla a odkaz na 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smtClean="0"/>
              <a:t>původní licenci </a:t>
            </a:r>
            <a:r>
              <a:rPr lang="cs-CZ" i="1" dirty="0" err="1" smtClean="0"/>
              <a:t>Creative</a:t>
            </a:r>
            <a:r>
              <a:rPr lang="cs-CZ" i="1" dirty="0" smtClean="0"/>
              <a:t> </a:t>
            </a:r>
            <a:r>
              <a:rPr lang="cs-CZ" i="1" dirty="0" err="1"/>
              <a:t>Commons</a:t>
            </a:r>
            <a:r>
              <a:rPr lang="cs-CZ" i="1" dirty="0"/>
              <a:t>. Pokud šíříte upravené dílo, 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smtClean="0"/>
              <a:t>je třeba </a:t>
            </a:r>
            <a:r>
              <a:rPr lang="cs-CZ" i="1" dirty="0"/>
              <a:t>také uvést způsob, jakým </a:t>
            </a:r>
            <a:r>
              <a:rPr lang="cs-CZ" i="1" dirty="0" smtClean="0"/>
              <a:t>jste dílo </a:t>
            </a:r>
            <a:r>
              <a:rPr lang="cs-CZ" i="1" dirty="0"/>
              <a:t>upravili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smtClean="0"/>
              <a:t>                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smtClean="0"/>
              <a:t>                             </a:t>
            </a:r>
            <a:r>
              <a:rPr lang="cs-CZ" i="1" dirty="0" smtClean="0">
                <a:solidFill>
                  <a:srgbClr val="FFC000"/>
                </a:solidFill>
              </a:rPr>
              <a:t>Zachovejte licenci </a:t>
            </a:r>
            <a:r>
              <a:rPr lang="cs-CZ" i="1" dirty="0" smtClean="0"/>
              <a:t>(z </a:t>
            </a:r>
            <a:r>
              <a:rPr lang="cs-CZ" i="1" dirty="0"/>
              <a:t>angl. </a:t>
            </a:r>
            <a:r>
              <a:rPr lang="cs-CZ" i="1" dirty="0" err="1"/>
              <a:t>Share</a:t>
            </a:r>
            <a:r>
              <a:rPr lang="cs-CZ" i="1" dirty="0"/>
              <a:t> </a:t>
            </a:r>
            <a:r>
              <a:rPr lang="cs-CZ" i="1" dirty="0" err="1"/>
              <a:t>Alike</a:t>
            </a:r>
            <a:r>
              <a:rPr lang="cs-CZ" i="1" dirty="0"/>
              <a:t>). </a:t>
            </a:r>
            <a:r>
              <a:rPr lang="cs-CZ" i="1" dirty="0" smtClean="0">
                <a:solidFill>
                  <a:srgbClr val="FFC000"/>
                </a:solidFill>
              </a:rPr>
              <a:t>SA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smtClean="0"/>
              <a:t>                            Pokud </a:t>
            </a:r>
            <a:r>
              <a:rPr lang="cs-CZ" i="1" dirty="0"/>
              <a:t>licencované dílo </a:t>
            </a:r>
            <a:r>
              <a:rPr lang="cs-CZ" i="1" dirty="0" smtClean="0"/>
              <a:t>jakkoliv upravíte</a:t>
            </a:r>
            <a:r>
              <a:rPr lang="cs-CZ" i="1" dirty="0"/>
              <a:t>, máte povinnost </a:t>
            </a:r>
            <a:r>
              <a:rPr lang="cs-CZ" i="1" dirty="0" smtClean="0"/>
              <a:t> výsledek 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smtClean="0"/>
              <a:t>                            své práce  vystavit </a:t>
            </a:r>
            <a:r>
              <a:rPr lang="cs-CZ" i="1" dirty="0"/>
              <a:t>pod stejnou </a:t>
            </a:r>
            <a:r>
              <a:rPr lang="cs-CZ" i="1" dirty="0" smtClean="0"/>
              <a:t>nebo  slučitelnou  licenci</a:t>
            </a:r>
            <a:r>
              <a:rPr lang="cs-CZ" i="1" dirty="0"/>
              <a:t>. Pokud tedy 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smtClean="0"/>
              <a:t>                            například </a:t>
            </a:r>
            <a:r>
              <a:rPr lang="cs-CZ" i="1" dirty="0"/>
              <a:t>upravíte </a:t>
            </a:r>
            <a:r>
              <a:rPr lang="cs-CZ" i="1" dirty="0" smtClean="0"/>
              <a:t> fotku</a:t>
            </a:r>
            <a:r>
              <a:rPr lang="cs-CZ" i="1" dirty="0"/>
              <a:t>, která je vystavena </a:t>
            </a:r>
            <a:r>
              <a:rPr lang="cs-CZ" i="1" dirty="0" smtClean="0"/>
              <a:t>pod licencí </a:t>
            </a:r>
            <a:r>
              <a:rPr lang="cs-CZ" i="1" dirty="0"/>
              <a:t>CC-BY-SA </a:t>
            </a:r>
            <a:r>
              <a:rPr lang="cs-CZ" i="1" dirty="0" smtClean="0"/>
              <a:t>,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smtClean="0"/>
              <a:t>                            </a:t>
            </a:r>
            <a:r>
              <a:rPr lang="cs-CZ" i="1" dirty="0"/>
              <a:t>je nutno pro </a:t>
            </a:r>
            <a:r>
              <a:rPr lang="cs-CZ" i="1" dirty="0" smtClean="0"/>
              <a:t>tuto </a:t>
            </a:r>
            <a:r>
              <a:rPr lang="cs-CZ" i="1" dirty="0"/>
              <a:t>upravenou fotku </a:t>
            </a:r>
            <a:r>
              <a:rPr lang="cs-CZ" i="1" dirty="0" smtClean="0"/>
              <a:t>použít stejný typ </a:t>
            </a:r>
            <a:r>
              <a:rPr lang="cs-CZ" i="1" dirty="0"/>
              <a:t>licence </a:t>
            </a:r>
            <a:r>
              <a:rPr lang="cs-CZ" i="1" dirty="0" smtClean="0"/>
              <a:t>CC-BY-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smtClean="0"/>
              <a:t>                            SA.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1"/>
            <a:ext cx="864096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653135"/>
            <a:ext cx="1080121" cy="1080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678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cs-CZ" dirty="0" smtClean="0"/>
              <a:t>          </a:t>
            </a:r>
            <a:r>
              <a:rPr lang="cs-CZ" sz="2000" i="1" dirty="0" smtClean="0">
                <a:solidFill>
                  <a:srgbClr val="FFC000"/>
                </a:solidFill>
              </a:rPr>
              <a:t>Neužívejte </a:t>
            </a:r>
            <a:r>
              <a:rPr lang="cs-CZ" sz="2000" i="1" dirty="0">
                <a:solidFill>
                  <a:srgbClr val="FFC000"/>
                </a:solidFill>
              </a:rPr>
              <a:t>dílo </a:t>
            </a:r>
            <a:r>
              <a:rPr lang="cs-CZ" sz="2000" i="1" dirty="0" smtClean="0">
                <a:solidFill>
                  <a:srgbClr val="FFC000"/>
                </a:solidFill>
              </a:rPr>
              <a:t>komerčně </a:t>
            </a:r>
            <a:r>
              <a:rPr lang="cs-CZ" sz="2000" i="1" dirty="0"/>
              <a:t>(z angl. </a:t>
            </a:r>
            <a:r>
              <a:rPr lang="cs-CZ" sz="2000" i="1" dirty="0" err="1" smtClean="0"/>
              <a:t>concommercial</a:t>
            </a:r>
            <a:r>
              <a:rPr lang="cs-CZ" sz="2000" i="1" dirty="0" smtClean="0"/>
              <a:t>). </a:t>
            </a:r>
            <a:r>
              <a:rPr lang="cs-CZ" sz="2000" i="1" dirty="0" smtClean="0">
                <a:solidFill>
                  <a:srgbClr val="FFC000"/>
                </a:solidFill>
              </a:rPr>
              <a:t>NC</a:t>
            </a:r>
          </a:p>
          <a:p>
            <a:r>
              <a:rPr lang="cs-CZ" sz="2000" i="1" dirty="0"/>
              <a:t> </a:t>
            </a:r>
            <a:r>
              <a:rPr lang="cs-CZ" sz="2000" i="1" dirty="0" smtClean="0"/>
              <a:t>              Tento </a:t>
            </a:r>
            <a:r>
              <a:rPr lang="cs-CZ" sz="2000" i="1" dirty="0"/>
              <a:t>prvek </a:t>
            </a:r>
            <a:r>
              <a:rPr lang="cs-CZ" sz="2000" i="1" dirty="0" smtClean="0"/>
              <a:t>umožňuje nakládat </a:t>
            </a:r>
            <a:r>
              <a:rPr lang="cs-CZ" sz="2000" i="1" dirty="0"/>
              <a:t>s dílem pouze pro nekomerční </a:t>
            </a:r>
            <a:endParaRPr lang="cs-CZ" sz="2000" i="1" dirty="0" smtClean="0"/>
          </a:p>
          <a:p>
            <a:r>
              <a:rPr lang="cs-CZ" sz="2000" i="1" dirty="0"/>
              <a:t> </a:t>
            </a:r>
            <a:r>
              <a:rPr lang="cs-CZ" sz="2000" i="1" dirty="0" smtClean="0"/>
              <a:t>              účely</a:t>
            </a:r>
            <a:r>
              <a:rPr lang="cs-CZ" sz="2000" i="1" dirty="0"/>
              <a:t>. Tím se rozumí</a:t>
            </a:r>
            <a:r>
              <a:rPr lang="cs-CZ" sz="2000" i="1" dirty="0" smtClean="0"/>
              <a:t>, že </a:t>
            </a:r>
            <a:r>
              <a:rPr lang="cs-CZ" sz="2000" i="1" dirty="0"/>
              <a:t>při šíření </a:t>
            </a:r>
            <a:r>
              <a:rPr lang="cs-CZ" sz="2000" i="1" dirty="0" smtClean="0"/>
              <a:t>díla vám </a:t>
            </a:r>
            <a:r>
              <a:rPr lang="cs-CZ" sz="2000" i="1" dirty="0"/>
              <a:t>nesmí </a:t>
            </a:r>
            <a:r>
              <a:rPr lang="cs-CZ" sz="2000" i="1" dirty="0" smtClean="0"/>
              <a:t>plynout žádný   finanční </a:t>
            </a:r>
            <a:r>
              <a:rPr lang="cs-CZ" sz="2000" i="1" dirty="0"/>
              <a:t>zisk. Za nekomerční </a:t>
            </a:r>
            <a:r>
              <a:rPr lang="cs-CZ" sz="2000" i="1" dirty="0" smtClean="0"/>
              <a:t>využití </a:t>
            </a:r>
            <a:r>
              <a:rPr lang="cs-CZ" sz="2000" i="1" dirty="0"/>
              <a:t>se </a:t>
            </a:r>
            <a:r>
              <a:rPr lang="cs-CZ" sz="2000" i="1" dirty="0" smtClean="0"/>
              <a:t>považuje výměna  díla </a:t>
            </a:r>
            <a:r>
              <a:rPr lang="cs-CZ" sz="2000" i="1" dirty="0"/>
              <a:t>za </a:t>
            </a:r>
            <a:endParaRPr lang="cs-CZ" sz="2000" i="1" dirty="0" smtClean="0"/>
          </a:p>
          <a:p>
            <a:pPr marL="0" indent="0">
              <a:buNone/>
            </a:pPr>
            <a:r>
              <a:rPr lang="cs-CZ" sz="2000" i="1" dirty="0"/>
              <a:t> </a:t>
            </a:r>
            <a:r>
              <a:rPr lang="cs-CZ" sz="2000" i="1" dirty="0" smtClean="0"/>
              <a:t>       jiné </a:t>
            </a:r>
            <a:r>
              <a:rPr lang="cs-CZ" sz="2000" i="1" dirty="0"/>
              <a:t>(např. prostřednictvím výměnných sítí</a:t>
            </a:r>
            <a:r>
              <a:rPr lang="cs-CZ" sz="2000" i="1" dirty="0" smtClean="0"/>
              <a:t>).</a:t>
            </a:r>
          </a:p>
          <a:p>
            <a:pPr marL="0" indent="0">
              <a:buNone/>
            </a:pPr>
            <a:endParaRPr lang="cs-CZ" sz="2000" i="1" dirty="0"/>
          </a:p>
          <a:p>
            <a:pPr marL="0" indent="0">
              <a:buNone/>
            </a:pPr>
            <a:r>
              <a:rPr lang="cs-CZ" sz="2000" dirty="0" smtClean="0"/>
              <a:t>                    </a:t>
            </a:r>
            <a:r>
              <a:rPr lang="pt-BR" sz="2000" i="1" dirty="0">
                <a:solidFill>
                  <a:srgbClr val="FFC000"/>
                </a:solidFill>
              </a:rPr>
              <a:t>Nezasahujte do </a:t>
            </a:r>
            <a:r>
              <a:rPr lang="pt-BR" sz="2000" i="1" dirty="0" smtClean="0">
                <a:solidFill>
                  <a:srgbClr val="FFC000"/>
                </a:solidFill>
              </a:rPr>
              <a:t>díla </a:t>
            </a:r>
            <a:r>
              <a:rPr lang="pt-BR" sz="2000" i="1" dirty="0"/>
              <a:t>(z angl. No Derivatives). </a:t>
            </a:r>
            <a:r>
              <a:rPr lang="cs-CZ" sz="2000" i="1" dirty="0" smtClean="0">
                <a:solidFill>
                  <a:srgbClr val="FFC000"/>
                </a:solidFill>
              </a:rPr>
              <a:t>ND</a:t>
            </a:r>
          </a:p>
          <a:p>
            <a:pPr marL="0" indent="0">
              <a:buNone/>
            </a:pPr>
            <a:r>
              <a:rPr lang="cs-CZ" sz="2000" i="1" dirty="0"/>
              <a:t> </a:t>
            </a:r>
            <a:r>
              <a:rPr lang="cs-CZ" sz="2000" i="1" dirty="0" smtClean="0"/>
              <a:t>                  </a:t>
            </a:r>
            <a:r>
              <a:rPr lang="pt-BR" sz="2000" i="1" dirty="0" smtClean="0"/>
              <a:t>Tento </a:t>
            </a:r>
            <a:r>
              <a:rPr lang="pt-BR" sz="2000" i="1" dirty="0"/>
              <a:t>prvek Vám </a:t>
            </a:r>
            <a:r>
              <a:rPr lang="pt-BR" sz="2000" i="1" dirty="0" smtClean="0"/>
              <a:t>zakazuje</a:t>
            </a:r>
            <a:r>
              <a:rPr lang="cs-CZ" sz="2000" i="1" dirty="0" smtClean="0"/>
              <a:t> jakkoliv </a:t>
            </a:r>
            <a:r>
              <a:rPr lang="cs-CZ" sz="2000" i="1" dirty="0"/>
              <a:t>dílo upravovat (tzn. dílo </a:t>
            </a:r>
            <a:endParaRPr lang="cs-CZ" sz="2000" i="1" dirty="0" smtClean="0"/>
          </a:p>
          <a:p>
            <a:pPr marL="0" indent="0">
              <a:buNone/>
            </a:pPr>
            <a:r>
              <a:rPr lang="cs-CZ" sz="2000" i="1" dirty="0"/>
              <a:t> </a:t>
            </a:r>
            <a:r>
              <a:rPr lang="cs-CZ" sz="2000" i="1" dirty="0" smtClean="0"/>
              <a:t>                   pozměňovat </a:t>
            </a:r>
            <a:r>
              <a:rPr lang="cs-CZ" sz="2000" i="1" dirty="0"/>
              <a:t>či doplňovat, nebo ho jako </a:t>
            </a:r>
            <a:r>
              <a:rPr lang="cs-CZ" sz="2000" i="1" dirty="0" smtClean="0"/>
              <a:t>celé či </a:t>
            </a:r>
            <a:r>
              <a:rPr lang="cs-CZ" sz="2000" i="1" dirty="0"/>
              <a:t>jeho část zpracovat s </a:t>
            </a:r>
            <a:r>
              <a:rPr lang="cs-CZ" sz="2000" i="1" dirty="0" smtClean="0"/>
              <a:t> dílem </a:t>
            </a:r>
            <a:r>
              <a:rPr lang="cs-CZ" sz="2000" i="1" dirty="0"/>
              <a:t>jiným). Jedná se o opak licenčního prvku “právo </a:t>
            </a:r>
            <a:r>
              <a:rPr lang="cs-CZ" sz="2000" i="1" dirty="0" smtClean="0"/>
              <a:t>dílo  upravovat</a:t>
            </a:r>
            <a:r>
              <a:rPr lang="cs-CZ" sz="2000" i="1" dirty="0"/>
              <a:t>,” který naopak úpravy díla povoluje. Proto se v ž</a:t>
            </a:r>
            <a:r>
              <a:rPr lang="cs-CZ" sz="2000" i="1" dirty="0" smtClean="0"/>
              <a:t>ádné   licenci CC neobjevují </a:t>
            </a:r>
            <a:r>
              <a:rPr lang="cs-CZ" sz="2000" i="1" dirty="0"/>
              <a:t>tyto dva prvky společně</a:t>
            </a:r>
            <a:r>
              <a:rPr lang="cs-CZ" sz="2000" i="1" dirty="0" smtClean="0"/>
              <a:t>.</a:t>
            </a:r>
            <a:endParaRPr lang="cs-CZ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76400" y="548680"/>
            <a:ext cx="971264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401" y="2852936"/>
            <a:ext cx="971263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414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75</TotalTime>
  <Words>731</Words>
  <Application>Microsoft Office PowerPoint</Application>
  <PresentationFormat>Předvádění na obrazovce (4:3)</PresentationFormat>
  <Paragraphs>61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Vrchol</vt:lpstr>
      <vt:lpstr>Plošné licencování § 2373</vt:lpstr>
      <vt:lpstr>Creative Commons</vt:lpstr>
      <vt:lpstr>Typy licencí Creative Commons (CC)</vt:lpstr>
      <vt:lpstr>Prvky určující rozsah právnabyvatele licence při užití díla</vt:lpstr>
      <vt:lpstr>Prvky určující podmínky, které je nutno při nakládání s dílem respektovat</vt:lpstr>
      <vt:lpstr>Prezentace aplikace PowerPoint</vt:lpstr>
    </vt:vector>
  </TitlesOfParts>
  <Company>Janáčkova akademie múzických umění v Brně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Plošné licencování § 2373</dc:title>
  <dc:creator>Lenka Valova</dc:creator>
  <cp:lastModifiedBy>Lenka Valova</cp:lastModifiedBy>
  <cp:revision>9</cp:revision>
  <dcterms:created xsi:type="dcterms:W3CDTF">2014-03-24T12:48:35Z</dcterms:created>
  <dcterms:modified xsi:type="dcterms:W3CDTF">2014-03-25T07:48:59Z</dcterms:modified>
</cp:coreProperties>
</file>