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1ABFC1B-5705-4FD5-B12C-B2D12027BE08}" type="datetimeFigureOut">
              <a:rPr lang="cs-CZ" smtClean="0"/>
              <a:t>21.1.2015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66DBB9F-F79D-4F8B-B059-26A3670891EE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FC1B-5705-4FD5-B12C-B2D12027BE08}" type="datetimeFigureOut">
              <a:rPr lang="cs-CZ" smtClean="0"/>
              <a:t>21.1.2015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BB9F-F79D-4F8B-B059-26A3670891E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FC1B-5705-4FD5-B12C-B2D12027BE08}" type="datetimeFigureOut">
              <a:rPr lang="cs-CZ" smtClean="0"/>
              <a:t>21.1.2015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BB9F-F79D-4F8B-B059-26A3670891E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1ABFC1B-5705-4FD5-B12C-B2D12027BE08}" type="datetimeFigureOut">
              <a:rPr lang="cs-CZ" smtClean="0"/>
              <a:t>21.1.2015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66DBB9F-F79D-4F8B-B059-26A3670891EE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1ABFC1B-5705-4FD5-B12C-B2D12027BE08}" type="datetimeFigureOut">
              <a:rPr lang="cs-CZ" smtClean="0"/>
              <a:t>21.1.2015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66DBB9F-F79D-4F8B-B059-26A3670891EE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FC1B-5705-4FD5-B12C-B2D12027BE08}" type="datetimeFigureOut">
              <a:rPr lang="cs-CZ" smtClean="0"/>
              <a:t>21.1.2015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BB9F-F79D-4F8B-B059-26A3670891EE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FC1B-5705-4FD5-B12C-B2D12027BE08}" type="datetimeFigureOut">
              <a:rPr lang="cs-CZ" smtClean="0"/>
              <a:t>21.1.2015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BB9F-F79D-4F8B-B059-26A3670891EE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1ABFC1B-5705-4FD5-B12C-B2D12027BE08}" type="datetimeFigureOut">
              <a:rPr lang="cs-CZ" smtClean="0"/>
              <a:t>21.1.2015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66DBB9F-F79D-4F8B-B059-26A3670891E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BFC1B-5705-4FD5-B12C-B2D12027BE08}" type="datetimeFigureOut">
              <a:rPr lang="cs-CZ" smtClean="0"/>
              <a:t>21.1.2015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DBB9F-F79D-4F8B-B059-26A3670891E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1ABFC1B-5705-4FD5-B12C-B2D12027BE08}" type="datetimeFigureOut">
              <a:rPr lang="cs-CZ" smtClean="0"/>
              <a:t>21.1.2015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66DBB9F-F79D-4F8B-B059-26A3670891EE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1ABFC1B-5705-4FD5-B12C-B2D12027BE08}" type="datetimeFigureOut">
              <a:rPr lang="cs-CZ" smtClean="0"/>
              <a:t>21.1.2015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66DBB9F-F79D-4F8B-B059-26A3670891EE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1ABFC1B-5705-4FD5-B12C-B2D12027BE08}" type="datetimeFigureOut">
              <a:rPr lang="cs-CZ" smtClean="0"/>
              <a:t>21.1.2015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66DBB9F-F79D-4F8B-B059-26A3670891EE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TEORIE DRAMATU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Zimní semestr 2015-2015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16225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perspektiv v dramatických textech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Kombinace perspektiv postav </a:t>
            </a:r>
          </a:p>
          <a:p>
            <a:pPr lvl="1"/>
            <a:r>
              <a:rPr lang="cs-CZ" dirty="0" smtClean="0"/>
              <a:t>Symetrické uskupení různých perspektiv postav kolem jedné centrální perspektivy postavy, která vyjadřuje zamýšlenou perspektivu vnímání</a:t>
            </a:r>
          </a:p>
          <a:p>
            <a:pPr lvl="1"/>
            <a:r>
              <a:rPr lang="cs-CZ" dirty="0" smtClean="0"/>
              <a:t>Kontrast správně a chybně orientované perspektivy postav – divák musí volit</a:t>
            </a:r>
          </a:p>
          <a:p>
            <a:pPr lvl="1"/>
            <a:r>
              <a:rPr lang="cs-CZ" dirty="0" smtClean="0"/>
              <a:t>Kontrast dvou chybně orientovaných perspektiv postav  - protikladné extrémy – divák je veden k poznání „zlaté střední cesty“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35834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perspektiv v dramatických textech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Typy struktury perspektiv</a:t>
            </a:r>
          </a:p>
          <a:p>
            <a:pPr lvl="1"/>
            <a:r>
              <a:rPr lang="cs-CZ" dirty="0" smtClean="0"/>
              <a:t>Autorsko-perspektivní struktura</a:t>
            </a:r>
          </a:p>
          <a:p>
            <a:pPr lvl="2"/>
            <a:r>
              <a:rPr lang="cs-CZ" dirty="0" smtClean="0"/>
              <a:t>Autor vyslovuje svoje názory přímo ústy postav (drama na tezi)</a:t>
            </a:r>
          </a:p>
          <a:p>
            <a:pPr lvl="2"/>
            <a:r>
              <a:rPr lang="cs-CZ" dirty="0" smtClean="0"/>
              <a:t>Alegorické hry ve středověku</a:t>
            </a:r>
          </a:p>
          <a:p>
            <a:pPr lvl="2"/>
            <a:r>
              <a:rPr lang="cs-CZ" dirty="0" smtClean="0"/>
              <a:t>Ideologicky orientovaná dramatika (socialistický realismus atd.)</a:t>
            </a:r>
          </a:p>
          <a:p>
            <a:pPr lvl="1"/>
            <a:r>
              <a:rPr lang="cs-CZ" dirty="0" smtClean="0"/>
              <a:t>Uzavřená struktura perspektiv</a:t>
            </a:r>
          </a:p>
          <a:p>
            <a:pPr lvl="2"/>
            <a:r>
              <a:rPr lang="cs-CZ" dirty="0" smtClean="0"/>
              <a:t>Viz absolutní drama</a:t>
            </a:r>
          </a:p>
          <a:p>
            <a:pPr lvl="2"/>
            <a:r>
              <a:rPr lang="cs-CZ" dirty="0" smtClean="0"/>
              <a:t>Autorem zamýšlená perspektiva musí být odkryta divákem – tato perspektiva je v celku dramatu obsažena</a:t>
            </a:r>
          </a:p>
          <a:p>
            <a:pPr lvl="1"/>
            <a:r>
              <a:rPr lang="cs-CZ" dirty="0" smtClean="0"/>
              <a:t>Otevřená struktura perspektiv</a:t>
            </a:r>
          </a:p>
          <a:p>
            <a:pPr lvl="2"/>
            <a:r>
              <a:rPr lang="cs-CZ" dirty="0" smtClean="0"/>
              <a:t>Autorem </a:t>
            </a:r>
            <a:r>
              <a:rPr lang="cs-CZ" dirty="0" err="1" smtClean="0"/>
              <a:t>zamýšlkená</a:t>
            </a:r>
            <a:r>
              <a:rPr lang="cs-CZ" dirty="0" smtClean="0"/>
              <a:t> perspektiva není jasně definována, je nazřena z různých pozic, aktivita se přesouvá na diváka (Brecht)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1878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perspektiv v dramatických textech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492896"/>
            <a:ext cx="8025989" cy="2318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38259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Epické komunikační struktury“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Epizace dramatu</a:t>
            </a:r>
          </a:p>
          <a:p>
            <a:pPr lvl="1"/>
            <a:r>
              <a:rPr lang="cs-CZ" dirty="0" smtClean="0"/>
              <a:t>Zrušení účelovosti – samostatnost částí, nikoli směřování k jednomu cíli-účelu</a:t>
            </a:r>
          </a:p>
          <a:p>
            <a:pPr lvl="1"/>
            <a:r>
              <a:rPr lang="cs-CZ" dirty="0" smtClean="0"/>
              <a:t>Zrušení koncentrace – rezignace na koncentrované zobrazení, přednost má široké pojetí, mnohost prvků, situací…</a:t>
            </a:r>
          </a:p>
          <a:p>
            <a:pPr lvl="1"/>
            <a:r>
              <a:rPr lang="cs-CZ" dirty="0" smtClean="0"/>
              <a:t>Zrušení absolutnosti – zavedené zprostředkujícího komunikačního systému (typické pro narativní texty)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58305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Epické komunikační struktury“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Techniky epické komunikace</a:t>
            </a:r>
          </a:p>
          <a:p>
            <a:pPr lvl="1"/>
            <a:r>
              <a:rPr lang="cs-CZ" dirty="0" smtClean="0"/>
              <a:t>Autorská epizace</a:t>
            </a:r>
          </a:p>
          <a:p>
            <a:pPr lvl="2"/>
            <a:r>
              <a:rPr lang="cs-CZ" dirty="0" smtClean="0"/>
              <a:t>Autorský vedlejší text</a:t>
            </a:r>
          </a:p>
          <a:p>
            <a:pPr lvl="2"/>
            <a:r>
              <a:rPr lang="cs-CZ" dirty="0" smtClean="0"/>
              <a:t>Projekce, transparenty, scénické titulky…</a:t>
            </a:r>
          </a:p>
          <a:p>
            <a:pPr lvl="2"/>
            <a:r>
              <a:rPr lang="cs-CZ" dirty="0" smtClean="0"/>
              <a:t>Montáž</a:t>
            </a:r>
          </a:p>
          <a:p>
            <a:pPr lvl="1"/>
            <a:r>
              <a:rPr lang="cs-CZ" dirty="0" smtClean="0"/>
              <a:t>Epizace postavami mimo hru</a:t>
            </a:r>
          </a:p>
          <a:p>
            <a:pPr lvl="2"/>
            <a:r>
              <a:rPr lang="cs-CZ" dirty="0" smtClean="0"/>
              <a:t>Autorské </a:t>
            </a:r>
            <a:r>
              <a:rPr lang="cs-CZ" dirty="0" err="1" smtClean="0"/>
              <a:t>rology</a:t>
            </a:r>
            <a:r>
              <a:rPr lang="cs-CZ" dirty="0" smtClean="0"/>
              <a:t> a epilogy (</a:t>
            </a:r>
            <a:r>
              <a:rPr lang="cs-CZ" dirty="0" err="1" smtClean="0"/>
              <a:t>Terentius</a:t>
            </a:r>
            <a:r>
              <a:rPr lang="cs-CZ" dirty="0" smtClean="0"/>
              <a:t>)</a:t>
            </a:r>
          </a:p>
          <a:p>
            <a:pPr lvl="2"/>
            <a:r>
              <a:rPr lang="cs-CZ" dirty="0" smtClean="0"/>
              <a:t>Chór</a:t>
            </a:r>
          </a:p>
          <a:p>
            <a:pPr lvl="2"/>
            <a:r>
              <a:rPr lang="cs-CZ" dirty="0" smtClean="0"/>
              <a:t>Postava režiséra, </a:t>
            </a:r>
            <a:r>
              <a:rPr lang="cs-CZ" dirty="0" err="1" smtClean="0"/>
              <a:t>opovědníka</a:t>
            </a:r>
            <a:r>
              <a:rPr lang="cs-CZ" dirty="0" smtClean="0"/>
              <a:t>, vedoucího…</a:t>
            </a:r>
          </a:p>
          <a:p>
            <a:pPr lvl="1"/>
            <a:r>
              <a:rPr lang="cs-CZ" dirty="0" smtClean="0"/>
              <a:t>Epizace interními postavami hry</a:t>
            </a:r>
          </a:p>
          <a:p>
            <a:pPr lvl="2"/>
            <a:r>
              <a:rPr lang="cs-CZ" dirty="0" smtClean="0"/>
              <a:t>Prolog mluvený postavou ze hry, podobně epilog</a:t>
            </a:r>
          </a:p>
          <a:p>
            <a:pPr lvl="2"/>
            <a:r>
              <a:rPr lang="cs-CZ" dirty="0" smtClean="0"/>
              <a:t>Chór </a:t>
            </a:r>
          </a:p>
          <a:p>
            <a:pPr lvl="2"/>
            <a:r>
              <a:rPr lang="cs-CZ" dirty="0" smtClean="0"/>
              <a:t>Song  (u Brechta) – moderní ekvivalent chóru</a:t>
            </a:r>
          </a:p>
          <a:p>
            <a:pPr lvl="2"/>
            <a:r>
              <a:rPr lang="cs-CZ" dirty="0" smtClean="0"/>
              <a:t>Šalamounův song -. Třígrošová opera </a:t>
            </a:r>
            <a:r>
              <a:rPr lang="cs-CZ" b="1" i="1" dirty="0" err="1" smtClean="0"/>
              <a:t>xxx</a:t>
            </a:r>
            <a:r>
              <a:rPr lang="cs-CZ" dirty="0" smtClean="0"/>
              <a:t> Matka Kuráž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4146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Informovanost postavy a diváka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Informační náskok diváka</a:t>
            </a:r>
          </a:p>
          <a:p>
            <a:r>
              <a:rPr lang="cs-CZ" dirty="0" smtClean="0"/>
              <a:t>Informační zpoždění diváka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9782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Informovanost postavy a diváka	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Shodná informovanost (</a:t>
            </a:r>
            <a:r>
              <a:rPr lang="cs-CZ" dirty="0" err="1" smtClean="0"/>
              <a:t>kongruence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Postavy a diváci mají stejné informace</a:t>
            </a:r>
          </a:p>
          <a:p>
            <a:pPr lvl="1"/>
            <a:r>
              <a:rPr lang="cs-CZ" dirty="0" smtClean="0"/>
              <a:t>Je pro drama málo typická – používá se zřídka, většinou jen pro části textu</a:t>
            </a:r>
          </a:p>
          <a:p>
            <a:pPr lvl="1"/>
            <a:r>
              <a:rPr lang="cs-CZ" dirty="0" smtClean="0"/>
              <a:t>Texty s uzavřeným koncem – ke konci dramatu se informační rozdíly vyrovnávají, je vytvořena struktura shodné informovanosti</a:t>
            </a:r>
          </a:p>
          <a:p>
            <a:pPr lvl="1"/>
            <a:r>
              <a:rPr lang="cs-CZ" dirty="0" err="1" smtClean="0"/>
              <a:t>Shodnái</a:t>
            </a:r>
            <a:r>
              <a:rPr lang="cs-CZ" dirty="0" smtClean="0"/>
              <a:t> </a:t>
            </a:r>
            <a:r>
              <a:rPr lang="cs-CZ" dirty="0" err="1" smtClean="0"/>
              <a:t>nformovanost</a:t>
            </a:r>
            <a:r>
              <a:rPr lang="cs-CZ" dirty="0" smtClean="0"/>
              <a:t> v celém textu – Čekání na Godota</a:t>
            </a: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99936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Informovanost postavy a diváka	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Dramatická ironie</a:t>
            </a:r>
          </a:p>
          <a:p>
            <a:pPr lvl="1"/>
            <a:r>
              <a:rPr lang="cs-CZ" dirty="0" smtClean="0"/>
              <a:t>Pozor na rozdíl: dramatická ironie </a:t>
            </a:r>
            <a:r>
              <a:rPr lang="cs-CZ" b="1" i="1" dirty="0" smtClean="0"/>
              <a:t>XXX</a:t>
            </a:r>
            <a:r>
              <a:rPr lang="cs-CZ" dirty="0" smtClean="0"/>
              <a:t> ironie v dramatu</a:t>
            </a:r>
          </a:p>
          <a:p>
            <a:pPr lvl="2"/>
            <a:r>
              <a:rPr lang="cs-CZ" dirty="0" smtClean="0"/>
              <a:t>Ironie v dramatu – postavy používají ironii</a:t>
            </a:r>
          </a:p>
          <a:p>
            <a:pPr lvl="1"/>
            <a:r>
              <a:rPr lang="cs-CZ" dirty="0" smtClean="0"/>
              <a:t>Dramatická ironie = prolínání vnitřního a vnějšího komunikačního systému</a:t>
            </a:r>
          </a:p>
          <a:p>
            <a:pPr lvl="2"/>
            <a:r>
              <a:rPr lang="cs-CZ" dirty="0" smtClean="0"/>
              <a:t>Jazykové vyjádření postavy nebo její jednání získá jiný význam na základě větší informovanosti diváka</a:t>
            </a:r>
          </a:p>
          <a:p>
            <a:pPr lvl="2"/>
            <a:r>
              <a:rPr lang="cs-CZ" dirty="0" smtClean="0"/>
              <a:t>Dramatická ironie se realizuje v rozporu mezi významem zamýšleným postavou a jeho výkladem u publika</a:t>
            </a:r>
          </a:p>
          <a:p>
            <a:pPr lvl="2"/>
            <a:r>
              <a:rPr lang="cs-CZ" dirty="0" smtClean="0"/>
              <a:t>Příklad: </a:t>
            </a:r>
            <a:r>
              <a:rPr lang="cs-CZ" dirty="0" err="1" smtClean="0"/>
              <a:t>Macbeth</a:t>
            </a:r>
            <a:r>
              <a:rPr lang="cs-CZ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93854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perspektiv v dramatických textech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Perspektiva postavy versus autorem zamýšlená perspektiva</a:t>
            </a:r>
          </a:p>
          <a:p>
            <a:pPr lvl="1"/>
            <a:r>
              <a:rPr lang="cs-CZ" dirty="0" smtClean="0"/>
              <a:t>Struktura perspektiv představuje souhrn vztahů informovanosti postav  a diváků</a:t>
            </a:r>
          </a:p>
          <a:p>
            <a:pPr lvl="1"/>
            <a:r>
              <a:rPr lang="cs-CZ" dirty="0" smtClean="0"/>
              <a:t>Perspektiva postavy</a:t>
            </a:r>
          </a:p>
          <a:p>
            <a:pPr lvl="2"/>
            <a:r>
              <a:rPr lang="cs-CZ" dirty="0" smtClean="0"/>
              <a:t>Každá replika postavy odpovídá její perspektivě, postava může vyslovit jen to, co odpovídá její situaci a dispozici</a:t>
            </a:r>
          </a:p>
          <a:p>
            <a:pPr lvl="2"/>
            <a:r>
              <a:rPr lang="cs-CZ" dirty="0" smtClean="0"/>
              <a:t>Zároveň platí, že perspektiva postavy se vytváří skrze jejich repliky</a:t>
            </a:r>
          </a:p>
          <a:p>
            <a:pPr lvl="2"/>
            <a:r>
              <a:rPr lang="cs-CZ" dirty="0" smtClean="0"/>
              <a:t>Jednotlivé perspektivy postav jsou rovnocenné, mají stejný stupeň závaznosti</a:t>
            </a:r>
          </a:p>
        </p:txBody>
      </p:sp>
    </p:spTree>
    <p:extLst>
      <p:ext uri="{BB962C8B-B14F-4D97-AF65-F5344CB8AC3E}">
        <p14:creationId xmlns:p14="http://schemas.microsoft.com/office/powerpoint/2010/main" val="24759467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perspektiv v dramatických textech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r>
              <a:rPr lang="cs-CZ" dirty="0"/>
              <a:t>Autorem zamýšlená perspektiva vnímání</a:t>
            </a:r>
          </a:p>
          <a:p>
            <a:pPr lvl="2"/>
            <a:r>
              <a:rPr lang="cs-CZ" dirty="0"/>
              <a:t>To, o co usiluje autore, aby bylo sděleno </a:t>
            </a:r>
            <a:r>
              <a:rPr lang="cs-CZ" dirty="0" smtClean="0"/>
              <a:t>divákovi</a:t>
            </a:r>
          </a:p>
          <a:p>
            <a:pPr lvl="2"/>
            <a:r>
              <a:rPr lang="cs-CZ" dirty="0" smtClean="0"/>
              <a:t>Autorská perspektiva se nekryje s perspektivou postavy nebo postav – viz citát </a:t>
            </a:r>
            <a:r>
              <a:rPr lang="cs-CZ" dirty="0" smtClean="0">
                <a:sym typeface="Symbol"/>
              </a:rPr>
              <a:t></a:t>
            </a:r>
            <a:endParaRPr lang="cs-CZ" dirty="0"/>
          </a:p>
          <a:p>
            <a:pPr lvl="2"/>
            <a:r>
              <a:rPr lang="cs-CZ" dirty="0" smtClean="0"/>
              <a:t>Čechov: „Když před vás postaví kávu, nebudete se pokoušet najít v tom pivo. Když vám já předložím profesorovy myšlenky, pak dobře poslouchejte a nehledejte v tom myšlenky Čechova.“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14668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perspektiv v dramatických textech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Rovnocenná perspektiva versus nadřazená perspektiva</a:t>
            </a:r>
          </a:p>
          <a:p>
            <a:pPr lvl="1"/>
            <a:r>
              <a:rPr lang="cs-CZ" dirty="0" smtClean="0"/>
              <a:t>Nadřazená perspektiva postav = perspektiva některé postavy je důležitá, je formálně zdůrazněna atd. atp.</a:t>
            </a:r>
          </a:p>
          <a:p>
            <a:pPr lvl="1"/>
            <a:r>
              <a:rPr lang="cs-CZ" dirty="0" smtClean="0"/>
              <a:t>Bývá k tomu vytvořen zprostředkující komunikační systém, např.</a:t>
            </a:r>
          </a:p>
          <a:p>
            <a:pPr lvl="2"/>
            <a:r>
              <a:rPr lang="cs-CZ" dirty="0" smtClean="0"/>
              <a:t>Monolog postavy ad </a:t>
            </a:r>
            <a:r>
              <a:rPr lang="cs-CZ" dirty="0" err="1" smtClean="0"/>
              <a:t>spectatores</a:t>
            </a:r>
            <a:endParaRPr lang="cs-CZ" dirty="0" smtClean="0"/>
          </a:p>
          <a:p>
            <a:pPr lvl="2"/>
            <a:r>
              <a:rPr lang="cs-CZ" dirty="0" smtClean="0"/>
              <a:t>Chór antické tragédie</a:t>
            </a:r>
          </a:p>
          <a:p>
            <a:pPr lvl="2"/>
            <a:r>
              <a:rPr lang="cs-CZ" dirty="0" err="1" smtClean="0"/>
              <a:t>Sebecharakterizace</a:t>
            </a:r>
            <a:r>
              <a:rPr lang="cs-CZ" dirty="0" smtClean="0"/>
              <a:t> alegorických postav (středověk)</a:t>
            </a:r>
          </a:p>
          <a:p>
            <a:pPr lvl="2"/>
            <a:r>
              <a:rPr lang="cs-CZ" dirty="0" smtClean="0"/>
              <a:t>Epické divadlo (Brecht)</a:t>
            </a:r>
          </a:p>
          <a:p>
            <a:pPr lvl="2"/>
            <a:endParaRPr lang="cs-CZ" dirty="0" smtClean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26218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perspektiv v dramatických textech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Techniky řízení perspektiv</a:t>
            </a:r>
          </a:p>
          <a:p>
            <a:pPr lvl="1"/>
            <a:r>
              <a:rPr lang="cs-CZ" dirty="0" smtClean="0"/>
              <a:t>Způsob, kterým autor zprostředkuje divákovi zamýšlenou perspektivu vnímání</a:t>
            </a:r>
          </a:p>
          <a:p>
            <a:pPr lvl="1"/>
            <a:endParaRPr lang="cs-CZ" dirty="0"/>
          </a:p>
          <a:p>
            <a:r>
              <a:rPr lang="cs-CZ" dirty="0" smtClean="0"/>
              <a:t>1. mimojazyková </a:t>
            </a:r>
            <a:r>
              <a:rPr lang="cs-CZ" dirty="0" err="1" smtClean="0"/>
              <a:t>perspektivita</a:t>
            </a:r>
            <a:r>
              <a:rPr lang="cs-CZ" dirty="0" smtClean="0"/>
              <a:t> předávání informací</a:t>
            </a:r>
          </a:p>
          <a:p>
            <a:pPr lvl="1"/>
            <a:r>
              <a:rPr lang="cs-CZ" dirty="0" smtClean="0"/>
              <a:t>Herec – jeho fyziognomie, hlas, gesta, mimika, práce s rekvizitou, scéna, hudba… </a:t>
            </a:r>
          </a:p>
          <a:p>
            <a:pPr lvl="1"/>
            <a:r>
              <a:rPr lang="cs-CZ" dirty="0" smtClean="0"/>
              <a:t>Mluvící jména – naznačují perspektivu postavy (paní Sličná, pan </a:t>
            </a:r>
            <a:r>
              <a:rPr lang="cs-CZ" dirty="0" err="1" smtClean="0"/>
              <a:t>Chytráček</a:t>
            </a:r>
            <a:r>
              <a:rPr lang="cs-CZ" dirty="0" smtClean="0"/>
              <a:t>… </a:t>
            </a:r>
            <a:r>
              <a:rPr lang="cs-CZ" dirty="0" err="1" smtClean="0"/>
              <a:t>etc</a:t>
            </a:r>
            <a:r>
              <a:rPr lang="cs-CZ" dirty="0" smtClean="0"/>
              <a:t>.)</a:t>
            </a:r>
          </a:p>
          <a:p>
            <a:pPr lvl="1"/>
            <a:r>
              <a:rPr lang="cs-CZ" dirty="0" smtClean="0"/>
              <a:t>Celkové chování postavy</a:t>
            </a:r>
          </a:p>
          <a:p>
            <a:pPr lvl="1"/>
            <a:r>
              <a:rPr lang="cs-CZ" dirty="0" smtClean="0"/>
              <a:t>Průběh děje</a:t>
            </a:r>
          </a:p>
          <a:p>
            <a:pPr lvl="2"/>
            <a:r>
              <a:rPr lang="cs-CZ" dirty="0" smtClean="0"/>
              <a:t>Šťastné zakončení osudu postavy znamená zpětně potvrzení její perspektivy</a:t>
            </a:r>
          </a:p>
          <a:p>
            <a:pPr lvl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5604397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perspektiv v dramatických textech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Výběr perspektiv</a:t>
            </a:r>
          </a:p>
          <a:p>
            <a:pPr lvl="1"/>
            <a:r>
              <a:rPr lang="cs-CZ" dirty="0" smtClean="0"/>
              <a:t>Hlavní text = soubor perspektiv řady postav – způsob strukturace (formování) tohoto souboru je další technikou při autorském řízení perspektiv</a:t>
            </a:r>
          </a:p>
          <a:p>
            <a:pPr lvl="1"/>
            <a:r>
              <a:rPr lang="cs-CZ" dirty="0" smtClean="0"/>
              <a:t>Rozsah a rozptyl nabídky perspektiv postav</a:t>
            </a:r>
          </a:p>
          <a:p>
            <a:pPr lvl="2"/>
            <a:r>
              <a:rPr lang="cs-CZ" dirty="0" smtClean="0"/>
              <a:t>Hledisko kvantity replik</a:t>
            </a:r>
          </a:p>
          <a:p>
            <a:pPr lvl="2"/>
            <a:r>
              <a:rPr lang="cs-CZ" dirty="0" smtClean="0"/>
              <a:t>Bohatá strukturovanost perspektiv postav u Shakespeara (např. Večer tříkrálový atd.)</a:t>
            </a:r>
          </a:p>
          <a:p>
            <a:pPr lvl="2"/>
            <a:r>
              <a:rPr lang="cs-CZ" dirty="0" smtClean="0"/>
              <a:t>Závažnost jednotlivých perspektiv – větší je u postav hlavních</a:t>
            </a:r>
          </a:p>
          <a:p>
            <a:pPr lvl="2"/>
            <a:r>
              <a:rPr lang="cs-CZ" dirty="0" smtClean="0"/>
              <a:t>Závažnost perspektiv = fokus (prostředek naznačení úhlu pohledu)</a:t>
            </a:r>
          </a:p>
          <a:p>
            <a:pPr lvl="2"/>
            <a:r>
              <a:rPr lang="cs-CZ" dirty="0" smtClean="0"/>
              <a:t>Naléhavost sdělení perspektivy postavy</a:t>
            </a:r>
          </a:p>
          <a:p>
            <a:pPr lvl="2"/>
            <a:r>
              <a:rPr lang="cs-CZ" dirty="0" smtClean="0"/>
              <a:t>Poetická kvalita perspektivy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17443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71</TotalTime>
  <Words>724</Words>
  <Application>Microsoft Office PowerPoint</Application>
  <PresentationFormat>Předvádění na obrazovce (4:3)</PresentationFormat>
  <Paragraphs>96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Arkýř</vt:lpstr>
      <vt:lpstr>TEORIE DRAMATU</vt:lpstr>
      <vt:lpstr>Informovanost postavy a diváka </vt:lpstr>
      <vt:lpstr>Informovanost postavy a diváka </vt:lpstr>
      <vt:lpstr>Informovanost postavy a diváka </vt:lpstr>
      <vt:lpstr>Struktura perspektiv v dramatických textech</vt:lpstr>
      <vt:lpstr>Struktura perspektiv v dramatických textech</vt:lpstr>
      <vt:lpstr>Struktura perspektiv v dramatických textech</vt:lpstr>
      <vt:lpstr>Struktura perspektiv v dramatických textech</vt:lpstr>
      <vt:lpstr>Struktura perspektiv v dramatických textech</vt:lpstr>
      <vt:lpstr>Struktura perspektiv v dramatických textech</vt:lpstr>
      <vt:lpstr>Struktura perspektiv v dramatických textech</vt:lpstr>
      <vt:lpstr>Struktura perspektiv v dramatických textech</vt:lpstr>
      <vt:lpstr>Epické komunikační struktury“</vt:lpstr>
      <vt:lpstr>Epické komunikační struktury“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TEORIE DRAMATU</dc:title>
  <dc:creator>Václav</dc:creator>
  <cp:lastModifiedBy>Václav</cp:lastModifiedBy>
  <cp:revision>8</cp:revision>
  <dcterms:created xsi:type="dcterms:W3CDTF">2015-01-21T16:24:23Z</dcterms:created>
  <dcterms:modified xsi:type="dcterms:W3CDTF">2015-01-21T17:35:29Z</dcterms:modified>
</cp:coreProperties>
</file>