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63" r:id="rId3"/>
    <p:sldId id="257" r:id="rId4"/>
    <p:sldId id="285" r:id="rId5"/>
    <p:sldId id="260" r:id="rId6"/>
    <p:sldId id="261" r:id="rId7"/>
    <p:sldId id="258" r:id="rId8"/>
    <p:sldId id="289" r:id="rId9"/>
    <p:sldId id="276" r:id="rId10"/>
    <p:sldId id="290" r:id="rId11"/>
    <p:sldId id="259" r:id="rId12"/>
    <p:sldId id="291" r:id="rId13"/>
    <p:sldId id="292" r:id="rId14"/>
    <p:sldId id="288" r:id="rId15"/>
    <p:sldId id="262" r:id="rId16"/>
    <p:sldId id="264" r:id="rId17"/>
    <p:sldId id="273" r:id="rId18"/>
    <p:sldId id="274" r:id="rId19"/>
    <p:sldId id="266" r:id="rId20"/>
    <p:sldId id="277" r:id="rId21"/>
    <p:sldId id="281" r:id="rId22"/>
    <p:sldId id="282" r:id="rId23"/>
    <p:sldId id="283" r:id="rId24"/>
    <p:sldId id="287" r:id="rId25"/>
    <p:sldId id="284" r:id="rId26"/>
    <p:sldId id="293" r:id="rId27"/>
    <p:sldId id="299" r:id="rId28"/>
    <p:sldId id="294" r:id="rId29"/>
    <p:sldId id="296" r:id="rId30"/>
    <p:sldId id="297" r:id="rId31"/>
    <p:sldId id="300" r:id="rId32"/>
    <p:sldId id="301" r:id="rId3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B2E8-0A26-484F-87D5-06A368173B40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E6F1-79BF-428A-B9AC-076E3CAB8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13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5B99-E434-4DE4-A9DA-777DD59D9DC5}" type="datetime1">
              <a:rPr lang="cs-CZ" smtClean="0"/>
              <a:t>20.5.2015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3C7-E01F-44D4-B9F0-29378B124BA3}" type="datetime1">
              <a:rPr lang="cs-CZ" smtClean="0"/>
              <a:t>20.5.2015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0C94-1DE1-4E0F-932B-44C25A899AAA}" type="datetime1">
              <a:rPr lang="cs-CZ" smtClean="0"/>
              <a:t>20.5.2015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B202-8486-45BF-8181-BD204C05DB6A}" type="datetime1">
              <a:rPr lang="cs-CZ" smtClean="0"/>
              <a:t>20.5.2015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670-839A-4A0B-93E2-9838D67801D2}" type="datetime1">
              <a:rPr lang="cs-CZ" smtClean="0"/>
              <a:t>20.5.2015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0BE5-9A22-449E-9DA1-B4031C5C4357}" type="datetime1">
              <a:rPr lang="cs-CZ" smtClean="0"/>
              <a:t>20.5.2015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42F1-F81B-4E53-96C6-26FB0982083C}" type="datetime1">
              <a:rPr lang="cs-CZ" smtClean="0"/>
              <a:t>20.5.2015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514C-ADBB-40D4-B209-716DA8A10014}" type="datetime1">
              <a:rPr lang="cs-CZ" smtClean="0"/>
              <a:t>20.5.2015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2801-7CCC-48CC-8054-84F4546C57AD}" type="datetime1">
              <a:rPr lang="cs-CZ" smtClean="0"/>
              <a:t>20.5.2015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3E88-7173-4507-B44B-213C16089FCC}" type="datetime1">
              <a:rPr lang="cs-CZ" smtClean="0"/>
              <a:t>20.5.2015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9CDF-6094-4779-8237-B8464F9F038D}" type="datetime1">
              <a:rPr lang="cs-CZ" smtClean="0"/>
              <a:t>20.5.2015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165F85-C73A-45E4-8C76-3708EADC8827}" type="datetime1">
              <a:rPr lang="cs-CZ" smtClean="0"/>
              <a:t>20.5.2015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183324-FDD1-4544-8B12-519AA67524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jameswaites.ilatech.org/wp-content/uploads/2009/08/meister-und-margarita-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jameswaites.ilatech.org/wp-content/uploads/2009/08/meister-und-margarita-3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3314859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WmGriJRY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539479"/>
          </a:xfrm>
        </p:spPr>
        <p:txBody>
          <a:bodyPr/>
          <a:lstStyle/>
          <a:p>
            <a:r>
              <a:rPr lang="cs-CZ" b="1" dirty="0" smtClean="0"/>
              <a:t>BERT  NEUMANN	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SCÉNOGRAF A VÝTVARNÍK </a:t>
            </a:r>
            <a:br>
              <a:rPr lang="cs-CZ" b="1" dirty="0" smtClean="0"/>
            </a:br>
            <a:r>
              <a:rPr lang="cs-CZ" b="1" dirty="0" smtClean="0"/>
              <a:t>FRANKA CASTORFA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8660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Neumann / Uražení a ponížení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733451" cy="40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people.brunel.ac.uk/dap/images_biblio/Castorf_Erniedrig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8385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3592998" cy="242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URAŽENÍ A PONÍŽENÍ (2001 Volksbühne Berlin)</a:t>
            </a:r>
          </a:p>
          <a:p>
            <a:pPr lvl="1"/>
            <a:r>
              <a:rPr lang="cs-CZ" sz="2000" b="1" dirty="0" smtClean="0"/>
              <a:t>na střeše kontejneru stojí velké plátno (paralela z reality: billboard) – na něm se objevují </a:t>
            </a:r>
          </a:p>
          <a:p>
            <a:pPr lvl="1"/>
            <a:r>
              <a:rPr lang="cs-CZ" sz="2000" b="1" dirty="0" smtClean="0"/>
              <a:t>Obyvatelé domu</a:t>
            </a:r>
          </a:p>
          <a:p>
            <a:pPr lvl="2"/>
            <a:r>
              <a:rPr lang="cs-CZ" sz="2000" b="1" dirty="0"/>
              <a:t>Paralela – soutěž Big-Brother a její účastníci v uzavřených prostorách  </a:t>
            </a:r>
          </a:p>
          <a:p>
            <a:pPr lvl="1"/>
            <a:r>
              <a:rPr lang="cs-CZ" sz="2000" b="1" dirty="0" smtClean="0"/>
              <a:t>Dostojevského postavy</a:t>
            </a:r>
          </a:p>
          <a:p>
            <a:pPr lvl="1"/>
            <a:r>
              <a:rPr lang="cs-CZ" sz="2000" b="1" dirty="0" smtClean="0"/>
              <a:t>Velkoplošná reklama jejich smutných životů</a:t>
            </a:r>
          </a:p>
          <a:p>
            <a:pPr lvl="1"/>
            <a:r>
              <a:rPr lang="cs-CZ" sz="2000" b="1" dirty="0" smtClean="0"/>
              <a:t>Pouliční scény z okolí divadla</a:t>
            </a:r>
          </a:p>
          <a:p>
            <a:pPr lvl="1"/>
            <a:r>
              <a:rPr lang="cs-CZ" sz="2000" b="1" dirty="0" smtClean="0"/>
              <a:t>Reklama na kosmetiku, porno… vše živě míchá Jan </a:t>
            </a:r>
            <a:r>
              <a:rPr lang="cs-CZ" sz="2000" b="1" dirty="0" err="1" smtClean="0"/>
              <a:t>Speckenbach</a:t>
            </a:r>
            <a:r>
              <a:rPr lang="cs-CZ" sz="2000" b="1" dirty="0" smtClean="0"/>
              <a:t> jako video-DJ</a:t>
            </a:r>
          </a:p>
          <a:p>
            <a:pPr lvl="1"/>
            <a:endParaRPr lang="cs-CZ" sz="2000" b="1" dirty="0" smtClean="0"/>
          </a:p>
          <a:p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4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Uražení a ponížení</a:t>
            </a:r>
            <a:endParaRPr lang="cs-CZ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473684" cy="23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goethe.de/kue/the/pro/bbr/neumann/ern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01008"/>
            <a:ext cx="4176464" cy="2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oethe.de/kue/the/pro/bbr/neumann/ern/thb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1881931" cy="13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Uražení a ponížení</a:t>
            </a:r>
            <a:endParaRPr lang="cs-CZ" sz="28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394710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Pojem „kontejner“ v psychoterapii </a:t>
            </a:r>
          </a:p>
          <a:p>
            <a:pPr lvl="1"/>
            <a:r>
              <a:rPr lang="cs-CZ" sz="2000" b="1" dirty="0" smtClean="0"/>
              <a:t>Rodiče nás mají nás využívat jako svého druhu „kontejner“ pro svoje vlastní obavy, touhy a dramaticky rozpolcené pocity – až se sami naučíme s nimi zacházet</a:t>
            </a:r>
          </a:p>
          <a:p>
            <a:pPr lvl="1"/>
            <a:r>
              <a:rPr lang="cs-CZ" sz="2000" b="1" dirty="0" smtClean="0"/>
              <a:t>Pokud ztroskotají, musíme se učit stavět vlastní kontejnery – prostory, kde se naučíme dramatizovat náš vlastní vnitřní život</a:t>
            </a:r>
          </a:p>
          <a:p>
            <a:r>
              <a:rPr lang="cs-CZ" b="1" dirty="0" smtClean="0"/>
              <a:t>Neumannovy kontejnery představují jakousi duchovní krajinu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2F5897"/>
                </a:solidFill>
              </a:rPr>
              <a:t>Frank Castorf </a:t>
            </a:r>
            <a:r>
              <a:rPr lang="cs-CZ" sz="1800" dirty="0" smtClean="0">
                <a:solidFill>
                  <a:srgbClr val="2F5897"/>
                </a:solidFill>
              </a:rPr>
              <a:t/>
            </a:r>
            <a:br>
              <a:rPr lang="cs-CZ" sz="1800" dirty="0" smtClean="0">
                <a:solidFill>
                  <a:srgbClr val="2F5897"/>
                </a:solidFill>
              </a:rPr>
            </a:br>
            <a:r>
              <a:rPr lang="cs-CZ" sz="2800" dirty="0" smtClean="0">
                <a:solidFill>
                  <a:srgbClr val="2F5897"/>
                </a:solidFill>
              </a:rPr>
              <a:t>Bert Neumann / </a:t>
            </a:r>
            <a:r>
              <a:rPr lang="cs-CZ" sz="2800" dirty="0" err="1" smtClean="0">
                <a:solidFill>
                  <a:srgbClr val="2F5897"/>
                </a:solidFill>
              </a:rPr>
              <a:t>Forever</a:t>
            </a:r>
            <a:r>
              <a:rPr lang="cs-CZ" sz="2800" dirty="0" smtClean="0">
                <a:solidFill>
                  <a:srgbClr val="2F5897"/>
                </a:solidFill>
              </a:rPr>
              <a:t>  </a:t>
            </a:r>
            <a:r>
              <a:rPr lang="cs-CZ" sz="2800" dirty="0" err="1" smtClean="0">
                <a:solidFill>
                  <a:srgbClr val="2F5897"/>
                </a:solidFill>
              </a:rPr>
              <a:t>Young</a:t>
            </a:r>
            <a:r>
              <a:rPr lang="cs-CZ" sz="2800" dirty="0" smtClean="0">
                <a:solidFill>
                  <a:srgbClr val="2F5897"/>
                </a:solidFill>
              </a:rPr>
              <a:t> </a:t>
            </a:r>
            <a:r>
              <a:rPr lang="cs-CZ" sz="2400" dirty="0" smtClean="0">
                <a:solidFill>
                  <a:srgbClr val="2F5897"/>
                </a:solidFill>
              </a:rPr>
              <a:t>(2003, </a:t>
            </a:r>
            <a:r>
              <a:rPr lang="cs-CZ" sz="2400" dirty="0" err="1" smtClean="0">
                <a:solidFill>
                  <a:srgbClr val="2F5897"/>
                </a:solidFill>
              </a:rPr>
              <a:t>Volksbühne</a:t>
            </a:r>
            <a:r>
              <a:rPr lang="cs-CZ" sz="2400" dirty="0" smtClean="0">
                <a:solidFill>
                  <a:srgbClr val="2F5897"/>
                </a:solidFill>
              </a:rPr>
              <a:t>)</a:t>
            </a:r>
            <a:endParaRPr lang="cs-CZ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5912"/>
            <a:ext cx="2664296" cy="194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goethe.de/kue/the/pro/bbr/neumann/for/th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04" y="1916832"/>
            <a:ext cx="23618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oethe.de/kue/the/pro/bbr/neumann/for/thb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8292"/>
            <a:ext cx="2736304" cy="20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0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Mistr a Markétka </a:t>
            </a:r>
            <a:br>
              <a:rPr lang="cs-CZ" sz="2800" b="1" dirty="0" smtClean="0"/>
            </a:br>
            <a:r>
              <a:rPr lang="cs-CZ" sz="2400" b="1" dirty="0" smtClean="0"/>
              <a:t>(2002, </a:t>
            </a:r>
            <a:r>
              <a:rPr lang="cs-CZ" sz="2400" b="1" dirty="0" err="1" smtClean="0"/>
              <a:t>Volksbühne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  <p:pic>
        <p:nvPicPr>
          <p:cNvPr id="5124" name="Picture 4" descr="http://www.goethe.de/kue/the/pro/bbr/neumann/mei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464496" cy="29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0214"/>
            <a:ext cx="3888432" cy="25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0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Mistr a Markétka </a:t>
            </a:r>
            <a:br>
              <a:rPr lang="cs-CZ" sz="2800" b="1" dirty="0">
                <a:solidFill>
                  <a:srgbClr val="2F5897"/>
                </a:solidFill>
              </a:rPr>
            </a:br>
            <a:r>
              <a:rPr lang="cs-CZ" sz="2400" b="1" dirty="0">
                <a:solidFill>
                  <a:srgbClr val="2F5897"/>
                </a:solidFill>
              </a:rPr>
              <a:t>(2002, </a:t>
            </a:r>
            <a:r>
              <a:rPr lang="cs-CZ" sz="2400" b="1" dirty="0" err="1">
                <a:solidFill>
                  <a:srgbClr val="2F5897"/>
                </a:solidFill>
              </a:rPr>
              <a:t>Volksbühne</a:t>
            </a:r>
            <a:r>
              <a:rPr lang="cs-CZ" sz="2400" b="1" dirty="0">
                <a:solidFill>
                  <a:srgbClr val="2F5897"/>
                </a:solidFill>
              </a:rPr>
              <a:t>)</a:t>
            </a:r>
            <a:endParaRPr lang="cs-CZ" dirty="0"/>
          </a:p>
        </p:txBody>
      </p:sp>
      <p:pic>
        <p:nvPicPr>
          <p:cNvPr id="4100" name="Picture 4" descr="Meister und Margari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63" y="3573016"/>
            <a:ext cx="4428097" cy="28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ister und Margari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0" y="1776469"/>
            <a:ext cx="4018483" cy="25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11256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4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Mistr a Markétka </a:t>
            </a:r>
            <a:br>
              <a:rPr lang="cs-CZ" sz="2800" b="1" dirty="0">
                <a:solidFill>
                  <a:srgbClr val="2F5897"/>
                </a:solidFill>
              </a:rPr>
            </a:br>
            <a:r>
              <a:rPr lang="cs-CZ" sz="2400" b="1" dirty="0">
                <a:solidFill>
                  <a:srgbClr val="2F5897"/>
                </a:solidFill>
              </a:rPr>
              <a:t>(2002, </a:t>
            </a:r>
            <a:r>
              <a:rPr lang="cs-CZ" sz="2400" b="1" dirty="0" err="1">
                <a:solidFill>
                  <a:srgbClr val="2F5897"/>
                </a:solidFill>
              </a:rPr>
              <a:t>Volksbühne</a:t>
            </a:r>
            <a:r>
              <a:rPr lang="cs-CZ" sz="2400" b="1" dirty="0">
                <a:solidFill>
                  <a:srgbClr val="2F5897"/>
                </a:solidFill>
              </a:rPr>
              <a:t>)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1044"/>
            <a:ext cx="5715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94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2F5897"/>
                </a:solidFill>
              </a:rPr>
              <a:t>Frank Castorf </a:t>
            </a:r>
            <a:br>
              <a:rPr lang="cs-CZ" sz="1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Berlín, Alexandrovo náměstí</a:t>
            </a:r>
            <a:br>
              <a:rPr lang="cs-CZ" sz="2800" dirty="0" smtClean="0"/>
            </a:br>
            <a:r>
              <a:rPr lang="cs-CZ" sz="2400" dirty="0" smtClean="0"/>
              <a:t>2001 Curych, 2005 Berlín</a:t>
            </a:r>
            <a:endParaRPr lang="cs-CZ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520467" cy="23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goethe.de/kue/the/pro/bbr/neumann/ber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3" y="3946225"/>
            <a:ext cx="3960440" cy="26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oethe.de/kue/the/pro/bbr/neumann/ber/thb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177139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2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 smtClean="0">
                <a:solidFill>
                  <a:srgbClr val="2F5897"/>
                </a:solidFill>
              </a:rPr>
              <a:t>Frank Castorf</a:t>
            </a:r>
            <a:br>
              <a:rPr lang="cs-CZ" sz="1800" b="1" dirty="0" smtClean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9220"/>
            <a:ext cx="29973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ert Neu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286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662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2F5897"/>
                </a:solidFill>
              </a:rPr>
              <a:t>Frank Castorf </a:t>
            </a:r>
            <a:br>
              <a:rPr lang="cs-CZ" sz="2800" dirty="0">
                <a:solidFill>
                  <a:srgbClr val="2F5897"/>
                </a:solidFill>
              </a:rPr>
            </a:br>
            <a:r>
              <a:rPr lang="cs-CZ" sz="2800" dirty="0">
                <a:solidFill>
                  <a:srgbClr val="2F5897"/>
                </a:solidFill>
              </a:rPr>
              <a:t>Bert Neumann / </a:t>
            </a:r>
            <a:r>
              <a:rPr lang="cs-CZ" sz="2800" dirty="0" smtClean="0"/>
              <a:t>Dáma s kaméliemi</a:t>
            </a:r>
            <a:br>
              <a:rPr lang="cs-CZ" sz="2800" dirty="0" smtClean="0"/>
            </a:br>
            <a:r>
              <a:rPr lang="cs-CZ" sz="2400" dirty="0" smtClean="0"/>
              <a:t>2012 Paříž, </a:t>
            </a:r>
            <a:r>
              <a:rPr lang="cs-CZ" sz="2400" dirty="0" err="1" smtClean="0"/>
              <a:t>Odéon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95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sz="2800" b="1" dirty="0" smtClean="0"/>
              <a:t>Principy Neumannovy scénografie</a:t>
            </a:r>
          </a:p>
          <a:p>
            <a:r>
              <a:rPr lang="cs-CZ" b="1" dirty="0" smtClean="0"/>
              <a:t>Vytvořit základní podmínky pro vznik „atmosféry“ inscenace, „klimatu“ inscenace</a:t>
            </a:r>
          </a:p>
          <a:p>
            <a:r>
              <a:rPr lang="cs-CZ" b="1" dirty="0" smtClean="0"/>
              <a:t>„Před obrovskou stříbrnou varietní oponou mohu text říkat jen v extrémních polohách, nikoli v mírné střední poloze.“ </a:t>
            </a:r>
            <a:r>
              <a:rPr lang="cs-CZ" b="1" dirty="0" smtClean="0">
                <a:sym typeface="Symbol"/>
              </a:rPr>
              <a:t> tzn. extrémně tiše, nebo extrémně hlasitě (</a:t>
            </a:r>
            <a:r>
              <a:rPr lang="cs-CZ" b="1" dirty="0" err="1" smtClean="0">
                <a:sym typeface="Symbol"/>
              </a:rPr>
              <a:t>Nestroy</a:t>
            </a:r>
            <a:r>
              <a:rPr lang="cs-CZ" b="1" dirty="0" smtClean="0">
                <a:sym typeface="Symbol"/>
              </a:rPr>
              <a:t>, Svoboda v Kocourkově, </a:t>
            </a:r>
            <a:r>
              <a:rPr lang="cs-CZ" b="1" dirty="0" err="1" smtClean="0">
                <a:sym typeface="Symbol"/>
              </a:rPr>
              <a:t>Burgtheater</a:t>
            </a:r>
            <a:r>
              <a:rPr lang="cs-CZ" b="1" dirty="0" smtClean="0">
                <a:sym typeface="Symbol"/>
              </a:rPr>
              <a:t> </a:t>
            </a:r>
            <a:r>
              <a:rPr lang="cs-CZ" b="1" dirty="0" err="1" smtClean="0">
                <a:sym typeface="Symbol"/>
              </a:rPr>
              <a:t>Wien</a:t>
            </a:r>
            <a:r>
              <a:rPr lang="cs-CZ" b="1" dirty="0" smtClean="0">
                <a:sym typeface="Symbol"/>
              </a:rPr>
              <a:t>, 1998)</a:t>
            </a:r>
          </a:p>
          <a:p>
            <a:r>
              <a:rPr lang="cs-CZ" b="1" dirty="0" smtClean="0">
                <a:sym typeface="Symbol"/>
              </a:rPr>
              <a:t>„Perfektní iluzi považuji za lacinou manipulaci.“ směřování k neiluzívnosti 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7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cs-CZ" b="1" dirty="0" smtClean="0"/>
              <a:t>Neznamená to ovšem šedivé a smutné divadlo</a:t>
            </a:r>
          </a:p>
          <a:p>
            <a:r>
              <a:rPr lang="cs-CZ" b="1" dirty="0" smtClean="0"/>
              <a:t>Přes ostrou kritiku kapitalismu se všemi jeho vnějšími jevy – využívají Castorf a Neumann lesku a pozlátkového půvabu výtvarných prvků nového světa (tisíce svítících žárovek, neony, billboardy, postery…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7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cs-CZ" b="1" dirty="0" smtClean="0"/>
              <a:t>Často pracuje s překážkami – podstatné části jeviště zůstávají neviditelné – skryté dění je filmováno a publikum ukazováno na plátně či monitoru</a:t>
            </a:r>
          </a:p>
          <a:p>
            <a:pPr lvl="1"/>
            <a:r>
              <a:rPr lang="cs-CZ" sz="2000" b="1" dirty="0" smtClean="0"/>
              <a:t>Touha vnést do scénického dění tajemství</a:t>
            </a:r>
          </a:p>
          <a:p>
            <a:pPr lvl="1"/>
            <a:r>
              <a:rPr lang="cs-CZ" sz="2000" b="1" dirty="0" smtClean="0"/>
              <a:t>Možnost detailu – událost (dění, situaci…) lze ukázat na obličeji</a:t>
            </a:r>
          </a:p>
          <a:p>
            <a:pPr lvl="1"/>
            <a:r>
              <a:rPr lang="cs-CZ" sz="2000" b="1" dirty="0" smtClean="0"/>
              <a:t>Vliv – John </a:t>
            </a:r>
            <a:r>
              <a:rPr lang="cs-CZ" sz="2000" b="1" dirty="0" err="1" smtClean="0"/>
              <a:t>Cassavetes</a:t>
            </a:r>
            <a:r>
              <a:rPr lang="cs-CZ" sz="2000" b="1" dirty="0" smtClean="0"/>
              <a:t> (americký režisér, herec, autor; šedesátá až osmdesátá léta 20. století)</a:t>
            </a:r>
          </a:p>
          <a:p>
            <a:pPr lvl="1"/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7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/>
              <a:t>Kdo říká ano a kdo říká ne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b="1" dirty="0" smtClean="0">
                <a:hlinkClick r:id="rId2"/>
              </a:rPr>
              <a:t>Volksbühne Berlin, 2007</a:t>
            </a:r>
          </a:p>
          <a:p>
            <a:endParaRPr lang="cs-CZ" b="1" dirty="0">
              <a:hlinkClick r:id="rId2"/>
            </a:endParaRPr>
          </a:p>
          <a:p>
            <a:r>
              <a:rPr lang="cs-CZ" b="1" dirty="0" smtClean="0">
                <a:hlinkClick r:id="rId2"/>
              </a:rPr>
              <a:t>https</a:t>
            </a:r>
            <a:r>
              <a:rPr lang="cs-CZ" b="1" dirty="0">
                <a:hlinkClick r:id="rId2"/>
              </a:rPr>
              <a:t>://</a:t>
            </a:r>
            <a:r>
              <a:rPr lang="cs-CZ" b="1" dirty="0" smtClean="0">
                <a:hlinkClick r:id="rId2"/>
              </a:rPr>
              <a:t>vimeo.com/33148598</a:t>
            </a:r>
            <a:endParaRPr lang="cs-CZ" b="1" dirty="0" smtClean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6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Neumann / </a:t>
            </a:r>
            <a:r>
              <a:rPr lang="cs-CZ" sz="2800" b="1" dirty="0" smtClean="0">
                <a:solidFill>
                  <a:srgbClr val="2F5897"/>
                </a:solidFill>
              </a:rPr>
              <a:t>Cesta do hlubin noci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>
              <a:hlinkClick r:id="rId2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Cesta do hlubin noci, </a:t>
            </a:r>
            <a:r>
              <a:rPr lang="cs-CZ" b="1" dirty="0" err="1" smtClean="0">
                <a:solidFill>
                  <a:srgbClr val="00B0F0"/>
                </a:solidFill>
              </a:rPr>
              <a:t>Residenztheater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München</a:t>
            </a:r>
            <a:r>
              <a:rPr lang="cs-CZ" b="1" dirty="0" smtClean="0">
                <a:solidFill>
                  <a:srgbClr val="00B0F0"/>
                </a:solidFill>
              </a:rPr>
              <a:t>, 2013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https://www.youtube.com/watch?v=XHWmGriJRYo</a:t>
            </a:r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047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r>
              <a:rPr lang="cs-CZ" sz="1800" b="1" dirty="0" smtClean="0">
                <a:solidFill>
                  <a:srgbClr val="2F5897"/>
                </a:solidFill>
              </a:rPr>
              <a:t> / Bert Neumann</a:t>
            </a: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PARALELA: </a:t>
            </a:r>
            <a:r>
              <a:rPr lang="cs-CZ" sz="2800" b="1" dirty="0" smtClean="0">
                <a:solidFill>
                  <a:srgbClr val="2F5897"/>
                </a:solidFill>
              </a:rPr>
              <a:t>Anna</a:t>
            </a:r>
            <a:r>
              <a:rPr lang="cs-CZ" sz="1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Viebrock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Anna </a:t>
            </a:r>
            <a:r>
              <a:rPr lang="cs-CZ" b="1" dirty="0" err="1" smtClean="0"/>
              <a:t>Viebrock</a:t>
            </a:r>
            <a:r>
              <a:rPr lang="cs-CZ" b="1" dirty="0" smtClean="0"/>
              <a:t>(</a:t>
            </a:r>
            <a:r>
              <a:rPr lang="cs-CZ" b="1" dirty="0" err="1" smtClean="0"/>
              <a:t>ová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Nar. 1951 Frankfurt n. M.</a:t>
            </a:r>
          </a:p>
          <a:p>
            <a:r>
              <a:rPr lang="cs-CZ" b="1" dirty="0" smtClean="0"/>
              <a:t>Studium </a:t>
            </a:r>
            <a:r>
              <a:rPr lang="cs-CZ" b="1" dirty="0" err="1" smtClean="0"/>
              <a:t>Kunstakademie</a:t>
            </a:r>
            <a:r>
              <a:rPr lang="cs-CZ" b="1" dirty="0" smtClean="0"/>
              <a:t> Frankfurt n. M. – scénografie</a:t>
            </a:r>
          </a:p>
          <a:p>
            <a:r>
              <a:rPr lang="cs-CZ" b="1" dirty="0" smtClean="0"/>
              <a:t>Její scénografie vychází často z „reálných obrazů“ </a:t>
            </a:r>
          </a:p>
          <a:p>
            <a:r>
              <a:rPr lang="cs-CZ" b="1" dirty="0" smtClean="0"/>
              <a:t>Základní princip – místnosti, kde život zanechal svoje stopy</a:t>
            </a:r>
          </a:p>
          <a:p>
            <a:r>
              <a:rPr lang="cs-CZ" b="1" dirty="0" smtClean="0"/>
              <a:t>Vždy jsou to interiéry, často až klaustrofobicky uzavřené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26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78" y="476672"/>
            <a:ext cx="174309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85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r>
              <a:rPr lang="cs-CZ" sz="1800" b="1" dirty="0" smtClean="0">
                <a:solidFill>
                  <a:srgbClr val="2F5897"/>
                </a:solidFill>
              </a:rPr>
              <a:t> / Bert Neumann</a:t>
            </a: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PARALELA: </a:t>
            </a:r>
            <a:r>
              <a:rPr lang="cs-CZ" sz="2800" b="1" dirty="0" smtClean="0">
                <a:solidFill>
                  <a:srgbClr val="2F5897"/>
                </a:solidFill>
              </a:rPr>
              <a:t>Anna</a:t>
            </a:r>
            <a:r>
              <a:rPr lang="cs-CZ" sz="1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Viebrock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27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b="1" dirty="0" smtClean="0"/>
              <a:t>Spolupracuje s řadou režisérů, nejčastější spolupráce: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err="1"/>
              <a:t>Jossi</a:t>
            </a:r>
            <a:r>
              <a:rPr lang="cs-CZ" b="1" dirty="0"/>
              <a:t> </a:t>
            </a:r>
            <a:r>
              <a:rPr lang="cs-CZ" b="1" dirty="0" err="1"/>
              <a:t>Wieler</a:t>
            </a:r>
            <a:r>
              <a:rPr lang="cs-CZ" b="1" dirty="0"/>
              <a:t> </a:t>
            </a:r>
            <a:r>
              <a:rPr lang="cs-CZ" dirty="0"/>
              <a:t>(švýcarský režisér)</a:t>
            </a:r>
          </a:p>
          <a:p>
            <a:r>
              <a:rPr lang="cs-CZ" b="1" dirty="0" err="1"/>
              <a:t>Christoph</a:t>
            </a:r>
            <a:r>
              <a:rPr lang="cs-CZ" b="1" dirty="0"/>
              <a:t> </a:t>
            </a:r>
            <a:r>
              <a:rPr lang="cs-CZ" b="1" dirty="0" err="1"/>
              <a:t>Marthaler</a:t>
            </a:r>
            <a:r>
              <a:rPr lang="cs-CZ" b="1" dirty="0"/>
              <a:t> </a:t>
            </a:r>
            <a:r>
              <a:rPr lang="cs-CZ" dirty="0"/>
              <a:t>(švýcarský režisér)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846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r>
              <a:rPr lang="cs-CZ" sz="1800" b="1" dirty="0" smtClean="0">
                <a:solidFill>
                  <a:srgbClr val="2F5897"/>
                </a:solidFill>
              </a:rPr>
              <a:t> / Bert Neumann</a:t>
            </a: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PARALELA: </a:t>
            </a:r>
            <a:r>
              <a:rPr lang="cs-CZ" sz="2800" b="1" dirty="0" smtClean="0">
                <a:solidFill>
                  <a:srgbClr val="2F5897"/>
                </a:solidFill>
              </a:rPr>
              <a:t>Anna</a:t>
            </a:r>
            <a:r>
              <a:rPr lang="cs-CZ" sz="1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Viebrock</a:t>
            </a:r>
            <a:r>
              <a:rPr lang="cs-CZ" sz="2800" b="1" dirty="0" smtClean="0">
                <a:solidFill>
                  <a:srgbClr val="2F5897"/>
                </a:solidFill>
              </a:rPr>
              <a:t> </a:t>
            </a:r>
            <a:br>
              <a:rPr lang="cs-CZ" sz="2800" b="1" dirty="0" smtClean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(</a:t>
            </a:r>
            <a:r>
              <a:rPr lang="cs-CZ" sz="2800" b="1" dirty="0" err="1" smtClean="0">
                <a:solidFill>
                  <a:srgbClr val="2F5897"/>
                </a:solidFill>
              </a:rPr>
              <a:t>Offenbach</a:t>
            </a:r>
            <a:r>
              <a:rPr lang="cs-CZ" sz="2800" b="1" dirty="0" smtClean="0">
                <a:solidFill>
                  <a:srgbClr val="2F5897"/>
                </a:solidFill>
              </a:rPr>
              <a:t>: Hoffmannovy povídky, Paříž)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28</a:t>
            </a:fld>
            <a:endParaRPr lang="cs-CZ"/>
          </a:p>
        </p:txBody>
      </p:sp>
      <p:pic>
        <p:nvPicPr>
          <p:cNvPr id="6146" name="Picture 2" descr="http://www.annaviebrock.de/C%20Hoffman%205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742924" cy="41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80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</a:t>
            </a:r>
            <a:r>
              <a:rPr lang="cs-CZ" sz="1800" b="1" dirty="0" smtClean="0">
                <a:solidFill>
                  <a:srgbClr val="2F5897"/>
                </a:solidFill>
              </a:rPr>
              <a:t> / Bert Neumann</a:t>
            </a: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PARALELA: </a:t>
            </a:r>
            <a:r>
              <a:rPr lang="cs-CZ" sz="2800" b="1" dirty="0" smtClean="0">
                <a:solidFill>
                  <a:srgbClr val="2F5897"/>
                </a:solidFill>
              </a:rPr>
              <a:t>Anna</a:t>
            </a:r>
            <a:r>
              <a:rPr lang="cs-CZ" sz="1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Viebrock</a:t>
            </a:r>
            <a:r>
              <a:rPr lang="cs-CZ" sz="2800" b="1" dirty="0" smtClean="0">
                <a:solidFill>
                  <a:srgbClr val="2F5897"/>
                </a:solidFill>
              </a:rPr>
              <a:t> (</a:t>
            </a:r>
            <a:r>
              <a:rPr lang="cs-CZ" sz="2800" b="1" dirty="0" err="1" smtClean="0">
                <a:solidFill>
                  <a:srgbClr val="2F5897"/>
                </a:solidFill>
              </a:rPr>
              <a:t>Enno</a:t>
            </a:r>
            <a:r>
              <a:rPr lang="cs-CZ" sz="2800" b="1" dirty="0" smtClean="0">
                <a:solidFill>
                  <a:srgbClr val="2F5897"/>
                </a:solidFill>
              </a:rPr>
              <a:t> </a:t>
            </a:r>
            <a:r>
              <a:rPr lang="cs-CZ" sz="2800" b="1" dirty="0" err="1" smtClean="0">
                <a:solidFill>
                  <a:srgbClr val="2F5897"/>
                </a:solidFill>
              </a:rPr>
              <a:t>Poppe:IQ</a:t>
            </a:r>
            <a:r>
              <a:rPr lang="cs-CZ" sz="2800" b="1" dirty="0">
                <a:solidFill>
                  <a:srgbClr val="2F5897"/>
                </a:solidFill>
              </a:rPr>
              <a:t> </a:t>
            </a:r>
            <a:r>
              <a:rPr lang="cs-CZ" sz="2800" b="1" dirty="0" smtClean="0">
                <a:solidFill>
                  <a:srgbClr val="2F5897"/>
                </a:solidFill>
              </a:rPr>
              <a:t>– Festival </a:t>
            </a:r>
            <a:r>
              <a:rPr lang="cs-CZ" sz="2800" b="1" dirty="0" err="1" smtClean="0">
                <a:solidFill>
                  <a:srgbClr val="2F5897"/>
                </a:solidFill>
              </a:rPr>
              <a:t>Schwetzing</a:t>
            </a:r>
            <a:r>
              <a:rPr lang="cs-CZ" sz="2800" b="1" dirty="0" smtClean="0">
                <a:solidFill>
                  <a:srgbClr val="2F5897"/>
                </a:solidFill>
              </a:rPr>
              <a:t>, 2012, vlastní režie</a:t>
            </a:r>
            <a:r>
              <a:rPr lang="cs-CZ" sz="2800" b="1" dirty="0" smtClean="0">
                <a:solidFill>
                  <a:srgbClr val="2F5897"/>
                </a:solidFill>
              </a:rPr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29</a:t>
            </a:fld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24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21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/>
              <a:t>Bert Neumann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b="1" dirty="0" smtClean="0">
                <a:sym typeface="Symbol"/>
              </a:rPr>
              <a:t>1960 Magdeburg (NDR)</a:t>
            </a:r>
          </a:p>
          <a:p>
            <a:r>
              <a:rPr lang="cs-CZ" b="1" dirty="0" smtClean="0">
                <a:sym typeface="Symbol"/>
              </a:rPr>
              <a:t>Hlavní scénograf Volksbühne Berlin</a:t>
            </a:r>
          </a:p>
          <a:p>
            <a:r>
              <a:rPr lang="cs-CZ" b="1" dirty="0" smtClean="0">
                <a:sym typeface="Symbol"/>
              </a:rPr>
              <a:t>Spolupráce s režiséry</a:t>
            </a:r>
          </a:p>
          <a:p>
            <a:pPr lvl="1"/>
            <a:r>
              <a:rPr lang="cs-CZ" sz="2000" b="1" dirty="0" smtClean="0">
                <a:sym typeface="Symbol"/>
              </a:rPr>
              <a:t>Frank Castorf</a:t>
            </a:r>
          </a:p>
          <a:p>
            <a:pPr lvl="1"/>
            <a:r>
              <a:rPr lang="cs-CZ" sz="2000" b="1" dirty="0" smtClean="0">
                <a:sym typeface="Symbol"/>
              </a:rPr>
              <a:t>René </a:t>
            </a:r>
            <a:r>
              <a:rPr lang="cs-CZ" sz="2000" b="1" dirty="0" err="1" smtClean="0">
                <a:sym typeface="Symbol"/>
              </a:rPr>
              <a:t>Pollesch</a:t>
            </a:r>
            <a:endParaRPr lang="cs-CZ" sz="2000" b="1" dirty="0" smtClean="0">
              <a:sym typeface="Symbol"/>
            </a:endParaRPr>
          </a:p>
          <a:p>
            <a:pPr lvl="1"/>
            <a:r>
              <a:rPr lang="cs-CZ" sz="2000" b="1" dirty="0" smtClean="0">
                <a:sym typeface="Symbol"/>
              </a:rPr>
              <a:t>Peter </a:t>
            </a:r>
            <a:r>
              <a:rPr lang="cs-CZ" sz="2000" b="1" dirty="0" err="1" smtClean="0">
                <a:sym typeface="Symbol"/>
              </a:rPr>
              <a:t>Konwitschny</a:t>
            </a:r>
            <a:endParaRPr lang="cs-CZ" sz="2000" b="1" dirty="0" smtClean="0">
              <a:sym typeface="Symbol"/>
            </a:endParaRPr>
          </a:p>
          <a:p>
            <a:r>
              <a:rPr lang="cs-CZ" b="1" dirty="0" smtClean="0">
                <a:sym typeface="Symbol"/>
              </a:rPr>
              <a:t>První spolupráce s </a:t>
            </a:r>
            <a:r>
              <a:rPr lang="cs-CZ" b="1" dirty="0" err="1" smtClean="0">
                <a:sym typeface="Symbol"/>
              </a:rPr>
              <a:t>Castorfem</a:t>
            </a:r>
            <a:r>
              <a:rPr lang="cs-CZ" b="1" dirty="0" smtClean="0">
                <a:sym typeface="Symbol"/>
              </a:rPr>
              <a:t> – Opilý koráb (Rimbaud)</a:t>
            </a:r>
          </a:p>
          <a:p>
            <a:pPr lvl="1"/>
            <a:r>
              <a:rPr lang="cs-CZ" sz="2000" b="1" dirty="0" smtClean="0">
                <a:sym typeface="Symbol"/>
              </a:rPr>
              <a:t>1988, </a:t>
            </a:r>
            <a:r>
              <a:rPr lang="cs-CZ" sz="2000" b="1" dirty="0" err="1" smtClean="0">
                <a:sym typeface="Symbol"/>
              </a:rPr>
              <a:t>Volksbühne</a:t>
            </a:r>
            <a:r>
              <a:rPr lang="cs-CZ" sz="2000" b="1" dirty="0" smtClean="0">
                <a:sym typeface="Symbol"/>
              </a:rPr>
              <a:t> </a:t>
            </a:r>
            <a:r>
              <a:rPr lang="cs-CZ" sz="2000" b="1" dirty="0" err="1" smtClean="0">
                <a:sym typeface="Symbol"/>
              </a:rPr>
              <a:t>Berlin</a:t>
            </a:r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4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 / Bert Neumann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PARALELA: </a:t>
            </a:r>
            <a:r>
              <a:rPr lang="cs-CZ" sz="2000" b="1" dirty="0" smtClean="0">
                <a:solidFill>
                  <a:srgbClr val="2F5897"/>
                </a:solidFill>
              </a:rPr>
              <a:t>Anna </a:t>
            </a:r>
            <a:r>
              <a:rPr lang="cs-CZ" sz="2000" b="1" dirty="0" err="1" smtClean="0">
                <a:solidFill>
                  <a:srgbClr val="2F5897"/>
                </a:solidFill>
              </a:rPr>
              <a:t>Viebrock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smtClean="0">
                <a:solidFill>
                  <a:srgbClr val="2F5897"/>
                </a:solidFill>
              </a:rPr>
              <a:t>(</a:t>
            </a:r>
            <a:r>
              <a:rPr lang="cs-CZ" sz="2000" b="1" dirty="0" err="1" smtClean="0">
                <a:solidFill>
                  <a:srgbClr val="2F5897"/>
                </a:solidFill>
              </a:rPr>
              <a:t>Marthaler-Viebrock</a:t>
            </a:r>
            <a:r>
              <a:rPr lang="cs-CZ" sz="2000" b="1" dirty="0" smtClean="0">
                <a:solidFill>
                  <a:srgbClr val="2F5897"/>
                </a:solidFill>
              </a:rPr>
              <a:t>: </a:t>
            </a:r>
            <a:r>
              <a:rPr lang="cs-CZ" sz="2000" b="1" dirty="0" err="1" smtClean="0">
                <a:solidFill>
                  <a:srgbClr val="2F5897"/>
                </a:solidFill>
              </a:rPr>
              <a:t>Riesenbutzbach</a:t>
            </a:r>
            <a:r>
              <a:rPr lang="cs-CZ" sz="2000" b="1" dirty="0" smtClean="0">
                <a:solidFill>
                  <a:srgbClr val="2F5897"/>
                </a:solidFill>
              </a:rPr>
              <a:t>. </a:t>
            </a:r>
            <a:r>
              <a:rPr lang="cs-CZ" sz="2000" b="1" dirty="0" err="1" smtClean="0">
                <a:solidFill>
                  <a:srgbClr val="2F5897"/>
                </a:solidFill>
              </a:rPr>
              <a:t>Eine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r>
              <a:rPr lang="cs-CZ" sz="2000" b="1" dirty="0" err="1" smtClean="0">
                <a:solidFill>
                  <a:srgbClr val="2F5897"/>
                </a:solidFill>
              </a:rPr>
              <a:t>Dauerkolonie</a:t>
            </a:r>
            <a:r>
              <a:rPr lang="cs-CZ" sz="2000" b="1" dirty="0" smtClean="0">
                <a:solidFill>
                  <a:srgbClr val="2F5897"/>
                </a:solidFill>
              </a:rPr>
              <a:t> – </a:t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err="1" smtClean="0">
                <a:solidFill>
                  <a:srgbClr val="2F5897"/>
                </a:solidFill>
              </a:rPr>
              <a:t>Wiener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r>
              <a:rPr lang="cs-CZ" sz="2000" b="1" dirty="0" err="1" smtClean="0">
                <a:solidFill>
                  <a:srgbClr val="2F5897"/>
                </a:solidFill>
              </a:rPr>
              <a:t>Festwochen</a:t>
            </a:r>
            <a:r>
              <a:rPr lang="cs-CZ" sz="2000" b="1" dirty="0" smtClean="0">
                <a:solidFill>
                  <a:srgbClr val="2F5897"/>
                </a:solidFill>
              </a:rPr>
              <a:t>, 2009, režie </a:t>
            </a:r>
            <a:r>
              <a:rPr lang="cs-CZ" sz="2000" b="1" dirty="0" err="1" smtClean="0">
                <a:solidFill>
                  <a:srgbClr val="2F5897"/>
                </a:solidFill>
              </a:rPr>
              <a:t>Marthaler</a:t>
            </a:r>
            <a:r>
              <a:rPr lang="cs-CZ" sz="2000" b="1" dirty="0" smtClean="0">
                <a:solidFill>
                  <a:srgbClr val="2F5897"/>
                </a:solidFill>
              </a:rPr>
              <a:t>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30</a:t>
            </a:fld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8997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01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 / Bert Neumann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PARALELA: </a:t>
            </a:r>
            <a:r>
              <a:rPr lang="cs-CZ" sz="2000" b="1" dirty="0" smtClean="0">
                <a:solidFill>
                  <a:srgbClr val="2F5897"/>
                </a:solidFill>
              </a:rPr>
              <a:t>Anna </a:t>
            </a:r>
            <a:r>
              <a:rPr lang="cs-CZ" sz="2000" b="1" dirty="0" err="1" smtClean="0">
                <a:solidFill>
                  <a:srgbClr val="2F5897"/>
                </a:solidFill>
              </a:rPr>
              <a:t>Viebrock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smtClean="0">
                <a:solidFill>
                  <a:srgbClr val="2F5897"/>
                </a:solidFill>
              </a:rPr>
              <a:t>(Janáček: Věc </a:t>
            </a:r>
            <a:r>
              <a:rPr lang="cs-CZ" sz="2000" b="1" dirty="0" err="1" smtClean="0">
                <a:solidFill>
                  <a:srgbClr val="2F5897"/>
                </a:solidFill>
              </a:rPr>
              <a:t>Makropulos</a:t>
            </a:r>
            <a:r>
              <a:rPr lang="cs-CZ" sz="2000" b="1" dirty="0" smtClean="0">
                <a:solidFill>
                  <a:srgbClr val="2F5897"/>
                </a:solidFill>
              </a:rPr>
              <a:t> – Salcburský festival, 2011, režie </a:t>
            </a:r>
            <a:r>
              <a:rPr lang="cs-CZ" sz="2000" b="1" dirty="0" err="1" smtClean="0">
                <a:solidFill>
                  <a:srgbClr val="2F5897"/>
                </a:solidFill>
              </a:rPr>
              <a:t>Marthaler</a:t>
            </a:r>
            <a:r>
              <a:rPr lang="cs-CZ" sz="2000" b="1" dirty="0" smtClean="0">
                <a:solidFill>
                  <a:srgbClr val="2F5897"/>
                </a:solidFill>
              </a:rPr>
              <a:t>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31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48619"/>
            <a:ext cx="6667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91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 smtClean="0">
                <a:solidFill>
                  <a:srgbClr val="2F5897"/>
                </a:solidFill>
              </a:rPr>
              <a:t/>
            </a:r>
            <a:br>
              <a:rPr lang="cs-CZ" sz="1800" b="1" dirty="0" smtClean="0">
                <a:solidFill>
                  <a:srgbClr val="2F5897"/>
                </a:solidFill>
              </a:rPr>
            </a:br>
            <a:r>
              <a:rPr lang="cs-CZ" sz="1800" b="1" dirty="0" smtClean="0">
                <a:solidFill>
                  <a:srgbClr val="2F5897"/>
                </a:solidFill>
              </a:rPr>
              <a:t/>
            </a:r>
            <a:br>
              <a:rPr lang="cs-CZ" sz="1800" b="1" dirty="0" smtClean="0">
                <a:solidFill>
                  <a:srgbClr val="2F5897"/>
                </a:solidFill>
              </a:rPr>
            </a:br>
            <a:r>
              <a:rPr lang="cs-CZ" sz="1800" b="1" dirty="0">
                <a:solidFill>
                  <a:srgbClr val="2F5897"/>
                </a:solidFill>
              </a:rPr>
              <a:t/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1800" b="1" dirty="0" smtClean="0">
                <a:solidFill>
                  <a:srgbClr val="2F5897"/>
                </a:solidFill>
              </a:rPr>
              <a:t>Frank </a:t>
            </a:r>
            <a:r>
              <a:rPr lang="cs-CZ" sz="1800" b="1" dirty="0" err="1">
                <a:solidFill>
                  <a:srgbClr val="2F5897"/>
                </a:solidFill>
              </a:rPr>
              <a:t>Castorf</a:t>
            </a:r>
            <a:r>
              <a:rPr lang="cs-CZ" sz="1800" b="1" dirty="0">
                <a:solidFill>
                  <a:srgbClr val="2F5897"/>
                </a:solidFill>
              </a:rPr>
              <a:t>  / Bert Neumann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PARALELA: </a:t>
            </a:r>
            <a:r>
              <a:rPr lang="cs-CZ" sz="2000" b="1" dirty="0">
                <a:solidFill>
                  <a:srgbClr val="2F5897"/>
                </a:solidFill>
              </a:rPr>
              <a:t>Anna </a:t>
            </a:r>
            <a:r>
              <a:rPr lang="cs-CZ" sz="2000" b="1" dirty="0" err="1">
                <a:solidFill>
                  <a:srgbClr val="2F5897"/>
                </a:solidFill>
              </a:rPr>
              <a:t>Viebrock</a:t>
            </a:r>
            <a:r>
              <a:rPr lang="cs-CZ" sz="2000" b="1" dirty="0">
                <a:solidFill>
                  <a:srgbClr val="2F5897"/>
                </a:solidFill>
              </a:rPr>
              <a:t> </a:t>
            </a:r>
            <a:r>
              <a:rPr lang="cs-CZ" sz="2000" b="1" dirty="0" smtClean="0">
                <a:solidFill>
                  <a:srgbClr val="2F5897"/>
                </a:solidFill>
              </a:rPr>
              <a:t/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err="1" smtClean="0">
                <a:solidFill>
                  <a:srgbClr val="2F5897"/>
                </a:solidFill>
              </a:rPr>
              <a:t>Heimweh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r>
              <a:rPr lang="cs-CZ" sz="2000" b="1" dirty="0">
                <a:solidFill>
                  <a:srgbClr val="2F5897"/>
                </a:solidFill>
                <a:sym typeface="Symbol"/>
              </a:rPr>
              <a:t></a:t>
            </a:r>
            <a:r>
              <a:rPr lang="cs-CZ" sz="2000" b="1" dirty="0" err="1" smtClean="0">
                <a:solidFill>
                  <a:srgbClr val="2F5897"/>
                </a:solidFill>
              </a:rPr>
              <a:t>Verbrechen</a:t>
            </a:r>
            <a:r>
              <a:rPr lang="cs-CZ" sz="2000" b="1" dirty="0" smtClean="0">
                <a:solidFill>
                  <a:srgbClr val="2F5897"/>
                </a:solidFill>
              </a:rPr>
              <a:t> (Stesk po domově </a:t>
            </a:r>
            <a:r>
              <a:rPr lang="cs-CZ" sz="2000" b="1" dirty="0">
                <a:solidFill>
                  <a:srgbClr val="2F5897"/>
                </a:solidFill>
                <a:sym typeface="Symbol"/>
              </a:rPr>
              <a:t> </a:t>
            </a:r>
            <a:r>
              <a:rPr lang="cs-CZ" sz="2000" b="1" dirty="0" smtClean="0">
                <a:solidFill>
                  <a:srgbClr val="2F5897"/>
                </a:solidFill>
                <a:sym typeface="Symbol"/>
              </a:rPr>
              <a:t> </a:t>
            </a:r>
            <a:r>
              <a:rPr lang="cs-CZ" sz="2000" b="1" dirty="0" smtClean="0">
                <a:solidFill>
                  <a:srgbClr val="2F5897"/>
                </a:solidFill>
              </a:rPr>
              <a:t>zločin) – </a:t>
            </a:r>
            <a:br>
              <a:rPr lang="cs-CZ" sz="2000" b="1" dirty="0" smtClean="0">
                <a:solidFill>
                  <a:srgbClr val="2F5897"/>
                </a:solidFill>
              </a:rPr>
            </a:br>
            <a:r>
              <a:rPr lang="cs-CZ" sz="2000" b="1" dirty="0" err="1" smtClean="0">
                <a:solidFill>
                  <a:srgbClr val="2F5897"/>
                </a:solidFill>
              </a:rPr>
              <a:t>Deutsches</a:t>
            </a:r>
            <a:r>
              <a:rPr lang="cs-CZ" sz="2000" b="1" dirty="0" smtClean="0">
                <a:solidFill>
                  <a:srgbClr val="2F5897"/>
                </a:solidFill>
              </a:rPr>
              <a:t> </a:t>
            </a:r>
            <a:r>
              <a:rPr lang="cs-CZ" sz="2000" b="1" dirty="0" err="1" smtClean="0">
                <a:solidFill>
                  <a:srgbClr val="2F5897"/>
                </a:solidFill>
              </a:rPr>
              <a:t>Schauspielhaus</a:t>
            </a:r>
            <a:r>
              <a:rPr lang="cs-CZ" sz="2000" b="1" dirty="0" smtClean="0">
                <a:solidFill>
                  <a:srgbClr val="2F5897"/>
                </a:solidFill>
              </a:rPr>
              <a:t> Hamburg, 2014, režie </a:t>
            </a:r>
            <a:r>
              <a:rPr lang="cs-CZ" sz="2000" b="1" dirty="0" err="1" smtClean="0">
                <a:solidFill>
                  <a:srgbClr val="2F5897"/>
                </a:solidFill>
              </a:rPr>
              <a:t>Marthaler</a:t>
            </a:r>
            <a:r>
              <a:rPr lang="cs-CZ" sz="2000" b="1" dirty="0">
                <a:solidFill>
                  <a:srgbClr val="2F5897"/>
                </a:solidFill>
              </a:rPr>
              <a:t/>
            </a:r>
            <a:br>
              <a:rPr lang="cs-CZ" sz="2000" b="1" dirty="0">
                <a:solidFill>
                  <a:srgbClr val="2F5897"/>
                </a:solidFill>
              </a:rPr>
            </a:b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32</a:t>
            </a:fld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56816" cy="438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33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/>
              <a:t>Bert Neumann / Opilý koráb</a:t>
            </a:r>
            <a:endParaRPr lang="cs-CZ" sz="2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4</a:t>
            </a:fld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01" y="2416786"/>
            <a:ext cx="4793931" cy="317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00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66698"/>
            <a:ext cx="1573163" cy="20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Agentura LSD – Bert Neumann a jeho žena </a:t>
            </a:r>
            <a:r>
              <a:rPr lang="cs-CZ" b="1" dirty="0" err="1" smtClean="0"/>
              <a:t>Lenore</a:t>
            </a:r>
            <a:r>
              <a:rPr lang="cs-CZ" b="1" dirty="0" smtClean="0"/>
              <a:t> </a:t>
            </a:r>
            <a:r>
              <a:rPr lang="cs-CZ" b="1" dirty="0" err="1" smtClean="0"/>
              <a:t>Blievernicht</a:t>
            </a:r>
            <a:endParaRPr lang="cs-CZ" b="1" dirty="0" smtClean="0"/>
          </a:p>
          <a:p>
            <a:r>
              <a:rPr lang="cs-CZ" b="1" dirty="0" smtClean="0"/>
              <a:t>Vývoj nové značky-loga pro Volksbühne Berlin</a:t>
            </a:r>
            <a:endParaRPr lang="cs-CZ" b="1" dirty="0"/>
          </a:p>
        </p:txBody>
      </p:sp>
      <p:pic>
        <p:nvPicPr>
          <p:cNvPr id="1028" name="Picture 4" descr="Bildergebnis für volksbühne marken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27856"/>
            <a:ext cx="4456258" cy="29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volksbühne markenzeichen bert neu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5246"/>
            <a:ext cx="2359149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6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048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0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BĚSI (1999 Volksbühne Berlin)</a:t>
            </a:r>
          </a:p>
          <a:p>
            <a:r>
              <a:rPr lang="cs-CZ" b="1" dirty="0" smtClean="0"/>
              <a:t>Neumann poprvé pro </a:t>
            </a:r>
            <a:r>
              <a:rPr lang="cs-CZ" b="1" dirty="0" err="1" smtClean="0"/>
              <a:t>Castorfa</a:t>
            </a:r>
            <a:r>
              <a:rPr lang="cs-CZ" b="1" dirty="0" smtClean="0"/>
              <a:t> navrhl „kontejner“ – domek s proporcemi cihly, do níž lze nahlédnout, kterou lze obejít a která je publiku ukazována ze všech stran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7</a:t>
            </a:fld>
            <a:endParaRPr lang="cs-CZ"/>
          </a:p>
        </p:txBody>
      </p:sp>
      <p:pic>
        <p:nvPicPr>
          <p:cNvPr id="6" name="Picture 2" descr="https://upload.wikimedia.org/wikipedia/commons/thumb/3/30/Container_Augsburg.jpg/220px-Container_Aug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19179"/>
            <a:ext cx="214803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 product.nam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" y="3641127"/>
            <a:ext cx="2684907" cy="20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product.nam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39259"/>
            <a:ext cx="27002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 smtClean="0">
                <a:solidFill>
                  <a:srgbClr val="2F5897"/>
                </a:solidFill>
              </a:rPr>
              <a:t>Bert </a:t>
            </a:r>
            <a:r>
              <a:rPr lang="cs-CZ" sz="2800" b="1" dirty="0">
                <a:solidFill>
                  <a:srgbClr val="2F5897"/>
                </a:solidFill>
              </a:rPr>
              <a:t>Neumann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„Skrýš na otevřené scéně“</a:t>
            </a:r>
          </a:p>
          <a:p>
            <a:r>
              <a:rPr lang="cs-CZ" b="1" dirty="0" smtClean="0"/>
              <a:t>K pomyslné čtvrté scéně (na rampě), která odděluje jeviště a hlediště, přibydou skutečné čtyři stěny na jevišti</a:t>
            </a:r>
          </a:p>
          <a:p>
            <a:r>
              <a:rPr lang="cs-CZ" b="1" dirty="0" smtClean="0"/>
              <a:t>Aranžmá oslovuje divákův voyerismus </a:t>
            </a:r>
            <a:r>
              <a:rPr lang="cs-CZ" b="1" dirty="0" smtClean="0">
                <a:latin typeface="Century Schoolbook"/>
              </a:rPr>
              <a:t>→→→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8</a:t>
            </a:fld>
            <a:endParaRPr lang="cs-CZ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3384376" cy="22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 product.nam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3223"/>
            <a:ext cx="2232248" cy="16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1" dirty="0">
                <a:solidFill>
                  <a:srgbClr val="2F5897"/>
                </a:solidFill>
              </a:rPr>
              <a:t>Frank Castorf</a:t>
            </a:r>
            <a:br>
              <a:rPr lang="cs-CZ" sz="1800" b="1" dirty="0">
                <a:solidFill>
                  <a:srgbClr val="2F5897"/>
                </a:solidFill>
              </a:rPr>
            </a:br>
            <a:r>
              <a:rPr lang="cs-CZ" sz="2800" b="1" dirty="0">
                <a:solidFill>
                  <a:srgbClr val="2F5897"/>
                </a:solidFill>
              </a:rPr>
              <a:t>Bert </a:t>
            </a:r>
            <a:r>
              <a:rPr lang="cs-CZ" sz="2800" b="1" dirty="0" smtClean="0">
                <a:solidFill>
                  <a:srgbClr val="2F5897"/>
                </a:solidFill>
              </a:rPr>
              <a:t>Neumann / Běsi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Berlin; Prater 1000 DÄMONEN : News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6578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- květen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3324-FDD1-4544-8B12-519AA675247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8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745</TotalTime>
  <Words>767</Words>
  <Application>Microsoft Office PowerPoint</Application>
  <PresentationFormat>Předvádění na obrazovce (4:3)</PresentationFormat>
  <Paragraphs>150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Exekutivní</vt:lpstr>
      <vt:lpstr>BERT  NEUMANN </vt:lpstr>
      <vt:lpstr>Frank Castorf Bert Neumann</vt:lpstr>
      <vt:lpstr>Frank Castorf Bert Neumann</vt:lpstr>
      <vt:lpstr>Frank Castorf Bert Neumann / Opilý koráb</vt:lpstr>
      <vt:lpstr>Frank Castorf Bert Neumann</vt:lpstr>
      <vt:lpstr>Frank Castorf Bert Neumann</vt:lpstr>
      <vt:lpstr>Frank Castorf Bert Neumann</vt:lpstr>
      <vt:lpstr>Frank Castorf Bert Neumann</vt:lpstr>
      <vt:lpstr>Frank Castorf Bert Neumann / Běsi</vt:lpstr>
      <vt:lpstr>Frank Castorf Bert Neumann / Uražení a ponížení</vt:lpstr>
      <vt:lpstr>Frank Castorf Bert Neumann</vt:lpstr>
      <vt:lpstr>Frank Castorf  Bert Neumann / Uražení a ponížení</vt:lpstr>
      <vt:lpstr>Frank Castorf  Bert Neumann / Uražení a ponížení</vt:lpstr>
      <vt:lpstr>Frank Castorf Bert Neumann</vt:lpstr>
      <vt:lpstr>Frank Castorf  Bert Neumann / Forever  Young (2003, Volksbühne)</vt:lpstr>
      <vt:lpstr>Frank Castorf  Bert Neumann / Mistr a Markétka  (2002, Volksbühne)</vt:lpstr>
      <vt:lpstr>Frank Castorf  Bert Neumann / Mistr a Markétka  (2002, Volksbühne)</vt:lpstr>
      <vt:lpstr>Frank Castorf  Bert Neumann / Mistr a Markétka  (2002, Volksbühne)</vt:lpstr>
      <vt:lpstr>Frank Castorf  Bert Neumann / Berlín, Alexandrovo náměstí 2001 Curych, 2005 Berlín</vt:lpstr>
      <vt:lpstr>Frank Castorf  Bert Neumann / Dáma s kaméliemi 2012 Paříž, Odéon</vt:lpstr>
      <vt:lpstr>Frank Castorf  Bert Neumann </vt:lpstr>
      <vt:lpstr>Frank Castorf  Bert Neumann </vt:lpstr>
      <vt:lpstr>Frank Castorf  Bert Neumann </vt:lpstr>
      <vt:lpstr>Frank Castorf  Bert Neumann / Kdo říká ano a kdo říká ne</vt:lpstr>
      <vt:lpstr>Frank Castorf  Bert Neumann / Cesta do hlubin noci</vt:lpstr>
      <vt:lpstr>Frank Castorf  / Bert Neumann PARALELA: Anna Viebrock</vt:lpstr>
      <vt:lpstr>Frank Castorf  / Bert Neumann PARALELA: Anna Viebrock</vt:lpstr>
      <vt:lpstr>Frank Castorf  / Bert Neumann PARALELA: Anna Viebrock  (Offenbach: Hoffmannovy povídky, Paříž)</vt:lpstr>
      <vt:lpstr>Frank Castorf  / Bert Neumann PARALELA: Anna Viebrock (Enno Poppe:IQ – Festival Schwetzing, 2012, vlastní režie)</vt:lpstr>
      <vt:lpstr>Frank Castorf  / Bert Neumann PARALELA: Anna Viebrock  (Marthaler-Viebrock: Riesenbutzbach. Eine Dauerkolonie –  Wiener Festwochen, 2009, režie Marthaler)</vt:lpstr>
      <vt:lpstr>Frank Castorf  / Bert Neumann PARALELA: Anna Viebrock  (Janáček: Věc Makropulos – Salcburský festival, 2011, režie Marthaler)</vt:lpstr>
      <vt:lpstr>   Frank Castorf  / Bert Neumann PARALELA: Anna Viebrock  Heimweh Verbrechen (Stesk po domově   zločin) –  Deutsches Schauspielhaus Hamburg, 2014, režie Marthaler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  NEUMANN</dc:title>
  <dc:creator>Václav</dc:creator>
  <cp:lastModifiedBy>Václav</cp:lastModifiedBy>
  <cp:revision>34</cp:revision>
  <cp:lastPrinted>2015-04-28T10:56:02Z</cp:lastPrinted>
  <dcterms:created xsi:type="dcterms:W3CDTF">2015-04-28T10:02:41Z</dcterms:created>
  <dcterms:modified xsi:type="dcterms:W3CDTF">2015-05-20T11:57:31Z</dcterms:modified>
</cp:coreProperties>
</file>